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9"/>
  </p:notesMasterIdLst>
  <p:handoutMasterIdLst>
    <p:handoutMasterId r:id="rId10"/>
  </p:handoutMasterIdLst>
  <p:sldIdLst>
    <p:sldId id="302" r:id="rId2"/>
    <p:sldId id="308" r:id="rId3"/>
    <p:sldId id="274" r:id="rId4"/>
    <p:sldId id="333" r:id="rId5"/>
    <p:sldId id="331" r:id="rId6"/>
    <p:sldId id="332" r:id="rId7"/>
    <p:sldId id="318" r:id="rId8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7807"/>
  </p:normalViewPr>
  <p:slideViewPr>
    <p:cSldViewPr>
      <p:cViewPr varScale="1">
        <p:scale>
          <a:sx n="98" d="100"/>
          <a:sy n="98" d="100"/>
        </p:scale>
        <p:origin x="9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262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7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#2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Infix to Postfix and Evaluation</a:t>
            </a:r>
          </a:p>
        </p:txBody>
      </p:sp>
      <p:graphicFrame>
        <p:nvGraphicFramePr>
          <p:cNvPr id="90" name="Object 3">
            <a:extLst>
              <a:ext uri="{FF2B5EF4-FFF2-40B4-BE49-F238E27FC236}">
                <a16:creationId xmlns:a16="http://schemas.microsoft.com/office/drawing/2014/main" id="{23E457EA-4D23-AD4D-A6CA-8660F9A0A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73910"/>
              </p:ext>
            </p:extLst>
          </p:nvPr>
        </p:nvGraphicFramePr>
        <p:xfrm>
          <a:off x="107504" y="2564904"/>
          <a:ext cx="9761562" cy="263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文件" r:id="rId4" imgW="4267200" imgH="1155700" progId="Word.Document.8">
                  <p:embed/>
                </p:oleObj>
              </mc:Choice>
              <mc:Fallback>
                <p:oleObj name="文件" r:id="rId4" imgW="4267200" imgH="1155700" progId="Word.Document.8">
                  <p:embed/>
                  <p:pic>
                    <p:nvPicPr>
                      <p:cNvPr id="59395" name="Object 3">
                        <a:extLst>
                          <a:ext uri="{FF2B5EF4-FFF2-40B4-BE49-F238E27FC236}">
                            <a16:creationId xmlns:a16="http://schemas.microsoft.com/office/drawing/2014/main" id="{8EBB487C-51B4-854D-ADE8-6CB3D3EA2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564904"/>
                        <a:ext cx="9761562" cy="2638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-243408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You need to notice that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8" y="836712"/>
            <a:ext cx="8264681" cy="6048672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b="1" dirty="0">
                <a:ea typeface="新細明體" panose="02020500000000000000" pitchFamily="18" charset="-120"/>
              </a:rPr>
              <a:t>Operators </a:t>
            </a:r>
            <a:r>
              <a:rPr lang="en-US" altLang="zh-TW" dirty="0">
                <a:ea typeface="新細明體" panose="02020500000000000000" pitchFamily="18" charset="-120"/>
              </a:rPr>
              <a:t>required to be identified: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Parenthesis: ( 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Unary minus or plus: + -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Multiplicative: * /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 (no need for % anymore)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Binary add or subtract: + -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Operends may have more than one digit (e.g., 252+39)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Use </a:t>
            </a:r>
            <a:r>
              <a:rPr lang="en-US" altLang="zh-TW" b="1" dirty="0">
                <a:ea typeface="新細明體" panose="02020500000000000000" pitchFamily="18" charset="-120"/>
              </a:rPr>
              <a:t>singly linked stacks</a:t>
            </a:r>
            <a:r>
              <a:rPr lang="en-US" altLang="zh-TW" dirty="0">
                <a:ea typeface="新細明體" panose="02020500000000000000" pitchFamily="18" charset="-120"/>
              </a:rPr>
              <a:t> to implement: Infix to posfix and evaluation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You may imlement the following </a:t>
            </a:r>
            <a:r>
              <a:rPr lang="en-US" altLang="zh-TW" b="1" dirty="0">
                <a:ea typeface="新細明體" panose="02020500000000000000" pitchFamily="18" charset="-120"/>
              </a:rPr>
              <a:t>functions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postfix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eval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getToken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Stacks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Stacks must be implemented by singly linked lists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45471C33-7290-6143-8236-0484D41844F2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3356992"/>
            <a:ext cx="7123113" cy="1735137"/>
            <a:chOff x="992" y="1515"/>
            <a:chExt cx="4487" cy="1093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A2FBABE3-E710-5C4E-A312-2DB4B0B0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rgbClr val="6600FF"/>
                </a:solidFill>
              </a:endParaRPr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5C71E7B9-A91A-F742-9F0C-400C2FB0C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8D94B60F-3BAC-7A40-877D-903A015FB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930B761D-2673-354A-A260-D17145A1B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2" name="Group 14">
              <a:extLst>
                <a:ext uri="{FF2B5EF4-FFF2-40B4-BE49-F238E27FC236}">
                  <a16:creationId xmlns:a16="http://schemas.microsoft.com/office/drawing/2014/main" id="{EA95810A-382A-2D4E-912C-DC913F2D1A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016"/>
              <a:ext cx="672" cy="240"/>
              <a:chOff x="1104" y="2016"/>
              <a:chExt cx="672" cy="240"/>
            </a:xfrm>
          </p:grpSpPr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id="{EE12E8BD-81CB-3A4C-94B5-12A05FA3A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rgbClr val="6600FF"/>
                  </a:solidFill>
                </a:endParaRPr>
              </a:p>
            </p:txBody>
          </p:sp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512BB651-0DCC-5440-A410-A6F3F5559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A3BE39C8-50D1-984A-A20A-8CC9E2E25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42" name="Rectangle 18">
                <a:extLst>
                  <a:ext uri="{FF2B5EF4-FFF2-40B4-BE49-F238E27FC236}">
                    <a16:creationId xmlns:a16="http://schemas.microsoft.com/office/drawing/2014/main" id="{142ABDB3-CAF3-0A43-A051-73678712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rgbClr val="6600FF"/>
                  </a:solidFill>
                </a:endParaRPr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103030C7-BA43-104F-951F-EEB205FA4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62C72EF2-3400-EE4E-AA21-92D551F7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Text Box 23">
              <a:extLst>
                <a:ext uri="{FF2B5EF4-FFF2-40B4-BE49-F238E27FC236}">
                  <a16:creationId xmlns:a16="http://schemas.microsoft.com/office/drawing/2014/main" id="{13A72C60-0385-2842-BCDB-4A40A51CF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994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          </a:t>
              </a:r>
              <a:r>
                <a:rPr lang="en-US" altLang="zh-TW" sz="2400">
                  <a:sym typeface="Wingdings" pitchFamily="2" charset="2"/>
                </a:rPr>
                <a:t></a:t>
              </a:r>
              <a:endParaRPr lang="en-US" altLang="zh-TW" sz="2400"/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A362431B-7E12-644D-B8BB-E5B03EF5D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994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ym typeface="Wingdings" pitchFamily="2" charset="2"/>
                </a:rPr>
                <a:t>          </a:t>
              </a:r>
              <a:endParaRPr lang="en-US" altLang="zh-TW" sz="2400"/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AE1B901D-D470-074D-B83F-D0D974B9A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025"/>
              <a:ext cx="8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                0</a:t>
              </a:r>
            </a:p>
          </p:txBody>
        </p:sp>
        <p:sp>
          <p:nvSpPr>
            <p:cNvPr id="38" name="Text Box 27">
              <a:extLst>
                <a:ext uri="{FF2B5EF4-FFF2-40B4-BE49-F238E27FC236}">
                  <a16:creationId xmlns:a16="http://schemas.microsoft.com/office/drawing/2014/main" id="{501FA1EF-EC88-8F45-8552-272EF4EE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2005"/>
              <a:ext cx="4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ym typeface="Wingdings" pitchFamily="2" charset="2"/>
                </a:rPr>
                <a:t>    </a:t>
              </a:r>
              <a:endParaRPr lang="en-US" altLang="zh-TW" sz="2400" u="sng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E53BF02C-F078-2243-AE7A-E1D2005AF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1741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Text Box 29">
              <a:extLst>
                <a:ext uri="{FF2B5EF4-FFF2-40B4-BE49-F238E27FC236}">
                  <a16:creationId xmlns:a16="http://schemas.microsoft.com/office/drawing/2014/main" id="{A28561FE-1EDE-E54D-87F2-61D90D3A5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1515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/>
                <a:t> top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57C50D58-C223-244B-ABE2-407694CE7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356"/>
              <a:ext cx="14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Singly Linked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29045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infix.txt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6967686" cy="3296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182+43*14</a:t>
            </a:r>
          </a:p>
          <a:p>
            <a:pPr marL="0" indent="0">
              <a:buNone/>
            </a:pPr>
            <a:r>
              <a:rPr lang="en-US" altLang="zh-TW" dirty="0"/>
              <a:t>(15+22)*79</a:t>
            </a:r>
          </a:p>
          <a:p>
            <a:pPr marL="0" indent="0">
              <a:buNone/>
            </a:pPr>
            <a:r>
              <a:rPr lang="en-US" altLang="zh-TW"/>
              <a:t>(19/(21-8+7))*(35-23)*23</a:t>
            </a:r>
          </a:p>
          <a:p>
            <a:pPr marL="0" indent="0">
              <a:buNone/>
            </a:pPr>
            <a:r>
              <a:rPr lang="en-US" altLang="zh-TW" dirty="0"/>
              <a:t>12---23++-35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postfix.txt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182 43 14 * +	784</a:t>
            </a:r>
          </a:p>
          <a:p>
            <a:r>
              <a:rPr lang="en-US" altLang="zh-TW" dirty="0"/>
              <a:t>15 22 + 79 *	2923</a:t>
            </a:r>
            <a:r>
              <a:rPr lang="zh-TW" altLang="zh-TW" dirty="0">
                <a:effectLst/>
              </a:rPr>
              <a:t> </a:t>
            </a:r>
            <a:endParaRPr lang="zh-TW" altLang="zh-TW" dirty="0"/>
          </a:p>
          <a:p>
            <a:r>
              <a:rPr lang="en-US" altLang="zh-TW" dirty="0"/>
              <a:t>19 21 8 - 7 + / 35 23 - * 23 *	262.2</a:t>
            </a:r>
            <a:r>
              <a:rPr lang="zh-TW" altLang="zh-TW" dirty="0">
                <a:effectLst/>
              </a:rPr>
              <a:t> </a:t>
            </a:r>
            <a:endParaRPr lang="zh-TW" altLang="zh-TW" dirty="0"/>
          </a:p>
          <a:p>
            <a:r>
              <a:rPr lang="en-US" altLang="zh-TW" dirty="0"/>
              <a:t>12 23 - -35 +	-46</a:t>
            </a:r>
          </a:p>
          <a:p>
            <a:endParaRPr lang="en-US" altLang="zh-TW" dirty="0"/>
          </a:p>
          <a:p>
            <a:r>
              <a:rPr lang="en-US" altLang="zh-TW" dirty="0"/>
              <a:t>Or</a:t>
            </a:r>
          </a:p>
          <a:p>
            <a:endParaRPr lang="en-US" altLang="zh-TW" dirty="0"/>
          </a:p>
          <a:p>
            <a:r>
              <a:rPr lang="en-US" altLang="zh-TW" dirty="0"/>
              <a:t>182 43 14 * +	784</a:t>
            </a:r>
          </a:p>
          <a:p>
            <a:r>
              <a:rPr lang="en-US" altLang="zh-TW" dirty="0"/>
              <a:t>15 22 + 79 *	2923</a:t>
            </a:r>
            <a:r>
              <a:rPr lang="zh-TW" altLang="zh-TW" dirty="0"/>
              <a:t> </a:t>
            </a:r>
          </a:p>
          <a:p>
            <a:r>
              <a:rPr lang="en-US" altLang="zh-TW" dirty="0"/>
              <a:t>19 21 8 - 7 + / 35 23 - * 23 *	262.2</a:t>
            </a:r>
            <a:r>
              <a:rPr lang="zh-TW" altLang="zh-TW" dirty="0"/>
              <a:t> </a:t>
            </a:r>
          </a:p>
          <a:p>
            <a:r>
              <a:rPr lang="en-US" altLang="zh-TW" dirty="0"/>
              <a:t>12 23 n n - 35 n p +	-46</a:t>
            </a:r>
          </a:p>
        </p:txBody>
      </p:sp>
    </p:spTree>
    <p:extLst>
      <p:ext uri="{BB962C8B-B14F-4D97-AF65-F5344CB8AC3E}">
        <p14:creationId xmlns:p14="http://schemas.microsoft.com/office/powerpoint/2010/main" val="49939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Use </a:t>
            </a:r>
            <a: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  <a:t>double</a:t>
            </a:r>
            <a:r>
              <a:rPr lang="en-US" altLang="zh-TW" dirty="0">
                <a:ea typeface="Cambria Math" panose="02040503050406030204" pitchFamily="18" charset="0"/>
              </a:rPr>
              <a:t> as the data type and </a:t>
            </a:r>
            <a:r>
              <a:rPr lang="en-US" altLang="zh-TW" b="1" dirty="0" err="1">
                <a:solidFill>
                  <a:srgbClr val="C00000"/>
                </a:solidFill>
                <a:ea typeface="Cambria Math" panose="02040503050406030204" pitchFamily="18" charset="0"/>
              </a:rPr>
              <a:t>printf</a:t>
            </a:r>
            <a: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  <a:t> %</a:t>
            </a:r>
            <a:r>
              <a:rPr lang="en-US" altLang="zh-TW" b="1" dirty="0" err="1">
                <a:solidFill>
                  <a:srgbClr val="C00000"/>
                </a:solidFill>
                <a:ea typeface="Cambria Math" panose="02040503050406030204" pitchFamily="18" charset="0"/>
              </a:rPr>
              <a:t>lf</a:t>
            </a:r>
            <a:r>
              <a:rPr lang="en-US" altLang="zh-TW" dirty="0">
                <a:ea typeface="Cambria Math" panose="02040503050406030204" pitchFamily="18" charset="0"/>
              </a:rPr>
              <a:t> to output the result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11/01 Thu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 Source code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Readme including</a:t>
            </a:r>
            <a:r>
              <a:rPr lang="en-US" altLang="zh-TW" dirty="0">
                <a:ea typeface="Cambria Math" panose="02040503050406030204" pitchFamily="18" charset="0"/>
              </a:rPr>
              <a:t>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i="1" dirty="0">
                <a:ea typeface="Cambria Math" panose="02040503050406030204" pitchFamily="18" charset="0"/>
              </a:rPr>
              <a:t>brief description </a:t>
            </a:r>
            <a:r>
              <a:rPr lang="en-US" altLang="zh-TW" dirty="0">
                <a:ea typeface="Cambria Math" panose="02040503050406030204" pitchFamily="18" charset="0"/>
              </a:rPr>
              <a:t>of your implementation</a:t>
            </a:r>
          </a:p>
          <a:p>
            <a:endParaRPr lang="en-US" altLang="zh-TW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170</Words>
  <Application>Microsoft Macintosh PowerPoint</Application>
  <PresentationFormat>如螢幕大小 (4:3)</PresentationFormat>
  <Paragraphs>60</Paragraphs>
  <Slides>7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微軟正黑體</vt:lpstr>
      <vt:lpstr>新細明體</vt:lpstr>
      <vt:lpstr>LingWai SC Medium</vt:lpstr>
      <vt:lpstr>Arial</vt:lpstr>
      <vt:lpstr>Cambria Math</vt:lpstr>
      <vt:lpstr>Candara</vt:lpstr>
      <vt:lpstr>Monotype Sorts</vt:lpstr>
      <vt:lpstr>Plantagenet Cherokee</vt:lpstr>
      <vt:lpstr>Times New Roman</vt:lpstr>
      <vt:lpstr>Wingdings</vt:lpstr>
      <vt:lpstr>Office 佈景主題</vt:lpstr>
      <vt:lpstr>文件</vt:lpstr>
      <vt:lpstr>PowerPoint 簡報</vt:lpstr>
      <vt:lpstr>Infix to Postfix and Evaluation</vt:lpstr>
      <vt:lpstr>You need to notice that</vt:lpstr>
      <vt:lpstr>Stacks</vt:lpstr>
      <vt:lpstr>Input Sample: infix.txt</vt:lpstr>
      <vt:lpstr>Output Sample: postfix.txt</vt:lpstr>
      <vt:lpstr>Note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Microsoft Office User</cp:lastModifiedBy>
  <cp:revision>328</cp:revision>
  <dcterms:created xsi:type="dcterms:W3CDTF">1995-06-02T22:16:36Z</dcterms:created>
  <dcterms:modified xsi:type="dcterms:W3CDTF">2018-10-22T07:59:58Z</dcterms:modified>
</cp:coreProperties>
</file>