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68" r:id="rId2"/>
    <p:sldId id="376" r:id="rId3"/>
    <p:sldId id="379" r:id="rId4"/>
    <p:sldId id="380" r:id="rId5"/>
    <p:sldId id="366" r:id="rId6"/>
    <p:sldId id="287" r:id="rId7"/>
    <p:sldId id="288" r:id="rId8"/>
    <p:sldId id="381" r:id="rId9"/>
    <p:sldId id="386" r:id="rId10"/>
    <p:sldId id="382" r:id="rId11"/>
    <p:sldId id="383" r:id="rId12"/>
    <p:sldId id="412" r:id="rId13"/>
    <p:sldId id="360" r:id="rId14"/>
    <p:sldId id="361" r:id="rId15"/>
    <p:sldId id="405" r:id="rId16"/>
    <p:sldId id="294" r:id="rId17"/>
    <p:sldId id="398" r:id="rId18"/>
    <p:sldId id="403" r:id="rId19"/>
    <p:sldId id="359" r:id="rId20"/>
    <p:sldId id="419" r:id="rId21"/>
    <p:sldId id="388" r:id="rId22"/>
    <p:sldId id="404" r:id="rId23"/>
    <p:sldId id="409" r:id="rId24"/>
    <p:sldId id="425" r:id="rId25"/>
    <p:sldId id="417" r:id="rId26"/>
    <p:sldId id="422" r:id="rId27"/>
    <p:sldId id="420" r:id="rId28"/>
    <p:sldId id="410" r:id="rId29"/>
    <p:sldId id="423" r:id="rId30"/>
    <p:sldId id="416" r:id="rId31"/>
    <p:sldId id="421" r:id="rId32"/>
    <p:sldId id="413" r:id="rId33"/>
    <p:sldId id="415" r:id="rId34"/>
    <p:sldId id="426" r:id="rId35"/>
    <p:sldId id="411" r:id="rId36"/>
    <p:sldId id="418" r:id="rId37"/>
    <p:sldId id="389" r:id="rId38"/>
    <p:sldId id="429" r:id="rId39"/>
    <p:sldId id="430" r:id="rId40"/>
    <p:sldId id="431" r:id="rId41"/>
    <p:sldId id="433" r:id="rId42"/>
    <p:sldId id="427" r:id="rId43"/>
    <p:sldId id="448" r:id="rId44"/>
    <p:sldId id="434" r:id="rId45"/>
    <p:sldId id="432" r:id="rId46"/>
    <p:sldId id="435" r:id="rId47"/>
    <p:sldId id="428" r:id="rId48"/>
    <p:sldId id="439" r:id="rId49"/>
    <p:sldId id="440" r:id="rId50"/>
    <p:sldId id="390" r:id="rId51"/>
    <p:sldId id="441" r:id="rId52"/>
    <p:sldId id="443" r:id="rId53"/>
    <p:sldId id="442" r:id="rId54"/>
    <p:sldId id="444" r:id="rId55"/>
    <p:sldId id="445" r:id="rId56"/>
    <p:sldId id="436" r:id="rId57"/>
    <p:sldId id="437" r:id="rId58"/>
    <p:sldId id="449" r:id="rId59"/>
    <p:sldId id="446" r:id="rId60"/>
    <p:sldId id="452" r:id="rId61"/>
    <p:sldId id="451" r:id="rId62"/>
    <p:sldId id="460" r:id="rId63"/>
    <p:sldId id="352" r:id="rId64"/>
    <p:sldId id="353" r:id="rId65"/>
    <p:sldId id="447" r:id="rId66"/>
    <p:sldId id="392" r:id="rId67"/>
    <p:sldId id="455" r:id="rId68"/>
    <p:sldId id="393" r:id="rId69"/>
    <p:sldId id="462" r:id="rId70"/>
    <p:sldId id="461" r:id="rId71"/>
    <p:sldId id="394" r:id="rId72"/>
    <p:sldId id="458" r:id="rId73"/>
    <p:sldId id="395" r:id="rId74"/>
    <p:sldId id="450" r:id="rId75"/>
    <p:sldId id="396" r:id="rId76"/>
    <p:sldId id="454" r:id="rId77"/>
    <p:sldId id="453" r:id="rId78"/>
    <p:sldId id="318" r:id="rId79"/>
    <p:sldId id="397" r:id="rId80"/>
    <p:sldId id="459" r:id="rId81"/>
    <p:sldId id="401" r:id="rId82"/>
    <p:sldId id="399" r:id="rId83"/>
    <p:sldId id="341" r:id="rId84"/>
    <p:sldId id="261" r:id="rId85"/>
    <p:sldId id="385" r:id="rId86"/>
    <p:sldId id="368" r:id="rId87"/>
    <p:sldId id="369" r:id="rId88"/>
    <p:sldId id="407" r:id="rId89"/>
    <p:sldId id="408" r:id="rId90"/>
    <p:sldId id="367" r:id="rId91"/>
    <p:sldId id="424" r:id="rId9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4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86" y="62"/>
      </p:cViewPr>
      <p:guideLst>
        <p:guide orient="horz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47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0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68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959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74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FBA8-CDDA-7E9A-2491-115A0E2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E9F3-23F3-AC68-DB6A-9A34C4B3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FB4F-85C4-37B5-A65E-8DD4E9B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82EC0-F1CB-C397-F462-F742003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D0263-6024-585D-BE16-C179BCA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EDFA-604A-BBEB-3775-8B6833D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F7852-312B-7429-EE57-19249124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7814-BFC4-85B9-2491-13249B2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5753-71F0-6360-FDBD-E102B165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E435A-7FAC-40F8-A5E6-73FE38B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0A1F2-FACE-2B8B-1C29-B5354DB53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3BD40-D821-E115-FC04-E31E07CD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B95B-BFB9-5F16-6CF8-9606653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246F0-6892-5D5C-2CB3-89F6F5F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19682-2836-82C2-6702-CAA5FD5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3D86-E7BB-1ACC-3E45-EF8B4A39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4AFF-5C54-6395-24B3-9ACBB50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8E90A-9F39-2C18-2D26-560A363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76D46-3C16-2FA2-9F26-205BBC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FF32-531E-E407-9D53-7C1E4CE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B7B-C37C-27D9-AA03-11E880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85ED8-DCEC-8CEC-4288-294ADF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CF24-8FA5-E717-229F-C81DD0F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2A988-1419-944A-3852-FC24C9A1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EAE4A-D367-28FF-3B85-573B976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A86-F084-027F-0063-F7FDDCB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9094-AB05-E0F9-BBBC-280CC78A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8264-73A8-A203-5300-B3E10944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6C48-CEF5-EDF9-B736-39B4C4F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5CFE-77E7-EAAB-0380-F0AE1F1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85C3E-25B0-877D-C916-CB4381E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2036-6948-C2B0-4556-00DE0FE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0216-A175-4BC7-6E6A-88925077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0C28-4C53-AC0A-29A6-BC881C11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753D9-D606-D2A1-1442-1B49904F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891-2D8A-2BA1-F705-2827646A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F805-B8FA-4B84-1796-302D9A8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D88F6-7CCD-7195-F1A1-C85837B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19FF9-BB6C-4D43-1DB1-E484095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DE0E-0FC8-A777-BEE3-5D4904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98B10-620C-2430-1B6F-9F18AD7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2DB37-495C-839A-4314-043FBB2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27327-8492-3A76-FC42-AF072C2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D5D10-A6EF-FDA4-8FCF-621F5F8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E1FD8-D8B0-758C-5915-5FDE349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BF8E1-57F7-F790-D57C-9246AE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B473-8589-6372-E50A-3E715C2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C0629-C661-8887-4775-DD748EFD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2CFC-CA41-2A01-AF63-499FA1BC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81E1-89B0-AB65-0526-C70E1FE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14E4F-C2ED-2056-7495-AF1E736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DB27C-0012-869A-EB6A-B7A5D2E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FC1-7B13-E73C-CA93-087C184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40500-B763-A8FB-05B1-7D6B6742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8650-39F9-2D52-C63C-2BAD737F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22224-275C-DF16-C797-99A171D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08A1E-9606-FCCD-32F4-F212814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EBC10-A237-74B5-E2C3-028F58B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9125A-4B7E-F39C-0219-59B0B32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B4C0-0287-A26F-5C7C-CFC54FD3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0BF8-78F2-D1D6-7606-140B7BC9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95C42-1EB8-46E8-8CE5-2840DE4C4251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4969-A3D0-A3D3-3FB4-081B6A9C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B5D9-B5B7-BBF1-202B-08ECC09F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i.upv.es/tlsf/files/ecrts04_tlsf.pdf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0B0CC5-96D7-B4B2-3C06-A4C25C6F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1367817"/>
            <a:ext cx="11485276" cy="2457227"/>
          </a:xfrm>
        </p:spPr>
        <p:txBody>
          <a:bodyPr>
            <a:normAutofit/>
          </a:bodyPr>
          <a:lstStyle/>
          <a:p>
            <a:r>
              <a:rPr lang="en-US" altLang="zh-CN" sz="4800"/>
              <a:t>2023 CICV</a:t>
            </a:r>
            <a:r>
              <a:rPr lang="zh-CN" altLang="en-US" sz="4800"/>
              <a:t>训练营</a:t>
            </a:r>
            <a:br>
              <a:rPr lang="en-US" altLang="zh-CN" sz="4800"/>
            </a:br>
            <a:r>
              <a:rPr lang="en-US" altLang="zh-CN" sz="4800" err="1"/>
              <a:t>ArceOS</a:t>
            </a:r>
            <a:r>
              <a:rPr lang="zh-CN" altLang="en-US" sz="4800"/>
              <a:t>组件化设计与实现</a:t>
            </a:r>
            <a:br>
              <a:rPr lang="en-US" altLang="zh-CN" sz="4800"/>
            </a:br>
            <a:endParaRPr lang="zh-CN" altLang="en-US" sz="2000" b="1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E005802-4E08-1E87-D9E8-B4A0DA29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510"/>
            <a:ext cx="9144000" cy="1655762"/>
          </a:xfrm>
        </p:spPr>
        <p:txBody>
          <a:bodyPr/>
          <a:lstStyle/>
          <a:p>
            <a:r>
              <a:rPr lang="zh-CN" altLang="en-US"/>
              <a:t>石磊</a:t>
            </a:r>
            <a:endParaRPr lang="en-US" altLang="zh-CN"/>
          </a:p>
          <a:p>
            <a:r>
              <a:rPr lang="en-US" altLang="zh-CN"/>
              <a:t>2023.8.21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831385-5004-5128-58F0-FD3790D261CA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起步 </a:t>
            </a:r>
            <a:r>
              <a:rPr lang="en-US" altLang="zh-CN" sz="3200"/>
              <a:t>– HelloWorld(v0.1)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F3F475-56E5-434B-3AF6-BDF254484DD2}"/>
              </a:ext>
            </a:extLst>
          </p:cNvPr>
          <p:cNvSpPr txBox="1"/>
          <p:nvPr/>
        </p:nvSpPr>
        <p:spPr>
          <a:xfrm>
            <a:off x="623392" y="1124744"/>
            <a:ext cx="1123324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pPr marL="457200" indent="-457200">
              <a:buAutoNum type="arabicParenR"/>
            </a:pPr>
            <a:r>
              <a:rPr lang="zh-CN" altLang="en-US" sz="2400"/>
              <a:t>从最简单的</a:t>
            </a:r>
            <a:r>
              <a:rPr lang="en-US" altLang="zh-CN" sz="2400"/>
              <a:t>HelloWorld</a:t>
            </a:r>
            <a:r>
              <a:rPr lang="zh-CN" altLang="en-US" sz="2400"/>
              <a:t>开始，分析建立框架与核心组件。</a:t>
            </a:r>
            <a:endParaRPr lang="en-US" altLang="zh-CN" sz="2400"/>
          </a:p>
          <a:p>
            <a:pPr marL="457200" indent="-457200">
              <a:buAutoNum type="arabicParenR"/>
            </a:pPr>
            <a:r>
              <a:rPr lang="zh-CN" altLang="en-US" sz="2400"/>
              <a:t>支持标准输出和</a:t>
            </a:r>
            <a:r>
              <a:rPr lang="en-US" altLang="zh-CN" sz="2400"/>
              <a:t>Log</a:t>
            </a:r>
            <a:r>
              <a:rPr lang="zh-CN" altLang="en-US" sz="2400"/>
              <a:t>，了解</a:t>
            </a:r>
            <a:r>
              <a:rPr lang="en-US" altLang="zh-CN" sz="2400"/>
              <a:t>features</a:t>
            </a:r>
            <a:r>
              <a:rPr lang="zh-CN" altLang="en-US" sz="2400"/>
              <a:t>作用。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HelloWorld </a:t>
            </a:r>
            <a:r>
              <a:rPr lang="en-US" altLang="zh-CN" sz="2400" err="1"/>
              <a:t>UnikernelOS</a:t>
            </a:r>
            <a:r>
              <a:rPr lang="zh-CN" altLang="en-US" sz="2400"/>
              <a:t>特点：</a:t>
            </a:r>
            <a:endParaRPr lang="en-US" altLang="zh-CN" sz="2400"/>
          </a:p>
          <a:p>
            <a:pPr marL="514350" indent="-514350">
              <a:buAutoNum type="arabicParenR"/>
            </a:pPr>
            <a:r>
              <a:rPr lang="zh-CN" altLang="en-US" sz="2400"/>
              <a:t>硬件管理：具备直接管理硬件的能力</a:t>
            </a:r>
            <a:endParaRPr lang="en-US" altLang="zh-CN" sz="2400"/>
          </a:p>
          <a:p>
            <a:pPr marL="514350" indent="-514350">
              <a:buAutoNum type="arabicParenR"/>
            </a:pPr>
            <a:r>
              <a:rPr lang="zh-CN" altLang="en-US" sz="2400"/>
              <a:t>应用支撑：面向应用提供友好的运行环境</a:t>
            </a:r>
            <a:endParaRPr lang="en-US" altLang="zh-CN" sz="2400"/>
          </a:p>
          <a:p>
            <a:pPr marL="514350" indent="-514350">
              <a:buAutoNum type="arabicParenR"/>
            </a:pPr>
            <a:r>
              <a:rPr lang="en-US" altLang="zh-CN" sz="2400" err="1"/>
              <a:t>Unikernel</a:t>
            </a:r>
            <a:r>
              <a:rPr lang="zh-CN" altLang="en-US" sz="2400"/>
              <a:t>：单优先权，单地址空间</a:t>
            </a:r>
            <a:endParaRPr lang="en-US" altLang="zh-CN" sz="2400"/>
          </a:p>
          <a:p>
            <a:pPr marL="514350" indent="-514350">
              <a:buAutoNum type="arabicParenR"/>
            </a:pPr>
            <a:r>
              <a:rPr lang="zh-CN" altLang="en-US" sz="2400"/>
              <a:t>组件化：基于组件方法构造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迭代步骤：</a:t>
            </a:r>
            <a:endParaRPr lang="en-US" altLang="zh-CN" sz="2400"/>
          </a:p>
          <a:p>
            <a:pPr marL="514350" indent="-514350">
              <a:buAutoNum type="arabicParenR"/>
            </a:pPr>
            <a:r>
              <a:rPr lang="zh-CN" altLang="en-US" sz="2400"/>
              <a:t>单裸机程序</a:t>
            </a:r>
            <a:endParaRPr lang="en-US" altLang="zh-CN" sz="2400"/>
          </a:p>
          <a:p>
            <a:pPr marL="514350" indent="-514350">
              <a:buAutoNum type="arabicParenR"/>
            </a:pPr>
            <a:r>
              <a:rPr lang="zh-CN" altLang="en-US" sz="2400"/>
              <a:t>层次化</a:t>
            </a:r>
            <a:endParaRPr lang="en-US" altLang="zh-CN" sz="2400"/>
          </a:p>
          <a:p>
            <a:pPr marL="514350" indent="-514350">
              <a:buAutoNum type="arabicParenR"/>
            </a:pPr>
            <a:r>
              <a:rPr lang="zh-CN" altLang="en-US" sz="2400"/>
              <a:t>组件化</a:t>
            </a:r>
            <a:r>
              <a:rPr lang="en-US" altLang="zh-CN" sz="2400"/>
              <a:t>(</a:t>
            </a:r>
            <a:r>
              <a:rPr lang="zh-CN" altLang="en-US" sz="2400"/>
              <a:t>模块化</a:t>
            </a:r>
            <a:r>
              <a:rPr lang="en-US" altLang="zh-CN" sz="2400"/>
              <a:t>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BA6F966-E5EF-9963-0182-978E0C694D4A}"/>
              </a:ext>
            </a:extLst>
          </p:cNvPr>
          <p:cNvGrpSpPr/>
          <p:nvPr/>
        </p:nvGrpSpPr>
        <p:grpSpPr>
          <a:xfrm>
            <a:off x="7248128" y="2756498"/>
            <a:ext cx="3852428" cy="2112662"/>
            <a:chOff x="8184232" y="2276872"/>
            <a:chExt cx="3852428" cy="211266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239DF96-B187-4D8B-834F-9D1634E658AF}"/>
                </a:ext>
              </a:extLst>
            </p:cNvPr>
            <p:cNvGrpSpPr/>
            <p:nvPr/>
          </p:nvGrpSpPr>
          <p:grpSpPr>
            <a:xfrm>
              <a:off x="8184232" y="2276873"/>
              <a:ext cx="2232374" cy="2112661"/>
              <a:chOff x="9007731" y="2144431"/>
              <a:chExt cx="2232374" cy="2112661"/>
            </a:xfrm>
          </p:grpSpPr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3EB921D-9EA3-520E-6982-ABD7BD74A7C2}"/>
                  </a:ext>
                </a:extLst>
              </p:cNvPr>
              <p:cNvSpPr txBox="1"/>
              <p:nvPr/>
            </p:nvSpPr>
            <p:spPr>
              <a:xfrm>
                <a:off x="9012324" y="2967335"/>
                <a:ext cx="222778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>
                    <a:solidFill>
                      <a:srgbClr val="FF0000"/>
                    </a:solidFill>
                  </a:rPr>
                  <a:t>OS</a:t>
                </a:r>
                <a:endParaRPr lang="en-US" altLang="zh-CN" sz="2400"/>
              </a:p>
            </p:txBody>
          </p: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9A569C1-D3B9-0ED2-8F08-8E646F8C5CD7}"/>
                  </a:ext>
                </a:extLst>
              </p:cNvPr>
              <p:cNvSpPr txBox="1"/>
              <p:nvPr/>
            </p:nvSpPr>
            <p:spPr>
              <a:xfrm>
                <a:off x="9007731" y="2144431"/>
                <a:ext cx="222778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/>
                  <a:t>App</a:t>
                </a:r>
                <a:endParaRPr lang="en-US" altLang="zh-CN" sz="240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773AD8F-E5E8-6803-D621-984B4B1A11CB}"/>
                  </a:ext>
                </a:extLst>
              </p:cNvPr>
              <p:cNvSpPr txBox="1"/>
              <p:nvPr/>
            </p:nvSpPr>
            <p:spPr>
              <a:xfrm>
                <a:off x="9007731" y="3795427"/>
                <a:ext cx="222778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/>
                  <a:t>Hardware</a:t>
                </a:r>
                <a:endParaRPr lang="en-US" altLang="zh-CN" sz="2400"/>
              </a:p>
            </p:txBody>
          </p:sp>
          <p:sp>
            <p:nvSpPr>
              <p:cNvPr id="7" name="箭头: 上 6">
                <a:extLst>
                  <a:ext uri="{FF2B5EF4-FFF2-40B4-BE49-F238E27FC236}">
                    <a16:creationId xmlns:a16="http://schemas.microsoft.com/office/drawing/2014/main" id="{74E76001-AD49-21EE-94E5-283C5A2A6767}"/>
                  </a:ext>
                </a:extLst>
              </p:cNvPr>
              <p:cNvSpPr/>
              <p:nvPr/>
            </p:nvSpPr>
            <p:spPr>
              <a:xfrm>
                <a:off x="9383539" y="2708920"/>
                <a:ext cx="1476164" cy="258415"/>
              </a:xfrm>
              <a:prstGeom prst="up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箭头: 上 7">
                <a:extLst>
                  <a:ext uri="{FF2B5EF4-FFF2-40B4-BE49-F238E27FC236}">
                    <a16:creationId xmlns:a16="http://schemas.microsoft.com/office/drawing/2014/main" id="{BF75010D-3289-9FEA-A00E-31DB8F556EC3}"/>
                  </a:ext>
                </a:extLst>
              </p:cNvPr>
              <p:cNvSpPr/>
              <p:nvPr/>
            </p:nvSpPr>
            <p:spPr>
              <a:xfrm rot="10800000">
                <a:off x="9383539" y="3438716"/>
                <a:ext cx="1476164" cy="258415"/>
              </a:xfrm>
              <a:prstGeom prst="up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右大括号 11">
              <a:extLst>
                <a:ext uri="{FF2B5EF4-FFF2-40B4-BE49-F238E27FC236}">
                  <a16:creationId xmlns:a16="http://schemas.microsoft.com/office/drawing/2014/main" id="{07D9C9D0-C83A-2EE5-FF04-42E10D2A9A77}"/>
                </a:ext>
              </a:extLst>
            </p:cNvPr>
            <p:cNvSpPr/>
            <p:nvPr/>
          </p:nvSpPr>
          <p:spPr>
            <a:xfrm>
              <a:off x="10524490" y="2276872"/>
              <a:ext cx="258738" cy="1284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E44F942-B508-B994-041F-9C8F03F28708}"/>
                </a:ext>
              </a:extLst>
            </p:cNvPr>
            <p:cNvSpPr txBox="1"/>
            <p:nvPr/>
          </p:nvSpPr>
          <p:spPr>
            <a:xfrm>
              <a:off x="10540110" y="2656696"/>
              <a:ext cx="1496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err="1"/>
                <a:t>unikernel</a:t>
              </a:r>
              <a:endParaRPr lang="zh-CN" altLang="en-US" sz="2400" b="1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F4DF57A-A2A1-1E48-88D6-2652486A2D5A}"/>
              </a:ext>
            </a:extLst>
          </p:cNvPr>
          <p:cNvGrpSpPr/>
          <p:nvPr/>
        </p:nvGrpSpPr>
        <p:grpSpPr>
          <a:xfrm>
            <a:off x="4763852" y="5230399"/>
            <a:ext cx="4860540" cy="1474965"/>
            <a:chOff x="4267882" y="4900038"/>
            <a:chExt cx="5644542" cy="173331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FA1920D-CF62-481C-66F9-8D5037BD7B4A}"/>
                </a:ext>
              </a:extLst>
            </p:cNvPr>
            <p:cNvSpPr/>
            <p:nvPr/>
          </p:nvSpPr>
          <p:spPr>
            <a:xfrm>
              <a:off x="4267882" y="4905163"/>
              <a:ext cx="1224136" cy="1690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E7A6FF7-ECD3-A7D7-A5A9-282B1CE9BE24}"/>
                </a:ext>
              </a:extLst>
            </p:cNvPr>
            <p:cNvSpPr/>
            <p:nvPr/>
          </p:nvSpPr>
          <p:spPr>
            <a:xfrm>
              <a:off x="6312024" y="4905164"/>
              <a:ext cx="1224136" cy="480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B6AE3D5-724F-5687-F17E-503E00BF8DF1}"/>
                </a:ext>
              </a:extLst>
            </p:cNvPr>
            <p:cNvSpPr/>
            <p:nvPr/>
          </p:nvSpPr>
          <p:spPr>
            <a:xfrm>
              <a:off x="6312024" y="5529688"/>
              <a:ext cx="1224136" cy="480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5734B32-7957-18EB-8EB2-8C2EEBCC2C2D}"/>
                </a:ext>
              </a:extLst>
            </p:cNvPr>
            <p:cNvSpPr/>
            <p:nvPr/>
          </p:nvSpPr>
          <p:spPr>
            <a:xfrm>
              <a:off x="6312024" y="6114663"/>
              <a:ext cx="1224136" cy="480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9DC1F79-1705-9A0C-DA36-5E283298BC19}"/>
                </a:ext>
              </a:extLst>
            </p:cNvPr>
            <p:cNvSpPr/>
            <p:nvPr/>
          </p:nvSpPr>
          <p:spPr>
            <a:xfrm>
              <a:off x="8760296" y="4900038"/>
              <a:ext cx="648072" cy="4555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6E836E9-08CB-2AD2-4055-500E279E4828}"/>
                </a:ext>
              </a:extLst>
            </p:cNvPr>
            <p:cNvSpPr/>
            <p:nvPr/>
          </p:nvSpPr>
          <p:spPr>
            <a:xfrm>
              <a:off x="8760295" y="6177831"/>
              <a:ext cx="648073" cy="4555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F9A9D17-CA98-3E0F-8359-FE0C38B42150}"/>
                </a:ext>
              </a:extLst>
            </p:cNvPr>
            <p:cNvSpPr/>
            <p:nvPr/>
          </p:nvSpPr>
          <p:spPr>
            <a:xfrm>
              <a:off x="8328248" y="5554671"/>
              <a:ext cx="648072" cy="4555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E14C0AD-0E58-C92F-2991-C96198726799}"/>
                </a:ext>
              </a:extLst>
            </p:cNvPr>
            <p:cNvSpPr/>
            <p:nvPr/>
          </p:nvSpPr>
          <p:spPr>
            <a:xfrm>
              <a:off x="9264352" y="5557357"/>
              <a:ext cx="648072" cy="4555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箭头: 右 34">
              <a:extLst>
                <a:ext uri="{FF2B5EF4-FFF2-40B4-BE49-F238E27FC236}">
                  <a16:creationId xmlns:a16="http://schemas.microsoft.com/office/drawing/2014/main" id="{8F817D2F-0913-C95C-7366-8E664B21ECE3}"/>
                </a:ext>
              </a:extLst>
            </p:cNvPr>
            <p:cNvSpPr/>
            <p:nvPr/>
          </p:nvSpPr>
          <p:spPr>
            <a:xfrm>
              <a:off x="5679490" y="5520678"/>
              <a:ext cx="416510" cy="4846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箭头: 右 35">
              <a:extLst>
                <a:ext uri="{FF2B5EF4-FFF2-40B4-BE49-F238E27FC236}">
                  <a16:creationId xmlns:a16="http://schemas.microsoft.com/office/drawing/2014/main" id="{9273E848-4B67-54C6-075F-9E979F401957}"/>
                </a:ext>
              </a:extLst>
            </p:cNvPr>
            <p:cNvSpPr/>
            <p:nvPr/>
          </p:nvSpPr>
          <p:spPr>
            <a:xfrm>
              <a:off x="7723949" y="5507850"/>
              <a:ext cx="416510" cy="4846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E1949ED6-557D-6277-A891-7475011B8E0B}"/>
              </a:ext>
            </a:extLst>
          </p:cNvPr>
          <p:cNvSpPr txBox="1"/>
          <p:nvPr/>
        </p:nvSpPr>
        <p:spPr>
          <a:xfrm>
            <a:off x="9824765" y="5589240"/>
            <a:ext cx="14965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/>
              <a:t>组件化</a:t>
            </a:r>
            <a:r>
              <a:rPr lang="en-US" altLang="zh-CN" sz="2400" b="1"/>
              <a:t>OS</a:t>
            </a:r>
          </a:p>
          <a:p>
            <a:r>
              <a:rPr lang="zh-CN" altLang="en-US" sz="2400" b="1"/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395902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DE6B40B4-8D73-A807-9720-C22B52C3E1D0}"/>
              </a:ext>
            </a:extLst>
          </p:cNvPr>
          <p:cNvSpPr/>
          <p:nvPr/>
        </p:nvSpPr>
        <p:spPr>
          <a:xfrm>
            <a:off x="4565829" y="1121832"/>
            <a:ext cx="2988332" cy="5617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28ABF34-08A6-BC4A-4A18-EC038A5BA671}"/>
              </a:ext>
            </a:extLst>
          </p:cNvPr>
          <p:cNvSpPr/>
          <p:nvPr/>
        </p:nvSpPr>
        <p:spPr>
          <a:xfrm>
            <a:off x="4565829" y="1732393"/>
            <a:ext cx="2988332" cy="12924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9BBAE3A-B53A-30E4-3F5A-D7D1DF143C34}"/>
              </a:ext>
            </a:extLst>
          </p:cNvPr>
          <p:cNvCxnSpPr/>
          <p:nvPr/>
        </p:nvCxnSpPr>
        <p:spPr>
          <a:xfrm>
            <a:off x="407368" y="5409220"/>
            <a:ext cx="114132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BBB282A-C909-D608-0696-09FAD9A109EA}"/>
              </a:ext>
            </a:extLst>
          </p:cNvPr>
          <p:cNvSpPr/>
          <p:nvPr/>
        </p:nvSpPr>
        <p:spPr>
          <a:xfrm>
            <a:off x="587388" y="1121833"/>
            <a:ext cx="2988332" cy="4215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7D02D7-A2A7-E7C9-71D7-36D2563F2962}"/>
              </a:ext>
            </a:extLst>
          </p:cNvPr>
          <p:cNvSpPr/>
          <p:nvPr/>
        </p:nvSpPr>
        <p:spPr>
          <a:xfrm>
            <a:off x="767408" y="6220732"/>
            <a:ext cx="2592288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硬件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固件</a:t>
            </a:r>
            <a:r>
              <a:rPr lang="en-US" altLang="zh-CN" b="1">
                <a:solidFill>
                  <a:schemeClr val="tx1"/>
                </a:solidFill>
              </a:rPr>
              <a:t>): </a:t>
            </a:r>
            <a:r>
              <a:rPr lang="en-US" altLang="zh-CN">
                <a:solidFill>
                  <a:schemeClr val="tx1"/>
                </a:solidFill>
              </a:rPr>
              <a:t>BIOS/UEFI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D05F2D-C3A5-2862-2A69-02859F36679D}"/>
              </a:ext>
            </a:extLst>
          </p:cNvPr>
          <p:cNvSpPr/>
          <p:nvPr/>
        </p:nvSpPr>
        <p:spPr>
          <a:xfrm>
            <a:off x="767408" y="5517233"/>
            <a:ext cx="2592288" cy="631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err="1">
                <a:solidFill>
                  <a:schemeClr val="tx1"/>
                </a:solidFill>
              </a:rPr>
              <a:t>BootLoader</a:t>
            </a:r>
            <a:r>
              <a:rPr lang="en-US" altLang="zh-CN">
                <a:solidFill>
                  <a:schemeClr val="tx1"/>
                </a:solidFill>
              </a:rPr>
              <a:t>: grub/</a:t>
            </a:r>
            <a:r>
              <a:rPr lang="en-US" altLang="zh-CN" err="1">
                <a:solidFill>
                  <a:schemeClr val="tx1"/>
                </a:solidFill>
              </a:rPr>
              <a:t>uboot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en-US" altLang="zh-CN" err="1">
                <a:solidFill>
                  <a:schemeClr val="tx1"/>
                </a:solidFill>
              </a:rPr>
              <a:t>opensbi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上弧形 17">
            <a:extLst>
              <a:ext uri="{FF2B5EF4-FFF2-40B4-BE49-F238E27FC236}">
                <a16:creationId xmlns:a16="http://schemas.microsoft.com/office/drawing/2014/main" id="{10F408B1-F436-B257-78C4-5C95A6520419}"/>
              </a:ext>
            </a:extLst>
          </p:cNvPr>
          <p:cNvSpPr/>
          <p:nvPr/>
        </p:nvSpPr>
        <p:spPr>
          <a:xfrm rot="16200000">
            <a:off x="214202" y="6034434"/>
            <a:ext cx="746372" cy="36004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上弧形 23">
            <a:extLst>
              <a:ext uri="{FF2B5EF4-FFF2-40B4-BE49-F238E27FC236}">
                <a16:creationId xmlns:a16="http://schemas.microsoft.com/office/drawing/2014/main" id="{C2150AEE-3BCD-6BA6-3BB0-1BEAA6858A89}"/>
              </a:ext>
            </a:extLst>
          </p:cNvPr>
          <p:cNvSpPr/>
          <p:nvPr/>
        </p:nvSpPr>
        <p:spPr>
          <a:xfrm rot="16200000">
            <a:off x="196200" y="5296352"/>
            <a:ext cx="746372" cy="324036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B507FF0-106F-C08F-9785-17FD26DDF65C}"/>
              </a:ext>
            </a:extLst>
          </p:cNvPr>
          <p:cNvSpPr/>
          <p:nvPr/>
        </p:nvSpPr>
        <p:spPr>
          <a:xfrm>
            <a:off x="777604" y="4435171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Mmu</a:t>
            </a:r>
            <a:r>
              <a:rPr lang="zh-CN" altLang="en-US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345F682-E4DB-67F1-5E28-2904620000F9}"/>
              </a:ext>
            </a:extLst>
          </p:cNvPr>
          <p:cNvSpPr/>
          <p:nvPr/>
        </p:nvSpPr>
        <p:spPr>
          <a:xfrm>
            <a:off x="777604" y="3969060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栈初始化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8094D94-CF40-ADA4-CC42-4140E22F1AE4}"/>
              </a:ext>
            </a:extLst>
          </p:cNvPr>
          <p:cNvSpPr/>
          <p:nvPr/>
        </p:nvSpPr>
        <p:spPr>
          <a:xfrm>
            <a:off x="777604" y="3501008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中断向量初始化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C8340DA-BB20-B5CF-EA9C-CD74F09201FE}"/>
              </a:ext>
            </a:extLst>
          </p:cNvPr>
          <p:cNvSpPr/>
          <p:nvPr/>
        </p:nvSpPr>
        <p:spPr>
          <a:xfrm>
            <a:off x="777604" y="3067019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首任务初始化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094FE9C-1893-ACD1-B065-D4F467A2CF58}"/>
              </a:ext>
            </a:extLst>
          </p:cNvPr>
          <p:cNvSpPr/>
          <p:nvPr/>
        </p:nvSpPr>
        <p:spPr>
          <a:xfrm>
            <a:off x="777604" y="2600908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发现设备和初始化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0E23857-C101-13F7-EA2C-744F6C044015}"/>
              </a:ext>
            </a:extLst>
          </p:cNvPr>
          <p:cNvSpPr/>
          <p:nvPr/>
        </p:nvSpPr>
        <p:spPr>
          <a:xfrm>
            <a:off x="777604" y="2168860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驱动初始化</a:t>
            </a:r>
            <a:r>
              <a:rPr lang="en-US" altLang="zh-CN">
                <a:solidFill>
                  <a:schemeClr val="tx1"/>
                </a:solidFill>
              </a:rPr>
              <a:t>: Console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F17E617-53DF-F913-F3BF-85A83CE5E89F}"/>
              </a:ext>
            </a:extLst>
          </p:cNvPr>
          <p:cNvSpPr/>
          <p:nvPr/>
        </p:nvSpPr>
        <p:spPr>
          <a:xfrm>
            <a:off x="777604" y="1734871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应用环境准备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05D0A41-BE92-37FA-3A84-AD4D8D7459CE}"/>
              </a:ext>
            </a:extLst>
          </p:cNvPr>
          <p:cNvSpPr/>
          <p:nvPr/>
        </p:nvSpPr>
        <p:spPr>
          <a:xfrm>
            <a:off x="777604" y="1304764"/>
            <a:ext cx="2582091" cy="3666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应用运行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打印</a:t>
            </a:r>
            <a:r>
              <a:rPr lang="en-US" altLang="zh-CN">
                <a:solidFill>
                  <a:sysClr val="windowText" lastClr="000000"/>
                </a:solidFill>
              </a:rPr>
              <a:t>hello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8120F2-AF1C-5BB1-F94E-A372F97B3C2D}"/>
              </a:ext>
            </a:extLst>
          </p:cNvPr>
          <p:cNvSpPr/>
          <p:nvPr/>
        </p:nvSpPr>
        <p:spPr>
          <a:xfrm>
            <a:off x="767408" y="4903223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早期寄存器初始化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54CCA6-D63F-A130-87CD-3ECA3E7A640A}"/>
              </a:ext>
            </a:extLst>
          </p:cNvPr>
          <p:cNvSpPr txBox="1"/>
          <p:nvPr/>
        </p:nvSpPr>
        <p:spPr>
          <a:xfrm>
            <a:off x="587388" y="517732"/>
            <a:ext cx="295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单裸机</a:t>
            </a:r>
            <a:r>
              <a:rPr lang="en-US" altLang="zh-CN" sz="2000" b="1"/>
              <a:t>(</a:t>
            </a:r>
            <a:r>
              <a:rPr lang="zh-CN" altLang="en-US" sz="2000" b="1"/>
              <a:t>初次迭代</a:t>
            </a:r>
            <a:r>
              <a:rPr lang="en-US" altLang="zh-CN" sz="2000" b="1"/>
              <a:t>)</a:t>
            </a:r>
            <a:endParaRPr lang="zh-CN" altLang="en-US" sz="2000" b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73BF24-6110-7806-931D-40E0FB03493A}"/>
              </a:ext>
            </a:extLst>
          </p:cNvPr>
          <p:cNvSpPr/>
          <p:nvPr/>
        </p:nvSpPr>
        <p:spPr>
          <a:xfrm>
            <a:off x="4583832" y="3070903"/>
            <a:ext cx="2988332" cy="22718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AEA03B-5D67-8C95-57BD-1BC58A0DE812}"/>
              </a:ext>
            </a:extLst>
          </p:cNvPr>
          <p:cNvSpPr/>
          <p:nvPr/>
        </p:nvSpPr>
        <p:spPr>
          <a:xfrm>
            <a:off x="4763852" y="6226250"/>
            <a:ext cx="2592288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硬件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固件</a:t>
            </a:r>
            <a:r>
              <a:rPr lang="en-US" altLang="zh-CN" b="1">
                <a:solidFill>
                  <a:schemeClr val="tx1"/>
                </a:solidFill>
              </a:rPr>
              <a:t>): </a:t>
            </a:r>
            <a:r>
              <a:rPr lang="en-US" altLang="zh-CN">
                <a:solidFill>
                  <a:schemeClr val="tx1"/>
                </a:solidFill>
              </a:rPr>
              <a:t>BIOS/UEFI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673FAA-2DB3-693A-010E-50C0A89591DF}"/>
              </a:ext>
            </a:extLst>
          </p:cNvPr>
          <p:cNvSpPr/>
          <p:nvPr/>
        </p:nvSpPr>
        <p:spPr>
          <a:xfrm>
            <a:off x="4763852" y="5522751"/>
            <a:ext cx="2592288" cy="631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err="1">
                <a:solidFill>
                  <a:schemeClr val="tx1"/>
                </a:solidFill>
              </a:rPr>
              <a:t>BootLoader</a:t>
            </a:r>
            <a:r>
              <a:rPr lang="en-US" altLang="zh-CN">
                <a:solidFill>
                  <a:schemeClr val="tx1"/>
                </a:solidFill>
              </a:rPr>
              <a:t>: grub/</a:t>
            </a:r>
            <a:r>
              <a:rPr lang="en-US" altLang="zh-CN" err="1">
                <a:solidFill>
                  <a:schemeClr val="tx1"/>
                </a:solidFill>
              </a:rPr>
              <a:t>uboot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en-US" altLang="zh-CN" err="1">
                <a:solidFill>
                  <a:schemeClr val="tx1"/>
                </a:solidFill>
              </a:rPr>
              <a:t>opensbi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箭头: 上弧形 10">
            <a:extLst>
              <a:ext uri="{FF2B5EF4-FFF2-40B4-BE49-F238E27FC236}">
                <a16:creationId xmlns:a16="http://schemas.microsoft.com/office/drawing/2014/main" id="{5D29B85F-39C0-81A3-D404-BB88E3D8FD1E}"/>
              </a:ext>
            </a:extLst>
          </p:cNvPr>
          <p:cNvSpPr/>
          <p:nvPr/>
        </p:nvSpPr>
        <p:spPr>
          <a:xfrm rot="16200000">
            <a:off x="4210646" y="6039952"/>
            <a:ext cx="746372" cy="36004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上弧形 11">
            <a:extLst>
              <a:ext uri="{FF2B5EF4-FFF2-40B4-BE49-F238E27FC236}">
                <a16:creationId xmlns:a16="http://schemas.microsoft.com/office/drawing/2014/main" id="{38B09E30-B2D7-4BF0-573A-EA1809D66115}"/>
              </a:ext>
            </a:extLst>
          </p:cNvPr>
          <p:cNvSpPr/>
          <p:nvPr/>
        </p:nvSpPr>
        <p:spPr>
          <a:xfrm rot="16200000">
            <a:off x="4192644" y="5301870"/>
            <a:ext cx="746372" cy="324036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3BB904-9EE9-EE86-4238-96D4073B84D3}"/>
              </a:ext>
            </a:extLst>
          </p:cNvPr>
          <p:cNvSpPr/>
          <p:nvPr/>
        </p:nvSpPr>
        <p:spPr>
          <a:xfrm>
            <a:off x="4774048" y="4440689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Mmu</a:t>
            </a:r>
            <a:r>
              <a:rPr lang="zh-CN" altLang="en-US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57C4E8-E4F3-8CE0-74B5-55B6A96E555E}"/>
              </a:ext>
            </a:extLst>
          </p:cNvPr>
          <p:cNvSpPr/>
          <p:nvPr/>
        </p:nvSpPr>
        <p:spPr>
          <a:xfrm>
            <a:off x="4774048" y="3974578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栈初始化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00C6FC-805A-4D80-5F18-75B2C1B8C909}"/>
              </a:ext>
            </a:extLst>
          </p:cNvPr>
          <p:cNvSpPr/>
          <p:nvPr/>
        </p:nvSpPr>
        <p:spPr>
          <a:xfrm>
            <a:off x="4774048" y="3506526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中断向量初始化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B12CCC-35EE-FF66-D758-63DE6C0D99F9}"/>
              </a:ext>
            </a:extLst>
          </p:cNvPr>
          <p:cNvSpPr/>
          <p:nvPr/>
        </p:nvSpPr>
        <p:spPr>
          <a:xfrm>
            <a:off x="4774048" y="3072537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首任务初始化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05CD60-09C9-705C-2F89-C735E05630DB}"/>
              </a:ext>
            </a:extLst>
          </p:cNvPr>
          <p:cNvSpPr/>
          <p:nvPr/>
        </p:nvSpPr>
        <p:spPr>
          <a:xfrm>
            <a:off x="4774048" y="2606426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发现设备和初始化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28C8161-A68F-11A5-14D3-F169BB83EA66}"/>
              </a:ext>
            </a:extLst>
          </p:cNvPr>
          <p:cNvSpPr/>
          <p:nvPr/>
        </p:nvSpPr>
        <p:spPr>
          <a:xfrm>
            <a:off x="4774048" y="2174378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驱动初始化</a:t>
            </a:r>
            <a:r>
              <a:rPr lang="en-US" altLang="zh-CN">
                <a:solidFill>
                  <a:schemeClr val="tx1"/>
                </a:solidFill>
              </a:rPr>
              <a:t>: Console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8353F5C-211A-C35F-3E80-295A0A5D6E06}"/>
              </a:ext>
            </a:extLst>
          </p:cNvPr>
          <p:cNvSpPr/>
          <p:nvPr/>
        </p:nvSpPr>
        <p:spPr>
          <a:xfrm>
            <a:off x="4774048" y="1740389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应用环境准备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66B8B83-A644-3F36-DD73-356F6539DE8C}"/>
              </a:ext>
            </a:extLst>
          </p:cNvPr>
          <p:cNvSpPr/>
          <p:nvPr/>
        </p:nvSpPr>
        <p:spPr>
          <a:xfrm>
            <a:off x="4774048" y="1310282"/>
            <a:ext cx="2582091" cy="3666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应用运行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打印</a:t>
            </a:r>
            <a:r>
              <a:rPr lang="en-US" altLang="zh-CN">
                <a:solidFill>
                  <a:sysClr val="windowText" lastClr="000000"/>
                </a:solidFill>
              </a:rPr>
              <a:t>hello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27D5C5D-F989-B122-029B-802E7DF53C80}"/>
              </a:ext>
            </a:extLst>
          </p:cNvPr>
          <p:cNvSpPr/>
          <p:nvPr/>
        </p:nvSpPr>
        <p:spPr>
          <a:xfrm>
            <a:off x="4763852" y="4908741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早期寄存器初始化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4B937AA-4A25-FC36-64E0-8C8DBC61094A}"/>
              </a:ext>
            </a:extLst>
          </p:cNvPr>
          <p:cNvSpPr txBox="1"/>
          <p:nvPr/>
        </p:nvSpPr>
        <p:spPr>
          <a:xfrm>
            <a:off x="4583832" y="514959"/>
            <a:ext cx="295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层次化</a:t>
            </a:r>
            <a:r>
              <a:rPr lang="en-US" altLang="zh-CN" sz="2000" b="1"/>
              <a:t>(</a:t>
            </a:r>
            <a:r>
              <a:rPr lang="zh-CN" altLang="en-US" sz="2000" b="1"/>
              <a:t>再次迭代</a:t>
            </a:r>
            <a:r>
              <a:rPr lang="en-US" altLang="zh-CN" sz="2000" b="1"/>
              <a:t>)</a:t>
            </a:r>
            <a:endParaRPr lang="zh-CN" altLang="en-US" sz="2000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4C42BBB-2F40-1776-6394-1853453D659C}"/>
              </a:ext>
            </a:extLst>
          </p:cNvPr>
          <p:cNvSpPr/>
          <p:nvPr/>
        </p:nvSpPr>
        <p:spPr>
          <a:xfrm>
            <a:off x="8832304" y="6226250"/>
            <a:ext cx="2592288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硬件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固件</a:t>
            </a:r>
            <a:r>
              <a:rPr lang="en-US" altLang="zh-CN" b="1">
                <a:solidFill>
                  <a:schemeClr val="tx1"/>
                </a:solidFill>
              </a:rPr>
              <a:t>): </a:t>
            </a:r>
            <a:r>
              <a:rPr lang="en-US" altLang="zh-CN">
                <a:solidFill>
                  <a:schemeClr val="tx1"/>
                </a:solidFill>
              </a:rPr>
              <a:t>BIOS/UEFI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B755C4F-3DA0-D8AD-7A26-F137F61B16BD}"/>
              </a:ext>
            </a:extLst>
          </p:cNvPr>
          <p:cNvSpPr/>
          <p:nvPr/>
        </p:nvSpPr>
        <p:spPr>
          <a:xfrm>
            <a:off x="8832304" y="5522751"/>
            <a:ext cx="2592288" cy="631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err="1">
                <a:solidFill>
                  <a:schemeClr val="tx1"/>
                </a:solidFill>
              </a:rPr>
              <a:t>BootLoader</a:t>
            </a:r>
            <a:r>
              <a:rPr lang="en-US" altLang="zh-CN">
                <a:solidFill>
                  <a:schemeClr val="tx1"/>
                </a:solidFill>
              </a:rPr>
              <a:t>: grub/</a:t>
            </a:r>
            <a:r>
              <a:rPr lang="en-US" altLang="zh-CN" err="1">
                <a:solidFill>
                  <a:schemeClr val="tx1"/>
                </a:solidFill>
              </a:rPr>
              <a:t>uboot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en-US" altLang="zh-CN" err="1">
                <a:solidFill>
                  <a:schemeClr val="tx1"/>
                </a:solidFill>
              </a:rPr>
              <a:t>opensbi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箭头: 上弧形 42">
            <a:extLst>
              <a:ext uri="{FF2B5EF4-FFF2-40B4-BE49-F238E27FC236}">
                <a16:creationId xmlns:a16="http://schemas.microsoft.com/office/drawing/2014/main" id="{5D8DEBFC-6C8F-988F-C05F-7CA13FF1C1C6}"/>
              </a:ext>
            </a:extLst>
          </p:cNvPr>
          <p:cNvSpPr/>
          <p:nvPr/>
        </p:nvSpPr>
        <p:spPr>
          <a:xfrm rot="16200000">
            <a:off x="8279098" y="6039952"/>
            <a:ext cx="746372" cy="36004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3BD7098-4B3D-711A-88C7-A658F36771EB}"/>
              </a:ext>
            </a:extLst>
          </p:cNvPr>
          <p:cNvSpPr/>
          <p:nvPr/>
        </p:nvSpPr>
        <p:spPr>
          <a:xfrm>
            <a:off x="8688288" y="3853590"/>
            <a:ext cx="1044118" cy="1489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riscv64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8245B53-006A-3AC7-AAB9-1747B1A168F8}"/>
              </a:ext>
            </a:extLst>
          </p:cNvPr>
          <p:cNvGrpSpPr/>
          <p:nvPr/>
        </p:nvGrpSpPr>
        <p:grpSpPr>
          <a:xfrm>
            <a:off x="8790809" y="4226750"/>
            <a:ext cx="836111" cy="1038715"/>
            <a:chOff x="9114845" y="4226750"/>
            <a:chExt cx="836111" cy="103871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C54F522-F1FE-3D37-BACC-4E48DFDCDD5C}"/>
                </a:ext>
              </a:extLst>
            </p:cNvPr>
            <p:cNvSpPr/>
            <p:nvPr/>
          </p:nvSpPr>
          <p:spPr>
            <a:xfrm>
              <a:off x="9117807" y="4876763"/>
              <a:ext cx="830620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err="1">
                  <a:solidFill>
                    <a:schemeClr val="tx1"/>
                  </a:solidFill>
                </a:rPr>
                <a:t>mmu</a:t>
              </a:r>
              <a:r>
                <a:rPr lang="zh-CN" altLang="en-US" sz="1200">
                  <a:solidFill>
                    <a:schemeClr val="tx1"/>
                  </a:solidFill>
                </a:rPr>
                <a:t>初始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A84BC8D-F436-4B3D-DBC6-1BE8A6F18127}"/>
                </a:ext>
              </a:extLst>
            </p:cNvPr>
            <p:cNvSpPr/>
            <p:nvPr/>
          </p:nvSpPr>
          <p:spPr>
            <a:xfrm>
              <a:off x="9117808" y="4647619"/>
              <a:ext cx="830620" cy="1855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栈初始化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37510A4-F47E-998C-6F21-4DEB9C606353}"/>
                </a:ext>
              </a:extLst>
            </p:cNvPr>
            <p:cNvSpPr/>
            <p:nvPr/>
          </p:nvSpPr>
          <p:spPr>
            <a:xfrm>
              <a:off x="9114845" y="4435171"/>
              <a:ext cx="830620" cy="1874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中断初始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D610845-2819-B634-923F-AAE1BEE3F0B5}"/>
                </a:ext>
              </a:extLst>
            </p:cNvPr>
            <p:cNvSpPr/>
            <p:nvPr/>
          </p:nvSpPr>
          <p:spPr>
            <a:xfrm>
              <a:off x="9114846" y="4226750"/>
              <a:ext cx="830620" cy="190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任务初始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0A7143E-A81E-C02C-05BE-A79E0E2E1A23}"/>
                </a:ext>
              </a:extLst>
            </p:cNvPr>
            <p:cNvSpPr/>
            <p:nvPr/>
          </p:nvSpPr>
          <p:spPr>
            <a:xfrm>
              <a:off x="9120337" y="5085184"/>
              <a:ext cx="830619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早期初始</a:t>
              </a: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9881FFC9-AF3F-37DA-7A88-0C6127E7E9D4}"/>
              </a:ext>
            </a:extLst>
          </p:cNvPr>
          <p:cNvSpPr txBox="1"/>
          <p:nvPr/>
        </p:nvSpPr>
        <p:spPr>
          <a:xfrm>
            <a:off x="8976318" y="518820"/>
            <a:ext cx="292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组件化</a:t>
            </a:r>
            <a:r>
              <a:rPr lang="en-US" altLang="zh-CN" sz="2000" b="1"/>
              <a:t>(</a:t>
            </a:r>
            <a:r>
              <a:rPr lang="zh-CN" altLang="en-US" sz="2000" b="1"/>
              <a:t>三次迭代</a:t>
            </a:r>
            <a:r>
              <a:rPr lang="en-US" altLang="zh-CN" sz="2000" b="1"/>
              <a:t>)</a:t>
            </a:r>
            <a:endParaRPr lang="zh-CN" altLang="en-US" sz="2000" b="1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BBBFDE0-1219-8293-FF18-287DAA752725}"/>
              </a:ext>
            </a:extLst>
          </p:cNvPr>
          <p:cNvCxnSpPr/>
          <p:nvPr/>
        </p:nvCxnSpPr>
        <p:spPr>
          <a:xfrm>
            <a:off x="4403812" y="3068960"/>
            <a:ext cx="33123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F26C718-D8BE-D52A-6A0B-99A4AE3BE715}"/>
              </a:ext>
            </a:extLst>
          </p:cNvPr>
          <p:cNvCxnSpPr/>
          <p:nvPr/>
        </p:nvCxnSpPr>
        <p:spPr>
          <a:xfrm>
            <a:off x="4403812" y="1736812"/>
            <a:ext cx="33123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BF0F3E9-73CA-94A5-101A-D94BADCDD3B7}"/>
              </a:ext>
            </a:extLst>
          </p:cNvPr>
          <p:cNvSpPr txBox="1"/>
          <p:nvPr/>
        </p:nvSpPr>
        <p:spPr>
          <a:xfrm>
            <a:off x="6960096" y="277686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/>
              <a:t>HAL</a:t>
            </a:r>
            <a:endParaRPr lang="zh-CN" altLang="en-US" sz="2000" b="1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6A83762-EEBD-E4A0-1EF0-0E9CD4E93D94}"/>
              </a:ext>
            </a:extLst>
          </p:cNvPr>
          <p:cNvSpPr txBox="1"/>
          <p:nvPr/>
        </p:nvSpPr>
        <p:spPr>
          <a:xfrm>
            <a:off x="6587619" y="1412776"/>
            <a:ext cx="10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/>
              <a:t>runtime</a:t>
            </a:r>
            <a:endParaRPr lang="zh-CN" altLang="en-US" sz="2000" b="1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3C36419-23E9-81DF-7227-D2730D4680DC}"/>
              </a:ext>
            </a:extLst>
          </p:cNvPr>
          <p:cNvSpPr/>
          <p:nvPr/>
        </p:nvSpPr>
        <p:spPr>
          <a:xfrm>
            <a:off x="9768410" y="3848071"/>
            <a:ext cx="1044118" cy="1489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aarch64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6968798E-ED96-AB51-D13F-83CD1852388C}"/>
              </a:ext>
            </a:extLst>
          </p:cNvPr>
          <p:cNvGrpSpPr/>
          <p:nvPr/>
        </p:nvGrpSpPr>
        <p:grpSpPr>
          <a:xfrm>
            <a:off x="9870931" y="4221231"/>
            <a:ext cx="836111" cy="1038715"/>
            <a:chOff x="9114845" y="4226750"/>
            <a:chExt cx="836111" cy="1038715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BF6D800-A970-A0BF-0F9F-E20C88E8B033}"/>
                </a:ext>
              </a:extLst>
            </p:cNvPr>
            <p:cNvSpPr/>
            <p:nvPr/>
          </p:nvSpPr>
          <p:spPr>
            <a:xfrm>
              <a:off x="9117807" y="4876763"/>
              <a:ext cx="830620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err="1">
                  <a:solidFill>
                    <a:schemeClr val="tx1"/>
                  </a:solidFill>
                </a:rPr>
                <a:t>mmu</a:t>
              </a:r>
              <a:r>
                <a:rPr lang="zh-CN" altLang="en-US" sz="1200">
                  <a:solidFill>
                    <a:schemeClr val="tx1"/>
                  </a:solidFill>
                </a:rPr>
                <a:t>初始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01DAF2C-DD6D-2681-A067-E20ABF33E007}"/>
                </a:ext>
              </a:extLst>
            </p:cNvPr>
            <p:cNvSpPr/>
            <p:nvPr/>
          </p:nvSpPr>
          <p:spPr>
            <a:xfrm>
              <a:off x="9117808" y="4647619"/>
              <a:ext cx="830620" cy="1855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栈初始化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328D2E9-58AB-F02E-4517-8B3BCD921B04}"/>
                </a:ext>
              </a:extLst>
            </p:cNvPr>
            <p:cNvSpPr/>
            <p:nvPr/>
          </p:nvSpPr>
          <p:spPr>
            <a:xfrm>
              <a:off x="9114845" y="4435171"/>
              <a:ext cx="830620" cy="1874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中断初始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544A054-5014-7144-F84A-D13675BC8012}"/>
                </a:ext>
              </a:extLst>
            </p:cNvPr>
            <p:cNvSpPr/>
            <p:nvPr/>
          </p:nvSpPr>
          <p:spPr>
            <a:xfrm>
              <a:off x="9114846" y="4226750"/>
              <a:ext cx="830620" cy="190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任务初始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5870767-26E6-B87A-123B-881CB655F18F}"/>
                </a:ext>
              </a:extLst>
            </p:cNvPr>
            <p:cNvSpPr/>
            <p:nvPr/>
          </p:nvSpPr>
          <p:spPr>
            <a:xfrm>
              <a:off x="9120337" y="5085184"/>
              <a:ext cx="830619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早期初始</a:t>
              </a:r>
            </a:p>
          </p:txBody>
        </p:sp>
      </p:grpSp>
      <p:sp>
        <p:nvSpPr>
          <p:cNvPr id="73" name="矩形 72">
            <a:extLst>
              <a:ext uri="{FF2B5EF4-FFF2-40B4-BE49-F238E27FC236}">
                <a16:creationId xmlns:a16="http://schemas.microsoft.com/office/drawing/2014/main" id="{C4BC7EC0-B44B-21E7-4FBB-DF0114FB245A}"/>
              </a:ext>
            </a:extLst>
          </p:cNvPr>
          <p:cNvSpPr/>
          <p:nvPr/>
        </p:nvSpPr>
        <p:spPr>
          <a:xfrm>
            <a:off x="10848532" y="3848071"/>
            <a:ext cx="1044118" cy="14965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x86_64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0D9AF626-129C-EFBA-FFAA-2A227E1361A2}"/>
              </a:ext>
            </a:extLst>
          </p:cNvPr>
          <p:cNvGrpSpPr/>
          <p:nvPr/>
        </p:nvGrpSpPr>
        <p:grpSpPr>
          <a:xfrm>
            <a:off x="10951053" y="4228692"/>
            <a:ext cx="836111" cy="1038715"/>
            <a:chOff x="9114845" y="4226750"/>
            <a:chExt cx="836111" cy="1038715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64408F0-7B38-47EC-162B-CE3BD1FB7B90}"/>
                </a:ext>
              </a:extLst>
            </p:cNvPr>
            <p:cNvSpPr/>
            <p:nvPr/>
          </p:nvSpPr>
          <p:spPr>
            <a:xfrm>
              <a:off x="9117807" y="4876763"/>
              <a:ext cx="830620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err="1">
                  <a:solidFill>
                    <a:schemeClr val="tx1"/>
                  </a:solidFill>
                </a:rPr>
                <a:t>mmu</a:t>
              </a:r>
              <a:r>
                <a:rPr lang="zh-CN" altLang="en-US" sz="1200">
                  <a:solidFill>
                    <a:schemeClr val="tx1"/>
                  </a:solidFill>
                </a:rPr>
                <a:t>初始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5E7656D-E5AE-EFF6-A2A4-F086B1045A04}"/>
                </a:ext>
              </a:extLst>
            </p:cNvPr>
            <p:cNvSpPr/>
            <p:nvPr/>
          </p:nvSpPr>
          <p:spPr>
            <a:xfrm>
              <a:off x="9117808" y="4647619"/>
              <a:ext cx="830620" cy="1855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栈初始化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D567D42-B766-6C06-241C-5495AE7D067E}"/>
                </a:ext>
              </a:extLst>
            </p:cNvPr>
            <p:cNvSpPr/>
            <p:nvPr/>
          </p:nvSpPr>
          <p:spPr>
            <a:xfrm>
              <a:off x="9114845" y="4435171"/>
              <a:ext cx="830620" cy="1874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中断初始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2C746392-E8C6-3D83-17B1-41D8E11677C0}"/>
                </a:ext>
              </a:extLst>
            </p:cNvPr>
            <p:cNvSpPr/>
            <p:nvPr/>
          </p:nvSpPr>
          <p:spPr>
            <a:xfrm>
              <a:off x="9114846" y="4226750"/>
              <a:ext cx="830620" cy="190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任务初始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E5D39F0-8C8A-743B-76D2-AEE932100D07}"/>
                </a:ext>
              </a:extLst>
            </p:cNvPr>
            <p:cNvSpPr/>
            <p:nvPr/>
          </p:nvSpPr>
          <p:spPr>
            <a:xfrm>
              <a:off x="9120337" y="5085184"/>
              <a:ext cx="830619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早期初始</a:t>
              </a: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0DEB22F6-1294-DE69-5C69-3AE70B4CBB0F}"/>
              </a:ext>
            </a:extLst>
          </p:cNvPr>
          <p:cNvSpPr/>
          <p:nvPr/>
        </p:nvSpPr>
        <p:spPr>
          <a:xfrm>
            <a:off x="8688288" y="3463063"/>
            <a:ext cx="320436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036E93E-E660-F88E-3C5B-62693828218C}"/>
              </a:ext>
            </a:extLst>
          </p:cNvPr>
          <p:cNvSpPr/>
          <p:nvPr/>
        </p:nvSpPr>
        <p:spPr>
          <a:xfrm>
            <a:off x="8688289" y="2333096"/>
            <a:ext cx="1368151" cy="1095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axruntime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7735FD2-F2A9-575D-2A75-9ECDE1487A7C}"/>
              </a:ext>
            </a:extLst>
          </p:cNvPr>
          <p:cNvSpPr/>
          <p:nvPr/>
        </p:nvSpPr>
        <p:spPr>
          <a:xfrm>
            <a:off x="8688288" y="1628800"/>
            <a:ext cx="320436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ulib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axstd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A24E2A3-7FC1-21B5-5329-0CA5B36D559C}"/>
              </a:ext>
            </a:extLst>
          </p:cNvPr>
          <p:cNvSpPr/>
          <p:nvPr/>
        </p:nvSpPr>
        <p:spPr>
          <a:xfrm>
            <a:off x="8688287" y="1266819"/>
            <a:ext cx="3204361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app: </a:t>
            </a:r>
            <a:r>
              <a:rPr lang="en-US" altLang="zh-CN" sz="2000" err="1">
                <a:solidFill>
                  <a:schemeClr val="tx1"/>
                </a:solidFill>
              </a:rPr>
              <a:t>hello_world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20061B4-7D7C-BB39-1004-E2077A46315E}"/>
              </a:ext>
            </a:extLst>
          </p:cNvPr>
          <p:cNvSpPr/>
          <p:nvPr/>
        </p:nvSpPr>
        <p:spPr>
          <a:xfrm>
            <a:off x="10236461" y="3059758"/>
            <a:ext cx="1666380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axdriver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CF5C4C8-A74E-A10C-B61B-9FB184EB63B9}"/>
              </a:ext>
            </a:extLst>
          </p:cNvPr>
          <p:cNvSpPr/>
          <p:nvPr/>
        </p:nvSpPr>
        <p:spPr>
          <a:xfrm>
            <a:off x="10244866" y="2699718"/>
            <a:ext cx="881498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axnet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765BD26-A87D-E5A8-8E98-318B878EE629}"/>
              </a:ext>
            </a:extLst>
          </p:cNvPr>
          <p:cNvSpPr/>
          <p:nvPr/>
        </p:nvSpPr>
        <p:spPr>
          <a:xfrm>
            <a:off x="11189671" y="2684889"/>
            <a:ext cx="738977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95AFD7A-82E0-E453-4CE8-6AE3656B1E78}"/>
              </a:ext>
            </a:extLst>
          </p:cNvPr>
          <p:cNvSpPr/>
          <p:nvPr/>
        </p:nvSpPr>
        <p:spPr>
          <a:xfrm>
            <a:off x="10238362" y="2326934"/>
            <a:ext cx="1666380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9" name="箭头: 右 88">
            <a:extLst>
              <a:ext uri="{FF2B5EF4-FFF2-40B4-BE49-F238E27FC236}">
                <a16:creationId xmlns:a16="http://schemas.microsoft.com/office/drawing/2014/main" id="{49325E57-1499-D1C3-C8AF-97D3F13CE3AC}"/>
              </a:ext>
            </a:extLst>
          </p:cNvPr>
          <p:cNvSpPr/>
          <p:nvPr/>
        </p:nvSpPr>
        <p:spPr>
          <a:xfrm>
            <a:off x="3783003" y="2660886"/>
            <a:ext cx="417195" cy="10237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id="{76748FA2-6F29-831B-AAA3-4D625A901CCF}"/>
              </a:ext>
            </a:extLst>
          </p:cNvPr>
          <p:cNvSpPr/>
          <p:nvPr/>
        </p:nvSpPr>
        <p:spPr>
          <a:xfrm>
            <a:off x="8011638" y="2703479"/>
            <a:ext cx="417195" cy="10237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上弧形 43">
            <a:extLst>
              <a:ext uri="{FF2B5EF4-FFF2-40B4-BE49-F238E27FC236}">
                <a16:creationId xmlns:a16="http://schemas.microsoft.com/office/drawing/2014/main" id="{E23BD4FE-756D-0436-159D-9FDF03F61178}"/>
              </a:ext>
            </a:extLst>
          </p:cNvPr>
          <p:cNvSpPr/>
          <p:nvPr/>
        </p:nvSpPr>
        <p:spPr>
          <a:xfrm rot="16200000">
            <a:off x="8261096" y="5301870"/>
            <a:ext cx="746372" cy="324036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DC9318-3AE4-0662-693E-B09F9F3F648B}"/>
              </a:ext>
            </a:extLst>
          </p:cNvPr>
          <p:cNvSpPr/>
          <p:nvPr/>
        </p:nvSpPr>
        <p:spPr>
          <a:xfrm>
            <a:off x="8688288" y="1981641"/>
            <a:ext cx="320436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api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arceos_api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4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F27BB3-6B4B-3BB7-82D4-12FECB286CFF}"/>
              </a:ext>
            </a:extLst>
          </p:cNvPr>
          <p:cNvSpPr txBox="1"/>
          <p:nvPr/>
        </p:nvSpPr>
        <p:spPr>
          <a:xfrm>
            <a:off x="515380" y="370134"/>
            <a:ext cx="55441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示例流程</a:t>
            </a:r>
            <a:r>
              <a:rPr lang="en-US" altLang="zh-CN" sz="3200"/>
              <a:t>(riscv64)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78605E-DBD4-B746-CDD4-14CFBF92556A}"/>
              </a:ext>
            </a:extLst>
          </p:cNvPr>
          <p:cNvSpPr/>
          <p:nvPr/>
        </p:nvSpPr>
        <p:spPr>
          <a:xfrm>
            <a:off x="4547316" y="4924664"/>
            <a:ext cx="1512172" cy="3979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B7423E-44AB-4AAF-23CC-808E276B2C64}"/>
              </a:ext>
            </a:extLst>
          </p:cNvPr>
          <p:cNvSpPr/>
          <p:nvPr/>
        </p:nvSpPr>
        <p:spPr>
          <a:xfrm>
            <a:off x="4540926" y="3700426"/>
            <a:ext cx="1512172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axruntime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DD47C03-6DF0-160A-B1C4-894F5321F696}"/>
              </a:ext>
            </a:extLst>
          </p:cNvPr>
          <p:cNvSpPr/>
          <p:nvPr/>
        </p:nvSpPr>
        <p:spPr>
          <a:xfrm>
            <a:off x="4549421" y="1969254"/>
            <a:ext cx="3093158" cy="705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app: </a:t>
            </a:r>
            <a:r>
              <a:rPr lang="en-US" altLang="zh-CN" sz="2000" err="1">
                <a:solidFill>
                  <a:schemeClr val="tx1"/>
                </a:solidFill>
              </a:rPr>
              <a:t>hello_world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38662E2F-6A8B-774F-9408-D9736729749B}"/>
              </a:ext>
            </a:extLst>
          </p:cNvPr>
          <p:cNvSpPr/>
          <p:nvPr/>
        </p:nvSpPr>
        <p:spPr>
          <a:xfrm>
            <a:off x="5051319" y="4109312"/>
            <a:ext cx="484632" cy="795561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C4F15DF2-CA24-059E-D1B7-61CCAB5A759D}"/>
              </a:ext>
            </a:extLst>
          </p:cNvPr>
          <p:cNvSpPr/>
          <p:nvPr/>
        </p:nvSpPr>
        <p:spPr>
          <a:xfrm>
            <a:off x="5063191" y="2647498"/>
            <a:ext cx="484632" cy="1042027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475CC8-09EE-9744-368B-084AC65DB51B}"/>
              </a:ext>
            </a:extLst>
          </p:cNvPr>
          <p:cNvSpPr/>
          <p:nvPr/>
        </p:nvSpPr>
        <p:spPr>
          <a:xfrm>
            <a:off x="6267529" y="2991905"/>
            <a:ext cx="1368154" cy="394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ulib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axstd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2DC692-FB6E-BA52-B247-C30CF4E55F34}"/>
              </a:ext>
            </a:extLst>
          </p:cNvPr>
          <p:cNvSpPr/>
          <p:nvPr/>
        </p:nvSpPr>
        <p:spPr>
          <a:xfrm>
            <a:off x="6267529" y="3386710"/>
            <a:ext cx="1375050" cy="313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arceos_api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361F7F35-0D84-2103-B873-2B7373098109}"/>
              </a:ext>
            </a:extLst>
          </p:cNvPr>
          <p:cNvSpPr/>
          <p:nvPr/>
        </p:nvSpPr>
        <p:spPr>
          <a:xfrm>
            <a:off x="6712738" y="2677189"/>
            <a:ext cx="484632" cy="32403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0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6CBB877-A2AA-F5E4-07BF-9A96C0FBD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9" y="1448780"/>
            <a:ext cx="6001922" cy="5328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5CAB50A-3A00-E112-5AE9-8C653BD50B89}"/>
              </a:ext>
            </a:extLst>
          </p:cNvPr>
          <p:cNvSpPr txBox="1"/>
          <p:nvPr/>
        </p:nvSpPr>
        <p:spPr>
          <a:xfrm>
            <a:off x="569552" y="1047956"/>
            <a:ext cx="597666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modules/axhal/src/platform/qemu_virt_riscv/boot.rs</a:t>
            </a:r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822EBE1-E99A-55A6-C672-5C492E455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17" y="5553236"/>
            <a:ext cx="6464969" cy="12241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3AB25E-2542-58FE-36D1-7A787ACA95FC}"/>
              </a:ext>
            </a:extLst>
          </p:cNvPr>
          <p:cNvCxnSpPr/>
          <p:nvPr/>
        </p:nvCxnSpPr>
        <p:spPr>
          <a:xfrm>
            <a:off x="3503712" y="6237312"/>
            <a:ext cx="19802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D90DC4E-7E0D-46B7-5917-1DA59908747C}"/>
              </a:ext>
            </a:extLst>
          </p:cNvPr>
          <p:cNvSpPr txBox="1"/>
          <p:nvPr/>
        </p:nvSpPr>
        <p:spPr>
          <a:xfrm>
            <a:off x="6780076" y="5147300"/>
            <a:ext cx="526203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modules/axhal/src/platform/qemu_virt_riscv/mod.rs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094AE5-575B-123B-CEB6-A5EAEE20D11E}"/>
              </a:ext>
            </a:extLst>
          </p:cNvPr>
          <p:cNvSpPr/>
          <p:nvPr/>
        </p:nvSpPr>
        <p:spPr>
          <a:xfrm>
            <a:off x="5915980" y="6417332"/>
            <a:ext cx="2340260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D88CB5-0348-EDDD-41B1-D128D394C40F}"/>
              </a:ext>
            </a:extLst>
          </p:cNvPr>
          <p:cNvSpPr txBox="1"/>
          <p:nvPr/>
        </p:nvSpPr>
        <p:spPr>
          <a:xfrm>
            <a:off x="8328248" y="63813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进入</a:t>
            </a:r>
            <a:r>
              <a:rPr lang="en-US" altLang="zh-CN" b="1" err="1">
                <a:solidFill>
                  <a:srgbClr val="FF0000"/>
                </a:solidFill>
              </a:rPr>
              <a:t>axruntime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021E67A-158E-5998-4463-1CDBC4386324}"/>
              </a:ext>
            </a:extLst>
          </p:cNvPr>
          <p:cNvCxnSpPr>
            <a:cxnSpLocks/>
          </p:cNvCxnSpPr>
          <p:nvPr/>
        </p:nvCxnSpPr>
        <p:spPr>
          <a:xfrm flipV="1">
            <a:off x="5051884" y="2093547"/>
            <a:ext cx="563601" cy="54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EA232BE-CC18-4DC5-0C3D-982E59BA88FA}"/>
              </a:ext>
            </a:extLst>
          </p:cNvPr>
          <p:cNvSpPr txBox="1"/>
          <p:nvPr/>
        </p:nvSpPr>
        <p:spPr>
          <a:xfrm>
            <a:off x="6096000" y="265178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尽早建立栈，后面可以开展函数调用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8B2CE0C-72CE-1C16-AF02-32692BD6CBB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163112" y="2836452"/>
            <a:ext cx="932888" cy="37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D0C8495-04B8-472B-CFFA-159A5CB90086}"/>
              </a:ext>
            </a:extLst>
          </p:cNvPr>
          <p:cNvSpPr txBox="1"/>
          <p:nvPr/>
        </p:nvSpPr>
        <p:spPr>
          <a:xfrm>
            <a:off x="7195279" y="3157021"/>
            <a:ext cx="343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准备页表，启用</a:t>
            </a:r>
            <a:r>
              <a:rPr lang="en-US" altLang="zh-CN"/>
              <a:t>MMU</a:t>
            </a:r>
            <a:r>
              <a:rPr lang="zh-CN" altLang="en-US"/>
              <a:t>分页机制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FB559C-5369-10A4-D2E4-4EC24D764345}"/>
              </a:ext>
            </a:extLst>
          </p:cNvPr>
          <p:cNvSpPr txBox="1"/>
          <p:nvPr/>
        </p:nvSpPr>
        <p:spPr>
          <a:xfrm>
            <a:off x="7212124" y="388670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由于地址空间切换了，重置栈指针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74651CD-AA86-9F2B-0E2D-E67EC4C6C695}"/>
              </a:ext>
            </a:extLst>
          </p:cNvPr>
          <p:cNvCxnSpPr>
            <a:endCxn id="13" idx="1"/>
          </p:cNvCxnSpPr>
          <p:nvPr/>
        </p:nvCxnSpPr>
        <p:spPr>
          <a:xfrm flipV="1">
            <a:off x="6546216" y="3341687"/>
            <a:ext cx="649063" cy="33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BC3FB42-49AE-9C9B-A917-F5F8FD0C17B9}"/>
              </a:ext>
            </a:extLst>
          </p:cNvPr>
          <p:cNvCxnSpPr>
            <a:endCxn id="14" idx="1"/>
          </p:cNvCxnSpPr>
          <p:nvPr/>
        </p:nvCxnSpPr>
        <p:spPr>
          <a:xfrm>
            <a:off x="5988050" y="4041068"/>
            <a:ext cx="1224074" cy="3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CC4FE-E790-7C22-295A-837A73A730A3}"/>
              </a:ext>
            </a:extLst>
          </p:cNvPr>
          <p:cNvSpPr txBox="1"/>
          <p:nvPr/>
        </p:nvSpPr>
        <p:spPr>
          <a:xfrm>
            <a:off x="2854557" y="4669956"/>
            <a:ext cx="241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准备进入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RUST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世界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A6E6EF-A456-3DE9-1374-E72445EDD9CB}"/>
              </a:ext>
            </a:extLst>
          </p:cNvPr>
          <p:cNvSpPr txBox="1"/>
          <p:nvPr/>
        </p:nvSpPr>
        <p:spPr>
          <a:xfrm>
            <a:off x="515380" y="370134"/>
            <a:ext cx="55441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引导过程示例</a:t>
            </a:r>
            <a:r>
              <a:rPr lang="en-US" altLang="zh-CN" sz="3200"/>
              <a:t>: </a:t>
            </a:r>
            <a:r>
              <a:rPr lang="en-US" altLang="zh-CN" sz="3200" err="1"/>
              <a:t>axhal</a:t>
            </a:r>
            <a:r>
              <a:rPr lang="en-US" altLang="zh-CN" sz="3200"/>
              <a:t>(riscv64)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33C3B75-62CD-2825-4F79-AD1A9AE3DF68}"/>
              </a:ext>
            </a:extLst>
          </p:cNvPr>
          <p:cNvGrpSpPr/>
          <p:nvPr/>
        </p:nvGrpSpPr>
        <p:grpSpPr>
          <a:xfrm>
            <a:off x="10302705" y="534873"/>
            <a:ext cx="1515358" cy="2080038"/>
            <a:chOff x="10302705" y="534873"/>
            <a:chExt cx="1515358" cy="208003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5BDDC0B-933C-AEEF-FA00-D2B39D689734}"/>
                </a:ext>
              </a:extLst>
            </p:cNvPr>
            <p:cNvSpPr/>
            <p:nvPr/>
          </p:nvSpPr>
          <p:spPr>
            <a:xfrm>
              <a:off x="10302706" y="2216926"/>
              <a:ext cx="1512172" cy="3979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axhal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B6FC663-F3BB-1870-42FD-BD961614EE21}"/>
                </a:ext>
              </a:extLst>
            </p:cNvPr>
            <p:cNvSpPr/>
            <p:nvPr/>
          </p:nvSpPr>
          <p:spPr>
            <a:xfrm>
              <a:off x="10302705" y="1505225"/>
              <a:ext cx="1512172" cy="3979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axruntime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E0B66F9-A597-7948-6B0F-A53B5B88C068}"/>
                </a:ext>
              </a:extLst>
            </p:cNvPr>
            <p:cNvSpPr/>
            <p:nvPr/>
          </p:nvSpPr>
          <p:spPr>
            <a:xfrm>
              <a:off x="10305891" y="534873"/>
              <a:ext cx="1512172" cy="7059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app: </a:t>
              </a:r>
              <a:r>
                <a:rPr lang="en-US" altLang="zh-CN" sz="2000" err="1">
                  <a:solidFill>
                    <a:schemeClr val="tx1"/>
                  </a:solidFill>
                </a:rPr>
                <a:t>hello_world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5" name="箭头: 上 24">
              <a:extLst>
                <a:ext uri="{FF2B5EF4-FFF2-40B4-BE49-F238E27FC236}">
                  <a16:creationId xmlns:a16="http://schemas.microsoft.com/office/drawing/2014/main" id="{7C8A96FD-A7B1-B318-AD9F-8DAA28947429}"/>
                </a:ext>
              </a:extLst>
            </p:cNvPr>
            <p:cNvSpPr/>
            <p:nvPr/>
          </p:nvSpPr>
          <p:spPr>
            <a:xfrm>
              <a:off x="10811490" y="1903210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上 25">
              <a:extLst>
                <a:ext uri="{FF2B5EF4-FFF2-40B4-BE49-F238E27FC236}">
                  <a16:creationId xmlns:a16="http://schemas.microsoft.com/office/drawing/2014/main" id="{EAEB998F-5DA1-0C51-8DCD-90D9941C5D02}"/>
                </a:ext>
              </a:extLst>
            </p:cNvPr>
            <p:cNvSpPr/>
            <p:nvPr/>
          </p:nvSpPr>
          <p:spPr>
            <a:xfrm>
              <a:off x="10819661" y="1213118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箭头: 上 4">
            <a:extLst>
              <a:ext uri="{FF2B5EF4-FFF2-40B4-BE49-F238E27FC236}">
                <a16:creationId xmlns:a16="http://schemas.microsoft.com/office/drawing/2014/main" id="{89547BD7-5970-11B8-FC1C-E4598696C322}"/>
              </a:ext>
            </a:extLst>
          </p:cNvPr>
          <p:cNvSpPr/>
          <p:nvPr/>
        </p:nvSpPr>
        <p:spPr>
          <a:xfrm>
            <a:off x="9730461" y="534873"/>
            <a:ext cx="484632" cy="2066035"/>
          </a:xfrm>
          <a:prstGeom prst="upArrow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引导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准备环境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3FA92AC-0897-7104-086E-1CE563BC4DBF}"/>
              </a:ext>
            </a:extLst>
          </p:cNvPr>
          <p:cNvSpPr/>
          <p:nvPr/>
        </p:nvSpPr>
        <p:spPr>
          <a:xfrm>
            <a:off x="5780712" y="1498623"/>
            <a:ext cx="3599072" cy="9787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chemeClr val="tx1"/>
                </a:solidFill>
              </a:rPr>
              <a:t>来自</a:t>
            </a:r>
            <a:r>
              <a:rPr lang="en-US" altLang="zh-CN" err="1">
                <a:solidFill>
                  <a:schemeClr val="tx1"/>
                </a:solidFill>
              </a:rPr>
              <a:t>OpenSBI</a:t>
            </a:r>
            <a:r>
              <a:rPr lang="zh-CN" altLang="en-US">
                <a:solidFill>
                  <a:schemeClr val="tx1"/>
                </a:solidFill>
              </a:rPr>
              <a:t>的两个参数：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参数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 err="1">
                <a:solidFill>
                  <a:schemeClr val="tx1"/>
                </a:solidFill>
              </a:rPr>
              <a:t>hartid</a:t>
            </a:r>
            <a:r>
              <a:rPr lang="zh-CN" altLang="en-US">
                <a:solidFill>
                  <a:schemeClr val="tx1"/>
                </a:solidFill>
              </a:rPr>
              <a:t>用于将来识别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</a:p>
          <a:p>
            <a:r>
              <a:rPr lang="zh-CN" altLang="en-US">
                <a:solidFill>
                  <a:schemeClr val="tx1"/>
                </a:solidFill>
              </a:rPr>
              <a:t>参数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 err="1">
                <a:solidFill>
                  <a:schemeClr val="tx1"/>
                </a:solidFill>
              </a:rPr>
              <a:t>dtb_ptr</a:t>
            </a:r>
            <a:r>
              <a:rPr lang="zh-CN" altLang="en-US">
                <a:solidFill>
                  <a:schemeClr val="tx1"/>
                </a:solidFill>
              </a:rPr>
              <a:t>传入</a:t>
            </a:r>
            <a:r>
              <a:rPr lang="en-US" altLang="zh-CN">
                <a:solidFill>
                  <a:schemeClr val="tx1"/>
                </a:solidFill>
              </a:rPr>
              <a:t>DTB</a:t>
            </a:r>
            <a:r>
              <a:rPr lang="zh-CN" altLang="en-US">
                <a:solidFill>
                  <a:schemeClr val="tx1"/>
                </a:solidFill>
              </a:rPr>
              <a:t>的指针</a:t>
            </a:r>
          </a:p>
        </p:txBody>
      </p:sp>
    </p:spTree>
    <p:extLst>
      <p:ext uri="{BB962C8B-B14F-4D97-AF65-F5344CB8AC3E}">
        <p14:creationId xmlns:p14="http://schemas.microsoft.com/office/powerpoint/2010/main" val="71344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785FF807-592D-8259-04F7-7C06A1664361}"/>
              </a:ext>
            </a:extLst>
          </p:cNvPr>
          <p:cNvSpPr txBox="1"/>
          <p:nvPr/>
        </p:nvSpPr>
        <p:spPr>
          <a:xfrm>
            <a:off x="515380" y="370134"/>
            <a:ext cx="626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引导过程示例</a:t>
            </a:r>
            <a:r>
              <a:rPr lang="en-US" altLang="zh-CN" sz="3200"/>
              <a:t>: </a:t>
            </a:r>
            <a:r>
              <a:rPr lang="en-US" altLang="zh-CN" sz="3200" err="1"/>
              <a:t>axruntime</a:t>
            </a:r>
            <a:r>
              <a:rPr lang="en-US" altLang="zh-CN" sz="3200"/>
              <a:t>(1)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A595CE0-907E-4011-62FD-4F611B35621D}"/>
              </a:ext>
            </a:extLst>
          </p:cNvPr>
          <p:cNvGrpSpPr/>
          <p:nvPr/>
        </p:nvGrpSpPr>
        <p:grpSpPr>
          <a:xfrm>
            <a:off x="10302705" y="534873"/>
            <a:ext cx="1515358" cy="2080038"/>
            <a:chOff x="10302705" y="534873"/>
            <a:chExt cx="1515358" cy="208003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93E5681-BE42-2705-97FC-37F46C92A902}"/>
                </a:ext>
              </a:extLst>
            </p:cNvPr>
            <p:cNvSpPr/>
            <p:nvPr/>
          </p:nvSpPr>
          <p:spPr>
            <a:xfrm>
              <a:off x="10302706" y="2216926"/>
              <a:ext cx="1512172" cy="3979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axhal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A257729-7A55-79D1-20C1-32E60291A202}"/>
                </a:ext>
              </a:extLst>
            </p:cNvPr>
            <p:cNvSpPr/>
            <p:nvPr/>
          </p:nvSpPr>
          <p:spPr>
            <a:xfrm>
              <a:off x="10302705" y="1505225"/>
              <a:ext cx="1512172" cy="3979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axruntime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8442749-EB45-A8D4-4E56-CC6C2E2B798C}"/>
                </a:ext>
              </a:extLst>
            </p:cNvPr>
            <p:cNvSpPr/>
            <p:nvPr/>
          </p:nvSpPr>
          <p:spPr>
            <a:xfrm>
              <a:off x="10305891" y="534873"/>
              <a:ext cx="1512172" cy="7059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app: </a:t>
              </a:r>
              <a:r>
                <a:rPr lang="en-US" altLang="zh-CN" sz="2000" err="1">
                  <a:solidFill>
                    <a:schemeClr val="tx1"/>
                  </a:solidFill>
                </a:rPr>
                <a:t>hello_world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7" name="箭头: 上 16">
              <a:extLst>
                <a:ext uri="{FF2B5EF4-FFF2-40B4-BE49-F238E27FC236}">
                  <a16:creationId xmlns:a16="http://schemas.microsoft.com/office/drawing/2014/main" id="{35834001-AB97-6CCB-0DBB-7D444ED656E1}"/>
                </a:ext>
              </a:extLst>
            </p:cNvPr>
            <p:cNvSpPr/>
            <p:nvPr/>
          </p:nvSpPr>
          <p:spPr>
            <a:xfrm>
              <a:off x="10811490" y="1903210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09083D55-E41B-D093-0B0C-6599D90147E2}"/>
                </a:ext>
              </a:extLst>
            </p:cNvPr>
            <p:cNvSpPr/>
            <p:nvPr/>
          </p:nvSpPr>
          <p:spPr>
            <a:xfrm>
              <a:off x="10819661" y="1213118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箭头: 上 5">
            <a:extLst>
              <a:ext uri="{FF2B5EF4-FFF2-40B4-BE49-F238E27FC236}">
                <a16:creationId xmlns:a16="http://schemas.microsoft.com/office/drawing/2014/main" id="{3CA9CF66-D9BA-03C5-2714-BCAAEF0E1EBB}"/>
              </a:ext>
            </a:extLst>
          </p:cNvPr>
          <p:cNvSpPr/>
          <p:nvPr/>
        </p:nvSpPr>
        <p:spPr>
          <a:xfrm>
            <a:off x="9730461" y="534873"/>
            <a:ext cx="484632" cy="2066035"/>
          </a:xfrm>
          <a:prstGeom prst="upArrow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引导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准备环境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E10398E-5D35-EF1F-742A-9DAE600F027E}"/>
              </a:ext>
            </a:extLst>
          </p:cNvPr>
          <p:cNvSpPr/>
          <p:nvPr/>
        </p:nvSpPr>
        <p:spPr>
          <a:xfrm>
            <a:off x="5843972" y="2145272"/>
            <a:ext cx="3599072" cy="3958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chemeClr val="tx1"/>
                </a:solidFill>
              </a:rPr>
              <a:t>打印</a:t>
            </a:r>
            <a:r>
              <a:rPr lang="en-US" altLang="zh-CN">
                <a:solidFill>
                  <a:schemeClr val="tx1"/>
                </a:solidFill>
              </a:rPr>
              <a:t>LOGO</a:t>
            </a:r>
            <a:r>
              <a:rPr lang="zh-CN" altLang="en-US">
                <a:solidFill>
                  <a:schemeClr val="tx1"/>
                </a:solidFill>
              </a:rPr>
              <a:t>和基本信息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E8E2F20-FB6C-F502-7F26-5C066811E1D6}"/>
              </a:ext>
            </a:extLst>
          </p:cNvPr>
          <p:cNvSpPr/>
          <p:nvPr/>
        </p:nvSpPr>
        <p:spPr>
          <a:xfrm>
            <a:off x="5787099" y="4363026"/>
            <a:ext cx="3599072" cy="3958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chemeClr val="tx1"/>
                </a:solidFill>
              </a:rPr>
              <a:t>初始化日志机制</a:t>
            </a: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44E2E7D-DDD2-3800-799B-C26780DFE2EA}"/>
              </a:ext>
            </a:extLst>
          </p:cNvPr>
          <p:cNvSpPr/>
          <p:nvPr/>
        </p:nvSpPr>
        <p:spPr>
          <a:xfrm>
            <a:off x="5845272" y="6091975"/>
            <a:ext cx="3599072" cy="3958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chemeClr val="tx1"/>
                </a:solidFill>
              </a:rPr>
              <a:t>显示</a:t>
            </a:r>
            <a:r>
              <a:rPr lang="en-US" altLang="zh-CN">
                <a:solidFill>
                  <a:schemeClr val="tx1"/>
                </a:solidFill>
              </a:rPr>
              <a:t>kernel</a:t>
            </a:r>
            <a:r>
              <a:rPr lang="zh-CN" altLang="en-US">
                <a:solidFill>
                  <a:schemeClr val="tx1"/>
                </a:solidFill>
              </a:rPr>
              <a:t>各个段的范围和属性</a:t>
            </a:r>
          </a:p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2B68732-8720-FE44-1D91-47FD9DBAB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06" y="1038984"/>
            <a:ext cx="5159896" cy="57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1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535F3B08-554F-9A16-4208-D571DCB5E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70" y="944724"/>
            <a:ext cx="5478930" cy="57650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FCEEE0-1F0B-D707-EB6B-1CE348554E59}"/>
              </a:ext>
            </a:extLst>
          </p:cNvPr>
          <p:cNvSpPr txBox="1"/>
          <p:nvPr/>
        </p:nvSpPr>
        <p:spPr>
          <a:xfrm>
            <a:off x="6035955" y="1118849"/>
            <a:ext cx="350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</a:t>
            </a:r>
            <a:r>
              <a:rPr lang="en-US" altLang="zh-CN"/>
              <a:t>Rust</a:t>
            </a:r>
            <a:r>
              <a:rPr lang="zh-CN" altLang="en-US"/>
              <a:t>的全局内存分配器</a:t>
            </a:r>
            <a:r>
              <a:rPr lang="en-US" altLang="zh-CN"/>
              <a:t>(</a:t>
            </a:r>
            <a:r>
              <a:rPr lang="zh-CN" altLang="en-US"/>
              <a:t>堆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1AF4DE-91E7-BD8E-7E90-C77D12ECF14C}"/>
              </a:ext>
            </a:extLst>
          </p:cNvPr>
          <p:cNvSpPr txBox="1"/>
          <p:nvPr/>
        </p:nvSpPr>
        <p:spPr>
          <a:xfrm>
            <a:off x="6096000" y="1916832"/>
            <a:ext cx="32831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重新映射</a:t>
            </a:r>
            <a:r>
              <a:rPr lang="en-US" altLang="zh-CN"/>
              <a:t>kernel</a:t>
            </a:r>
            <a:r>
              <a:rPr lang="zh-CN" altLang="en-US"/>
              <a:t>的各个段</a:t>
            </a:r>
            <a:endParaRPr lang="en-US" altLang="zh-CN"/>
          </a:p>
          <a:p>
            <a:r>
              <a:rPr lang="zh-CN" altLang="en-US" sz="1600"/>
              <a:t>重要作用：精确控制各段安全权限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668868-D94F-D65D-43AE-7AE6A3A65596}"/>
              </a:ext>
            </a:extLst>
          </p:cNvPr>
          <p:cNvSpPr txBox="1"/>
          <p:nvPr/>
        </p:nvSpPr>
        <p:spPr>
          <a:xfrm>
            <a:off x="6096000" y="2689221"/>
            <a:ext cx="269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本平台</a:t>
            </a:r>
            <a:r>
              <a:rPr lang="en-US" altLang="zh-CN"/>
              <a:t>platform</a:t>
            </a:r>
            <a:r>
              <a:rPr lang="zh-CN" altLang="en-US"/>
              <a:t>初始化</a:t>
            </a:r>
            <a:endParaRPr lang="en-US" altLang="zh-CN"/>
          </a:p>
          <a:p>
            <a:r>
              <a:rPr lang="en-US" altLang="zh-CN"/>
              <a:t>(platform</a:t>
            </a:r>
            <a:r>
              <a:rPr lang="zh-CN" altLang="en-US"/>
              <a:t>和</a:t>
            </a:r>
            <a:r>
              <a:rPr lang="en-US" altLang="zh-CN"/>
              <a:t>arch</a:t>
            </a:r>
            <a:r>
              <a:rPr lang="zh-CN" altLang="en-US"/>
              <a:t>的关联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5B691B-E909-957E-B958-A44234378A95}"/>
              </a:ext>
            </a:extLst>
          </p:cNvPr>
          <p:cNvSpPr txBox="1"/>
          <p:nvPr/>
        </p:nvSpPr>
        <p:spPr>
          <a:xfrm>
            <a:off x="6073359" y="3417379"/>
            <a:ext cx="349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基于</a:t>
            </a:r>
            <a:r>
              <a:rPr lang="en-US" altLang="zh-CN"/>
              <a:t>task</a:t>
            </a:r>
            <a:r>
              <a:rPr lang="zh-CN" altLang="en-US"/>
              <a:t>的调度器，即</a:t>
            </a:r>
            <a:r>
              <a:rPr lang="en-US" altLang="zh-CN"/>
              <a:t>thread</a:t>
            </a:r>
            <a:r>
              <a:rPr lang="zh-CN" altLang="en-US"/>
              <a:t>调度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1760FE-E433-695D-3B7C-41F94C73114B}"/>
              </a:ext>
            </a:extLst>
          </p:cNvPr>
          <p:cNvSpPr txBox="1"/>
          <p:nvPr/>
        </p:nvSpPr>
        <p:spPr>
          <a:xfrm>
            <a:off x="6178369" y="4372555"/>
            <a:ext cx="336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设备与驱动初始化</a:t>
            </a:r>
            <a:endParaRPr lang="en-US" altLang="zh-CN"/>
          </a:p>
          <a:p>
            <a:r>
              <a:rPr lang="zh-CN" altLang="en-US"/>
              <a:t>块设备、网络设备、显卡设备</a:t>
            </a:r>
            <a:endParaRPr lang="en-US" altLang="zh-CN"/>
          </a:p>
          <a:p>
            <a:r>
              <a:rPr lang="zh-CN" altLang="en-US"/>
              <a:t>文件系统和网络系统初始化</a:t>
            </a:r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59FE30-79C3-E54D-27E8-4162FF8746D5}"/>
              </a:ext>
            </a:extLst>
          </p:cNvPr>
          <p:cNvSpPr txBox="1"/>
          <p:nvPr/>
        </p:nvSpPr>
        <p:spPr>
          <a:xfrm>
            <a:off x="6178369" y="6164700"/>
            <a:ext cx="214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启动其它</a:t>
            </a:r>
            <a:r>
              <a:rPr lang="en-US" altLang="zh-CN"/>
              <a:t>CPU</a:t>
            </a:r>
          </a:p>
          <a:p>
            <a:r>
              <a:rPr lang="zh-CN" altLang="en-US"/>
              <a:t>传参排除</a:t>
            </a:r>
            <a:r>
              <a:rPr lang="en-US" altLang="zh-CN"/>
              <a:t>primary</a:t>
            </a:r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7264965-E658-4725-C9F4-9B661088DBD4}"/>
              </a:ext>
            </a:extLst>
          </p:cNvPr>
          <p:cNvGrpSpPr/>
          <p:nvPr/>
        </p:nvGrpSpPr>
        <p:grpSpPr>
          <a:xfrm>
            <a:off x="10302705" y="534873"/>
            <a:ext cx="1515358" cy="2080038"/>
            <a:chOff x="10302705" y="534873"/>
            <a:chExt cx="1515358" cy="208003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0A36061-53AB-95C5-A810-2F4331BEAAE1}"/>
                </a:ext>
              </a:extLst>
            </p:cNvPr>
            <p:cNvSpPr/>
            <p:nvPr/>
          </p:nvSpPr>
          <p:spPr>
            <a:xfrm>
              <a:off x="10302706" y="2216926"/>
              <a:ext cx="1512172" cy="3979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axhal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D25288E-24A5-0C07-482B-813456F1D46B}"/>
                </a:ext>
              </a:extLst>
            </p:cNvPr>
            <p:cNvSpPr/>
            <p:nvPr/>
          </p:nvSpPr>
          <p:spPr>
            <a:xfrm>
              <a:off x="10302705" y="1505225"/>
              <a:ext cx="1512172" cy="3979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axruntime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F03311E-9D97-7064-1B3D-451D607CE229}"/>
                </a:ext>
              </a:extLst>
            </p:cNvPr>
            <p:cNvSpPr/>
            <p:nvPr/>
          </p:nvSpPr>
          <p:spPr>
            <a:xfrm>
              <a:off x="10305891" y="534873"/>
              <a:ext cx="1512172" cy="7059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app: </a:t>
              </a:r>
              <a:r>
                <a:rPr lang="en-US" altLang="zh-CN" sz="2000" err="1">
                  <a:solidFill>
                    <a:schemeClr val="tx1"/>
                  </a:solidFill>
                </a:rPr>
                <a:t>hello_world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9" name="箭头: 上 28">
              <a:extLst>
                <a:ext uri="{FF2B5EF4-FFF2-40B4-BE49-F238E27FC236}">
                  <a16:creationId xmlns:a16="http://schemas.microsoft.com/office/drawing/2014/main" id="{82439108-AF86-0084-349D-0D5968B8EA34}"/>
                </a:ext>
              </a:extLst>
            </p:cNvPr>
            <p:cNvSpPr/>
            <p:nvPr/>
          </p:nvSpPr>
          <p:spPr>
            <a:xfrm>
              <a:off x="10811490" y="1903210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上 29">
              <a:extLst>
                <a:ext uri="{FF2B5EF4-FFF2-40B4-BE49-F238E27FC236}">
                  <a16:creationId xmlns:a16="http://schemas.microsoft.com/office/drawing/2014/main" id="{D39C4F46-6E6C-E5B1-EC5A-FBDA4B979350}"/>
                </a:ext>
              </a:extLst>
            </p:cNvPr>
            <p:cNvSpPr/>
            <p:nvPr/>
          </p:nvSpPr>
          <p:spPr>
            <a:xfrm>
              <a:off x="10819661" y="1213118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DE8F5F9-DA70-AE9F-AAB9-F6FAEDFC539E}"/>
              </a:ext>
            </a:extLst>
          </p:cNvPr>
          <p:cNvSpPr txBox="1"/>
          <p:nvPr/>
        </p:nvSpPr>
        <p:spPr>
          <a:xfrm>
            <a:off x="515380" y="370134"/>
            <a:ext cx="626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引导过程示例</a:t>
            </a:r>
            <a:r>
              <a:rPr lang="en-US" altLang="zh-CN" sz="3200"/>
              <a:t>: </a:t>
            </a:r>
            <a:r>
              <a:rPr lang="en-US" altLang="zh-CN" sz="3200" err="1"/>
              <a:t>axruntime</a:t>
            </a:r>
            <a:r>
              <a:rPr lang="en-US" altLang="zh-CN" sz="3200"/>
              <a:t>(2)</a:t>
            </a: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050CEAAA-3010-3B0B-872A-9E89D04BDD50}"/>
              </a:ext>
            </a:extLst>
          </p:cNvPr>
          <p:cNvSpPr/>
          <p:nvPr/>
        </p:nvSpPr>
        <p:spPr>
          <a:xfrm>
            <a:off x="9730461" y="534873"/>
            <a:ext cx="484632" cy="2066035"/>
          </a:xfrm>
          <a:prstGeom prst="upArrow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引导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准备环境</a:t>
            </a:r>
          </a:p>
        </p:txBody>
      </p:sp>
    </p:spTree>
    <p:extLst>
      <p:ext uri="{BB962C8B-B14F-4D97-AF65-F5344CB8AC3E}">
        <p14:creationId xmlns:p14="http://schemas.microsoft.com/office/powerpoint/2010/main" val="72798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85CAB50A-3A00-E112-5AE9-8C653BD50B89}"/>
              </a:ext>
            </a:extLst>
          </p:cNvPr>
          <p:cNvSpPr txBox="1"/>
          <p:nvPr/>
        </p:nvSpPr>
        <p:spPr>
          <a:xfrm>
            <a:off x="569552" y="1047956"/>
            <a:ext cx="437432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modules/axruntime/src/lib.rs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2F0913-36C5-7363-1C2C-1FD35EDE8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52" y="1459623"/>
            <a:ext cx="5922492" cy="52391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1C0B698-7047-4693-3B6D-5A58C241E07F}"/>
              </a:ext>
            </a:extLst>
          </p:cNvPr>
          <p:cNvSpPr/>
          <p:nvPr/>
        </p:nvSpPr>
        <p:spPr>
          <a:xfrm>
            <a:off x="911424" y="4401108"/>
            <a:ext cx="2340260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548F03-A2A7-3B22-B4D1-5C433BC048A6}"/>
              </a:ext>
            </a:extLst>
          </p:cNvPr>
          <p:cNvSpPr txBox="1"/>
          <p:nvPr/>
        </p:nvSpPr>
        <p:spPr>
          <a:xfrm>
            <a:off x="3323692" y="436510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进入</a:t>
            </a:r>
            <a:r>
              <a:rPr lang="en-US" altLang="zh-CN" b="1">
                <a:solidFill>
                  <a:srgbClr val="FF0000"/>
                </a:solidFill>
              </a:rPr>
              <a:t>apps/</a:t>
            </a:r>
            <a:r>
              <a:rPr lang="en-US" altLang="zh-CN" b="1" err="1">
                <a:solidFill>
                  <a:srgbClr val="FF0000"/>
                </a:solidFill>
              </a:rPr>
              <a:t>helloworld</a:t>
            </a:r>
            <a:r>
              <a:rPr lang="en-US" altLang="zh-CN" b="1">
                <a:solidFill>
                  <a:srgbClr val="FF0000"/>
                </a:solidFill>
              </a:rPr>
              <a:t>/main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25D66D-8E2B-B1F1-4201-8A23BCE25BF7}"/>
              </a:ext>
            </a:extLst>
          </p:cNvPr>
          <p:cNvSpPr txBox="1"/>
          <p:nvPr/>
        </p:nvSpPr>
        <p:spPr>
          <a:xfrm>
            <a:off x="6859712" y="1810017"/>
            <a:ext cx="157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初始化中断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3568C2-2C26-5C2B-C533-17F2E6816587}"/>
              </a:ext>
            </a:extLst>
          </p:cNvPr>
          <p:cNvSpPr txBox="1"/>
          <p:nvPr/>
        </p:nvSpPr>
        <p:spPr>
          <a:xfrm>
            <a:off x="6960096" y="5445224"/>
            <a:ext cx="157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退出前清理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A6650B6-2346-50BF-3CF6-2B52F045699C}"/>
              </a:ext>
            </a:extLst>
          </p:cNvPr>
          <p:cNvSpPr txBox="1"/>
          <p:nvPr/>
        </p:nvSpPr>
        <p:spPr>
          <a:xfrm>
            <a:off x="6859712" y="3773103"/>
            <a:ext cx="286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等待所有</a:t>
            </a:r>
            <a:r>
              <a:rPr lang="en-US" altLang="zh-CN" err="1"/>
              <a:t>cpu</a:t>
            </a:r>
            <a:r>
              <a:rPr lang="zh-CN" altLang="en-US"/>
              <a:t>都已经启动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B511339-89BF-579E-B5A6-DE209990295D}"/>
              </a:ext>
            </a:extLst>
          </p:cNvPr>
          <p:cNvSpPr txBox="1"/>
          <p:nvPr/>
        </p:nvSpPr>
        <p:spPr>
          <a:xfrm>
            <a:off x="6859712" y="2755375"/>
            <a:ext cx="286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Primary </a:t>
            </a:r>
            <a:r>
              <a:rPr lang="en-US" altLang="zh-CN" err="1"/>
              <a:t>cpu</a:t>
            </a:r>
            <a:r>
              <a:rPr lang="zh-CN" altLang="en-US"/>
              <a:t>信号自加一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其它</a:t>
            </a:r>
            <a:r>
              <a:rPr lang="en-US" altLang="zh-CN"/>
              <a:t>secondary </a:t>
            </a:r>
            <a:r>
              <a:rPr lang="en-US" altLang="zh-CN" err="1"/>
              <a:t>cpu</a:t>
            </a:r>
            <a:r>
              <a:rPr lang="zh-CN" altLang="en-US"/>
              <a:t>类似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3B649B-3BFA-8FB2-0C01-317245343680}"/>
              </a:ext>
            </a:extLst>
          </p:cNvPr>
          <p:cNvSpPr txBox="1"/>
          <p:nvPr/>
        </p:nvSpPr>
        <p:spPr>
          <a:xfrm>
            <a:off x="515380" y="370134"/>
            <a:ext cx="60846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引导过程示例</a:t>
            </a:r>
            <a:r>
              <a:rPr lang="en-US" altLang="zh-CN" sz="3200"/>
              <a:t>: </a:t>
            </a:r>
            <a:r>
              <a:rPr lang="en-US" altLang="zh-CN" sz="3200" err="1"/>
              <a:t>axruntime</a:t>
            </a:r>
            <a:r>
              <a:rPr lang="en-US" altLang="zh-CN" sz="3200"/>
              <a:t>(3)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36986ED-9288-A593-5633-11EC922B6877}"/>
              </a:ext>
            </a:extLst>
          </p:cNvPr>
          <p:cNvGrpSpPr/>
          <p:nvPr/>
        </p:nvGrpSpPr>
        <p:grpSpPr>
          <a:xfrm>
            <a:off x="10302705" y="534873"/>
            <a:ext cx="1515358" cy="2080038"/>
            <a:chOff x="10302705" y="534873"/>
            <a:chExt cx="1515358" cy="208003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49941A-6BB5-CF2B-8602-B2DE4723E432}"/>
                </a:ext>
              </a:extLst>
            </p:cNvPr>
            <p:cNvSpPr/>
            <p:nvPr/>
          </p:nvSpPr>
          <p:spPr>
            <a:xfrm>
              <a:off x="10302706" y="2216926"/>
              <a:ext cx="1512172" cy="3979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axhal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AB708BD-E7E0-1E56-8703-E9F83D1764E6}"/>
                </a:ext>
              </a:extLst>
            </p:cNvPr>
            <p:cNvSpPr/>
            <p:nvPr/>
          </p:nvSpPr>
          <p:spPr>
            <a:xfrm>
              <a:off x="10302705" y="1505225"/>
              <a:ext cx="1512172" cy="3979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axruntime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5D1C8BC-3518-3B46-B853-CBB6A5498ECC}"/>
                </a:ext>
              </a:extLst>
            </p:cNvPr>
            <p:cNvSpPr/>
            <p:nvPr/>
          </p:nvSpPr>
          <p:spPr>
            <a:xfrm>
              <a:off x="10305891" y="534873"/>
              <a:ext cx="1512172" cy="7059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app: </a:t>
              </a:r>
              <a:r>
                <a:rPr lang="en-US" altLang="zh-CN" sz="2000" err="1">
                  <a:solidFill>
                    <a:schemeClr val="tx1"/>
                  </a:solidFill>
                </a:rPr>
                <a:t>hello_world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38" name="箭头: 上 37">
              <a:extLst>
                <a:ext uri="{FF2B5EF4-FFF2-40B4-BE49-F238E27FC236}">
                  <a16:creationId xmlns:a16="http://schemas.microsoft.com/office/drawing/2014/main" id="{0AA23410-4349-7B0E-13E5-C65A2C88B70D}"/>
                </a:ext>
              </a:extLst>
            </p:cNvPr>
            <p:cNvSpPr/>
            <p:nvPr/>
          </p:nvSpPr>
          <p:spPr>
            <a:xfrm>
              <a:off x="10811490" y="1903210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上 38">
              <a:extLst>
                <a:ext uri="{FF2B5EF4-FFF2-40B4-BE49-F238E27FC236}">
                  <a16:creationId xmlns:a16="http://schemas.microsoft.com/office/drawing/2014/main" id="{FF64E59F-F85D-1F1F-37F5-2678856863F1}"/>
                </a:ext>
              </a:extLst>
            </p:cNvPr>
            <p:cNvSpPr/>
            <p:nvPr/>
          </p:nvSpPr>
          <p:spPr>
            <a:xfrm>
              <a:off x="10819661" y="1213118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箭头: 上 9">
            <a:extLst>
              <a:ext uri="{FF2B5EF4-FFF2-40B4-BE49-F238E27FC236}">
                <a16:creationId xmlns:a16="http://schemas.microsoft.com/office/drawing/2014/main" id="{89715B9E-F732-7D96-AD58-37F0AB08372F}"/>
              </a:ext>
            </a:extLst>
          </p:cNvPr>
          <p:cNvSpPr/>
          <p:nvPr/>
        </p:nvSpPr>
        <p:spPr>
          <a:xfrm>
            <a:off x="9730461" y="534873"/>
            <a:ext cx="484632" cy="2066035"/>
          </a:xfrm>
          <a:prstGeom prst="upArrow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引导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准备环境</a:t>
            </a:r>
          </a:p>
        </p:txBody>
      </p:sp>
    </p:spTree>
    <p:extLst>
      <p:ext uri="{BB962C8B-B14F-4D97-AF65-F5344CB8AC3E}">
        <p14:creationId xmlns:p14="http://schemas.microsoft.com/office/powerpoint/2010/main" val="3683258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E307BF-E317-01CA-CEA0-C38243D7F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96" y="2312876"/>
            <a:ext cx="5058481" cy="26197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DEB684-5386-F8E8-0F2F-AF4026BE9F26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示例</a:t>
            </a:r>
            <a:r>
              <a:rPr lang="en-US" altLang="zh-CN" sz="3200"/>
              <a:t>: app</a:t>
            </a:r>
            <a:r>
              <a:rPr lang="zh-CN" altLang="en-US" sz="3200"/>
              <a:t>引导完成转入运行</a:t>
            </a:r>
            <a:endParaRPr lang="en-US" altLang="zh-CN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7A47E3-2B46-D698-826F-7259E304D8E0}"/>
              </a:ext>
            </a:extLst>
          </p:cNvPr>
          <p:cNvSpPr txBox="1"/>
          <p:nvPr/>
        </p:nvSpPr>
        <p:spPr>
          <a:xfrm>
            <a:off x="6744072" y="2096852"/>
            <a:ext cx="241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没有</a:t>
            </a:r>
            <a:r>
              <a:rPr lang="en-US" altLang="zh-CN"/>
              <a:t>std</a:t>
            </a:r>
            <a:r>
              <a:rPr lang="zh-CN" altLang="en-US"/>
              <a:t>标准库支持</a:t>
            </a:r>
            <a:endParaRPr lang="en-US" altLang="zh-CN"/>
          </a:p>
          <a:p>
            <a:r>
              <a:rPr lang="zh-CN" altLang="en-US" b="1"/>
              <a:t>不提供</a:t>
            </a:r>
            <a:r>
              <a:rPr lang="en-US" altLang="zh-CN"/>
              <a:t>main</a:t>
            </a:r>
            <a:r>
              <a:rPr lang="zh-CN" altLang="en-US"/>
              <a:t>入口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EE30F2-E6AD-36C2-561F-23C549D550C6}"/>
              </a:ext>
            </a:extLst>
          </p:cNvPr>
          <p:cNvSpPr txBox="1"/>
          <p:nvPr/>
        </p:nvSpPr>
        <p:spPr>
          <a:xfrm>
            <a:off x="525827" y="1160748"/>
            <a:ext cx="7730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应用启动，并基于运行环境提供的各种功能，完成自身的逻辑计算。</a:t>
            </a:r>
            <a:endParaRPr lang="en-US" altLang="zh-CN" sz="2000"/>
          </a:p>
          <a:p>
            <a:r>
              <a:rPr lang="zh-CN" altLang="en-US" sz="2000"/>
              <a:t>对于</a:t>
            </a:r>
            <a:r>
              <a:rPr lang="en-US" altLang="zh-CN" sz="2000" err="1"/>
              <a:t>Helloworld</a:t>
            </a:r>
            <a:r>
              <a:rPr lang="zh-CN" altLang="en-US" sz="2000"/>
              <a:t>，仅仅需要借助</a:t>
            </a:r>
            <a:r>
              <a:rPr lang="en-US" altLang="zh-CN" sz="2000" err="1"/>
              <a:t>ulib</a:t>
            </a:r>
            <a:r>
              <a:rPr lang="zh-CN" altLang="en-US" sz="2000"/>
              <a:t>中</a:t>
            </a:r>
            <a:r>
              <a:rPr lang="en-US" altLang="zh-CN" sz="2000" err="1"/>
              <a:t>axstd</a:t>
            </a:r>
            <a:r>
              <a:rPr lang="en-US" altLang="zh-CN" sz="2000"/>
              <a:t>::</a:t>
            </a:r>
            <a:r>
              <a:rPr lang="en-US" altLang="zh-CN" sz="2000" err="1"/>
              <a:t>println</a:t>
            </a:r>
            <a:r>
              <a:rPr lang="zh-CN" altLang="en-US" sz="2000"/>
              <a:t>完成打印输出。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481FF5B-3148-48F9-8407-20617AE4971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717877" y="2420017"/>
            <a:ext cx="1026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153B247-8766-3D0E-DC59-8B84A616A678}"/>
              </a:ext>
            </a:extLst>
          </p:cNvPr>
          <p:cNvSpPr/>
          <p:nvPr/>
        </p:nvSpPr>
        <p:spPr>
          <a:xfrm>
            <a:off x="6810291" y="3018925"/>
            <a:ext cx="5058481" cy="1310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ulib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en-US" altLang="zh-CN" err="1">
                <a:solidFill>
                  <a:schemeClr val="tx1"/>
                </a:solidFill>
              </a:rPr>
              <a:t>axstd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28A767-53A3-2F57-4723-7C47C61FC2F8}"/>
              </a:ext>
            </a:extLst>
          </p:cNvPr>
          <p:cNvSpPr/>
          <p:nvPr/>
        </p:nvSpPr>
        <p:spPr>
          <a:xfrm>
            <a:off x="6960097" y="3356992"/>
            <a:ext cx="1548171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macros.rs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1238FEE-8D6F-6D8F-4BDF-7EDBE4257DE2}"/>
              </a:ext>
            </a:extLst>
          </p:cNvPr>
          <p:cNvCxnSpPr/>
          <p:nvPr/>
        </p:nvCxnSpPr>
        <p:spPr>
          <a:xfrm>
            <a:off x="3143672" y="3537012"/>
            <a:ext cx="38164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A17C7FE-D1CC-5024-7176-0F5C3742090F}"/>
              </a:ext>
            </a:extLst>
          </p:cNvPr>
          <p:cNvSpPr txBox="1"/>
          <p:nvPr/>
        </p:nvSpPr>
        <p:spPr>
          <a:xfrm>
            <a:off x="6954306" y="3779748"/>
            <a:ext cx="1589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宏定义</a:t>
            </a:r>
            <a:r>
              <a:rPr lang="en-US" altLang="zh-CN" b="1" err="1"/>
              <a:t>println</a:t>
            </a:r>
            <a:endParaRPr lang="en-US" altLang="zh-CN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8058F9E-2CB8-6DEC-B078-112E784A34AA}"/>
              </a:ext>
            </a:extLst>
          </p:cNvPr>
          <p:cNvSpPr/>
          <p:nvPr/>
        </p:nvSpPr>
        <p:spPr>
          <a:xfrm>
            <a:off x="10128448" y="3362938"/>
            <a:ext cx="1548171" cy="79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io.rs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E741A5E-C3AB-F999-DD9C-F2DE2CEBC111}"/>
              </a:ext>
            </a:extLst>
          </p:cNvPr>
          <p:cNvCxnSpPr/>
          <p:nvPr/>
        </p:nvCxnSpPr>
        <p:spPr>
          <a:xfrm>
            <a:off x="8508268" y="3861048"/>
            <a:ext cx="16201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30C8CD7-F36E-25D1-0503-CB6EC57236F9}"/>
              </a:ext>
            </a:extLst>
          </p:cNvPr>
          <p:cNvSpPr txBox="1"/>
          <p:nvPr/>
        </p:nvSpPr>
        <p:spPr>
          <a:xfrm>
            <a:off x="10143365" y="3789040"/>
            <a:ext cx="1589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err="1"/>
              <a:t>Stdout</a:t>
            </a:r>
            <a:r>
              <a:rPr lang="en-US" altLang="zh-CN" b="1"/>
              <a:t>::Write</a:t>
            </a:r>
            <a:endParaRPr lang="en-US" altLang="zh-CN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101077-B11A-1121-9CF6-3DA616094BC8}"/>
              </a:ext>
            </a:extLst>
          </p:cNvPr>
          <p:cNvSpPr txBox="1"/>
          <p:nvPr/>
        </p:nvSpPr>
        <p:spPr>
          <a:xfrm>
            <a:off x="8580276" y="3501008"/>
            <a:ext cx="1481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/>
              <a:t>__</a:t>
            </a:r>
            <a:r>
              <a:rPr lang="en-US" altLang="zh-CN" b="1" err="1"/>
              <a:t>print_impl</a:t>
            </a:r>
            <a:endParaRPr lang="zh-CN" altLang="en-US" b="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68B308-92F6-9234-1126-AC997FA2CA29}"/>
              </a:ext>
            </a:extLst>
          </p:cNvPr>
          <p:cNvSpPr/>
          <p:nvPr/>
        </p:nvSpPr>
        <p:spPr>
          <a:xfrm>
            <a:off x="6810291" y="4581128"/>
            <a:ext cx="5058481" cy="699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api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arceos_api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9EF4B52-3B65-B74A-FF47-4FF1E77EDF0D}"/>
              </a:ext>
            </a:extLst>
          </p:cNvPr>
          <p:cNvSpPr txBox="1"/>
          <p:nvPr/>
        </p:nvSpPr>
        <p:spPr>
          <a:xfrm>
            <a:off x="7802591" y="4911417"/>
            <a:ext cx="3228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stdio::ax_console_write_bytes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3BABC23-25BC-329C-909E-DE5DC8FCFD12}"/>
              </a:ext>
            </a:extLst>
          </p:cNvPr>
          <p:cNvCxnSpPr>
            <a:cxnSpLocks/>
          </p:cNvCxnSpPr>
          <p:nvPr/>
        </p:nvCxnSpPr>
        <p:spPr>
          <a:xfrm>
            <a:off x="10884532" y="4158372"/>
            <a:ext cx="0" cy="422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C2D1EA4B-9880-EEE6-D5B2-938191E24D4D}"/>
              </a:ext>
            </a:extLst>
          </p:cNvPr>
          <p:cNvSpPr/>
          <p:nvPr/>
        </p:nvSpPr>
        <p:spPr>
          <a:xfrm>
            <a:off x="6810291" y="5705664"/>
            <a:ext cx="5058481" cy="963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xhal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CE5900A-75A3-5418-3E25-09E5C13D9057}"/>
              </a:ext>
            </a:extLst>
          </p:cNvPr>
          <p:cNvSpPr txBox="1"/>
          <p:nvPr/>
        </p:nvSpPr>
        <p:spPr>
          <a:xfrm>
            <a:off x="10200456" y="5987025"/>
            <a:ext cx="1370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/>
              <a:t>console</a:t>
            </a:r>
          </a:p>
          <a:p>
            <a:r>
              <a:rPr lang="zh-CN" altLang="en-US" b="1"/>
              <a:t>write_bytes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414FB5E-7BA2-F99B-F788-CB91DBEB8754}"/>
              </a:ext>
            </a:extLst>
          </p:cNvPr>
          <p:cNvCxnSpPr>
            <a:cxnSpLocks/>
          </p:cNvCxnSpPr>
          <p:nvPr/>
        </p:nvCxnSpPr>
        <p:spPr>
          <a:xfrm>
            <a:off x="10884532" y="5280749"/>
            <a:ext cx="0" cy="632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493A5E6-74A7-2518-4835-499BB0DD3B1E}"/>
              </a:ext>
            </a:extLst>
          </p:cNvPr>
          <p:cNvSpPr txBox="1"/>
          <p:nvPr/>
        </p:nvSpPr>
        <p:spPr>
          <a:xfrm>
            <a:off x="7084119" y="5985284"/>
            <a:ext cx="1080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/>
              <a:t>riscv64</a:t>
            </a:r>
          </a:p>
          <a:p>
            <a:r>
              <a:rPr lang="en-US" altLang="zh-CN" b="1" err="1"/>
              <a:t>put_char</a:t>
            </a:r>
            <a:endParaRPr lang="zh-CN" altLang="en-US" b="1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E521200-236B-7616-3EEB-2C1A05CEF3C7}"/>
              </a:ext>
            </a:extLst>
          </p:cNvPr>
          <p:cNvCxnSpPr>
            <a:cxnSpLocks/>
          </p:cNvCxnSpPr>
          <p:nvPr/>
        </p:nvCxnSpPr>
        <p:spPr>
          <a:xfrm flipH="1" flipV="1">
            <a:off x="8256240" y="6435334"/>
            <a:ext cx="1944216" cy="18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03B95C6-6F74-5B2C-8A94-65C44BC7254F}"/>
              </a:ext>
            </a:extLst>
          </p:cNvPr>
          <p:cNvSpPr txBox="1"/>
          <p:nvPr/>
        </p:nvSpPr>
        <p:spPr>
          <a:xfrm>
            <a:off x="8725609" y="6129300"/>
            <a:ext cx="1174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/>
              <a:t>platform</a:t>
            </a:r>
            <a:endParaRPr lang="zh-CN" altLang="en-US" b="1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361F6A1-D3C2-4E07-958E-F511649A3DA3}"/>
              </a:ext>
            </a:extLst>
          </p:cNvPr>
          <p:cNvCxnSpPr>
            <a:cxnSpLocks/>
          </p:cNvCxnSpPr>
          <p:nvPr/>
        </p:nvCxnSpPr>
        <p:spPr>
          <a:xfrm flipH="1">
            <a:off x="6230974" y="6411239"/>
            <a:ext cx="8071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F0619F2-6E96-AF64-5F38-B5639F3CDB6D}"/>
              </a:ext>
            </a:extLst>
          </p:cNvPr>
          <p:cNvSpPr txBox="1"/>
          <p:nvPr/>
        </p:nvSpPr>
        <p:spPr>
          <a:xfrm>
            <a:off x="5562860" y="6008388"/>
            <a:ext cx="1336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sbi::putchar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FE871C1-3DDF-F267-6A61-6CE07E019EB7}"/>
              </a:ext>
            </a:extLst>
          </p:cNvPr>
          <p:cNvSpPr/>
          <p:nvPr/>
        </p:nvSpPr>
        <p:spPr>
          <a:xfrm>
            <a:off x="525827" y="5280749"/>
            <a:ext cx="4945031" cy="13886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注：</a:t>
            </a:r>
            <a:r>
              <a:rPr lang="en-US" altLang="zh-CN" err="1">
                <a:solidFill>
                  <a:sysClr val="windowText" lastClr="000000"/>
                </a:solidFill>
              </a:rPr>
              <a:t>axhal</a:t>
            </a:r>
            <a:r>
              <a:rPr lang="zh-CN" altLang="en-US">
                <a:solidFill>
                  <a:sysClr val="windowText" lastClr="000000"/>
                </a:solidFill>
              </a:rPr>
              <a:t>用于屏蔽体系结构和平台差异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例如本示例在编译时指定</a:t>
            </a:r>
            <a:r>
              <a:rPr lang="en-US" altLang="zh-CN">
                <a:solidFill>
                  <a:sysClr val="windowText" lastClr="000000"/>
                </a:solidFill>
              </a:rPr>
              <a:t>ARCH=riscv64</a:t>
            </a:r>
            <a:r>
              <a:rPr lang="zh-CN" altLang="en-US">
                <a:solidFill>
                  <a:sysClr val="windowText" lastClr="000000"/>
                </a:solidFill>
              </a:rPr>
              <a:t>，则会产生对应</a:t>
            </a:r>
            <a:r>
              <a:rPr lang="en-US" altLang="zh-CN">
                <a:solidFill>
                  <a:sysClr val="windowText" lastClr="000000"/>
                </a:solidFill>
              </a:rPr>
              <a:t>feature</a:t>
            </a:r>
            <a:r>
              <a:rPr lang="zh-CN" altLang="en-US">
                <a:solidFill>
                  <a:sysClr val="windowText" lastClr="000000"/>
                </a:solidFill>
              </a:rPr>
              <a:t>，指示</a:t>
            </a:r>
            <a:r>
              <a:rPr lang="en-US" altLang="zh-CN" err="1">
                <a:solidFill>
                  <a:sysClr val="windowText" lastClr="000000"/>
                </a:solidFill>
              </a:rPr>
              <a:t>axhal</a:t>
            </a:r>
            <a:r>
              <a:rPr lang="zh-CN" altLang="en-US">
                <a:solidFill>
                  <a:sysClr val="windowText" lastClr="000000"/>
                </a:solidFill>
              </a:rPr>
              <a:t>条件编译对应的代码，最终通过</a:t>
            </a:r>
            <a:r>
              <a:rPr lang="en-US" altLang="zh-CN" err="1">
                <a:solidFill>
                  <a:sysClr val="windowText" lastClr="000000"/>
                </a:solidFill>
              </a:rPr>
              <a:t>sbi</a:t>
            </a:r>
            <a:r>
              <a:rPr lang="en-US" altLang="zh-CN">
                <a:solidFill>
                  <a:sysClr val="windowText" lastClr="000000"/>
                </a:solidFill>
              </a:rPr>
              <a:t>::</a:t>
            </a:r>
            <a:r>
              <a:rPr lang="en-US" altLang="zh-CN" err="1">
                <a:solidFill>
                  <a:sysClr val="windowText" lastClr="000000"/>
                </a:solidFill>
              </a:rPr>
              <a:t>putchar</a:t>
            </a:r>
            <a:r>
              <a:rPr lang="zh-CN" altLang="en-US">
                <a:solidFill>
                  <a:sysClr val="windowText" lastClr="000000"/>
                </a:solidFill>
              </a:rPr>
              <a:t>打印到</a:t>
            </a:r>
            <a:r>
              <a:rPr lang="en-US" altLang="zh-CN">
                <a:solidFill>
                  <a:sysClr val="windowText" lastClr="000000"/>
                </a:solidFill>
              </a:rPr>
              <a:t>console</a:t>
            </a:r>
            <a:r>
              <a:rPr lang="zh-CN" altLang="en-US">
                <a:solidFill>
                  <a:sysClr val="windowText" lastClr="000000"/>
                </a:solidFill>
              </a:rPr>
              <a:t>。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03128A6-E664-A458-BE05-955524153F25}"/>
              </a:ext>
            </a:extLst>
          </p:cNvPr>
          <p:cNvSpPr/>
          <p:nvPr/>
        </p:nvSpPr>
        <p:spPr>
          <a:xfrm>
            <a:off x="10092445" y="2216927"/>
            <a:ext cx="1512172" cy="287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9461D96-B706-5413-63E1-D4268B87D51D}"/>
              </a:ext>
            </a:extLst>
          </p:cNvPr>
          <p:cNvSpPr/>
          <p:nvPr/>
        </p:nvSpPr>
        <p:spPr>
          <a:xfrm>
            <a:off x="10092444" y="1917028"/>
            <a:ext cx="1512172" cy="287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axruntime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32DE6D3-0BFA-9C16-A5AB-E01D9110DF25}"/>
              </a:ext>
            </a:extLst>
          </p:cNvPr>
          <p:cNvSpPr/>
          <p:nvPr/>
        </p:nvSpPr>
        <p:spPr>
          <a:xfrm>
            <a:off x="9835590" y="534873"/>
            <a:ext cx="1982473" cy="3979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app:</a:t>
            </a:r>
            <a:r>
              <a:rPr lang="en-US" altLang="zh-CN" sz="2000" err="1">
                <a:solidFill>
                  <a:schemeClr val="tx1"/>
                </a:solidFill>
              </a:rPr>
              <a:t>hello_world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3" name="箭头: 上 62">
            <a:extLst>
              <a:ext uri="{FF2B5EF4-FFF2-40B4-BE49-F238E27FC236}">
                <a16:creationId xmlns:a16="http://schemas.microsoft.com/office/drawing/2014/main" id="{E1E94AC7-C686-15C3-249E-052A5B03D289}"/>
              </a:ext>
            </a:extLst>
          </p:cNvPr>
          <p:cNvSpPr/>
          <p:nvPr/>
        </p:nvSpPr>
        <p:spPr>
          <a:xfrm rot="10800000">
            <a:off x="10596500" y="944724"/>
            <a:ext cx="484632" cy="28966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4AB6808C-F659-6295-A6F6-C6BB9F33D7D2}"/>
              </a:ext>
            </a:extLst>
          </p:cNvPr>
          <p:cNvSpPr/>
          <p:nvPr/>
        </p:nvSpPr>
        <p:spPr>
          <a:xfrm>
            <a:off x="9192344" y="534874"/>
            <a:ext cx="607242" cy="1885144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基于环境运行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5D1605-87D0-CCF1-EC29-D83374A39677}"/>
              </a:ext>
            </a:extLst>
          </p:cNvPr>
          <p:cNvSpPr/>
          <p:nvPr/>
        </p:nvSpPr>
        <p:spPr>
          <a:xfrm>
            <a:off x="10092440" y="1232757"/>
            <a:ext cx="1512172" cy="27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ulib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axstd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C17D49-A166-DB45-3CEC-DF12561BAB9D}"/>
              </a:ext>
            </a:extLst>
          </p:cNvPr>
          <p:cNvSpPr/>
          <p:nvPr/>
        </p:nvSpPr>
        <p:spPr>
          <a:xfrm>
            <a:off x="10092440" y="1520617"/>
            <a:ext cx="1512172" cy="27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arceos_api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06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9B813E-11D7-1932-9C51-433107305954}"/>
              </a:ext>
            </a:extLst>
          </p:cNvPr>
          <p:cNvSpPr txBox="1"/>
          <p:nvPr/>
        </p:nvSpPr>
        <p:spPr>
          <a:xfrm>
            <a:off x="515380" y="370134"/>
            <a:ext cx="4860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日志级别控制与</a:t>
            </a:r>
            <a:r>
              <a:rPr lang="en-US" altLang="zh-CN" sz="3200"/>
              <a:t>features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067540-9B47-C30C-A8BB-013AAB0235AA}"/>
              </a:ext>
            </a:extLst>
          </p:cNvPr>
          <p:cNvSpPr txBox="1"/>
          <p:nvPr/>
        </p:nvSpPr>
        <p:spPr>
          <a:xfrm>
            <a:off x="525827" y="1160748"/>
            <a:ext cx="9818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在编译并运行</a:t>
            </a:r>
            <a:r>
              <a:rPr lang="en-US" altLang="zh-CN" sz="2000" err="1"/>
              <a:t>helloworld</a:t>
            </a:r>
            <a:r>
              <a:rPr lang="zh-CN" altLang="en-US" sz="2000"/>
              <a:t>时，可以指定</a:t>
            </a:r>
            <a:r>
              <a:rPr lang="en-US" altLang="zh-CN" sz="2000"/>
              <a:t>LOG</a:t>
            </a:r>
            <a:r>
              <a:rPr lang="zh-CN" altLang="en-US" sz="2000"/>
              <a:t>环境变量，以输出不同级别的日志。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D07767-19C4-BF69-6D85-7F119D4DA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9" y="1628565"/>
            <a:ext cx="6382641" cy="2762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21EB57-98A8-C03C-919E-FF25AF5D8DDE}"/>
              </a:ext>
            </a:extLst>
          </p:cNvPr>
          <p:cNvSpPr txBox="1"/>
          <p:nvPr/>
        </p:nvSpPr>
        <p:spPr>
          <a:xfrm>
            <a:off x="551384" y="2020778"/>
            <a:ext cx="9818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这是通过</a:t>
            </a:r>
            <a:r>
              <a:rPr lang="en-US" altLang="zh-CN" sz="2000"/>
              <a:t>features</a:t>
            </a:r>
            <a:r>
              <a:rPr lang="zh-CN" altLang="en-US" sz="2000"/>
              <a:t>传递，改变</a:t>
            </a:r>
            <a:r>
              <a:rPr lang="en-US" altLang="zh-CN" sz="2000"/>
              <a:t>kernel</a:t>
            </a:r>
            <a:r>
              <a:rPr lang="zh-CN" altLang="en-US" sz="2000"/>
              <a:t>行为的具体方法。可以通过三种方式指定</a:t>
            </a:r>
            <a:r>
              <a:rPr lang="en-US" altLang="zh-CN" sz="2000"/>
              <a:t>features</a:t>
            </a:r>
            <a:r>
              <a:rPr lang="zh-CN" altLang="en-US" sz="2000"/>
              <a:t>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4EA25B-F7AD-C9C4-6939-6FEBAD398533}"/>
              </a:ext>
            </a:extLst>
          </p:cNvPr>
          <p:cNvSpPr/>
          <p:nvPr/>
        </p:nvSpPr>
        <p:spPr>
          <a:xfrm>
            <a:off x="3029318" y="3681028"/>
            <a:ext cx="1673204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ulib</a:t>
            </a:r>
            <a:r>
              <a:rPr lang="en-US" altLang="zh-CN" sz="2000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axstd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ADEF6F-2D32-252E-B1C1-CD99592012F2}"/>
              </a:ext>
            </a:extLst>
          </p:cNvPr>
          <p:cNvSpPr/>
          <p:nvPr/>
        </p:nvSpPr>
        <p:spPr>
          <a:xfrm>
            <a:off x="4819903" y="4400382"/>
            <a:ext cx="1888165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api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axfeat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880A2D-6C95-12E6-4C66-47129312F7D6}"/>
              </a:ext>
            </a:extLst>
          </p:cNvPr>
          <p:cNvSpPr/>
          <p:nvPr/>
        </p:nvSpPr>
        <p:spPr>
          <a:xfrm>
            <a:off x="4601504" y="5056307"/>
            <a:ext cx="862793" cy="346256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axlog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C742CB-3063-B6E1-9D86-D69ADFED3F35}"/>
              </a:ext>
            </a:extLst>
          </p:cNvPr>
          <p:cNvSpPr/>
          <p:nvPr/>
        </p:nvSpPr>
        <p:spPr>
          <a:xfrm>
            <a:off x="6276671" y="5056307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axXX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2748C1-DBA5-A76A-5A78-8330C5961446}"/>
              </a:ext>
            </a:extLst>
          </p:cNvPr>
          <p:cNvSpPr/>
          <p:nvPr/>
        </p:nvSpPr>
        <p:spPr>
          <a:xfrm>
            <a:off x="4350548" y="5744499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axXX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46708B-77C8-EC73-B32D-F22D13A30A8F}"/>
              </a:ext>
            </a:extLst>
          </p:cNvPr>
          <p:cNvSpPr/>
          <p:nvPr/>
        </p:nvSpPr>
        <p:spPr>
          <a:xfrm>
            <a:off x="5411924" y="5757273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axXX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4F9106-9016-D728-A756-2F3675F46521}"/>
              </a:ext>
            </a:extLst>
          </p:cNvPr>
          <p:cNvSpPr/>
          <p:nvPr/>
        </p:nvSpPr>
        <p:spPr>
          <a:xfrm>
            <a:off x="6564703" y="5767441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axXX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F8FB9D-D635-343A-EA28-02299EB6915B}"/>
              </a:ext>
            </a:extLst>
          </p:cNvPr>
          <p:cNvSpPr/>
          <p:nvPr/>
        </p:nvSpPr>
        <p:spPr>
          <a:xfrm>
            <a:off x="2603612" y="2903342"/>
            <a:ext cx="209891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App: </a:t>
            </a:r>
            <a:r>
              <a:rPr lang="en-US" altLang="zh-CN" sz="2000" err="1">
                <a:solidFill>
                  <a:schemeClr val="tx1"/>
                </a:solidFill>
              </a:rPr>
              <a:t>Cargo.toml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10D1D7-A5E0-5F03-9B55-5BF984A3C366}"/>
              </a:ext>
            </a:extLst>
          </p:cNvPr>
          <p:cNvSpPr/>
          <p:nvPr/>
        </p:nvSpPr>
        <p:spPr>
          <a:xfrm>
            <a:off x="4979876" y="2917745"/>
            <a:ext cx="247619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具体环境变量</a:t>
            </a:r>
            <a:r>
              <a:rPr lang="en-US" altLang="zh-CN" sz="2000">
                <a:solidFill>
                  <a:schemeClr val="tx1"/>
                </a:solidFill>
              </a:rPr>
              <a:t>: LOG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47E7E5-DA4B-6143-6AD7-C8BEF9701050}"/>
              </a:ext>
            </a:extLst>
          </p:cNvPr>
          <p:cNvSpPr/>
          <p:nvPr/>
        </p:nvSpPr>
        <p:spPr>
          <a:xfrm>
            <a:off x="6428114" y="3681027"/>
            <a:ext cx="247619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makefile</a:t>
            </a:r>
            <a:r>
              <a:rPr lang="en-US" altLang="zh-CN" sz="2000">
                <a:solidFill>
                  <a:schemeClr val="tx1"/>
                </a:solidFill>
              </a:rPr>
              <a:t>&amp; scripts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B10854-DC9A-BAC7-6C8C-5BC6B45226C1}"/>
              </a:ext>
            </a:extLst>
          </p:cNvPr>
          <p:cNvSpPr/>
          <p:nvPr/>
        </p:nvSpPr>
        <p:spPr>
          <a:xfrm>
            <a:off x="7686318" y="2903341"/>
            <a:ext cx="3270222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通用环境变量</a:t>
            </a:r>
            <a:r>
              <a:rPr lang="en-US" altLang="zh-CN" sz="2000">
                <a:solidFill>
                  <a:schemeClr val="tx1"/>
                </a:solidFill>
              </a:rPr>
              <a:t>: FEATURES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5B1A97F-EC57-3EE0-31BD-2734B77D51A2}"/>
              </a:ext>
            </a:extLst>
          </p:cNvPr>
          <p:cNvCxnSpPr>
            <a:stCxn id="14" idx="2"/>
            <a:endCxn id="7" idx="0"/>
          </p:cNvCxnSpPr>
          <p:nvPr/>
        </p:nvCxnSpPr>
        <p:spPr>
          <a:xfrm>
            <a:off x="3653067" y="3234577"/>
            <a:ext cx="212853" cy="44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754B41B-B1B2-DDFA-0B00-BBDEC9C26CE8}"/>
              </a:ext>
            </a:extLst>
          </p:cNvPr>
          <p:cNvCxnSpPr>
            <a:stCxn id="15" idx="2"/>
          </p:cNvCxnSpPr>
          <p:nvPr/>
        </p:nvCxnSpPr>
        <p:spPr>
          <a:xfrm>
            <a:off x="6217975" y="3248980"/>
            <a:ext cx="778125" cy="43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90E3CD5-722E-8AE1-C2E6-A47A3A977031}"/>
              </a:ext>
            </a:extLst>
          </p:cNvPr>
          <p:cNvCxnSpPr>
            <a:stCxn id="17" idx="2"/>
          </p:cNvCxnSpPr>
          <p:nvPr/>
        </p:nvCxnSpPr>
        <p:spPr>
          <a:xfrm flipH="1">
            <a:off x="8106140" y="3234576"/>
            <a:ext cx="1215289" cy="44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65606B-DDDE-1311-66EA-BE54E489C6B6}"/>
              </a:ext>
            </a:extLst>
          </p:cNvPr>
          <p:cNvCxnSpPr>
            <a:stCxn id="16" idx="2"/>
          </p:cNvCxnSpPr>
          <p:nvPr/>
        </p:nvCxnSpPr>
        <p:spPr>
          <a:xfrm flipH="1">
            <a:off x="6428114" y="4012262"/>
            <a:ext cx="1238099" cy="38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1C0937D-D2FD-6AD4-C882-9A26C161DFC7}"/>
              </a:ext>
            </a:extLst>
          </p:cNvPr>
          <p:cNvCxnSpPr>
            <a:stCxn id="7" idx="2"/>
          </p:cNvCxnSpPr>
          <p:nvPr/>
        </p:nvCxnSpPr>
        <p:spPr>
          <a:xfrm>
            <a:off x="3865920" y="4012263"/>
            <a:ext cx="1437992" cy="38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ABBBEBE-88D1-4C0C-DEA8-F5E5DCCC82AA}"/>
              </a:ext>
            </a:extLst>
          </p:cNvPr>
          <p:cNvCxnSpPr>
            <a:endCxn id="10" idx="0"/>
          </p:cNvCxnSpPr>
          <p:nvPr/>
        </p:nvCxnSpPr>
        <p:spPr>
          <a:xfrm>
            <a:off x="6274717" y="4731617"/>
            <a:ext cx="433351" cy="32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00E4507-F5CF-5D03-FF98-A6A890EDBD5B}"/>
              </a:ext>
            </a:extLst>
          </p:cNvPr>
          <p:cNvCxnSpPr>
            <a:endCxn id="9" idx="0"/>
          </p:cNvCxnSpPr>
          <p:nvPr/>
        </p:nvCxnSpPr>
        <p:spPr>
          <a:xfrm flipH="1">
            <a:off x="5032901" y="4731617"/>
            <a:ext cx="343019" cy="32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2E56307-CE79-62F6-9EB4-5EE6BDBE1BEF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6708068" y="5402563"/>
            <a:ext cx="288032" cy="36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CB4D465-A219-EE0E-0293-81E3F0749178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843321" y="5402563"/>
            <a:ext cx="864747" cy="35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B3634E-BF10-5329-71BB-3D35A40BD033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4781945" y="5402563"/>
            <a:ext cx="250956" cy="34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116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20B31F55-217F-F538-3321-2A97B95EB908}"/>
              </a:ext>
            </a:extLst>
          </p:cNvPr>
          <p:cNvSpPr/>
          <p:nvPr/>
        </p:nvSpPr>
        <p:spPr>
          <a:xfrm>
            <a:off x="4177530" y="2532966"/>
            <a:ext cx="4559471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app: </a:t>
            </a:r>
            <a:r>
              <a:rPr lang="en-US" altLang="zh-CN" sz="2000" err="1">
                <a:solidFill>
                  <a:schemeClr val="tx1"/>
                </a:solidFill>
              </a:rPr>
              <a:t>hello_world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BEB54F7-EB97-DA8C-5DDB-4630C84C81FB}"/>
              </a:ext>
            </a:extLst>
          </p:cNvPr>
          <p:cNvSpPr/>
          <p:nvPr/>
        </p:nvSpPr>
        <p:spPr>
          <a:xfrm>
            <a:off x="4177531" y="3938167"/>
            <a:ext cx="2242837" cy="1416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axruntime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B80982-4645-278A-CA47-B886A3F148F8}"/>
              </a:ext>
            </a:extLst>
          </p:cNvPr>
          <p:cNvSpPr/>
          <p:nvPr/>
        </p:nvSpPr>
        <p:spPr>
          <a:xfrm>
            <a:off x="4168062" y="5449290"/>
            <a:ext cx="4572513" cy="644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21AC69-9D2C-1DA9-4DAF-E1589BDE0F67}"/>
              </a:ext>
            </a:extLst>
          </p:cNvPr>
          <p:cNvSpPr txBox="1"/>
          <p:nvPr/>
        </p:nvSpPr>
        <p:spPr>
          <a:xfrm>
            <a:off x="4168062" y="4981238"/>
            <a:ext cx="1116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err="1">
                <a:solidFill>
                  <a:srgbClr val="0070C0"/>
                </a:solidFill>
              </a:rPr>
              <a:t>rust_main</a:t>
            </a:r>
            <a:endParaRPr lang="zh-CN" altLang="en-US" sz="1600" b="1">
              <a:solidFill>
                <a:srgbClr val="0070C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F6D4552-0263-2C46-115F-F45BC6404C5C}"/>
              </a:ext>
            </a:extLst>
          </p:cNvPr>
          <p:cNvSpPr/>
          <p:nvPr/>
        </p:nvSpPr>
        <p:spPr>
          <a:xfrm>
            <a:off x="5214990" y="5559991"/>
            <a:ext cx="914400" cy="437905"/>
          </a:xfrm>
          <a:prstGeom prst="round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boot</a:t>
            </a:r>
            <a:endParaRPr lang="zh-CN" altLang="en-US" sz="2000">
              <a:solidFill>
                <a:sysClr val="windowText" lastClr="000000"/>
              </a:solidFill>
            </a:endParaRPr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351C2DC2-3CDC-26AB-B0E1-A01AA29FE7D6}"/>
              </a:ext>
            </a:extLst>
          </p:cNvPr>
          <p:cNvSpPr/>
          <p:nvPr/>
        </p:nvSpPr>
        <p:spPr>
          <a:xfrm>
            <a:off x="3418929" y="2864200"/>
            <a:ext cx="484632" cy="3466386"/>
          </a:xfrm>
          <a:prstGeom prst="up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引导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</a:rPr>
              <a:t>准备环境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CB431DE-3E77-A2AE-58C0-F392DF20486C}"/>
              </a:ext>
            </a:extLst>
          </p:cNvPr>
          <p:cNvSpPr txBox="1"/>
          <p:nvPr/>
        </p:nvSpPr>
        <p:spPr>
          <a:xfrm>
            <a:off x="4232015" y="2492896"/>
            <a:ext cx="767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</a:rPr>
              <a:t>main</a:t>
            </a:r>
            <a:endParaRPr lang="zh-CN" altLang="en-US" sz="1600" b="1">
              <a:solidFill>
                <a:srgbClr val="0070C0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C7ED1B94-1101-FA58-3EDE-E4FCF7D7A4CC}"/>
              </a:ext>
            </a:extLst>
          </p:cNvPr>
          <p:cNvSpPr/>
          <p:nvPr/>
        </p:nvSpPr>
        <p:spPr>
          <a:xfrm>
            <a:off x="7406487" y="5559991"/>
            <a:ext cx="1221930" cy="4339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platform</a:t>
            </a:r>
            <a:endParaRPr lang="zh-CN" altLang="en-US" sz="2000">
              <a:solidFill>
                <a:sysClr val="windowText" lastClr="000000"/>
              </a:solidFill>
            </a:endParaRPr>
          </a:p>
        </p:txBody>
      </p:sp>
      <p:sp>
        <p:nvSpPr>
          <p:cNvPr id="74" name="箭头: 上 73">
            <a:extLst>
              <a:ext uri="{FF2B5EF4-FFF2-40B4-BE49-F238E27FC236}">
                <a16:creationId xmlns:a16="http://schemas.microsoft.com/office/drawing/2014/main" id="{6B5A137D-8116-A0BB-8B3C-E2BA878193C1}"/>
              </a:ext>
            </a:extLst>
          </p:cNvPr>
          <p:cNvSpPr/>
          <p:nvPr/>
        </p:nvSpPr>
        <p:spPr>
          <a:xfrm rot="10800000">
            <a:off x="9211768" y="2864200"/>
            <a:ext cx="484632" cy="3413182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4D80762-BB19-D8E0-65A6-EEA11B3BD016}"/>
              </a:ext>
            </a:extLst>
          </p:cNvPr>
          <p:cNvSpPr txBox="1"/>
          <p:nvPr/>
        </p:nvSpPr>
        <p:spPr>
          <a:xfrm>
            <a:off x="9235674" y="3418545"/>
            <a:ext cx="3621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运</a:t>
            </a:r>
            <a:endParaRPr lang="en-US" altLang="zh-CN" sz="2000"/>
          </a:p>
          <a:p>
            <a:r>
              <a:rPr lang="zh-CN" altLang="en-US" sz="2000"/>
              <a:t>行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调用功能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50F5AC-AD5C-A13E-FDF7-0203CA0FBA8B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小结 </a:t>
            </a:r>
            <a:r>
              <a:rPr lang="en-US" altLang="zh-CN" sz="3200"/>
              <a:t>– HelloWorld(v0.1)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8D4F29A-DAFD-1CB5-4441-67E7DBA78BDA}"/>
              </a:ext>
            </a:extLst>
          </p:cNvPr>
          <p:cNvSpPr/>
          <p:nvPr/>
        </p:nvSpPr>
        <p:spPr>
          <a:xfrm>
            <a:off x="6420368" y="5559991"/>
            <a:ext cx="952055" cy="4339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arch</a:t>
            </a:r>
            <a:endParaRPr lang="zh-CN" altLang="en-US" sz="2000">
              <a:solidFill>
                <a:sysClr val="windowText" lastClr="0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F92A79-2E17-F2CC-CE0C-B8C00888115A}"/>
              </a:ext>
            </a:extLst>
          </p:cNvPr>
          <p:cNvSpPr/>
          <p:nvPr/>
        </p:nvSpPr>
        <p:spPr>
          <a:xfrm>
            <a:off x="4177531" y="3002959"/>
            <a:ext cx="455947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ulib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axstd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2A4F088-13C5-A72F-0F37-1E76588EB20F}"/>
              </a:ext>
            </a:extLst>
          </p:cNvPr>
          <p:cNvSpPr/>
          <p:nvPr/>
        </p:nvSpPr>
        <p:spPr>
          <a:xfrm>
            <a:off x="6915467" y="4985880"/>
            <a:ext cx="1799301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axdriver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C0C1C66-ABF4-56D6-0AFD-751BAADBA9D1}"/>
              </a:ext>
            </a:extLst>
          </p:cNvPr>
          <p:cNvSpPr/>
          <p:nvPr/>
        </p:nvSpPr>
        <p:spPr>
          <a:xfrm>
            <a:off x="6915467" y="4489289"/>
            <a:ext cx="881498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axnet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FD1DB65-3D36-91CC-E217-CCC7A5C88524}"/>
              </a:ext>
            </a:extLst>
          </p:cNvPr>
          <p:cNvSpPr/>
          <p:nvPr/>
        </p:nvSpPr>
        <p:spPr>
          <a:xfrm>
            <a:off x="7853876" y="4477182"/>
            <a:ext cx="886699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34A3E92-DBDC-EE74-69E6-6831E3C41300}"/>
              </a:ext>
            </a:extLst>
          </p:cNvPr>
          <p:cNvSpPr/>
          <p:nvPr/>
        </p:nvSpPr>
        <p:spPr>
          <a:xfrm>
            <a:off x="7835171" y="3973126"/>
            <a:ext cx="881498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1CE531C-219A-AEE6-5CCD-A01CFBE336C5}"/>
              </a:ext>
            </a:extLst>
          </p:cNvPr>
          <p:cNvSpPr/>
          <p:nvPr/>
        </p:nvSpPr>
        <p:spPr>
          <a:xfrm>
            <a:off x="4177531" y="3463271"/>
            <a:ext cx="455947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api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arceos_api</a:t>
            </a:r>
            <a:r>
              <a:rPr lang="en-US" altLang="zh-CN" sz="2000">
                <a:solidFill>
                  <a:schemeClr val="tx1"/>
                </a:solidFill>
              </a:rPr>
              <a:t> &amp; </a:t>
            </a:r>
            <a:r>
              <a:rPr lang="en-US" altLang="zh-CN" sz="2000" err="1">
                <a:solidFill>
                  <a:schemeClr val="tx1"/>
                </a:solidFill>
              </a:rPr>
              <a:t>axfeat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B6983DB-2F20-26EA-E543-045B02D86E95}"/>
              </a:ext>
            </a:extLst>
          </p:cNvPr>
          <p:cNvSpPr/>
          <p:nvPr/>
        </p:nvSpPr>
        <p:spPr>
          <a:xfrm>
            <a:off x="4182655" y="6123862"/>
            <a:ext cx="1681585" cy="4090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riscv64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A0DFEBC-2678-A005-CBA2-9947621C0B2F}"/>
              </a:ext>
            </a:extLst>
          </p:cNvPr>
          <p:cNvSpPr/>
          <p:nvPr/>
        </p:nvSpPr>
        <p:spPr>
          <a:xfrm>
            <a:off x="5935836" y="6094244"/>
            <a:ext cx="1364579" cy="4090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aarch64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5BDD7E0-F305-88DC-1CCB-99ED846A645D}"/>
              </a:ext>
            </a:extLst>
          </p:cNvPr>
          <p:cNvSpPr/>
          <p:nvPr/>
        </p:nvSpPr>
        <p:spPr>
          <a:xfrm>
            <a:off x="7372423" y="6094245"/>
            <a:ext cx="1364578" cy="4110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x86_64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45FBCA1-9D91-84E3-A81B-188D8E2A852F}"/>
              </a:ext>
            </a:extLst>
          </p:cNvPr>
          <p:cNvSpPr txBox="1"/>
          <p:nvPr/>
        </p:nvSpPr>
        <p:spPr>
          <a:xfrm>
            <a:off x="623392" y="1124744"/>
            <a:ext cx="112332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v0.1 </a:t>
            </a:r>
            <a:r>
              <a:rPr lang="zh-CN" altLang="en-US" sz="2400"/>
              <a:t>建立最基本的框架：核心组件</a:t>
            </a:r>
            <a:r>
              <a:rPr lang="en-US" altLang="zh-CN" sz="2400" err="1"/>
              <a:t>axhal</a:t>
            </a:r>
            <a:r>
              <a:rPr lang="zh-CN" altLang="en-US" sz="2400"/>
              <a:t>、</a:t>
            </a:r>
            <a:r>
              <a:rPr lang="en-US" altLang="zh-CN" sz="2400" err="1"/>
              <a:t>axruntime</a:t>
            </a:r>
            <a:r>
              <a:rPr lang="zh-CN" altLang="en-US" sz="2400"/>
              <a:t>、</a:t>
            </a:r>
            <a:r>
              <a:rPr lang="en-US" altLang="zh-CN" sz="2400" err="1"/>
              <a:t>api</a:t>
            </a:r>
            <a:r>
              <a:rPr lang="zh-CN" altLang="en-US" sz="2400"/>
              <a:t>、</a:t>
            </a:r>
            <a:r>
              <a:rPr lang="en-US" altLang="zh-CN" sz="2400" err="1"/>
              <a:t>ulib</a:t>
            </a:r>
            <a:r>
              <a:rPr lang="zh-CN" altLang="en-US" sz="2400"/>
              <a:t>以及上层应用组件。</a:t>
            </a:r>
            <a:endParaRPr lang="en-US" altLang="zh-CN" sz="2400"/>
          </a:p>
          <a:p>
            <a:r>
              <a:rPr lang="zh-CN" altLang="en-US" sz="2400"/>
              <a:t>后续版本在该基本框架的基础上，通过扩展功能组件</a:t>
            </a:r>
            <a:r>
              <a:rPr lang="en-US" altLang="zh-CN" sz="2400"/>
              <a:t>(</a:t>
            </a:r>
            <a:r>
              <a:rPr lang="zh-CN" altLang="en-US" sz="2400"/>
              <a:t>虚线部分</a:t>
            </a:r>
            <a:r>
              <a:rPr lang="en-US" altLang="zh-CN" sz="2400"/>
              <a:t>)</a:t>
            </a:r>
            <a:r>
              <a:rPr lang="zh-CN" altLang="en-US" sz="2400"/>
              <a:t>，扩展</a:t>
            </a:r>
            <a:r>
              <a:rPr lang="en-US" altLang="zh-CN" sz="2400"/>
              <a:t>OS</a:t>
            </a:r>
            <a:r>
              <a:rPr lang="zh-CN" altLang="en-US" sz="2400"/>
              <a:t>能力特性。</a:t>
            </a:r>
            <a:endParaRPr lang="en-US" altLang="zh-CN" sz="24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86DDF47-857D-6556-F273-206A56E34AF3}"/>
              </a:ext>
            </a:extLst>
          </p:cNvPr>
          <p:cNvSpPr/>
          <p:nvPr/>
        </p:nvSpPr>
        <p:spPr>
          <a:xfrm>
            <a:off x="6915467" y="3976599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axlog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52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DADA52-E679-979D-D058-916DD9BEE853}"/>
              </a:ext>
            </a:extLst>
          </p:cNvPr>
          <p:cNvSpPr txBox="1"/>
          <p:nvPr/>
        </p:nvSpPr>
        <p:spPr>
          <a:xfrm>
            <a:off x="515380" y="370134"/>
            <a:ext cx="9970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纲要</a:t>
            </a:r>
            <a:endParaRPr lang="en-US" altLang="zh-CN" sz="36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A6E567-D096-A280-0CC3-8C7BFC2BBF6C}"/>
              </a:ext>
            </a:extLst>
          </p:cNvPr>
          <p:cNvSpPr txBox="1"/>
          <p:nvPr/>
        </p:nvSpPr>
        <p:spPr>
          <a:xfrm>
            <a:off x="551384" y="1337246"/>
            <a:ext cx="5184576" cy="446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背景</a:t>
            </a:r>
            <a:r>
              <a:rPr lang="en-US" altLang="zh-CN" sz="2400"/>
              <a:t>: </a:t>
            </a:r>
            <a:r>
              <a:rPr lang="zh-CN" altLang="en-US" sz="2000"/>
              <a:t>现有</a:t>
            </a:r>
            <a:r>
              <a:rPr lang="en-US" altLang="zh-CN" sz="2000"/>
              <a:t>OS</a:t>
            </a:r>
            <a:r>
              <a:rPr lang="zh-CN" altLang="en-US" sz="2000"/>
              <a:t>面临的问题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400"/>
              <a:t>目标</a:t>
            </a:r>
            <a:r>
              <a:rPr lang="en-US" altLang="zh-CN" sz="2400"/>
              <a:t>: </a:t>
            </a:r>
            <a:r>
              <a:rPr lang="zh-CN" altLang="en-US" sz="2000"/>
              <a:t>安全、高并发、实时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400"/>
              <a:t>概念</a:t>
            </a:r>
            <a:r>
              <a:rPr lang="en-US" altLang="zh-CN" sz="2400"/>
              <a:t>: </a:t>
            </a:r>
            <a:r>
              <a:rPr lang="en-US" altLang="zh-CN" sz="2000" err="1"/>
              <a:t>Unikernel</a:t>
            </a:r>
            <a:r>
              <a:rPr lang="zh-CN" altLang="en-US" sz="2000"/>
              <a:t>和组件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400"/>
              <a:t>架构</a:t>
            </a:r>
            <a:r>
              <a:rPr lang="en-US" altLang="zh-CN" sz="2400"/>
              <a:t>: </a:t>
            </a:r>
            <a:r>
              <a:rPr lang="en-US" altLang="zh-CN" sz="2000" err="1"/>
              <a:t>ArceOS</a:t>
            </a:r>
            <a:r>
              <a:rPr lang="zh-CN" altLang="en-US" sz="2000"/>
              <a:t>架构和构成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400" b="1"/>
              <a:t>过程</a:t>
            </a:r>
            <a:r>
              <a:rPr lang="en-US" altLang="zh-CN" sz="2400" b="1"/>
              <a:t>: </a:t>
            </a:r>
            <a:r>
              <a:rPr lang="zh-CN" altLang="en-US" sz="2400" b="1"/>
              <a:t>从</a:t>
            </a:r>
            <a:r>
              <a:rPr lang="en-US" altLang="zh-CN" sz="2000" b="1"/>
              <a:t>HelloWorld</a:t>
            </a:r>
            <a:r>
              <a:rPr lang="zh-CN" altLang="en-US" sz="2000" b="1"/>
              <a:t>到小型</a:t>
            </a:r>
            <a:r>
              <a:rPr lang="en-US" altLang="zh-CN" sz="2000" b="1"/>
              <a:t>OS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思想</a:t>
            </a:r>
            <a:r>
              <a:rPr lang="en-US" altLang="zh-CN" sz="2400"/>
              <a:t>: </a:t>
            </a:r>
            <a:r>
              <a:rPr lang="zh-CN" altLang="en-US" sz="2000"/>
              <a:t>相关</a:t>
            </a:r>
            <a:r>
              <a:rPr lang="en-US" altLang="zh-CN" sz="2000"/>
              <a:t>/</a:t>
            </a:r>
            <a:r>
              <a:rPr lang="zh-CN" altLang="en-US" sz="2000"/>
              <a:t>无关设计、组件化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构建</a:t>
            </a:r>
            <a:r>
              <a:rPr lang="en-US" altLang="zh-CN" sz="2400"/>
              <a:t>: </a:t>
            </a:r>
            <a:r>
              <a:rPr lang="zh-CN" altLang="en-US" sz="2000"/>
              <a:t>过程、脚本和测试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400"/>
              <a:t>发展</a:t>
            </a:r>
            <a:r>
              <a:rPr lang="en-US" altLang="zh-CN" sz="2400"/>
              <a:t>: </a:t>
            </a:r>
            <a:r>
              <a:rPr lang="zh-CN" altLang="en-US" sz="2000"/>
              <a:t>异步、跨平台、宏</a:t>
            </a:r>
            <a:r>
              <a:rPr lang="en-US" altLang="zh-CN" sz="2000"/>
              <a:t>/</a:t>
            </a:r>
            <a:r>
              <a:rPr lang="zh-CN" altLang="en-US" sz="2000"/>
              <a:t>微</a:t>
            </a:r>
            <a:endParaRPr lang="en-US" altLang="zh-CN" sz="2000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D40C00EA-E7EF-23BF-0F29-62365FB13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58" y="1448780"/>
            <a:ext cx="7143261" cy="4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5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AFBDEC-F80B-E507-6FD5-D03DF2BA16D3}"/>
              </a:ext>
            </a:extLst>
          </p:cNvPr>
          <p:cNvSpPr txBox="1"/>
          <p:nvPr/>
        </p:nvSpPr>
        <p:spPr>
          <a:xfrm>
            <a:off x="515380" y="370134"/>
            <a:ext cx="31323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课后练习</a:t>
            </a:r>
            <a:r>
              <a:rPr lang="en-US" altLang="zh-CN" sz="3200"/>
              <a:t>a0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4B0B99-1BD0-86A9-C2CD-5400CB42A6F5}"/>
              </a:ext>
            </a:extLst>
          </p:cNvPr>
          <p:cNvSpPr txBox="1"/>
          <p:nvPr/>
        </p:nvSpPr>
        <p:spPr>
          <a:xfrm>
            <a:off x="623392" y="1124744"/>
            <a:ext cx="109452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题目：仿照</a:t>
            </a:r>
            <a:r>
              <a:rPr lang="en-US" altLang="zh-CN" sz="2000" err="1"/>
              <a:t>println</a:t>
            </a:r>
            <a:r>
              <a:rPr lang="zh-CN" altLang="en-US" sz="2000"/>
              <a:t>宏，增加一个新的宏</a:t>
            </a:r>
            <a:r>
              <a:rPr lang="en-US" altLang="zh-CN" sz="2000" err="1"/>
              <a:t>println_prefix</a:t>
            </a:r>
            <a:endParaRPr lang="en-US" altLang="zh-CN" sz="2000"/>
          </a:p>
          <a:p>
            <a:r>
              <a:rPr lang="zh-CN" altLang="en-US" sz="2000"/>
              <a:t>要求：只能修改</a:t>
            </a:r>
            <a:r>
              <a:rPr lang="en-US" altLang="zh-CN" sz="2000"/>
              <a:t>ulib/axstd/src/macros.rs</a:t>
            </a:r>
            <a:r>
              <a:rPr lang="zh-CN" altLang="en-US" sz="2000"/>
              <a:t>，执行</a:t>
            </a:r>
            <a:r>
              <a:rPr lang="en-US" altLang="zh-CN" sz="2000"/>
              <a:t>verify</a:t>
            </a:r>
            <a:r>
              <a:rPr lang="zh-CN" altLang="en-US" sz="2000"/>
              <a:t>脚本验证</a:t>
            </a:r>
            <a:r>
              <a:rPr lang="en-US" altLang="zh-CN" sz="2000"/>
              <a:t>a0</a:t>
            </a:r>
            <a:r>
              <a:rPr lang="zh-CN" altLang="en-US" sz="2000"/>
              <a:t>通过。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预期输出：</a:t>
            </a:r>
            <a:endParaRPr lang="en-US" altLang="zh-CN" sz="2000"/>
          </a:p>
          <a:p>
            <a:r>
              <a:rPr lang="en-US" altLang="zh-CN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</a:t>
            </a:r>
            <a:r>
              <a:rPr lang="en-US" altLang="zh-CN" sz="1800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world</a:t>
            </a:r>
            <a:r>
              <a:rPr lang="en-US" altLang="zh-CN" sz="1800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!</a:t>
            </a:r>
            <a:endParaRPr lang="en-US" altLang="zh-CN" sz="180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zh-CN" sz="1800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zh-CN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Hello</a:t>
            </a:r>
            <a:r>
              <a:rPr lang="en-US" altLang="zh-CN" sz="1800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world</a:t>
            </a:r>
            <a:r>
              <a:rPr lang="en-US" altLang="zh-CN" sz="1800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![</a:t>
            </a:r>
            <a:r>
              <a:rPr lang="en-US" altLang="zh-CN" sz="180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CN" sz="1800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en-US" altLang="zh-CN" sz="180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800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ArceOS</a:t>
            </a:r>
            <a:r>
              <a:rPr lang="en-US" altLang="zh-CN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Tutorial</a:t>
            </a:r>
            <a:r>
              <a:rPr lang="en-US" altLang="zh-CN" sz="1800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]:</a:t>
            </a:r>
            <a:r>
              <a:rPr lang="en-US" altLang="zh-CN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A0 okay</a:t>
            </a:r>
            <a:r>
              <a:rPr lang="en-US" altLang="zh-CN" sz="1800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zh-CN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2000">
              <a:effectLst/>
            </a:endParaRPr>
          </a:p>
          <a:p>
            <a:endParaRPr lang="en-US" altLang="zh-CN" sz="2000"/>
          </a:p>
          <a:p>
            <a:r>
              <a:rPr lang="zh-CN" altLang="en-US" sz="2000"/>
              <a:t>提示：无。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51684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2BB0287-86DF-3007-EA22-25CBC344003D}"/>
              </a:ext>
            </a:extLst>
          </p:cNvPr>
          <p:cNvSpPr txBox="1"/>
          <p:nvPr/>
        </p:nvSpPr>
        <p:spPr>
          <a:xfrm>
            <a:off x="623392" y="1124744"/>
            <a:ext cx="54726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1) </a:t>
            </a:r>
            <a:r>
              <a:rPr lang="zh-CN" altLang="en-US" sz="2400"/>
              <a:t>物理内存布局</a:t>
            </a:r>
            <a:endParaRPr lang="en-US" altLang="zh-CN" sz="2400"/>
          </a:p>
          <a:p>
            <a:r>
              <a:rPr lang="en-US" altLang="zh-CN" sz="2400"/>
              <a:t>2) </a:t>
            </a:r>
            <a:r>
              <a:rPr lang="zh-CN" altLang="en-US" sz="2400"/>
              <a:t>分页功能</a:t>
            </a:r>
            <a:endParaRPr lang="en-US" altLang="zh-CN" sz="2400"/>
          </a:p>
          <a:p>
            <a:r>
              <a:rPr lang="en-US" altLang="zh-CN" sz="2400"/>
              <a:t>3) </a:t>
            </a:r>
            <a:r>
              <a:rPr lang="zh-CN" altLang="en-US" sz="2400"/>
              <a:t>内存分配框架和初始化</a:t>
            </a:r>
            <a:endParaRPr lang="en-US" altLang="zh-CN" sz="2400"/>
          </a:p>
          <a:p>
            <a:r>
              <a:rPr lang="en-US" altLang="zh-CN" sz="2400"/>
              <a:t>4) </a:t>
            </a:r>
            <a:r>
              <a:rPr lang="zh-CN" altLang="en-US" sz="2400"/>
              <a:t>内存分配算法 </a:t>
            </a:r>
            <a:r>
              <a:rPr lang="en-US" altLang="zh-CN" sz="2400" err="1"/>
              <a:t>tlsf</a:t>
            </a:r>
            <a:r>
              <a:rPr lang="en-US" altLang="zh-CN" sz="2400"/>
              <a:t>, buddy,</a:t>
            </a:r>
            <a:r>
              <a:rPr lang="zh-CN" altLang="en-US" sz="2400"/>
              <a:t> </a:t>
            </a:r>
            <a:r>
              <a:rPr lang="en-US" altLang="zh-CN" sz="2400"/>
              <a:t>slab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59E44D-D781-E5CC-7178-8AABFDF7B239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内存管理 </a:t>
            </a:r>
            <a:r>
              <a:rPr lang="en-US" altLang="zh-CN" sz="3200"/>
              <a:t>– Memory(v0.2)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A500C5-03A8-76CD-DE6C-021A60D88FEE}"/>
              </a:ext>
            </a:extLst>
          </p:cNvPr>
          <p:cNvSpPr/>
          <p:nvPr/>
        </p:nvSpPr>
        <p:spPr>
          <a:xfrm>
            <a:off x="6563544" y="2024844"/>
            <a:ext cx="5185084" cy="16561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axalloc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2E7F72-57B7-8E5C-9039-F53153CE16F8}"/>
              </a:ext>
            </a:extLst>
          </p:cNvPr>
          <p:cNvSpPr txBox="1"/>
          <p:nvPr/>
        </p:nvSpPr>
        <p:spPr>
          <a:xfrm>
            <a:off x="6852084" y="2519001"/>
            <a:ext cx="468051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GLOBAL_ALLOCATOR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F9A857-7567-FF52-932E-12EA80F0751E}"/>
              </a:ext>
            </a:extLst>
          </p:cNvPr>
          <p:cNvSpPr txBox="1"/>
          <p:nvPr/>
        </p:nvSpPr>
        <p:spPr>
          <a:xfrm>
            <a:off x="6852084" y="3171406"/>
            <a:ext cx="138615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byteAllocator</a:t>
            </a:r>
            <a:endParaRPr lang="zh-CN" altLang="en-US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AE35A5-21B4-2C48-86EF-366C8A3D1599}"/>
              </a:ext>
            </a:extLst>
          </p:cNvPr>
          <p:cNvSpPr txBox="1"/>
          <p:nvPr/>
        </p:nvSpPr>
        <p:spPr>
          <a:xfrm>
            <a:off x="10030632" y="3184475"/>
            <a:ext cx="15019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pageAllocator</a:t>
            </a:r>
            <a:endParaRPr lang="zh-CN" altLang="en-US" sz="16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957B18-E4CB-7911-B9F3-1109360AFBD9}"/>
              </a:ext>
            </a:extLst>
          </p:cNvPr>
          <p:cNvSpPr txBox="1"/>
          <p:nvPr/>
        </p:nvSpPr>
        <p:spPr>
          <a:xfrm>
            <a:off x="6828420" y="1090481"/>
            <a:ext cx="2075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Rust Trait:</a:t>
            </a:r>
          </a:p>
          <a:p>
            <a:r>
              <a:rPr lang="en-US" altLang="zh-CN" b="1"/>
              <a:t>#[</a:t>
            </a:r>
            <a:r>
              <a:rPr lang="zh-CN" altLang="en-US" b="1"/>
              <a:t>global_allocator</a:t>
            </a:r>
            <a:r>
              <a:rPr lang="en-US" altLang="zh-CN" b="1"/>
              <a:t>]</a:t>
            </a:r>
            <a:endParaRPr lang="zh-CN" altLang="en-US" b="1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3BD5A95-096B-D209-0B9F-D8C48CA10BF5}"/>
              </a:ext>
            </a:extLst>
          </p:cNvPr>
          <p:cNvCxnSpPr/>
          <p:nvPr/>
        </p:nvCxnSpPr>
        <p:spPr>
          <a:xfrm flipV="1">
            <a:off x="7536160" y="1708966"/>
            <a:ext cx="0" cy="78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534F618-8797-4B67-1A4D-B7F1CC118DA1}"/>
              </a:ext>
            </a:extLst>
          </p:cNvPr>
          <p:cNvSpPr txBox="1"/>
          <p:nvPr/>
        </p:nvSpPr>
        <p:spPr>
          <a:xfrm>
            <a:off x="6960096" y="1962141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impl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9E64AF-DAF8-FC92-03CD-A883291E26E1}"/>
              </a:ext>
            </a:extLst>
          </p:cNvPr>
          <p:cNvSpPr/>
          <p:nvPr/>
        </p:nvSpPr>
        <p:spPr>
          <a:xfrm>
            <a:off x="6563544" y="3902276"/>
            <a:ext cx="5185084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allocator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2D74CA-E283-A4C2-F679-FF3013BF0B41}"/>
              </a:ext>
            </a:extLst>
          </p:cNvPr>
          <p:cNvSpPr txBox="1"/>
          <p:nvPr/>
        </p:nvSpPr>
        <p:spPr>
          <a:xfrm>
            <a:off x="9456711" y="4616717"/>
            <a:ext cx="20758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/>
              <a:t>BitmapPageAllocator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C650B0A-1A74-474A-B871-AFFF8826C6D9}"/>
              </a:ext>
            </a:extLst>
          </p:cNvPr>
          <p:cNvSpPr txBox="1"/>
          <p:nvPr/>
        </p:nvSpPr>
        <p:spPr>
          <a:xfrm>
            <a:off x="6878708" y="4537815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/>
              <a:t>TlsfByteAllocator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25C537-7270-3DA6-BFB8-6533912E996C}"/>
              </a:ext>
            </a:extLst>
          </p:cNvPr>
          <p:cNvSpPr txBox="1"/>
          <p:nvPr/>
        </p:nvSpPr>
        <p:spPr>
          <a:xfrm>
            <a:off x="6878708" y="4951861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/>
              <a:t>Buddy</a:t>
            </a:r>
            <a:r>
              <a:rPr lang="zh-CN" altLang="en-US"/>
              <a:t>ByteAllocator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60954B-F8B4-52E6-19B3-3A6065AAB4D7}"/>
              </a:ext>
            </a:extLst>
          </p:cNvPr>
          <p:cNvSpPr txBox="1"/>
          <p:nvPr/>
        </p:nvSpPr>
        <p:spPr>
          <a:xfrm>
            <a:off x="6878708" y="5363922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/>
              <a:t>Slab</a:t>
            </a:r>
            <a:r>
              <a:rPr lang="zh-CN" altLang="en-US"/>
              <a:t>ByteAllocator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07A6D64-F68A-A472-E9D9-331A34AE0B39}"/>
              </a:ext>
            </a:extLst>
          </p:cNvPr>
          <p:cNvCxnSpPr/>
          <p:nvPr/>
        </p:nvCxnSpPr>
        <p:spPr>
          <a:xfrm>
            <a:off x="7536160" y="2857555"/>
            <a:ext cx="0" cy="31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48FFC73-36B8-72C2-E88D-EAB8D60E133C}"/>
              </a:ext>
            </a:extLst>
          </p:cNvPr>
          <p:cNvCxnSpPr/>
          <p:nvPr/>
        </p:nvCxnSpPr>
        <p:spPr>
          <a:xfrm>
            <a:off x="10884532" y="2870624"/>
            <a:ext cx="0" cy="31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365ECD3-7B56-4650-7CB2-00347C6C8227}"/>
              </a:ext>
            </a:extLst>
          </p:cNvPr>
          <p:cNvCxnSpPr>
            <a:cxnSpLocks/>
          </p:cNvCxnSpPr>
          <p:nvPr/>
        </p:nvCxnSpPr>
        <p:spPr>
          <a:xfrm>
            <a:off x="10903931" y="3523029"/>
            <a:ext cx="0" cy="109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D7AAD2B-A208-752B-5E45-E5E1C17C46DE}"/>
              </a:ext>
            </a:extLst>
          </p:cNvPr>
          <p:cNvCxnSpPr>
            <a:cxnSpLocks/>
          </p:cNvCxnSpPr>
          <p:nvPr/>
        </p:nvCxnSpPr>
        <p:spPr>
          <a:xfrm>
            <a:off x="7536160" y="3047132"/>
            <a:ext cx="0" cy="149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A8B51E4-DE9C-7E2D-90F3-15DA6521E08D}"/>
              </a:ext>
            </a:extLst>
          </p:cNvPr>
          <p:cNvSpPr/>
          <p:nvPr/>
        </p:nvSpPr>
        <p:spPr>
          <a:xfrm>
            <a:off x="756050" y="5121187"/>
            <a:ext cx="4872407" cy="72008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7F4FF7-C74E-D277-D550-476C88A3EA5F}"/>
              </a:ext>
            </a:extLst>
          </p:cNvPr>
          <p:cNvSpPr/>
          <p:nvPr/>
        </p:nvSpPr>
        <p:spPr>
          <a:xfrm>
            <a:off x="761518" y="3902276"/>
            <a:ext cx="4872407" cy="72008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err="1">
                <a:solidFill>
                  <a:schemeClr val="tx1"/>
                </a:solidFill>
              </a:rPr>
              <a:t>axruntime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68B5B9-FA10-8CB8-6EF9-E2593ECB8A74}"/>
              </a:ext>
            </a:extLst>
          </p:cNvPr>
          <p:cNvSpPr txBox="1"/>
          <p:nvPr/>
        </p:nvSpPr>
        <p:spPr>
          <a:xfrm>
            <a:off x="4267125" y="4093040"/>
            <a:ext cx="110902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内存分配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98F30F-D45A-BEF6-410E-A1AF422AEB12}"/>
              </a:ext>
            </a:extLst>
          </p:cNvPr>
          <p:cNvSpPr txBox="1"/>
          <p:nvPr/>
        </p:nvSpPr>
        <p:spPr>
          <a:xfrm>
            <a:off x="3310535" y="5908669"/>
            <a:ext cx="24058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/>
              <a:t>基于硬件机制启用分页</a:t>
            </a:r>
            <a:endParaRPr lang="zh-CN" altLang="en-US" sz="1600" b="1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CF5DE63E-96D0-2041-939F-58B7B770E96A}"/>
              </a:ext>
            </a:extLst>
          </p:cNvPr>
          <p:cNvSpPr/>
          <p:nvPr/>
        </p:nvSpPr>
        <p:spPr>
          <a:xfrm>
            <a:off x="3766539" y="4088947"/>
            <a:ext cx="432557" cy="34264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D22292E-294C-33A6-F11F-A4374FF8706C}"/>
              </a:ext>
            </a:extLst>
          </p:cNvPr>
          <p:cNvCxnSpPr/>
          <p:nvPr/>
        </p:nvCxnSpPr>
        <p:spPr>
          <a:xfrm flipV="1">
            <a:off x="6059488" y="625912"/>
            <a:ext cx="0" cy="57914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箭头: 右 29">
            <a:extLst>
              <a:ext uri="{FF2B5EF4-FFF2-40B4-BE49-F238E27FC236}">
                <a16:creationId xmlns:a16="http://schemas.microsoft.com/office/drawing/2014/main" id="{D26CA2D7-194A-CEDB-DBBC-F72DDDCC332E}"/>
              </a:ext>
            </a:extLst>
          </p:cNvPr>
          <p:cNvSpPr/>
          <p:nvPr/>
        </p:nvSpPr>
        <p:spPr>
          <a:xfrm>
            <a:off x="5502316" y="4088946"/>
            <a:ext cx="432557" cy="34264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9BAE0DC-A480-7587-3FED-AF12BE059720}"/>
              </a:ext>
            </a:extLst>
          </p:cNvPr>
          <p:cNvCxnSpPr/>
          <p:nvPr/>
        </p:nvCxnSpPr>
        <p:spPr>
          <a:xfrm>
            <a:off x="6672064" y="954909"/>
            <a:ext cx="1800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04FEA38-7A0F-2D27-D9F3-AE9FA790728B}"/>
              </a:ext>
            </a:extLst>
          </p:cNvPr>
          <p:cNvCxnSpPr/>
          <p:nvPr/>
        </p:nvCxnSpPr>
        <p:spPr>
          <a:xfrm>
            <a:off x="9804412" y="970837"/>
            <a:ext cx="1800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237CF44-7585-3595-9FAC-8579D99F2918}"/>
              </a:ext>
            </a:extLst>
          </p:cNvPr>
          <p:cNvSpPr txBox="1"/>
          <p:nvPr/>
        </p:nvSpPr>
        <p:spPr>
          <a:xfrm>
            <a:off x="10020436" y="1095249"/>
            <a:ext cx="2075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Global Function:</a:t>
            </a:r>
          </a:p>
          <a:p>
            <a:r>
              <a:rPr lang="zh-CN" altLang="en-US" b="1"/>
              <a:t>global_allocator</a:t>
            </a:r>
            <a:r>
              <a:rPr lang="en-US" altLang="zh-CN" b="1"/>
              <a:t>()</a:t>
            </a:r>
            <a:endParaRPr lang="zh-CN" altLang="en-US" b="1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EFEBEDE-9FBD-70C0-DF26-2F4F1D9205DA}"/>
              </a:ext>
            </a:extLst>
          </p:cNvPr>
          <p:cNvCxnSpPr/>
          <p:nvPr/>
        </p:nvCxnSpPr>
        <p:spPr>
          <a:xfrm flipV="1">
            <a:off x="10871128" y="1713734"/>
            <a:ext cx="0" cy="78393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81F3B2FB-E6BD-AAF1-6AC6-74482440D53D}"/>
              </a:ext>
            </a:extLst>
          </p:cNvPr>
          <p:cNvSpPr txBox="1"/>
          <p:nvPr/>
        </p:nvSpPr>
        <p:spPr>
          <a:xfrm>
            <a:off x="10835124" y="1966909"/>
            <a:ext cx="98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access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77A0DD5-48F1-A91B-6B6C-23E63B3572B2}"/>
              </a:ext>
            </a:extLst>
          </p:cNvPr>
          <p:cNvSpPr txBox="1"/>
          <p:nvPr/>
        </p:nvSpPr>
        <p:spPr>
          <a:xfrm>
            <a:off x="6960835" y="482211"/>
            <a:ext cx="1277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Bytes </a:t>
            </a:r>
            <a:r>
              <a:rPr lang="en-US" altLang="zh-CN" err="1"/>
              <a:t>Alloc</a:t>
            </a:r>
            <a:endParaRPr lang="en-US" altLang="zh-CN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21EF114-8B41-12C2-F3C0-742029A11AD8}"/>
              </a:ext>
            </a:extLst>
          </p:cNvPr>
          <p:cNvSpPr txBox="1"/>
          <p:nvPr/>
        </p:nvSpPr>
        <p:spPr>
          <a:xfrm>
            <a:off x="10128449" y="513146"/>
            <a:ext cx="1380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Pages </a:t>
            </a:r>
            <a:r>
              <a:rPr lang="en-US" altLang="zh-CN" err="1"/>
              <a:t>Alloc</a:t>
            </a:r>
            <a:endParaRPr lang="en-US" altLang="zh-CN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69D034-B9C3-EB78-4D1C-DC24DBF59724}"/>
              </a:ext>
            </a:extLst>
          </p:cNvPr>
          <p:cNvSpPr txBox="1"/>
          <p:nvPr/>
        </p:nvSpPr>
        <p:spPr>
          <a:xfrm>
            <a:off x="2314565" y="5193196"/>
            <a:ext cx="138394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分页阶段</a:t>
            </a:r>
            <a:r>
              <a:rPr lang="en-US" altLang="zh-CN" sz="1600"/>
              <a:t>1</a:t>
            </a:r>
          </a:p>
          <a:p>
            <a:pPr algn="ctr"/>
            <a:r>
              <a:rPr lang="zh-CN" altLang="en-US" sz="1600"/>
              <a:t>恒等映射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5673A0F-2485-462D-C534-5C14F3323868}"/>
              </a:ext>
            </a:extLst>
          </p:cNvPr>
          <p:cNvSpPr txBox="1"/>
          <p:nvPr/>
        </p:nvSpPr>
        <p:spPr>
          <a:xfrm>
            <a:off x="2314565" y="3969060"/>
            <a:ext cx="138394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分页阶段</a:t>
            </a:r>
            <a:r>
              <a:rPr lang="en-US" altLang="zh-CN" sz="1600"/>
              <a:t>2</a:t>
            </a:r>
          </a:p>
          <a:p>
            <a:pPr algn="ctr"/>
            <a:r>
              <a:rPr lang="en-US" altLang="zh-CN" sz="1600"/>
              <a:t>remap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928056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箭头: 右 55">
            <a:extLst>
              <a:ext uri="{FF2B5EF4-FFF2-40B4-BE49-F238E27FC236}">
                <a16:creationId xmlns:a16="http://schemas.microsoft.com/office/drawing/2014/main" id="{68ED3E28-9E34-21A7-4ABB-EA2059AB6E11}"/>
              </a:ext>
            </a:extLst>
          </p:cNvPr>
          <p:cNvSpPr/>
          <p:nvPr/>
        </p:nvSpPr>
        <p:spPr>
          <a:xfrm>
            <a:off x="7470508" y="5349196"/>
            <a:ext cx="978408" cy="71869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E856E-A3B1-210D-936F-665A55A4B674}"/>
              </a:ext>
            </a:extLst>
          </p:cNvPr>
          <p:cNvSpPr txBox="1"/>
          <p:nvPr/>
        </p:nvSpPr>
        <p:spPr>
          <a:xfrm>
            <a:off x="515380" y="370134"/>
            <a:ext cx="27723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物理内存布局</a:t>
            </a:r>
            <a:endParaRPr lang="en-US" altLang="zh-CN" sz="3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E33D84-10F3-A3F5-60BC-91220867BD79}"/>
              </a:ext>
            </a:extLst>
          </p:cNvPr>
          <p:cNvSpPr/>
          <p:nvPr/>
        </p:nvSpPr>
        <p:spPr>
          <a:xfrm>
            <a:off x="4596435" y="1164815"/>
            <a:ext cx="2651169" cy="22965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E59693-E690-4F7F-D842-E388A29C0CBB}"/>
              </a:ext>
            </a:extLst>
          </p:cNvPr>
          <p:cNvSpPr txBox="1"/>
          <p:nvPr/>
        </p:nvSpPr>
        <p:spPr>
          <a:xfrm>
            <a:off x="7689342" y="3212977"/>
            <a:ext cx="1219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0x8020_0000</a:t>
            </a:r>
            <a:endParaRPr lang="zh-CN" altLang="en-US" sz="1200" b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BF16A7-74AA-A650-C527-97685DE619B0}"/>
              </a:ext>
            </a:extLst>
          </p:cNvPr>
          <p:cNvSpPr/>
          <p:nvPr/>
        </p:nvSpPr>
        <p:spPr>
          <a:xfrm>
            <a:off x="4615610" y="1719815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bss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42FDF4-085B-2EC0-B907-E9605CB8CB53}"/>
              </a:ext>
            </a:extLst>
          </p:cNvPr>
          <p:cNvSpPr txBox="1"/>
          <p:nvPr/>
        </p:nvSpPr>
        <p:spPr>
          <a:xfrm>
            <a:off x="7900567" y="1436564"/>
            <a:ext cx="912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/>
              <a:t>_</a:t>
            </a:r>
            <a:r>
              <a:rPr lang="en-US" altLang="zh-CN" sz="1400" b="1" err="1"/>
              <a:t>ekernel</a:t>
            </a:r>
            <a:endParaRPr lang="zh-CN" altLang="en-US" sz="1400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0051385-73D3-4EB3-D329-204B69901B7F}"/>
              </a:ext>
            </a:extLst>
          </p:cNvPr>
          <p:cNvSpPr txBox="1"/>
          <p:nvPr/>
        </p:nvSpPr>
        <p:spPr>
          <a:xfrm>
            <a:off x="4976556" y="1232757"/>
            <a:ext cx="22145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/>
              <a:t>Kernel Image</a:t>
            </a:r>
            <a:endParaRPr lang="zh-CN" altLang="en-US" sz="2000" b="1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877E608-7C76-9CB7-12A1-64DC9FA945B5}"/>
              </a:ext>
            </a:extLst>
          </p:cNvPr>
          <p:cNvSpPr/>
          <p:nvPr/>
        </p:nvSpPr>
        <p:spPr>
          <a:xfrm>
            <a:off x="8731977" y="1187030"/>
            <a:ext cx="2800627" cy="5554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5864322-9FFD-6382-09FC-F18701080841}"/>
              </a:ext>
            </a:extLst>
          </p:cNvPr>
          <p:cNvSpPr txBox="1"/>
          <p:nvPr/>
        </p:nvSpPr>
        <p:spPr>
          <a:xfrm>
            <a:off x="8842129" y="517928"/>
            <a:ext cx="26402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/>
              <a:t>(</a:t>
            </a:r>
            <a:r>
              <a:rPr lang="zh-CN" altLang="en-US" sz="2000" b="1"/>
              <a:t>运行时</a:t>
            </a:r>
            <a:r>
              <a:rPr lang="en-US" altLang="zh-CN" sz="2000" b="1"/>
              <a:t>)</a:t>
            </a:r>
            <a:r>
              <a:rPr lang="zh-CN" altLang="en-US" sz="2000" b="1"/>
              <a:t>物理地址空间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2356B3-FA8B-79D0-45A4-6F3C141E820D}"/>
              </a:ext>
            </a:extLst>
          </p:cNvPr>
          <p:cNvSpPr/>
          <p:nvPr/>
        </p:nvSpPr>
        <p:spPr>
          <a:xfrm>
            <a:off x="4611426" y="2137497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       .data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F3C293-22D3-7DA5-3CB6-2D03FF0B9E96}"/>
              </a:ext>
            </a:extLst>
          </p:cNvPr>
          <p:cNvSpPr/>
          <p:nvPr/>
        </p:nvSpPr>
        <p:spPr>
          <a:xfrm>
            <a:off x="8820393" y="1224286"/>
            <a:ext cx="2640203" cy="45758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Free Memory Space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EF9E28-EC78-055C-FAE0-5D1E60A1F120}"/>
              </a:ext>
            </a:extLst>
          </p:cNvPr>
          <p:cNvSpPr/>
          <p:nvPr/>
        </p:nvSpPr>
        <p:spPr>
          <a:xfrm>
            <a:off x="4606718" y="2566746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rodata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F9DE89-E204-D117-463B-CFC2B51207D6}"/>
              </a:ext>
            </a:extLst>
          </p:cNvPr>
          <p:cNvSpPr/>
          <p:nvPr/>
        </p:nvSpPr>
        <p:spPr>
          <a:xfrm>
            <a:off x="4601577" y="2995074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C9D511C-5EE4-167D-0A81-B471740B6422}"/>
              </a:ext>
            </a:extLst>
          </p:cNvPr>
          <p:cNvSpPr/>
          <p:nvPr/>
        </p:nvSpPr>
        <p:spPr>
          <a:xfrm>
            <a:off x="8827329" y="1739731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bss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918F424-0CF6-C122-FEAC-E45AD4B3A2DD}"/>
              </a:ext>
            </a:extLst>
          </p:cNvPr>
          <p:cNvSpPr/>
          <p:nvPr/>
        </p:nvSpPr>
        <p:spPr>
          <a:xfrm>
            <a:off x="8823145" y="2157413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        .data 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E2302C-8C8F-0D61-B12D-193EE7F025A9}"/>
              </a:ext>
            </a:extLst>
          </p:cNvPr>
          <p:cNvSpPr/>
          <p:nvPr/>
        </p:nvSpPr>
        <p:spPr>
          <a:xfrm>
            <a:off x="8818437" y="2586662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rodata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2D3D7D-38D9-A52E-05F3-89CD986CBC81}"/>
              </a:ext>
            </a:extLst>
          </p:cNvPr>
          <p:cNvSpPr/>
          <p:nvPr/>
        </p:nvSpPr>
        <p:spPr>
          <a:xfrm>
            <a:off x="8813296" y="3014990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A1972619-11B8-0800-EA40-8C36EC552737}"/>
              </a:ext>
            </a:extLst>
          </p:cNvPr>
          <p:cNvSpPr/>
          <p:nvPr/>
        </p:nvSpPr>
        <p:spPr>
          <a:xfrm>
            <a:off x="7472817" y="2168861"/>
            <a:ext cx="978408" cy="71869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ACBC214-21F1-AB0F-80FF-D29F0EAD9A21}"/>
              </a:ext>
            </a:extLst>
          </p:cNvPr>
          <p:cNvCxnSpPr/>
          <p:nvPr/>
        </p:nvCxnSpPr>
        <p:spPr>
          <a:xfrm>
            <a:off x="7608168" y="3429001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AD01FED4-71FC-816D-425D-37ED98B63A91}"/>
              </a:ext>
            </a:extLst>
          </p:cNvPr>
          <p:cNvSpPr/>
          <p:nvPr/>
        </p:nvSpPr>
        <p:spPr>
          <a:xfrm>
            <a:off x="4590611" y="3635980"/>
            <a:ext cx="2651169" cy="6192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SBI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31AA7D77-86C4-8CE2-5793-52B88B446411}"/>
              </a:ext>
            </a:extLst>
          </p:cNvPr>
          <p:cNvSpPr/>
          <p:nvPr/>
        </p:nvSpPr>
        <p:spPr>
          <a:xfrm>
            <a:off x="7479117" y="3681029"/>
            <a:ext cx="978408" cy="33506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C760A5C-0122-BDBD-05EB-D02434E93D5B}"/>
              </a:ext>
            </a:extLst>
          </p:cNvPr>
          <p:cNvSpPr/>
          <p:nvPr/>
        </p:nvSpPr>
        <p:spPr>
          <a:xfrm>
            <a:off x="8802330" y="3658817"/>
            <a:ext cx="2651169" cy="592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SBI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60DBE18-E850-36C1-9218-87A508E85F58}"/>
              </a:ext>
            </a:extLst>
          </p:cNvPr>
          <p:cNvSpPr/>
          <p:nvPr/>
        </p:nvSpPr>
        <p:spPr>
          <a:xfrm>
            <a:off x="4590611" y="4493557"/>
            <a:ext cx="2651169" cy="210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6761F6E-01EA-918A-5DF6-33DD044703B0}"/>
              </a:ext>
            </a:extLst>
          </p:cNvPr>
          <p:cNvSpPr txBox="1"/>
          <p:nvPr/>
        </p:nvSpPr>
        <p:spPr>
          <a:xfrm>
            <a:off x="4706809" y="4509121"/>
            <a:ext cx="239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err="1"/>
              <a:t>mmio</a:t>
            </a:r>
            <a:r>
              <a:rPr lang="en-US" altLang="zh-CN" sz="2000" b="1"/>
              <a:t> space</a:t>
            </a:r>
            <a:endParaRPr lang="zh-CN" altLang="en-US" sz="2000" b="1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8373F98-FADB-A553-957F-122831CCF388}"/>
              </a:ext>
            </a:extLst>
          </p:cNvPr>
          <p:cNvSpPr txBox="1"/>
          <p:nvPr/>
        </p:nvSpPr>
        <p:spPr>
          <a:xfrm>
            <a:off x="7699880" y="4052102"/>
            <a:ext cx="1219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0x8000_0000</a:t>
            </a:r>
            <a:endParaRPr lang="zh-CN" altLang="en-US" sz="1200" b="1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779D7E9-C2F4-8C14-65A0-C2E77D4F9463}"/>
              </a:ext>
            </a:extLst>
          </p:cNvPr>
          <p:cNvSpPr txBox="1"/>
          <p:nvPr/>
        </p:nvSpPr>
        <p:spPr>
          <a:xfrm>
            <a:off x="7915572" y="2991059"/>
            <a:ext cx="912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/>
              <a:t>_</a:t>
            </a:r>
            <a:r>
              <a:rPr lang="en-US" altLang="zh-CN" sz="1400" b="1" err="1"/>
              <a:t>skernel</a:t>
            </a:r>
            <a:endParaRPr lang="zh-CN" altLang="en-US" sz="1400" b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C4F7282-C194-9C5A-8B64-DDC65365624E}"/>
              </a:ext>
            </a:extLst>
          </p:cNvPr>
          <p:cNvSpPr/>
          <p:nvPr/>
        </p:nvSpPr>
        <p:spPr>
          <a:xfrm>
            <a:off x="4606717" y="6195363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plic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DA3F1A8-95A2-79B1-F9F7-72C79F2B5D57}"/>
              </a:ext>
            </a:extLst>
          </p:cNvPr>
          <p:cNvSpPr/>
          <p:nvPr/>
        </p:nvSpPr>
        <p:spPr>
          <a:xfrm>
            <a:off x="4601577" y="5764529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uart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EE915B7-9CA4-BBB3-1FD7-E2B56495248B}"/>
              </a:ext>
            </a:extLst>
          </p:cNvPr>
          <p:cNvSpPr/>
          <p:nvPr/>
        </p:nvSpPr>
        <p:spPr>
          <a:xfrm>
            <a:off x="4606717" y="5352330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Virtio</a:t>
            </a:r>
            <a:r>
              <a:rPr lang="en-US" altLang="zh-CN">
                <a:solidFill>
                  <a:schemeClr val="tx1"/>
                </a:solidFill>
              </a:rPr>
              <a:t> slot(1 ~ 8)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098A894-D259-3D81-A6A9-6AACDCEA87DE}"/>
              </a:ext>
            </a:extLst>
          </p:cNvPr>
          <p:cNvSpPr/>
          <p:nvPr/>
        </p:nvSpPr>
        <p:spPr>
          <a:xfrm>
            <a:off x="4601577" y="4944746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PCI </a:t>
            </a:r>
            <a:r>
              <a:rPr lang="en-US" altLang="zh-CN" err="1">
                <a:solidFill>
                  <a:schemeClr val="tx1"/>
                </a:solidFill>
              </a:rPr>
              <a:t>config&amp;range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681460A-EEED-5B36-A0F2-C7F4A7212897}"/>
              </a:ext>
            </a:extLst>
          </p:cNvPr>
          <p:cNvCxnSpPr/>
          <p:nvPr/>
        </p:nvCxnSpPr>
        <p:spPr>
          <a:xfrm>
            <a:off x="7644172" y="4293097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928F3B8-275A-0819-8162-0B5894BCDDB9}"/>
              </a:ext>
            </a:extLst>
          </p:cNvPr>
          <p:cNvSpPr/>
          <p:nvPr/>
        </p:nvSpPr>
        <p:spPr>
          <a:xfrm>
            <a:off x="8847269" y="6156226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plic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BA9043F-A6BE-4B34-237D-72690FF7E6EB}"/>
              </a:ext>
            </a:extLst>
          </p:cNvPr>
          <p:cNvSpPr/>
          <p:nvPr/>
        </p:nvSpPr>
        <p:spPr>
          <a:xfrm>
            <a:off x="8842129" y="5761395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uart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5732D9E-9526-9E8B-4227-D46467FCE375}"/>
              </a:ext>
            </a:extLst>
          </p:cNvPr>
          <p:cNvSpPr/>
          <p:nvPr/>
        </p:nvSpPr>
        <p:spPr>
          <a:xfrm>
            <a:off x="8847269" y="5349196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Virtio</a:t>
            </a:r>
            <a:r>
              <a:rPr lang="en-US" altLang="zh-CN">
                <a:solidFill>
                  <a:schemeClr val="tx1"/>
                </a:solidFill>
              </a:rPr>
              <a:t> slot(1 ~ 8)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9D6555E-A343-3F62-99B6-6CFC657BA2EA}"/>
              </a:ext>
            </a:extLst>
          </p:cNvPr>
          <p:cNvSpPr/>
          <p:nvPr/>
        </p:nvSpPr>
        <p:spPr>
          <a:xfrm>
            <a:off x="8842129" y="4941612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PCI </a:t>
            </a:r>
            <a:r>
              <a:rPr lang="en-US" altLang="zh-CN" err="1">
                <a:solidFill>
                  <a:schemeClr val="tx1"/>
                </a:solidFill>
              </a:rPr>
              <a:t>config&amp;range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9FEB93F-932A-9784-1ED3-F9083F7FFEC2}"/>
              </a:ext>
            </a:extLst>
          </p:cNvPr>
          <p:cNvSpPr txBox="1"/>
          <p:nvPr/>
        </p:nvSpPr>
        <p:spPr>
          <a:xfrm>
            <a:off x="7699880" y="6273317"/>
            <a:ext cx="1219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0x0C00_0000</a:t>
            </a:r>
            <a:endParaRPr lang="zh-CN" altLang="en-US" sz="1200" b="1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E016E70-17E3-A482-70A4-A02F09F1E3E0}"/>
              </a:ext>
            </a:extLst>
          </p:cNvPr>
          <p:cNvCxnSpPr/>
          <p:nvPr/>
        </p:nvCxnSpPr>
        <p:spPr>
          <a:xfrm>
            <a:off x="7644172" y="6514312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7CE763C-ECE9-652F-EACF-925C4CDD26CB}"/>
              </a:ext>
            </a:extLst>
          </p:cNvPr>
          <p:cNvSpPr txBox="1"/>
          <p:nvPr/>
        </p:nvSpPr>
        <p:spPr>
          <a:xfrm>
            <a:off x="7699880" y="5888306"/>
            <a:ext cx="121939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200" b="1"/>
              <a:t>0x1000_0000</a:t>
            </a:r>
            <a:endParaRPr lang="zh-CN" altLang="en-US" sz="1200" b="1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03D0993-4B3B-DD6B-EBDB-4A4665292551}"/>
              </a:ext>
            </a:extLst>
          </p:cNvPr>
          <p:cNvCxnSpPr/>
          <p:nvPr/>
        </p:nvCxnSpPr>
        <p:spPr>
          <a:xfrm>
            <a:off x="7644172" y="6129301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3EDAC4FE-06F8-24B6-0269-D4E22C132F20}"/>
              </a:ext>
            </a:extLst>
          </p:cNvPr>
          <p:cNvSpPr txBox="1"/>
          <p:nvPr/>
        </p:nvSpPr>
        <p:spPr>
          <a:xfrm>
            <a:off x="7699880" y="5481229"/>
            <a:ext cx="1219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0x1000_1000</a:t>
            </a:r>
            <a:endParaRPr lang="zh-CN" altLang="en-US" sz="1200" b="1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572348F-7887-87AA-DF95-ECFBA106E798}"/>
              </a:ext>
            </a:extLst>
          </p:cNvPr>
          <p:cNvCxnSpPr/>
          <p:nvPr/>
        </p:nvCxnSpPr>
        <p:spPr>
          <a:xfrm>
            <a:off x="7644172" y="5722224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3E06FDF-62B3-EEB6-F59B-ECEF3488EB76}"/>
              </a:ext>
            </a:extLst>
          </p:cNvPr>
          <p:cNvSpPr txBox="1"/>
          <p:nvPr/>
        </p:nvSpPr>
        <p:spPr>
          <a:xfrm>
            <a:off x="7699880" y="5085185"/>
            <a:ext cx="1219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0x3000_0000</a:t>
            </a:r>
            <a:endParaRPr lang="zh-CN" altLang="en-US" sz="1200" b="1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75D9DE8-B64A-47A0-F0C4-ED7203088E28}"/>
              </a:ext>
            </a:extLst>
          </p:cNvPr>
          <p:cNvCxnSpPr/>
          <p:nvPr/>
        </p:nvCxnSpPr>
        <p:spPr>
          <a:xfrm>
            <a:off x="7644172" y="5326180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AB028CE-960B-F068-141F-FD3EA14C4CAD}"/>
              </a:ext>
            </a:extLst>
          </p:cNvPr>
          <p:cNvSpPr/>
          <p:nvPr/>
        </p:nvSpPr>
        <p:spPr>
          <a:xfrm>
            <a:off x="443372" y="5193196"/>
            <a:ext cx="3263098" cy="911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err="1">
                <a:solidFill>
                  <a:sysClr val="windowText" lastClr="000000"/>
                </a:solidFill>
              </a:rPr>
              <a:t>qemu</a:t>
            </a:r>
            <a:r>
              <a:rPr lang="en-US" altLang="zh-CN" b="1">
                <a:solidFill>
                  <a:sysClr val="windowText" lastClr="000000"/>
                </a:solidFill>
              </a:rPr>
              <a:t> </a:t>
            </a:r>
            <a:r>
              <a:rPr lang="en-US" altLang="zh-CN" b="1" err="1">
                <a:solidFill>
                  <a:sysClr val="windowText" lastClr="000000"/>
                </a:solidFill>
              </a:rPr>
              <a:t>fdt</a:t>
            </a:r>
            <a:r>
              <a:rPr lang="en-US" altLang="zh-CN" b="1">
                <a:solidFill>
                  <a:sysClr val="windowText" lastClr="000000"/>
                </a:solidFill>
              </a:rPr>
              <a:t>:</a:t>
            </a:r>
          </a:p>
          <a:p>
            <a:r>
              <a:rPr lang="zh-CN" altLang="en-US">
                <a:solidFill>
                  <a:sysClr val="windowText" lastClr="000000"/>
                </a:solidFill>
              </a:rPr>
              <a:t>规定各个设备地址空间范围</a:t>
            </a: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DF3644E7-04C4-6CBE-CB9C-1DC3667BCEF0}"/>
              </a:ext>
            </a:extLst>
          </p:cNvPr>
          <p:cNvSpPr/>
          <p:nvPr/>
        </p:nvSpPr>
        <p:spPr>
          <a:xfrm>
            <a:off x="3719736" y="5368750"/>
            <a:ext cx="762968" cy="61653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4044E0E-EDB7-2CDA-C3ED-FC81F0DF1E25}"/>
              </a:ext>
            </a:extLst>
          </p:cNvPr>
          <p:cNvSpPr/>
          <p:nvPr/>
        </p:nvSpPr>
        <p:spPr>
          <a:xfrm>
            <a:off x="471948" y="3490312"/>
            <a:ext cx="3238664" cy="911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SBI</a:t>
            </a:r>
            <a:r>
              <a:rPr lang="zh-CN" altLang="en-US">
                <a:solidFill>
                  <a:sysClr val="windowText" lastClr="000000"/>
                </a:solidFill>
              </a:rPr>
              <a:t>配置</a:t>
            </a:r>
            <a:r>
              <a:rPr lang="en-US" altLang="zh-CN" b="1">
                <a:solidFill>
                  <a:sysClr val="windowText" lastClr="000000"/>
                </a:solidFill>
              </a:rPr>
              <a:t>FW_TEXT_START:</a:t>
            </a:r>
          </a:p>
          <a:p>
            <a:r>
              <a:rPr lang="en-US" altLang="zh-CN">
                <a:solidFill>
                  <a:sysClr val="windowText" lastClr="000000"/>
                </a:solidFill>
              </a:rPr>
              <a:t>BIOS</a:t>
            </a:r>
            <a:r>
              <a:rPr lang="zh-CN" altLang="en-US">
                <a:solidFill>
                  <a:sysClr val="windowText" lastClr="000000"/>
                </a:solidFill>
              </a:rPr>
              <a:t>负责把</a:t>
            </a:r>
            <a:r>
              <a:rPr lang="en-US" altLang="zh-CN">
                <a:solidFill>
                  <a:sysClr val="windowText" lastClr="000000"/>
                </a:solidFill>
              </a:rPr>
              <a:t>SBI</a:t>
            </a:r>
            <a:r>
              <a:rPr lang="zh-CN" altLang="en-US">
                <a:solidFill>
                  <a:sysClr val="windowText" lastClr="000000"/>
                </a:solidFill>
              </a:rPr>
              <a:t>加载到内存的起始位置</a:t>
            </a:r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BAC0A2C9-6A52-75B7-A49E-D1EB9C4E2971}"/>
              </a:ext>
            </a:extLst>
          </p:cNvPr>
          <p:cNvSpPr/>
          <p:nvPr/>
        </p:nvSpPr>
        <p:spPr>
          <a:xfrm>
            <a:off x="3723878" y="3805299"/>
            <a:ext cx="762968" cy="3077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1801358-05C7-3F0F-C4EC-39A559436B84}"/>
              </a:ext>
            </a:extLst>
          </p:cNvPr>
          <p:cNvSpPr/>
          <p:nvPr/>
        </p:nvSpPr>
        <p:spPr>
          <a:xfrm>
            <a:off x="476704" y="1914384"/>
            <a:ext cx="3238664" cy="911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modules/</a:t>
            </a:r>
            <a:r>
              <a:rPr lang="en-US" altLang="zh-CN" err="1">
                <a:solidFill>
                  <a:sysClr val="windowText" lastClr="000000"/>
                </a:solidFill>
              </a:rPr>
              <a:t>axhal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 b="1">
                <a:solidFill>
                  <a:sysClr val="windowText" lastClr="000000"/>
                </a:solidFill>
              </a:rPr>
              <a:t>linker_riscv64-qemu-virt.lds:</a:t>
            </a:r>
          </a:p>
          <a:p>
            <a:r>
              <a:rPr lang="zh-CN" altLang="en-US">
                <a:solidFill>
                  <a:sysClr val="windowText" lastClr="000000"/>
                </a:solidFill>
              </a:rPr>
              <a:t>指导</a:t>
            </a:r>
            <a:r>
              <a:rPr lang="en-US" altLang="zh-CN">
                <a:solidFill>
                  <a:sysClr val="windowText" lastClr="000000"/>
                </a:solidFill>
              </a:rPr>
              <a:t>rust</a:t>
            </a:r>
            <a:r>
              <a:rPr lang="zh-CN" altLang="en-US">
                <a:solidFill>
                  <a:sysClr val="windowText" lastClr="000000"/>
                </a:solidFill>
              </a:rPr>
              <a:t>的链接器组织段布局</a:t>
            </a:r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005786E5-4A9B-0690-8138-EB8C67E0CD81}"/>
              </a:ext>
            </a:extLst>
          </p:cNvPr>
          <p:cNvSpPr/>
          <p:nvPr/>
        </p:nvSpPr>
        <p:spPr>
          <a:xfrm>
            <a:off x="3768805" y="2188070"/>
            <a:ext cx="762968" cy="6842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291D3AD-E521-C9E2-A026-6BF990A792EC}"/>
              </a:ext>
            </a:extLst>
          </p:cNvPr>
          <p:cNvSpPr txBox="1"/>
          <p:nvPr/>
        </p:nvSpPr>
        <p:spPr>
          <a:xfrm>
            <a:off x="515380" y="1159983"/>
            <a:ext cx="3144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以</a:t>
            </a:r>
            <a:r>
              <a:rPr lang="en-US" altLang="zh-CN" sz="2400"/>
              <a:t>riscv64-qemu</a:t>
            </a:r>
            <a:r>
              <a:rPr lang="zh-CN" altLang="en-US" sz="2400"/>
              <a:t>为例：</a:t>
            </a:r>
            <a:endParaRPr lang="en-US" altLang="zh-CN" sz="240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61A0C8B-2F5D-4109-E815-32503E8D37C0}"/>
              </a:ext>
            </a:extLst>
          </p:cNvPr>
          <p:cNvSpPr txBox="1"/>
          <p:nvPr/>
        </p:nvSpPr>
        <p:spPr>
          <a:xfrm>
            <a:off x="5336597" y="512676"/>
            <a:ext cx="1371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静态定义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AA6242-8B91-23B9-07C8-B1FCA4AB48C5}"/>
              </a:ext>
            </a:extLst>
          </p:cNvPr>
          <p:cNvSpPr/>
          <p:nvPr/>
        </p:nvSpPr>
        <p:spPr>
          <a:xfrm>
            <a:off x="5771964" y="2183941"/>
            <a:ext cx="1347903" cy="279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.</a:t>
            </a:r>
            <a:r>
              <a:rPr lang="en-US" altLang="zh-CN" sz="1200" err="1">
                <a:solidFill>
                  <a:schemeClr val="tx1"/>
                </a:solidFill>
              </a:rPr>
              <a:t>boot_page_table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3FAA22-6EE4-7DA5-CAF3-8EE4CE4B5822}"/>
              </a:ext>
            </a:extLst>
          </p:cNvPr>
          <p:cNvSpPr/>
          <p:nvPr/>
        </p:nvSpPr>
        <p:spPr>
          <a:xfrm>
            <a:off x="10056440" y="2204864"/>
            <a:ext cx="1347903" cy="279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.</a:t>
            </a:r>
            <a:r>
              <a:rPr lang="en-US" altLang="zh-CN" sz="1200" err="1">
                <a:solidFill>
                  <a:schemeClr val="tx1"/>
                </a:solidFill>
              </a:rPr>
              <a:t>boot_page_table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06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6E856E-A3B1-210D-936F-665A55A4B674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分页 </a:t>
            </a:r>
            <a:r>
              <a:rPr lang="en-US" altLang="zh-CN" sz="3200"/>
              <a:t>– </a:t>
            </a:r>
            <a:r>
              <a:rPr lang="zh-CN" altLang="en-US" sz="3200"/>
              <a:t>功能抽象和对应组件</a:t>
            </a:r>
            <a:endParaRPr lang="en-US" altLang="zh-CN" sz="320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E17125F6-76FD-E4DC-FEB3-45A994BAE671}"/>
              </a:ext>
            </a:extLst>
          </p:cNvPr>
          <p:cNvGrpSpPr/>
          <p:nvPr/>
        </p:nvGrpSpPr>
        <p:grpSpPr>
          <a:xfrm>
            <a:off x="2099556" y="1348936"/>
            <a:ext cx="7884876" cy="4816368"/>
            <a:chOff x="2567608" y="1348936"/>
            <a:chExt cx="7884876" cy="4816368"/>
          </a:xfrm>
        </p:grpSpPr>
        <p:sp>
          <p:nvSpPr>
            <p:cNvPr id="55" name="箭头: 上 54">
              <a:extLst>
                <a:ext uri="{FF2B5EF4-FFF2-40B4-BE49-F238E27FC236}">
                  <a16:creationId xmlns:a16="http://schemas.microsoft.com/office/drawing/2014/main" id="{469F5867-BF73-4AEC-116F-3E18894EC29C}"/>
                </a:ext>
              </a:extLst>
            </p:cNvPr>
            <p:cNvSpPr/>
            <p:nvPr/>
          </p:nvSpPr>
          <p:spPr>
            <a:xfrm>
              <a:off x="9091124" y="1776882"/>
              <a:ext cx="303562" cy="2192616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箭头: 上 53">
              <a:extLst>
                <a:ext uri="{FF2B5EF4-FFF2-40B4-BE49-F238E27FC236}">
                  <a16:creationId xmlns:a16="http://schemas.microsoft.com/office/drawing/2014/main" id="{9922104A-955B-0417-79A8-5C6EA3E497E1}"/>
                </a:ext>
              </a:extLst>
            </p:cNvPr>
            <p:cNvSpPr/>
            <p:nvPr/>
          </p:nvSpPr>
          <p:spPr>
            <a:xfrm>
              <a:off x="8627798" y="1776882"/>
              <a:ext cx="303562" cy="3663559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0426EFC8-67F7-396E-2B54-EE9EE6F3827F}"/>
                </a:ext>
              </a:extLst>
            </p:cNvPr>
            <p:cNvGrpSpPr/>
            <p:nvPr/>
          </p:nvGrpSpPr>
          <p:grpSpPr>
            <a:xfrm>
              <a:off x="2567608" y="1348936"/>
              <a:ext cx="4860540" cy="4708356"/>
              <a:chOff x="4439816" y="1096908"/>
              <a:chExt cx="4860540" cy="4708356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CB033EF-21DB-1890-14EE-A83468573C28}"/>
                  </a:ext>
                </a:extLst>
              </p:cNvPr>
              <p:cNvSpPr/>
              <p:nvPr/>
            </p:nvSpPr>
            <p:spPr>
              <a:xfrm>
                <a:off x="4907868" y="3601219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C6BE73F-17B7-73C1-E2E5-A9AC382F3164}"/>
                  </a:ext>
                </a:extLst>
              </p:cNvPr>
              <p:cNvSpPr/>
              <p:nvPr/>
            </p:nvSpPr>
            <p:spPr>
              <a:xfrm>
                <a:off x="4691844" y="2017043"/>
                <a:ext cx="4248472" cy="64491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寄存器组</a:t>
                </a:r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根页表地址及模式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158CDC5-6A3C-5680-5E94-9FB67D697C52}"/>
                  </a:ext>
                </a:extLst>
              </p:cNvPr>
              <p:cNvSpPr txBox="1"/>
              <p:nvPr/>
            </p:nvSpPr>
            <p:spPr>
              <a:xfrm>
                <a:off x="4655840" y="3200528"/>
                <a:ext cx="14638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一级页表</a:t>
                </a:r>
                <a:r>
                  <a:rPr lang="en-US" altLang="zh-CN">
                    <a:solidFill>
                      <a:schemeClr val="tx1"/>
                    </a:solidFill>
                  </a:rPr>
                  <a:t>(</a:t>
                </a:r>
                <a:r>
                  <a:rPr lang="zh-CN" altLang="en-US">
                    <a:solidFill>
                      <a:schemeClr val="tx1"/>
                    </a:solidFill>
                  </a:rPr>
                  <a:t>根</a:t>
                </a:r>
                <a:r>
                  <a:rPr lang="en-US" altLang="zh-CN">
                    <a:solidFill>
                      <a:schemeClr val="tx1"/>
                    </a:solidFill>
                  </a:rPr>
                  <a:t>)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0198964-79E7-DADF-8A8C-899FEDBD9D91}"/>
                  </a:ext>
                </a:extLst>
              </p:cNvPr>
              <p:cNvSpPr/>
              <p:nvPr/>
            </p:nvSpPr>
            <p:spPr>
              <a:xfrm>
                <a:off x="4907868" y="3817243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6D2C3EB-D5BB-9DF1-7456-D6ACD59658AD}"/>
                  </a:ext>
                </a:extLst>
              </p:cNvPr>
              <p:cNvSpPr/>
              <p:nvPr/>
            </p:nvSpPr>
            <p:spPr>
              <a:xfrm>
                <a:off x="4907868" y="4041068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9C43E64-FB24-4D1B-962A-1F4B8B6A44C7}"/>
                  </a:ext>
                </a:extLst>
              </p:cNvPr>
              <p:cNvSpPr/>
              <p:nvPr/>
            </p:nvSpPr>
            <p:spPr>
              <a:xfrm>
                <a:off x="4907868" y="4257092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AEDF966-1C89-4AC3-D786-99B4A6A33FB1}"/>
                  </a:ext>
                </a:extLst>
              </p:cNvPr>
              <p:cNvSpPr/>
              <p:nvPr/>
            </p:nvSpPr>
            <p:spPr>
              <a:xfrm>
                <a:off x="6564052" y="3133166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F436E16-BB5C-4F8B-7783-9A63F9408D18}"/>
                  </a:ext>
                </a:extLst>
              </p:cNvPr>
              <p:cNvSpPr txBox="1"/>
              <p:nvPr/>
            </p:nvSpPr>
            <p:spPr>
              <a:xfrm>
                <a:off x="6384032" y="2732475"/>
                <a:ext cx="11240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/>
                  <a:t>二</a:t>
                </a:r>
                <a:r>
                  <a:rPr lang="zh-CN" altLang="en-US">
                    <a:solidFill>
                      <a:schemeClr val="tx1"/>
                    </a:solidFill>
                  </a:rPr>
                  <a:t>级页表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3C12BA0-31B6-B3A6-264D-FE90DEFD949B}"/>
                  </a:ext>
                </a:extLst>
              </p:cNvPr>
              <p:cNvSpPr/>
              <p:nvPr/>
            </p:nvSpPr>
            <p:spPr>
              <a:xfrm>
                <a:off x="6564052" y="3349190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AC59E4D-B966-6786-14A2-EB1AAB2D0BAF}"/>
                  </a:ext>
                </a:extLst>
              </p:cNvPr>
              <p:cNvSpPr/>
              <p:nvPr/>
            </p:nvSpPr>
            <p:spPr>
              <a:xfrm>
                <a:off x="6564052" y="3573015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4302CDE-1C85-AABA-1DBA-8049BF940F8F}"/>
                  </a:ext>
                </a:extLst>
              </p:cNvPr>
              <p:cNvSpPr/>
              <p:nvPr/>
            </p:nvSpPr>
            <p:spPr>
              <a:xfrm>
                <a:off x="6564052" y="3789039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0C916E63-6550-D4AE-6708-0216F722CB94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 flipV="1">
                <a:off x="5663951" y="3133166"/>
                <a:ext cx="864100" cy="576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FB42446-21C7-FAB4-0CC0-65268DEC19F3}"/>
                  </a:ext>
                </a:extLst>
              </p:cNvPr>
              <p:cNvSpPr/>
              <p:nvPr/>
            </p:nvSpPr>
            <p:spPr>
              <a:xfrm>
                <a:off x="6564052" y="4624191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7E1995-129D-1DA4-7DDD-B07F6D5C6AC4}"/>
                  </a:ext>
                </a:extLst>
              </p:cNvPr>
              <p:cNvSpPr txBox="1"/>
              <p:nvPr/>
            </p:nvSpPr>
            <p:spPr>
              <a:xfrm>
                <a:off x="6384032" y="4223500"/>
                <a:ext cx="11240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/>
                  <a:t>二</a:t>
                </a:r>
                <a:r>
                  <a:rPr lang="zh-CN" altLang="en-US">
                    <a:solidFill>
                      <a:schemeClr val="tx1"/>
                    </a:solidFill>
                  </a:rPr>
                  <a:t>级页表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88DFA5F-B5C4-EF7C-1FBE-A006FE6BFC9E}"/>
                  </a:ext>
                </a:extLst>
              </p:cNvPr>
              <p:cNvSpPr/>
              <p:nvPr/>
            </p:nvSpPr>
            <p:spPr>
              <a:xfrm>
                <a:off x="6564052" y="4840215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325BA6A-531C-3741-C882-1570FF08428D}"/>
                  </a:ext>
                </a:extLst>
              </p:cNvPr>
              <p:cNvSpPr/>
              <p:nvPr/>
            </p:nvSpPr>
            <p:spPr>
              <a:xfrm>
                <a:off x="6564052" y="5064040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5BCDE7F-4A4E-A57E-B1A3-4D9D1DE31624}"/>
                  </a:ext>
                </a:extLst>
              </p:cNvPr>
              <p:cNvSpPr/>
              <p:nvPr/>
            </p:nvSpPr>
            <p:spPr>
              <a:xfrm>
                <a:off x="6564052" y="5280064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</a:rPr>
                  <a:t>页表项</a:t>
                </a: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9CF1CC2D-FE67-E35D-6CC2-91AC2AC44CE1}"/>
                  </a:ext>
                </a:extLst>
              </p:cNvPr>
              <p:cNvCxnSpPr>
                <a:stCxn id="15" idx="3"/>
              </p:cNvCxnSpPr>
              <p:nvPr/>
            </p:nvCxnSpPr>
            <p:spPr>
              <a:xfrm>
                <a:off x="5663951" y="4149080"/>
                <a:ext cx="864100" cy="4751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79FF67FE-9C35-63A5-8B25-3B30B3FD5802}"/>
                  </a:ext>
                </a:extLst>
              </p:cNvPr>
              <p:cNvCxnSpPr/>
              <p:nvPr/>
            </p:nvCxnSpPr>
            <p:spPr>
              <a:xfrm>
                <a:off x="7320135" y="3200528"/>
                <a:ext cx="4961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E2F7B1F-80B9-31FA-92BC-1E2B15D4DB71}"/>
                  </a:ext>
                </a:extLst>
              </p:cNvPr>
              <p:cNvSpPr txBox="1"/>
              <p:nvPr/>
            </p:nvSpPr>
            <p:spPr>
              <a:xfrm>
                <a:off x="7816286" y="3012309"/>
                <a:ext cx="13760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solidFill>
                      <a:schemeClr val="tx1"/>
                    </a:solidFill>
                  </a:rPr>
                  <a:t>三级页表</a:t>
                </a:r>
                <a:endParaRPr lang="en-US" altLang="zh-CN">
                  <a:solidFill>
                    <a:schemeClr val="tx1"/>
                  </a:solidFill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</a:rPr>
                  <a:t>或物理页帧</a:t>
                </a:r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DD52F99B-FCF6-706C-F830-3F6D13B66D83}"/>
                  </a:ext>
                </a:extLst>
              </p:cNvPr>
              <p:cNvCxnSpPr/>
              <p:nvPr/>
            </p:nvCxnSpPr>
            <p:spPr>
              <a:xfrm>
                <a:off x="7320135" y="4764780"/>
                <a:ext cx="4961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9076887-E868-46EE-D530-1DB0F7DEEDB5}"/>
                  </a:ext>
                </a:extLst>
              </p:cNvPr>
              <p:cNvSpPr txBox="1"/>
              <p:nvPr/>
            </p:nvSpPr>
            <p:spPr>
              <a:xfrm>
                <a:off x="7816286" y="4576561"/>
                <a:ext cx="13760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solidFill>
                      <a:schemeClr val="tx1"/>
                    </a:solidFill>
                  </a:rPr>
                  <a:t>三级页表</a:t>
                </a:r>
                <a:endParaRPr lang="en-US" altLang="zh-CN">
                  <a:solidFill>
                    <a:schemeClr val="tx1"/>
                  </a:solidFill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</a:rPr>
                  <a:t>或物理页帧</a:t>
                </a:r>
              </a:p>
            </p:txBody>
          </p: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4E48ECDF-B53A-FE35-CEDC-8C0E18F95E2D}"/>
                  </a:ext>
                </a:extLst>
              </p:cNvPr>
              <p:cNvSpPr/>
              <p:nvPr/>
            </p:nvSpPr>
            <p:spPr>
              <a:xfrm>
                <a:off x="4439816" y="1628800"/>
                <a:ext cx="4860540" cy="417646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0B691A7-5412-0287-1F26-99A17DB49C93}"/>
                  </a:ext>
                </a:extLst>
              </p:cNvPr>
              <p:cNvSpPr txBox="1"/>
              <p:nvPr/>
            </p:nvSpPr>
            <p:spPr>
              <a:xfrm>
                <a:off x="5951984" y="1096908"/>
                <a:ext cx="21602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/>
                  <a:t>分页机制的共性</a:t>
                </a:r>
              </a:p>
            </p:txBody>
          </p:sp>
        </p:grp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4BDCAB73-C348-99B5-1F19-7FE8238A308D}"/>
                </a:ext>
              </a:extLst>
            </p:cNvPr>
            <p:cNvSpPr/>
            <p:nvPr/>
          </p:nvSpPr>
          <p:spPr>
            <a:xfrm>
              <a:off x="2680661" y="2615381"/>
              <a:ext cx="276135" cy="1238864"/>
            </a:xfrm>
            <a:custGeom>
              <a:avLst/>
              <a:gdLst>
                <a:gd name="connsiteX0" fmla="*/ 207309 w 276135"/>
                <a:gd name="connsiteY0" fmla="*/ 0 h 1238864"/>
                <a:gd name="connsiteX1" fmla="*/ 832 w 276135"/>
                <a:gd name="connsiteY1" fmla="*/ 698090 h 1238864"/>
                <a:gd name="connsiteX2" fmla="*/ 276135 w 276135"/>
                <a:gd name="connsiteY2" fmla="*/ 1238864 h 1238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135" h="1238864">
                  <a:moveTo>
                    <a:pt x="207309" y="0"/>
                  </a:moveTo>
                  <a:cubicBezTo>
                    <a:pt x="98335" y="245806"/>
                    <a:pt x="-10639" y="491613"/>
                    <a:pt x="832" y="698090"/>
                  </a:cubicBezTo>
                  <a:cubicBezTo>
                    <a:pt x="12303" y="904567"/>
                    <a:pt x="144219" y="1071715"/>
                    <a:pt x="276135" y="1238864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2588582C-2BF7-09A4-532D-A4A7BDCEE4AF}"/>
                </a:ext>
              </a:extLst>
            </p:cNvPr>
            <p:cNvSpPr/>
            <p:nvPr/>
          </p:nvSpPr>
          <p:spPr>
            <a:xfrm>
              <a:off x="7227254" y="2375689"/>
              <a:ext cx="978408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箭头: 右 44">
              <a:extLst>
                <a:ext uri="{FF2B5EF4-FFF2-40B4-BE49-F238E27FC236}">
                  <a16:creationId xmlns:a16="http://schemas.microsoft.com/office/drawing/2014/main" id="{9B77F7DF-F234-6762-FBEE-7DAEE718571C}"/>
                </a:ext>
              </a:extLst>
            </p:cNvPr>
            <p:cNvSpPr/>
            <p:nvPr/>
          </p:nvSpPr>
          <p:spPr>
            <a:xfrm>
              <a:off x="5735960" y="4023580"/>
              <a:ext cx="2469702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箭头: 右 45">
              <a:extLst>
                <a:ext uri="{FF2B5EF4-FFF2-40B4-BE49-F238E27FC236}">
                  <a16:creationId xmlns:a16="http://schemas.microsoft.com/office/drawing/2014/main" id="{86F2DFE8-F3F0-B4CA-C469-9A8E5A3EFCFF}"/>
                </a:ext>
              </a:extLst>
            </p:cNvPr>
            <p:cNvSpPr/>
            <p:nvPr/>
          </p:nvSpPr>
          <p:spPr>
            <a:xfrm>
              <a:off x="5735960" y="5458096"/>
              <a:ext cx="2469702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D27C6BC-D5AA-BCB7-5A87-CA23EB363146}"/>
                </a:ext>
              </a:extLst>
            </p:cNvPr>
            <p:cNvSpPr/>
            <p:nvPr/>
          </p:nvSpPr>
          <p:spPr>
            <a:xfrm>
              <a:off x="8291125" y="2269070"/>
              <a:ext cx="2053347" cy="6449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err="1">
                  <a:solidFill>
                    <a:schemeClr val="tx1"/>
                  </a:solidFill>
                </a:rPr>
                <a:t>axhal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1C287FD-6AFC-BCF6-3F18-382F49A46B90}"/>
                </a:ext>
              </a:extLst>
            </p:cNvPr>
            <p:cNvSpPr/>
            <p:nvPr/>
          </p:nvSpPr>
          <p:spPr>
            <a:xfrm>
              <a:off x="8292244" y="3964557"/>
              <a:ext cx="2046760" cy="6449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err="1">
                  <a:solidFill>
                    <a:schemeClr val="tx1"/>
                  </a:solidFill>
                </a:rPr>
                <a:t>page_table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AE3A5B3-3894-821F-8DB0-96E96C3A2E60}"/>
                </a:ext>
              </a:extLst>
            </p:cNvPr>
            <p:cNvSpPr/>
            <p:nvPr/>
          </p:nvSpPr>
          <p:spPr>
            <a:xfrm>
              <a:off x="8292244" y="5480581"/>
              <a:ext cx="2053347" cy="6449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err="1">
                  <a:solidFill>
                    <a:schemeClr val="tx1"/>
                  </a:solidFill>
                </a:rPr>
                <a:t>page_table_entry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56" name="箭头: 上 55">
              <a:extLst>
                <a:ext uri="{FF2B5EF4-FFF2-40B4-BE49-F238E27FC236}">
                  <a16:creationId xmlns:a16="http://schemas.microsoft.com/office/drawing/2014/main" id="{0D362EE3-CA9B-10E1-09EA-B2859349ACA5}"/>
                </a:ext>
              </a:extLst>
            </p:cNvPr>
            <p:cNvSpPr/>
            <p:nvPr/>
          </p:nvSpPr>
          <p:spPr>
            <a:xfrm>
              <a:off x="9563283" y="1764013"/>
              <a:ext cx="303562" cy="505057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554A044-C432-2FC3-6440-A5CCDA9F81AC}"/>
                </a:ext>
              </a:extLst>
            </p:cNvPr>
            <p:cNvSpPr txBox="1"/>
            <p:nvPr/>
          </p:nvSpPr>
          <p:spPr>
            <a:xfrm>
              <a:off x="8170549" y="1354152"/>
              <a:ext cx="22819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/>
                <a:t>体系结构无关接口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8F706B2-B2A0-C7A8-2E6F-76C7923D593F}"/>
                </a:ext>
              </a:extLst>
            </p:cNvPr>
            <p:cNvSpPr txBox="1"/>
            <p:nvPr/>
          </p:nvSpPr>
          <p:spPr>
            <a:xfrm>
              <a:off x="8279047" y="2544653"/>
              <a:ext cx="86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riscv64</a:t>
              </a:r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67B7FBB-0B49-501B-96B6-834C70AC19D6}"/>
                </a:ext>
              </a:extLst>
            </p:cNvPr>
            <p:cNvSpPr txBox="1"/>
            <p:nvPr/>
          </p:nvSpPr>
          <p:spPr>
            <a:xfrm>
              <a:off x="9405312" y="2555791"/>
              <a:ext cx="989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aarch64</a:t>
              </a:r>
              <a:endParaRPr lang="zh-CN" altLang="en-US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26D9F255-50A5-8962-8F7C-9A4256E8C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1125" y="2615381"/>
              <a:ext cx="1945335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80166023-1DE2-A499-94E2-0600E717BBAC}"/>
                </a:ext>
              </a:extLst>
            </p:cNvPr>
            <p:cNvSpPr txBox="1"/>
            <p:nvPr/>
          </p:nvSpPr>
          <p:spPr>
            <a:xfrm>
              <a:off x="8300481" y="4293096"/>
              <a:ext cx="86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riscv64</a:t>
              </a:r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61A9079-B90D-49E5-2B9F-275388DDB5A2}"/>
                </a:ext>
              </a:extLst>
            </p:cNvPr>
            <p:cNvSpPr txBox="1"/>
            <p:nvPr/>
          </p:nvSpPr>
          <p:spPr>
            <a:xfrm>
              <a:off x="9426746" y="4304234"/>
              <a:ext cx="989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aarch64</a:t>
              </a:r>
              <a:endParaRPr lang="zh-CN" altLang="en-US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B5A8066-EF21-0554-A951-70E631B5C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2559" y="4363824"/>
              <a:ext cx="1945335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0177456-A4E7-B513-4DF3-3E83EA2E6A33}"/>
                </a:ext>
              </a:extLst>
            </p:cNvPr>
            <p:cNvSpPr txBox="1"/>
            <p:nvPr/>
          </p:nvSpPr>
          <p:spPr>
            <a:xfrm>
              <a:off x="8256240" y="5784834"/>
              <a:ext cx="86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riscv64</a:t>
              </a:r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8491749-5078-1617-651F-028513638E69}"/>
                </a:ext>
              </a:extLst>
            </p:cNvPr>
            <p:cNvSpPr txBox="1"/>
            <p:nvPr/>
          </p:nvSpPr>
          <p:spPr>
            <a:xfrm>
              <a:off x="9382505" y="5795972"/>
              <a:ext cx="989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aarch64</a:t>
              </a:r>
              <a:endParaRPr lang="zh-CN" altLang="en-US"/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3F851498-0611-5241-67AC-2703E408A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8318" y="5855562"/>
              <a:ext cx="1945335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60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8A8E14D3-3D64-8876-A991-95C9F7FBE84B}"/>
              </a:ext>
            </a:extLst>
          </p:cNvPr>
          <p:cNvSpPr/>
          <p:nvPr/>
        </p:nvSpPr>
        <p:spPr>
          <a:xfrm>
            <a:off x="4102000" y="5121188"/>
            <a:ext cx="828092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03E8D8DF-9DA3-1E0A-1F4A-74074426A366}"/>
              </a:ext>
            </a:extLst>
          </p:cNvPr>
          <p:cNvSpPr/>
          <p:nvPr/>
        </p:nvSpPr>
        <p:spPr>
          <a:xfrm>
            <a:off x="2769852" y="5296432"/>
            <a:ext cx="1764196" cy="3077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FA4E40C-30AC-5266-526F-141B5EDD9D90}"/>
              </a:ext>
            </a:extLst>
          </p:cNvPr>
          <p:cNvCxnSpPr>
            <a:cxnSpLocks/>
          </p:cNvCxnSpPr>
          <p:nvPr/>
        </p:nvCxnSpPr>
        <p:spPr>
          <a:xfrm flipV="1">
            <a:off x="2697844" y="3392996"/>
            <a:ext cx="1400751" cy="172819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1802893-BB44-53E6-D557-AC04EC60F26A}"/>
              </a:ext>
            </a:extLst>
          </p:cNvPr>
          <p:cNvCxnSpPr>
            <a:cxnSpLocks/>
          </p:cNvCxnSpPr>
          <p:nvPr/>
        </p:nvCxnSpPr>
        <p:spPr>
          <a:xfrm flipV="1">
            <a:off x="2697843" y="4257091"/>
            <a:ext cx="1400751" cy="172819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4736445-0D1E-858E-D62C-4AA687517E94}"/>
              </a:ext>
            </a:extLst>
          </p:cNvPr>
          <p:cNvSpPr txBox="1"/>
          <p:nvPr/>
        </p:nvSpPr>
        <p:spPr>
          <a:xfrm>
            <a:off x="515380" y="370134"/>
            <a:ext cx="51485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分页阶段</a:t>
            </a:r>
            <a:r>
              <a:rPr lang="en-US" altLang="zh-CN" sz="3200"/>
              <a:t>1</a:t>
            </a:r>
            <a:r>
              <a:rPr lang="zh-CN" altLang="en-US" sz="3200"/>
              <a:t> </a:t>
            </a:r>
            <a:r>
              <a:rPr lang="en-US" altLang="zh-CN" sz="3200"/>
              <a:t>– </a:t>
            </a:r>
            <a:r>
              <a:rPr lang="zh-CN" altLang="en-US" sz="3200"/>
              <a:t>早期启用</a:t>
            </a:r>
            <a:r>
              <a:rPr lang="en-US" altLang="zh-CN" sz="3200"/>
              <a:t>(</a:t>
            </a:r>
            <a:r>
              <a:rPr lang="zh-CN" altLang="en-US" sz="3200"/>
              <a:t>必须</a:t>
            </a:r>
            <a:r>
              <a:rPr lang="en-US" altLang="zh-CN" sz="3200"/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616191-6E96-2300-A9F7-8C204C88AC22}"/>
              </a:ext>
            </a:extLst>
          </p:cNvPr>
          <p:cNvSpPr txBox="1"/>
          <p:nvPr/>
        </p:nvSpPr>
        <p:spPr>
          <a:xfrm>
            <a:off x="623392" y="1124744"/>
            <a:ext cx="9505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分页启用的两个阶段：早期启用</a:t>
            </a:r>
            <a:r>
              <a:rPr lang="en-US" altLang="zh-CN" sz="2000"/>
              <a:t>(</a:t>
            </a:r>
            <a:r>
              <a:rPr lang="zh-CN" altLang="en-US" sz="2000"/>
              <a:t>必须</a:t>
            </a:r>
            <a:r>
              <a:rPr lang="en-US" altLang="zh-CN" sz="2000"/>
              <a:t>)</a:t>
            </a:r>
            <a:r>
              <a:rPr lang="zh-CN" altLang="en-US" sz="2000"/>
              <a:t>和后期重建映射</a:t>
            </a:r>
            <a:r>
              <a:rPr lang="en-US" altLang="zh-CN" sz="2000"/>
              <a:t>(</a:t>
            </a:r>
            <a:r>
              <a:rPr lang="zh-CN" altLang="en-US" sz="2000"/>
              <a:t>可选</a:t>
            </a:r>
            <a:r>
              <a:rPr lang="en-US" altLang="zh-CN" sz="2000"/>
              <a:t>) 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 b="1"/>
              <a:t>阶段</a:t>
            </a:r>
            <a:r>
              <a:rPr lang="en-US" altLang="zh-CN" sz="2000" b="1"/>
              <a:t>1</a:t>
            </a:r>
            <a:r>
              <a:rPr lang="zh-CN" altLang="en-US" sz="2000"/>
              <a:t>：内核启动的早期，采用规定的恒等映射方式。但是只映射一部分物理空间。</a:t>
            </a:r>
            <a:endParaRPr lang="en-US" altLang="zh-CN" sz="20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C41CB7-7CE9-4941-974C-95D9F727D3AB}"/>
              </a:ext>
            </a:extLst>
          </p:cNvPr>
          <p:cNvSpPr/>
          <p:nvPr/>
        </p:nvSpPr>
        <p:spPr>
          <a:xfrm>
            <a:off x="1869752" y="5121188"/>
            <a:ext cx="828092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BBAE68-3570-3686-6ED0-9272A76D51AC}"/>
              </a:ext>
            </a:extLst>
          </p:cNvPr>
          <p:cNvSpPr txBox="1"/>
          <p:nvPr/>
        </p:nvSpPr>
        <p:spPr>
          <a:xfrm>
            <a:off x="753628" y="5758517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0x8000_0000</a:t>
            </a:r>
            <a:endParaRPr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44E7B9-BBEA-68F8-34A6-B35185515EEB}"/>
              </a:ext>
            </a:extLst>
          </p:cNvPr>
          <p:cNvSpPr txBox="1"/>
          <p:nvPr/>
        </p:nvSpPr>
        <p:spPr>
          <a:xfrm>
            <a:off x="753628" y="4894421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0xC000_0000</a:t>
            </a:r>
            <a:endParaRPr lang="zh-CN" altLang="en-US" sz="1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B6AA37-E51D-F44E-440A-0A275AD8A3AF}"/>
              </a:ext>
            </a:extLst>
          </p:cNvPr>
          <p:cNvSpPr txBox="1"/>
          <p:nvPr/>
        </p:nvSpPr>
        <p:spPr>
          <a:xfrm>
            <a:off x="1725736" y="23488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物理空间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0734DE-E991-0F99-FCFD-A8D8C8057118}"/>
              </a:ext>
            </a:extLst>
          </p:cNvPr>
          <p:cNvSpPr/>
          <p:nvPr/>
        </p:nvSpPr>
        <p:spPr>
          <a:xfrm>
            <a:off x="1869752" y="2807082"/>
            <a:ext cx="828092" cy="23141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C2B788-7962-5EE0-406A-F03A2158570F}"/>
              </a:ext>
            </a:extLst>
          </p:cNvPr>
          <p:cNvSpPr txBox="1"/>
          <p:nvPr/>
        </p:nvSpPr>
        <p:spPr>
          <a:xfrm>
            <a:off x="2985876" y="5758517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0x8000_0000</a:t>
            </a:r>
            <a:endParaRPr lang="zh-CN" altLang="en-US" sz="14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AAEB3CB-3B53-1C78-7C65-FC46A2EE3F1E}"/>
              </a:ext>
            </a:extLst>
          </p:cNvPr>
          <p:cNvSpPr txBox="1"/>
          <p:nvPr/>
        </p:nvSpPr>
        <p:spPr>
          <a:xfrm>
            <a:off x="2985876" y="4894421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0xC000_0000</a:t>
            </a:r>
            <a:endParaRPr lang="zh-CN" altLang="en-US" sz="14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8BE316-1869-5146-404F-E6AB0ABF90BC}"/>
              </a:ext>
            </a:extLst>
          </p:cNvPr>
          <p:cNvSpPr txBox="1"/>
          <p:nvPr/>
        </p:nvSpPr>
        <p:spPr>
          <a:xfrm>
            <a:off x="3957984" y="23488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虚拟空间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A6E114-854A-1433-FAAD-50F66500BE3F}"/>
              </a:ext>
            </a:extLst>
          </p:cNvPr>
          <p:cNvSpPr/>
          <p:nvPr/>
        </p:nvSpPr>
        <p:spPr>
          <a:xfrm>
            <a:off x="4102000" y="4257092"/>
            <a:ext cx="828092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8A36C6E-D6E3-914A-0119-3EBDB74A5C43}"/>
              </a:ext>
            </a:extLst>
          </p:cNvPr>
          <p:cNvSpPr/>
          <p:nvPr/>
        </p:nvSpPr>
        <p:spPr>
          <a:xfrm>
            <a:off x="4099226" y="3392996"/>
            <a:ext cx="828092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1D0A66A-A203-EEF3-8CB4-3D21807A5247}"/>
              </a:ext>
            </a:extLst>
          </p:cNvPr>
          <p:cNvSpPr/>
          <p:nvPr/>
        </p:nvSpPr>
        <p:spPr>
          <a:xfrm>
            <a:off x="4098595" y="2807082"/>
            <a:ext cx="828092" cy="5859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4B0D837-499B-0D8A-1D0A-8C7C4739464B}"/>
              </a:ext>
            </a:extLst>
          </p:cNvPr>
          <p:cNvCxnSpPr/>
          <p:nvPr/>
        </p:nvCxnSpPr>
        <p:spPr>
          <a:xfrm>
            <a:off x="2697844" y="5121188"/>
            <a:ext cx="1400751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A6C20E0-5306-1DF3-4F3E-BD0A4E1E2C19}"/>
              </a:ext>
            </a:extLst>
          </p:cNvPr>
          <p:cNvCxnSpPr/>
          <p:nvPr/>
        </p:nvCxnSpPr>
        <p:spPr>
          <a:xfrm>
            <a:off x="2697844" y="5985284"/>
            <a:ext cx="1400751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A728A38-4DD0-BB60-052E-1D437833A35B}"/>
              </a:ext>
            </a:extLst>
          </p:cNvPr>
          <p:cNvSpPr/>
          <p:nvPr/>
        </p:nvSpPr>
        <p:spPr>
          <a:xfrm>
            <a:off x="1869751" y="5670250"/>
            <a:ext cx="82468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sbi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A0A054F-FFCE-5097-F5EC-1251112DAA95}"/>
              </a:ext>
            </a:extLst>
          </p:cNvPr>
          <p:cNvSpPr/>
          <p:nvPr/>
        </p:nvSpPr>
        <p:spPr>
          <a:xfrm>
            <a:off x="1869751" y="5238202"/>
            <a:ext cx="824685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kernel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下弧形 33">
            <a:extLst>
              <a:ext uri="{FF2B5EF4-FFF2-40B4-BE49-F238E27FC236}">
                <a16:creationId xmlns:a16="http://schemas.microsoft.com/office/drawing/2014/main" id="{8C572D69-E999-4E58-D16A-4D18B8808A29}"/>
              </a:ext>
            </a:extLst>
          </p:cNvPr>
          <p:cNvSpPr/>
          <p:nvPr/>
        </p:nvSpPr>
        <p:spPr>
          <a:xfrm rot="16200000">
            <a:off x="4397378" y="4234859"/>
            <a:ext cx="1803757" cy="731520"/>
          </a:xfrm>
          <a:prstGeom prst="curvedUpArrow">
            <a:avLst>
              <a:gd name="adj1" fmla="val 25000"/>
              <a:gd name="adj2" fmla="val 39215"/>
              <a:gd name="adj3" fmla="val 1559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926CAF9-9E6F-028C-C8E7-E1C96A31CE1D}"/>
              </a:ext>
            </a:extLst>
          </p:cNvPr>
          <p:cNvSpPr/>
          <p:nvPr/>
        </p:nvSpPr>
        <p:spPr>
          <a:xfrm>
            <a:off x="3623650" y="5129231"/>
            <a:ext cx="3738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28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B121B54-67D9-BF51-E033-BE91009E595F}"/>
              </a:ext>
            </a:extLst>
          </p:cNvPr>
          <p:cNvSpPr/>
          <p:nvPr/>
        </p:nvSpPr>
        <p:spPr>
          <a:xfrm>
            <a:off x="5326136" y="4266094"/>
            <a:ext cx="3738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28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D8EC1CB-59E1-693B-7E6A-8CB5B409F660}"/>
              </a:ext>
            </a:extLst>
          </p:cNvPr>
          <p:cNvSpPr txBox="1"/>
          <p:nvPr/>
        </p:nvSpPr>
        <p:spPr>
          <a:xfrm>
            <a:off x="4912343" y="5121187"/>
            <a:ext cx="752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两步</a:t>
            </a:r>
            <a:endParaRPr lang="en-US" altLang="zh-CN" sz="1800"/>
          </a:p>
          <a:p>
            <a:r>
              <a:rPr lang="zh-CN" altLang="en-US" sz="1800"/>
              <a:t>完成</a:t>
            </a:r>
            <a:endParaRPr lang="en-US" altLang="zh-CN" sz="1800"/>
          </a:p>
          <a:p>
            <a:r>
              <a:rPr lang="zh-CN" altLang="en-US" sz="1800"/>
              <a:t>切换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D5CA08A-230E-AA83-0D35-1CE5CF1DDA59}"/>
              </a:ext>
            </a:extLst>
          </p:cNvPr>
          <p:cNvSpPr txBox="1"/>
          <p:nvPr/>
        </p:nvSpPr>
        <p:spPr>
          <a:xfrm>
            <a:off x="3237904" y="3123693"/>
            <a:ext cx="180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/>
              <a:t>0xffff_ffc0_c000_0000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6DAF50C-DB7E-3008-0414-699E00D224FF}"/>
              </a:ext>
            </a:extLst>
          </p:cNvPr>
          <p:cNvSpPr txBox="1"/>
          <p:nvPr/>
        </p:nvSpPr>
        <p:spPr>
          <a:xfrm>
            <a:off x="3209368" y="3971093"/>
            <a:ext cx="1821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/>
              <a:t>0xffff_ffc0_8000_0000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0739D6D-39C3-B75E-0C92-1C00EF302F2A}"/>
              </a:ext>
            </a:extLst>
          </p:cNvPr>
          <p:cNvSpPr/>
          <p:nvPr/>
        </p:nvSpPr>
        <p:spPr>
          <a:xfrm>
            <a:off x="6154228" y="3589788"/>
            <a:ext cx="5738416" cy="2971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>
                <a:solidFill>
                  <a:sysClr val="windowText" lastClr="000000"/>
                </a:solidFill>
              </a:rPr>
              <a:t>两步完成</a:t>
            </a:r>
            <a:r>
              <a:rPr lang="en-US" altLang="zh-CN" b="1">
                <a:solidFill>
                  <a:sysClr val="windowText" lastClr="000000"/>
                </a:solidFill>
              </a:rPr>
              <a:t>Paging</a:t>
            </a:r>
            <a:r>
              <a:rPr lang="zh-CN" altLang="en-US" b="1">
                <a:solidFill>
                  <a:sysClr val="windowText" lastClr="000000"/>
                </a:solidFill>
              </a:rPr>
              <a:t>切换</a:t>
            </a:r>
            <a:r>
              <a:rPr lang="zh-CN" altLang="en-US">
                <a:solidFill>
                  <a:sysClr val="windowText" lastClr="000000"/>
                </a:solidFill>
              </a:rPr>
              <a:t>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ysClr val="windowText" lastClr="000000"/>
                </a:solidFill>
              </a:rPr>
              <a:t>恒等映射保证虚拟空间与物理空间有一个相等范围的地址空间映射</a:t>
            </a:r>
            <a:r>
              <a:rPr lang="en-US" altLang="zh-CN">
                <a:solidFill>
                  <a:sysClr val="windowText" lastClr="000000"/>
                </a:solidFill>
              </a:rPr>
              <a:t>(</a:t>
            </a:r>
            <a:r>
              <a:rPr lang="en-US" altLang="zh-CN" sz="1600">
                <a:solidFill>
                  <a:sysClr val="windowText" lastClr="000000"/>
                </a:solidFill>
              </a:rPr>
              <a:t>0x80000000~0xC0000000</a:t>
            </a:r>
            <a:r>
              <a:rPr lang="en-US" altLang="zh-CN">
                <a:solidFill>
                  <a:sysClr val="windowText" lastClr="000000"/>
                </a:solidFill>
              </a:rPr>
              <a:t>)</a:t>
            </a:r>
            <a:r>
              <a:rPr lang="zh-CN" altLang="en-US">
                <a:solidFill>
                  <a:sysClr val="windowText" lastClr="000000"/>
                </a:solidFill>
              </a:rPr>
              <a:t>。切换前后地址范围不变，但地址空间已经从物理空间切换到虚拟空间。</a:t>
            </a:r>
            <a:endParaRPr lang="en-US" altLang="zh-CN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endParaRPr lang="en-US" altLang="zh-CN">
              <a:solidFill>
                <a:sysClr val="windowText" lastClr="00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CN" altLang="en-US">
                <a:solidFill>
                  <a:sysClr val="windowText" lastClr="000000"/>
                </a:solidFill>
              </a:rPr>
              <a:t>给指令指针寄存器</a:t>
            </a:r>
            <a:r>
              <a:rPr lang="en-US" altLang="zh-CN">
                <a:solidFill>
                  <a:sysClr val="windowText" lastClr="000000"/>
                </a:solidFill>
              </a:rPr>
              <a:t>pc</a:t>
            </a:r>
            <a:r>
              <a:rPr lang="zh-CN" altLang="en-US">
                <a:solidFill>
                  <a:sysClr val="windowText" lastClr="000000"/>
                </a:solidFill>
              </a:rPr>
              <a:t>，栈寄存器</a:t>
            </a:r>
            <a:r>
              <a:rPr lang="en-US" altLang="zh-CN" err="1">
                <a:solidFill>
                  <a:sysClr val="windowText" lastClr="000000"/>
                </a:solidFill>
              </a:rPr>
              <a:t>sp</a:t>
            </a:r>
            <a:r>
              <a:rPr lang="zh-CN" altLang="en-US">
                <a:solidFill>
                  <a:sysClr val="windowText" lastClr="000000"/>
                </a:solidFill>
              </a:rPr>
              <a:t>等加偏移，在图中该偏移是</a:t>
            </a:r>
            <a:r>
              <a:rPr lang="zh-CN" altLang="en-US">
                <a:solidFill>
                  <a:schemeClr val="tx1"/>
                </a:solidFill>
              </a:rPr>
              <a:t>0xffff_ffc0_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000_0000。如此在虚拟空间执行平移后，就完成到最终目标地址的映射。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2C721D-9C62-399B-7CEB-1C8D077C9D7E}"/>
              </a:ext>
            </a:extLst>
          </p:cNvPr>
          <p:cNvSpPr txBox="1"/>
          <p:nvPr/>
        </p:nvSpPr>
        <p:spPr>
          <a:xfrm>
            <a:off x="2283798" y="6273316"/>
            <a:ext cx="235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</a:t>
            </a:r>
            <a:r>
              <a:rPr lang="en-US" altLang="zh-CN"/>
              <a:t>Riscv64</a:t>
            </a:r>
            <a:r>
              <a:rPr lang="zh-CN" altLang="en-US"/>
              <a:t>的实现为例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DB294B-F5D1-ECBA-B6CE-D29F5133825B}"/>
              </a:ext>
            </a:extLst>
          </p:cNvPr>
          <p:cNvSpPr txBox="1"/>
          <p:nvPr/>
        </p:nvSpPr>
        <p:spPr>
          <a:xfrm>
            <a:off x="6096000" y="2396353"/>
            <a:ext cx="5796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目标</a:t>
            </a:r>
            <a:r>
              <a:rPr lang="zh-CN" altLang="en-US"/>
              <a:t>：完成</a:t>
            </a:r>
            <a:r>
              <a:rPr lang="en-US" altLang="zh-CN"/>
              <a:t>Paging</a:t>
            </a:r>
            <a:r>
              <a:rPr lang="zh-CN" altLang="en-US"/>
              <a:t>切换后，建立</a:t>
            </a:r>
            <a:endParaRPr lang="en-US" altLang="zh-CN"/>
          </a:p>
          <a:p>
            <a:r>
              <a:rPr lang="zh-CN" altLang="en-US"/>
              <a:t>从虚拟空间</a:t>
            </a:r>
            <a:r>
              <a:rPr lang="en-US" altLang="zh-CN" sz="1600"/>
              <a:t>0xffff_ffc0_8000_0000 ~ 0xffff_ffc0_8000_0000</a:t>
            </a:r>
          </a:p>
          <a:p>
            <a:r>
              <a:rPr lang="zh-CN" altLang="en-US"/>
              <a:t>到物理空间</a:t>
            </a:r>
            <a:r>
              <a:rPr lang="en-US" altLang="zh-CN" sz="1600">
                <a:solidFill>
                  <a:sysClr val="windowText" lastClr="000000"/>
                </a:solidFill>
              </a:rPr>
              <a:t>0x8000_0000~0xC000_0000 </a:t>
            </a:r>
            <a:r>
              <a:rPr lang="zh-CN" altLang="en-US" sz="1600">
                <a:solidFill>
                  <a:sysClr val="windowText" lastClr="000000"/>
                </a:solidFill>
              </a:rPr>
              <a:t>的映射，范围</a:t>
            </a:r>
            <a:r>
              <a:rPr lang="en-US" altLang="zh-CN" sz="1600">
                <a:solidFill>
                  <a:sysClr val="windowText" lastClr="000000"/>
                </a:solidFill>
              </a:rPr>
              <a:t>1G</a:t>
            </a:r>
            <a:r>
              <a:rPr lang="zh-CN" altLang="en-US" sz="1600">
                <a:solidFill>
                  <a:sysClr val="windowText" lastClr="000000"/>
                </a:solidFill>
              </a:rPr>
              <a:t>。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057182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736445-0D1E-858E-D62C-4AA687517E94}"/>
              </a:ext>
            </a:extLst>
          </p:cNvPr>
          <p:cNvSpPr txBox="1"/>
          <p:nvPr/>
        </p:nvSpPr>
        <p:spPr>
          <a:xfrm>
            <a:off x="515380" y="370134"/>
            <a:ext cx="77408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分页阶段</a:t>
            </a:r>
            <a:r>
              <a:rPr lang="en-US" altLang="zh-CN" sz="3200"/>
              <a:t>1</a:t>
            </a:r>
            <a:r>
              <a:rPr lang="zh-CN" altLang="en-US" sz="3200"/>
              <a:t> </a:t>
            </a:r>
            <a:r>
              <a:rPr lang="en-US" altLang="zh-CN" sz="3200"/>
              <a:t>– </a:t>
            </a:r>
            <a:r>
              <a:rPr lang="zh-CN" altLang="en-US" sz="3200"/>
              <a:t>早期启用</a:t>
            </a:r>
            <a:r>
              <a:rPr lang="en-US" altLang="zh-CN" sz="3200"/>
              <a:t>(</a:t>
            </a:r>
            <a:r>
              <a:rPr lang="zh-CN" altLang="en-US" sz="3200"/>
              <a:t>必须</a:t>
            </a:r>
            <a:r>
              <a:rPr lang="en-US" altLang="zh-CN" sz="3200"/>
              <a:t>) – </a:t>
            </a:r>
            <a:r>
              <a:rPr lang="zh-CN" altLang="en-US" sz="3200"/>
              <a:t>代码示例</a:t>
            </a:r>
            <a:endParaRPr lang="en-US" altLang="zh-CN" sz="320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27D88D6C-4818-B4D2-7176-71E9B4DF0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6" y="4321675"/>
            <a:ext cx="5814976" cy="2095657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31A33F1F-8FE3-58CE-8167-033849CBA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34" y="2132856"/>
            <a:ext cx="5813238" cy="1986660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8F48B009-FD08-31AC-4A4B-2747E18AE1E5}"/>
              </a:ext>
            </a:extLst>
          </p:cNvPr>
          <p:cNvSpPr txBox="1"/>
          <p:nvPr/>
        </p:nvSpPr>
        <p:spPr>
          <a:xfrm>
            <a:off x="659396" y="1052736"/>
            <a:ext cx="557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modules/axhal/src/platform/riscv64_qemu_virt/boot.rs</a:t>
            </a: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2CF65A-D2F2-1D30-CF56-9D04453C714E}"/>
              </a:ext>
            </a:extLst>
          </p:cNvPr>
          <p:cNvSpPr/>
          <p:nvPr/>
        </p:nvSpPr>
        <p:spPr>
          <a:xfrm>
            <a:off x="902902" y="4509120"/>
            <a:ext cx="3743519" cy="7783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69E89F-7C34-98FD-4186-5F60A0A86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34" y="1422068"/>
            <a:ext cx="5813238" cy="6049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B22FB7D-F882-4FD5-A4CE-8B3DBD94A9DD}"/>
              </a:ext>
            </a:extLst>
          </p:cNvPr>
          <p:cNvSpPr txBox="1"/>
          <p:nvPr/>
        </p:nvSpPr>
        <p:spPr>
          <a:xfrm>
            <a:off x="6888088" y="1244950"/>
            <a:ext cx="50045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BOOT_PT_SV39</a:t>
            </a:r>
            <a:r>
              <a:rPr lang="zh-CN" altLang="en-US" sz="2000"/>
              <a:t>使用的是</a:t>
            </a:r>
            <a:r>
              <a:rPr lang="en-US" altLang="zh-CN" sz="2000"/>
              <a:t>LDS</a:t>
            </a:r>
            <a:r>
              <a:rPr lang="zh-CN" altLang="en-US" sz="2000"/>
              <a:t>定义布局时，直接预留的一页，所以不用额外内存分配。</a:t>
            </a:r>
            <a:endParaRPr lang="en-US" altLang="zh-CN" sz="200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E91A52A-7CFD-EF26-A316-211C6E2BCAA5}"/>
              </a:ext>
            </a:extLst>
          </p:cNvPr>
          <p:cNvGrpSpPr/>
          <p:nvPr/>
        </p:nvGrpSpPr>
        <p:grpSpPr>
          <a:xfrm>
            <a:off x="6791489" y="2204864"/>
            <a:ext cx="5065151" cy="2016224"/>
            <a:chOff x="6780076" y="4041068"/>
            <a:chExt cx="5065151" cy="201622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B2B8BCF-ADC4-D9E9-1490-54F6A9A5ECA4}"/>
                </a:ext>
              </a:extLst>
            </p:cNvPr>
            <p:cNvSpPr/>
            <p:nvPr/>
          </p:nvSpPr>
          <p:spPr>
            <a:xfrm>
              <a:off x="7488743" y="4401108"/>
              <a:ext cx="2664296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3D04627-09ED-1966-6B30-D38DB478DD1B}"/>
                </a:ext>
              </a:extLst>
            </p:cNvPr>
            <p:cNvSpPr/>
            <p:nvPr/>
          </p:nvSpPr>
          <p:spPr>
            <a:xfrm>
              <a:off x="7488743" y="4725144"/>
              <a:ext cx="2664296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DBAE9DC-7302-4352-9929-1951B97EC72E}"/>
                </a:ext>
              </a:extLst>
            </p:cNvPr>
            <p:cNvSpPr/>
            <p:nvPr/>
          </p:nvSpPr>
          <p:spPr>
            <a:xfrm>
              <a:off x="7488743" y="5049180"/>
              <a:ext cx="2664296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0x80000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70881D2-927D-342F-2135-20D7E4DA37A1}"/>
                </a:ext>
              </a:extLst>
            </p:cNvPr>
            <p:cNvSpPr/>
            <p:nvPr/>
          </p:nvSpPr>
          <p:spPr>
            <a:xfrm>
              <a:off x="7488743" y="5373216"/>
              <a:ext cx="2664296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D1D94F8-657A-C6E7-57BB-25141CF85E84}"/>
                </a:ext>
              </a:extLst>
            </p:cNvPr>
            <p:cNvSpPr/>
            <p:nvPr/>
          </p:nvSpPr>
          <p:spPr>
            <a:xfrm>
              <a:off x="10157586" y="4401108"/>
              <a:ext cx="168764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984479D-43F0-EB94-154F-BD6CEC75D714}"/>
                </a:ext>
              </a:extLst>
            </p:cNvPr>
            <p:cNvSpPr/>
            <p:nvPr/>
          </p:nvSpPr>
          <p:spPr>
            <a:xfrm>
              <a:off x="10157586" y="4725144"/>
              <a:ext cx="168764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40F5CA2-D330-90F4-4537-965DBC415E42}"/>
                </a:ext>
              </a:extLst>
            </p:cNvPr>
            <p:cNvSpPr/>
            <p:nvPr/>
          </p:nvSpPr>
          <p:spPr>
            <a:xfrm>
              <a:off x="10157586" y="5049180"/>
              <a:ext cx="168764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DAG_XWRV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59E09BB-086F-1B0E-C94F-5EC4C10D51AC}"/>
                </a:ext>
              </a:extLst>
            </p:cNvPr>
            <p:cNvSpPr/>
            <p:nvPr/>
          </p:nvSpPr>
          <p:spPr>
            <a:xfrm>
              <a:off x="10157586" y="5373216"/>
              <a:ext cx="168764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94FDA33-32DC-A430-73B7-D227019B6535}"/>
                </a:ext>
              </a:extLst>
            </p:cNvPr>
            <p:cNvSpPr txBox="1"/>
            <p:nvPr/>
          </p:nvSpPr>
          <p:spPr>
            <a:xfrm>
              <a:off x="7200711" y="4365104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FA6CEA7-42E0-21F8-AAC5-87C1B3BD7E64}"/>
                </a:ext>
              </a:extLst>
            </p:cNvPr>
            <p:cNvSpPr txBox="1"/>
            <p:nvPr/>
          </p:nvSpPr>
          <p:spPr>
            <a:xfrm>
              <a:off x="7200711" y="4679848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C039ACB-2B91-9F25-2267-CD5A66334BC6}"/>
                </a:ext>
              </a:extLst>
            </p:cNvPr>
            <p:cNvSpPr txBox="1"/>
            <p:nvPr/>
          </p:nvSpPr>
          <p:spPr>
            <a:xfrm>
              <a:off x="7200711" y="503988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562951B-13ED-2EB4-916A-2B446870680F}"/>
                </a:ext>
              </a:extLst>
            </p:cNvPr>
            <p:cNvSpPr/>
            <p:nvPr/>
          </p:nvSpPr>
          <p:spPr>
            <a:xfrm>
              <a:off x="7488743" y="5697252"/>
              <a:ext cx="2664296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0x80000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02D5640-C1CF-A198-99F1-7F702E88DABF}"/>
                </a:ext>
              </a:extLst>
            </p:cNvPr>
            <p:cNvSpPr/>
            <p:nvPr/>
          </p:nvSpPr>
          <p:spPr>
            <a:xfrm>
              <a:off x="10157586" y="5697252"/>
              <a:ext cx="168764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DAG_XWRV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A3BE438-3004-395A-EDA6-AE0E55F0C899}"/>
                </a:ext>
              </a:extLst>
            </p:cNvPr>
            <p:cNvSpPr txBox="1"/>
            <p:nvPr/>
          </p:nvSpPr>
          <p:spPr>
            <a:xfrm>
              <a:off x="6780076" y="5687960"/>
              <a:ext cx="780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0x102</a:t>
              </a:r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2C9B37F-96CE-4935-4485-25C739F8CA42}"/>
                </a:ext>
              </a:extLst>
            </p:cNvPr>
            <p:cNvSpPr txBox="1"/>
            <p:nvPr/>
          </p:nvSpPr>
          <p:spPr>
            <a:xfrm>
              <a:off x="6876675" y="5363924"/>
              <a:ext cx="672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… … </a:t>
              </a:r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24B105E-81D1-CE1D-3C89-5E26BFEA9A10}"/>
                </a:ext>
              </a:extLst>
            </p:cNvPr>
            <p:cNvSpPr txBox="1"/>
            <p:nvPr/>
          </p:nvSpPr>
          <p:spPr>
            <a:xfrm>
              <a:off x="7884787" y="404106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[53:10]</a:t>
              </a:r>
              <a:r>
                <a:rPr lang="zh-CN" altLang="en-US"/>
                <a:t>物理页帧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DBC1EEC-1DEE-FE54-FAA3-0FAAB9C43A87}"/>
                </a:ext>
              </a:extLst>
            </p:cNvPr>
            <p:cNvSpPr txBox="1"/>
            <p:nvPr/>
          </p:nvSpPr>
          <p:spPr>
            <a:xfrm>
              <a:off x="10513079" y="4041068"/>
              <a:ext cx="1188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[9:0]</a:t>
              </a:r>
              <a:r>
                <a:rPr lang="zh-CN" altLang="en-US"/>
                <a:t>属性</a:t>
              </a: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6623AF29-F6E7-5D16-624D-3CE014714AF6}"/>
              </a:ext>
            </a:extLst>
          </p:cNvPr>
          <p:cNvSpPr txBox="1"/>
          <p:nvPr/>
        </p:nvSpPr>
        <p:spPr>
          <a:xfrm>
            <a:off x="6816080" y="4344489"/>
            <a:ext cx="51485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初始化根页表</a:t>
            </a:r>
            <a:r>
              <a:rPr lang="en-US" altLang="zh-CN" sz="2000"/>
              <a:t>BOOT_PT_SV39</a:t>
            </a:r>
            <a:r>
              <a:rPr lang="zh-CN" altLang="en-US" sz="2000"/>
              <a:t>，只有一级，即每个页表项直接映射到</a:t>
            </a:r>
            <a:r>
              <a:rPr lang="en-US" altLang="zh-CN" sz="2000"/>
              <a:t>1G</a:t>
            </a:r>
            <a:r>
              <a:rPr lang="zh-CN" altLang="en-US" sz="2000"/>
              <a:t>的地址空间。</a:t>
            </a:r>
            <a:endParaRPr lang="en-US" altLang="zh-CN" sz="2000"/>
          </a:p>
          <a:p>
            <a:r>
              <a:rPr lang="en-US" altLang="zh-CN" sz="2000"/>
              <a:t>1G = 2</a:t>
            </a:r>
            <a:r>
              <a:rPr lang="en-US" altLang="zh-CN" sz="2000" baseline="30000"/>
              <a:t>30 </a:t>
            </a:r>
            <a:r>
              <a:rPr lang="zh-CN" altLang="en-US" sz="2000"/>
              <a:t>因此</a:t>
            </a:r>
            <a:r>
              <a:rPr lang="en-US" altLang="zh-CN" sz="2000" err="1"/>
              <a:t>pgd_idx</a:t>
            </a:r>
            <a:r>
              <a:rPr lang="en-US" altLang="zh-CN" sz="2000"/>
              <a:t> = (VA&gt;&gt;30)&amp;(512-1)</a:t>
            </a:r>
          </a:p>
          <a:p>
            <a:r>
              <a:rPr lang="en-US" altLang="zh-CN" sz="2000"/>
              <a:t>0x8000_0000 &gt;&gt; 30</a:t>
            </a:r>
            <a:r>
              <a:rPr lang="zh-CN" altLang="en-US" sz="2000"/>
              <a:t>，对应</a:t>
            </a:r>
            <a:r>
              <a:rPr lang="en-US" altLang="zh-CN" sz="2000" b="1" err="1">
                <a:solidFill>
                  <a:srgbClr val="FF0000"/>
                </a:solidFill>
              </a:rPr>
              <a:t>pgd_idx</a:t>
            </a:r>
            <a:r>
              <a:rPr lang="en-US" altLang="zh-CN" sz="2000" b="1">
                <a:solidFill>
                  <a:srgbClr val="FF0000"/>
                </a:solidFill>
              </a:rPr>
              <a:t> = 2</a:t>
            </a:r>
          </a:p>
          <a:p>
            <a:r>
              <a:rPr lang="en-US" altLang="zh-CN" sz="2000"/>
              <a:t>0xffff_ffc0_8000_0000 &gt;&gt; 30</a:t>
            </a:r>
            <a:r>
              <a:rPr lang="zh-CN" altLang="en-US" sz="2000"/>
              <a:t>，只保留低</a:t>
            </a:r>
            <a:r>
              <a:rPr lang="en-US" altLang="zh-CN" sz="2000"/>
              <a:t>9</a:t>
            </a:r>
            <a:r>
              <a:rPr lang="zh-CN" altLang="en-US" sz="2000"/>
              <a:t>位，</a:t>
            </a:r>
            <a:endParaRPr lang="en-US" altLang="zh-CN" sz="2000"/>
          </a:p>
          <a:p>
            <a:r>
              <a:rPr lang="zh-CN" altLang="en-US" sz="2000"/>
              <a:t>对应</a:t>
            </a:r>
            <a:r>
              <a:rPr lang="en-US" altLang="zh-CN" sz="2000" b="1" err="1">
                <a:solidFill>
                  <a:srgbClr val="FF0000"/>
                </a:solidFill>
              </a:rPr>
              <a:t>pgd_idx</a:t>
            </a:r>
            <a:r>
              <a:rPr lang="en-US" altLang="zh-CN" sz="2000" b="1">
                <a:solidFill>
                  <a:srgbClr val="FF0000"/>
                </a:solidFill>
              </a:rPr>
              <a:t> = 0x102</a:t>
            </a:r>
          </a:p>
          <a:p>
            <a:endParaRPr lang="en-US" altLang="zh-CN" sz="2000" b="1">
              <a:solidFill>
                <a:srgbClr val="FF0000"/>
              </a:solidFill>
            </a:endParaRPr>
          </a:p>
          <a:p>
            <a:r>
              <a:rPr lang="zh-CN" altLang="en-US" sz="2000"/>
              <a:t>物理页帧号 </a:t>
            </a:r>
            <a:r>
              <a:rPr lang="en-US" altLang="zh-CN" sz="2000"/>
              <a:t>= </a:t>
            </a:r>
            <a:r>
              <a:rPr lang="zh-CN" altLang="en-US" sz="2000"/>
              <a:t>物理地址 </a:t>
            </a:r>
            <a:r>
              <a:rPr lang="en-US" altLang="zh-CN" sz="2000"/>
              <a:t>&gt;&gt; 12</a:t>
            </a:r>
            <a:r>
              <a:rPr lang="zh-CN" altLang="en-US" sz="2000"/>
              <a:t>，故</a:t>
            </a:r>
            <a:r>
              <a:rPr lang="en-US" altLang="zh-CN" sz="2000">
                <a:solidFill>
                  <a:srgbClr val="FF0000"/>
                </a:solidFill>
              </a:rPr>
              <a:t>0x80000</a:t>
            </a:r>
          </a:p>
        </p:txBody>
      </p:sp>
    </p:spTree>
    <p:extLst>
      <p:ext uri="{BB962C8B-B14F-4D97-AF65-F5344CB8AC3E}">
        <p14:creationId xmlns:p14="http://schemas.microsoft.com/office/powerpoint/2010/main" val="2443762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7A9EC58-7668-D81D-A325-3ABCD3F829E3}"/>
              </a:ext>
            </a:extLst>
          </p:cNvPr>
          <p:cNvSpPr/>
          <p:nvPr/>
        </p:nvSpPr>
        <p:spPr>
          <a:xfrm>
            <a:off x="1848443" y="2683059"/>
            <a:ext cx="2781736" cy="3986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736445-0D1E-858E-D62C-4AA687517E94}"/>
              </a:ext>
            </a:extLst>
          </p:cNvPr>
          <p:cNvSpPr txBox="1"/>
          <p:nvPr/>
        </p:nvSpPr>
        <p:spPr>
          <a:xfrm>
            <a:off x="515380" y="370134"/>
            <a:ext cx="583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分页阶段</a:t>
            </a:r>
            <a:r>
              <a:rPr lang="en-US" altLang="zh-CN" sz="3200"/>
              <a:t>2</a:t>
            </a:r>
            <a:r>
              <a:rPr lang="zh-CN" altLang="en-US" sz="3200"/>
              <a:t> </a:t>
            </a:r>
            <a:r>
              <a:rPr lang="en-US" altLang="zh-CN" sz="3200"/>
              <a:t>– </a:t>
            </a:r>
            <a:r>
              <a:rPr lang="zh-CN" altLang="en-US" sz="3200"/>
              <a:t>重建映射</a:t>
            </a:r>
            <a:r>
              <a:rPr lang="en-US" altLang="zh-CN" sz="3200"/>
              <a:t>(</a:t>
            </a:r>
            <a:r>
              <a:rPr lang="zh-CN" altLang="en-US" sz="3200"/>
              <a:t>可选</a:t>
            </a:r>
            <a:r>
              <a:rPr lang="en-US" altLang="zh-CN" sz="3200"/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616191-6E96-2300-A9F7-8C204C88AC22}"/>
              </a:ext>
            </a:extLst>
          </p:cNvPr>
          <p:cNvSpPr txBox="1"/>
          <p:nvPr/>
        </p:nvSpPr>
        <p:spPr>
          <a:xfrm>
            <a:off x="623392" y="1124744"/>
            <a:ext cx="817290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阶段</a:t>
            </a:r>
            <a:r>
              <a:rPr lang="en-US" altLang="zh-CN" sz="2000" b="1"/>
              <a:t>2</a:t>
            </a:r>
            <a:r>
              <a:rPr lang="en-US" altLang="zh-CN" sz="2000"/>
              <a:t>:</a:t>
            </a:r>
            <a:r>
              <a:rPr lang="zh-CN" altLang="en-US" sz="2000"/>
              <a:t>指定</a:t>
            </a:r>
            <a:r>
              <a:rPr lang="en-US" altLang="zh-CN" sz="2000"/>
              <a:t>paging feature</a:t>
            </a:r>
            <a:r>
              <a:rPr lang="zh-CN" altLang="en-US" sz="2000"/>
              <a:t>的情况下，启动后期重建完整的空间映射。</a:t>
            </a:r>
            <a:endParaRPr lang="en-US" altLang="zh-CN" sz="2000"/>
          </a:p>
          <a:p>
            <a:r>
              <a:rPr lang="zh-CN" altLang="en-US" i="1">
                <a:solidFill>
                  <a:srgbClr val="0070C0"/>
                </a:solidFill>
              </a:rPr>
              <a:t>注：</a:t>
            </a:r>
            <a:r>
              <a:rPr lang="en-US" altLang="zh-CN" i="1">
                <a:solidFill>
                  <a:srgbClr val="0070C0"/>
                </a:solidFill>
              </a:rPr>
              <a:t>paging</a:t>
            </a:r>
            <a:r>
              <a:rPr lang="zh-CN" altLang="en-US" i="1">
                <a:solidFill>
                  <a:srgbClr val="0070C0"/>
                </a:solidFill>
              </a:rPr>
              <a:t>不是决定分页是否启用，而是决定是否包含阶段</a:t>
            </a:r>
            <a:r>
              <a:rPr lang="en-US" altLang="zh-CN" i="1">
                <a:solidFill>
                  <a:srgbClr val="0070C0"/>
                </a:solidFill>
              </a:rPr>
              <a:t>2</a:t>
            </a:r>
            <a:r>
              <a:rPr lang="zh-CN" altLang="en-US" i="1">
                <a:solidFill>
                  <a:srgbClr val="0070C0"/>
                </a:solidFill>
              </a:rPr>
              <a:t>。</a:t>
            </a:r>
            <a:endParaRPr lang="en-US" altLang="zh-CN" i="1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BBAE68-3570-3686-6ED0-9272A76D51AC}"/>
              </a:ext>
            </a:extLst>
          </p:cNvPr>
          <p:cNvSpPr txBox="1"/>
          <p:nvPr/>
        </p:nvSpPr>
        <p:spPr>
          <a:xfrm>
            <a:off x="688457" y="5101443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0x8000_0000</a:t>
            </a:r>
            <a:endParaRPr lang="zh-CN" altLang="en-US" sz="1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B6AA37-E51D-F44E-440A-0A275AD8A3AF}"/>
              </a:ext>
            </a:extLst>
          </p:cNvPr>
          <p:cNvSpPr txBox="1"/>
          <p:nvPr/>
        </p:nvSpPr>
        <p:spPr>
          <a:xfrm>
            <a:off x="2637912" y="217333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物理空间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8BE316-1869-5146-404F-E6AB0ABF90BC}"/>
              </a:ext>
            </a:extLst>
          </p:cNvPr>
          <p:cNvSpPr txBox="1"/>
          <p:nvPr/>
        </p:nvSpPr>
        <p:spPr>
          <a:xfrm>
            <a:off x="8095758" y="217333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虚拟空间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A728A38-4DD0-BB60-052E-1D437833A35B}"/>
              </a:ext>
            </a:extLst>
          </p:cNvPr>
          <p:cNvSpPr/>
          <p:nvPr/>
        </p:nvSpPr>
        <p:spPr>
          <a:xfrm>
            <a:off x="1903724" y="4901205"/>
            <a:ext cx="2630354" cy="3756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sbi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27F98-F9C7-C2B2-3ABF-41F4EF303377}"/>
              </a:ext>
            </a:extLst>
          </p:cNvPr>
          <p:cNvSpPr txBox="1"/>
          <p:nvPr/>
        </p:nvSpPr>
        <p:spPr>
          <a:xfrm>
            <a:off x="623392" y="2488897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物理内存上限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5F2989-C4DA-2F6F-DF6F-7AF55851932D}"/>
              </a:ext>
            </a:extLst>
          </p:cNvPr>
          <p:cNvSpPr/>
          <p:nvPr/>
        </p:nvSpPr>
        <p:spPr>
          <a:xfrm>
            <a:off x="1907908" y="3145438"/>
            <a:ext cx="2640203" cy="365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bss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C53C0E-4FB9-87EA-F67B-AD1247859241}"/>
              </a:ext>
            </a:extLst>
          </p:cNvPr>
          <p:cNvSpPr/>
          <p:nvPr/>
        </p:nvSpPr>
        <p:spPr>
          <a:xfrm>
            <a:off x="1903724" y="3563120"/>
            <a:ext cx="2640203" cy="365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.data .</a:t>
            </a:r>
            <a:r>
              <a:rPr lang="en-US" altLang="zh-CN" err="1">
                <a:solidFill>
                  <a:schemeClr val="tx1"/>
                </a:solidFill>
              </a:rPr>
              <a:t>tdata</a:t>
            </a:r>
            <a:r>
              <a:rPr lang="en-US" altLang="zh-CN">
                <a:solidFill>
                  <a:schemeClr val="tx1"/>
                </a:solidFill>
              </a:rPr>
              <a:t> .</a:t>
            </a:r>
            <a:r>
              <a:rPr lang="en-US" altLang="zh-CN" err="1">
                <a:solidFill>
                  <a:schemeClr val="tx1"/>
                </a:solidFill>
              </a:rPr>
              <a:t>tbss</a:t>
            </a:r>
            <a:r>
              <a:rPr lang="en-US" altLang="zh-CN">
                <a:solidFill>
                  <a:schemeClr val="tx1"/>
                </a:solidFill>
              </a:rPr>
              <a:t> .</a:t>
            </a:r>
            <a:r>
              <a:rPr lang="en-US" altLang="zh-CN" err="1">
                <a:solidFill>
                  <a:schemeClr val="tx1"/>
                </a:solidFill>
              </a:rPr>
              <a:t>percpu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E479DD-E2BF-A63F-61AD-4DBFFFD7A527}"/>
              </a:ext>
            </a:extLst>
          </p:cNvPr>
          <p:cNvSpPr/>
          <p:nvPr/>
        </p:nvSpPr>
        <p:spPr>
          <a:xfrm>
            <a:off x="1899016" y="3992369"/>
            <a:ext cx="2640203" cy="365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rodata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3E60495-1283-99C8-22CF-FF47297E8540}"/>
              </a:ext>
            </a:extLst>
          </p:cNvPr>
          <p:cNvSpPr/>
          <p:nvPr/>
        </p:nvSpPr>
        <p:spPr>
          <a:xfrm>
            <a:off x="1893875" y="4401109"/>
            <a:ext cx="2640203" cy="365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AB1921F-AE63-EF21-F146-8B56A7DBC08C}"/>
              </a:ext>
            </a:extLst>
          </p:cNvPr>
          <p:cNvSpPr/>
          <p:nvPr/>
        </p:nvSpPr>
        <p:spPr>
          <a:xfrm>
            <a:off x="1903724" y="2748663"/>
            <a:ext cx="2640203" cy="36598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Free Memory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7B75F96-B4C8-9BE8-6864-6F6B9AA0A9DE}"/>
              </a:ext>
            </a:extLst>
          </p:cNvPr>
          <p:cNvSpPr/>
          <p:nvPr/>
        </p:nvSpPr>
        <p:spPr>
          <a:xfrm>
            <a:off x="1897139" y="6231367"/>
            <a:ext cx="2640203" cy="365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uart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F388718-7C89-211E-240E-25F2BA28BE3C}"/>
              </a:ext>
            </a:extLst>
          </p:cNvPr>
          <p:cNvSpPr/>
          <p:nvPr/>
        </p:nvSpPr>
        <p:spPr>
          <a:xfrm>
            <a:off x="1902279" y="5819168"/>
            <a:ext cx="2640203" cy="365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Virtio</a:t>
            </a:r>
            <a:r>
              <a:rPr lang="en-US" altLang="zh-CN">
                <a:solidFill>
                  <a:schemeClr val="tx1"/>
                </a:solidFill>
              </a:rPr>
              <a:t> slot(1 ~ 8)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4F21638-5524-2976-8AFA-7E359385C4B5}"/>
              </a:ext>
            </a:extLst>
          </p:cNvPr>
          <p:cNvSpPr/>
          <p:nvPr/>
        </p:nvSpPr>
        <p:spPr>
          <a:xfrm>
            <a:off x="1897139" y="5411584"/>
            <a:ext cx="2640203" cy="365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PCI </a:t>
            </a:r>
            <a:r>
              <a:rPr lang="en-US" altLang="zh-CN" err="1">
                <a:solidFill>
                  <a:schemeClr val="tx1"/>
                </a:solidFill>
              </a:rPr>
              <a:t>config&amp;range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A610E20-6FD5-CE70-D248-C172EABB80E1}"/>
              </a:ext>
            </a:extLst>
          </p:cNvPr>
          <p:cNvSpPr txBox="1"/>
          <p:nvPr/>
        </p:nvSpPr>
        <p:spPr>
          <a:xfrm>
            <a:off x="688457" y="6461294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0x1000_0000</a:t>
            </a:r>
            <a:endParaRPr lang="zh-CN" altLang="en-US" sz="14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CB25D8D-5F27-AF5F-9E41-E55025EF882B}"/>
              </a:ext>
            </a:extLst>
          </p:cNvPr>
          <p:cNvSpPr/>
          <p:nvPr/>
        </p:nvSpPr>
        <p:spPr>
          <a:xfrm>
            <a:off x="7248128" y="2683059"/>
            <a:ext cx="2781736" cy="3986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25FEF46-3CC3-D97F-86EB-A8BF680CFAAC}"/>
              </a:ext>
            </a:extLst>
          </p:cNvPr>
          <p:cNvSpPr/>
          <p:nvPr/>
        </p:nvSpPr>
        <p:spPr>
          <a:xfrm>
            <a:off x="7303409" y="4901205"/>
            <a:ext cx="2630354" cy="3756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sbi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124FB12-8F59-EB81-F2F9-0577DB061635}"/>
              </a:ext>
            </a:extLst>
          </p:cNvPr>
          <p:cNvSpPr/>
          <p:nvPr/>
        </p:nvSpPr>
        <p:spPr>
          <a:xfrm>
            <a:off x="7307593" y="3145438"/>
            <a:ext cx="2640203" cy="365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bss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41CB72A-5935-4812-5D1B-08735EFD9F61}"/>
              </a:ext>
            </a:extLst>
          </p:cNvPr>
          <p:cNvSpPr/>
          <p:nvPr/>
        </p:nvSpPr>
        <p:spPr>
          <a:xfrm>
            <a:off x="7303409" y="3563120"/>
            <a:ext cx="2640203" cy="365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.data .</a:t>
            </a:r>
            <a:r>
              <a:rPr lang="en-US" altLang="zh-CN" err="1">
                <a:solidFill>
                  <a:schemeClr val="tx1"/>
                </a:solidFill>
              </a:rPr>
              <a:t>tdata</a:t>
            </a:r>
            <a:r>
              <a:rPr lang="en-US" altLang="zh-CN">
                <a:solidFill>
                  <a:schemeClr val="tx1"/>
                </a:solidFill>
              </a:rPr>
              <a:t> .</a:t>
            </a:r>
            <a:r>
              <a:rPr lang="en-US" altLang="zh-CN" err="1">
                <a:solidFill>
                  <a:schemeClr val="tx1"/>
                </a:solidFill>
              </a:rPr>
              <a:t>tbss</a:t>
            </a:r>
            <a:r>
              <a:rPr lang="en-US" altLang="zh-CN">
                <a:solidFill>
                  <a:schemeClr val="tx1"/>
                </a:solidFill>
              </a:rPr>
              <a:t> .</a:t>
            </a:r>
            <a:r>
              <a:rPr lang="en-US" altLang="zh-CN" err="1">
                <a:solidFill>
                  <a:schemeClr val="tx1"/>
                </a:solidFill>
              </a:rPr>
              <a:t>percpu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E407886-A666-4314-F972-B3CB9286B75C}"/>
              </a:ext>
            </a:extLst>
          </p:cNvPr>
          <p:cNvSpPr/>
          <p:nvPr/>
        </p:nvSpPr>
        <p:spPr>
          <a:xfrm>
            <a:off x="7298701" y="3992369"/>
            <a:ext cx="2640203" cy="365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rodata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EEE18FB-ABB4-0157-D907-58F77070CAD4}"/>
              </a:ext>
            </a:extLst>
          </p:cNvPr>
          <p:cNvSpPr/>
          <p:nvPr/>
        </p:nvSpPr>
        <p:spPr>
          <a:xfrm>
            <a:off x="7293560" y="4401109"/>
            <a:ext cx="2640203" cy="365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819F3C1-1D0C-5062-5891-2CBE498E5E9D}"/>
              </a:ext>
            </a:extLst>
          </p:cNvPr>
          <p:cNvSpPr/>
          <p:nvPr/>
        </p:nvSpPr>
        <p:spPr>
          <a:xfrm>
            <a:off x="7303409" y="2748663"/>
            <a:ext cx="2640203" cy="36598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Free Memory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5CCEE5B-5ECB-0FCD-2F74-BC98A467DEC2}"/>
              </a:ext>
            </a:extLst>
          </p:cNvPr>
          <p:cNvSpPr/>
          <p:nvPr/>
        </p:nvSpPr>
        <p:spPr>
          <a:xfrm>
            <a:off x="7296824" y="6231367"/>
            <a:ext cx="2640203" cy="365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uart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95345E9-5CE5-81E4-E6A4-6AD4D1B68133}"/>
              </a:ext>
            </a:extLst>
          </p:cNvPr>
          <p:cNvSpPr/>
          <p:nvPr/>
        </p:nvSpPr>
        <p:spPr>
          <a:xfrm>
            <a:off x="7301964" y="5819168"/>
            <a:ext cx="2640203" cy="365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Virtio</a:t>
            </a:r>
            <a:r>
              <a:rPr lang="en-US" altLang="zh-CN">
                <a:solidFill>
                  <a:schemeClr val="tx1"/>
                </a:solidFill>
              </a:rPr>
              <a:t> slot(1 ~ 8)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108FB81-FEFB-49F3-A034-FE65FFB5CDE0}"/>
              </a:ext>
            </a:extLst>
          </p:cNvPr>
          <p:cNvSpPr/>
          <p:nvPr/>
        </p:nvSpPr>
        <p:spPr>
          <a:xfrm>
            <a:off x="7296824" y="5411584"/>
            <a:ext cx="2640203" cy="365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PCI </a:t>
            </a:r>
            <a:r>
              <a:rPr lang="en-US" altLang="zh-CN" err="1">
                <a:solidFill>
                  <a:schemeClr val="tx1"/>
                </a:solidFill>
              </a:rPr>
              <a:t>config&amp;range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57F7E49-37C0-E384-939D-E82AD0953362}"/>
              </a:ext>
            </a:extLst>
          </p:cNvPr>
          <p:cNvSpPr txBox="1"/>
          <p:nvPr/>
        </p:nvSpPr>
        <p:spPr>
          <a:xfrm>
            <a:off x="10020436" y="5101443"/>
            <a:ext cx="1821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/>
              <a:t>0xffff_ffc0_8000_0000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D82B53B-A51A-3DC2-E990-B5BDB1AE50A2}"/>
              </a:ext>
            </a:extLst>
          </p:cNvPr>
          <p:cNvSpPr txBox="1"/>
          <p:nvPr/>
        </p:nvSpPr>
        <p:spPr>
          <a:xfrm>
            <a:off x="10020436" y="6433591"/>
            <a:ext cx="1821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/>
              <a:t>0xffff_ffc0_</a:t>
            </a:r>
            <a:r>
              <a:rPr lang="en-US" altLang="zh-CN"/>
              <a:t>1</a:t>
            </a:r>
            <a:r>
              <a:rPr lang="zh-CN" altLang="en-US"/>
              <a:t>000_0000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6724152-E420-2242-D9B9-5F203722415B}"/>
              </a:ext>
            </a:extLst>
          </p:cNvPr>
          <p:cNvSpPr txBox="1"/>
          <p:nvPr/>
        </p:nvSpPr>
        <p:spPr>
          <a:xfrm>
            <a:off x="695400" y="4509120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0x8020_0000</a:t>
            </a:r>
            <a:endParaRPr lang="zh-CN" altLang="en-US" sz="14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10A3DFC-0456-3BAC-3B3D-81A9B43C5306}"/>
              </a:ext>
            </a:extLst>
          </p:cNvPr>
          <p:cNvSpPr txBox="1"/>
          <p:nvPr/>
        </p:nvSpPr>
        <p:spPr>
          <a:xfrm>
            <a:off x="10037288" y="4525516"/>
            <a:ext cx="1821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/>
              <a:t>0xffff_ffc0_80</a:t>
            </a:r>
            <a:r>
              <a:rPr lang="en-US" altLang="zh-CN"/>
              <a:t>2</a:t>
            </a:r>
            <a:r>
              <a:rPr lang="zh-CN" altLang="en-US"/>
              <a:t>0_0000</a:t>
            </a:r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31927C04-18A2-5761-888A-E766024053DE}"/>
              </a:ext>
            </a:extLst>
          </p:cNvPr>
          <p:cNvSpPr/>
          <p:nvPr/>
        </p:nvSpPr>
        <p:spPr>
          <a:xfrm>
            <a:off x="4782569" y="5409220"/>
            <a:ext cx="2372721" cy="12601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A1E2733-A42B-2065-0F51-9F6D24D67FC0}"/>
              </a:ext>
            </a:extLst>
          </p:cNvPr>
          <p:cNvSpPr txBox="1"/>
          <p:nvPr/>
        </p:nvSpPr>
        <p:spPr>
          <a:xfrm>
            <a:off x="4775144" y="5786100"/>
            <a:ext cx="22569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READ | WRITE | DEVICE |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RESERVED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7B200810-5618-6478-716A-8CC7B28C427F}"/>
              </a:ext>
            </a:extLst>
          </p:cNvPr>
          <p:cNvSpPr/>
          <p:nvPr/>
        </p:nvSpPr>
        <p:spPr>
          <a:xfrm>
            <a:off x="4761625" y="4358354"/>
            <a:ext cx="2372721" cy="4749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8D784BE-BB00-2CFA-A220-B8325C1FF9E3}"/>
              </a:ext>
            </a:extLst>
          </p:cNvPr>
          <p:cNvSpPr txBox="1"/>
          <p:nvPr/>
        </p:nvSpPr>
        <p:spPr>
          <a:xfrm>
            <a:off x="4642629" y="4444358"/>
            <a:ext cx="2497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READ | EXECUTE | RESERVED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1E626EA1-BF3A-DAA9-8EEF-7C2B5839F493}"/>
              </a:ext>
            </a:extLst>
          </p:cNvPr>
          <p:cNvSpPr/>
          <p:nvPr/>
        </p:nvSpPr>
        <p:spPr>
          <a:xfrm>
            <a:off x="4774836" y="3962172"/>
            <a:ext cx="2372721" cy="4749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91F3CF8-ACA8-041C-B374-C38E18571178}"/>
              </a:ext>
            </a:extLst>
          </p:cNvPr>
          <p:cNvSpPr txBox="1"/>
          <p:nvPr/>
        </p:nvSpPr>
        <p:spPr>
          <a:xfrm>
            <a:off x="4655840" y="4048176"/>
            <a:ext cx="2497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READ | RESERVED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9937B9E7-ADA1-250D-1B21-2EC13DA7F82D}"/>
              </a:ext>
            </a:extLst>
          </p:cNvPr>
          <p:cNvSpPr/>
          <p:nvPr/>
        </p:nvSpPr>
        <p:spPr>
          <a:xfrm>
            <a:off x="4797629" y="3501008"/>
            <a:ext cx="2372721" cy="4749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B88FC20-7DBE-35BB-6444-2B3708DD87AF}"/>
              </a:ext>
            </a:extLst>
          </p:cNvPr>
          <p:cNvSpPr txBox="1"/>
          <p:nvPr/>
        </p:nvSpPr>
        <p:spPr>
          <a:xfrm>
            <a:off x="4678633" y="3587012"/>
            <a:ext cx="2497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READ | WRITE | RESERVED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A5B61D5F-9A70-FEFD-F42B-641884F47C96}"/>
              </a:ext>
            </a:extLst>
          </p:cNvPr>
          <p:cNvSpPr/>
          <p:nvPr/>
        </p:nvSpPr>
        <p:spPr>
          <a:xfrm>
            <a:off x="4797629" y="3140968"/>
            <a:ext cx="2372721" cy="4749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F090038-C21F-AA9E-FA12-0B3B11635C26}"/>
              </a:ext>
            </a:extLst>
          </p:cNvPr>
          <p:cNvSpPr txBox="1"/>
          <p:nvPr/>
        </p:nvSpPr>
        <p:spPr>
          <a:xfrm>
            <a:off x="4678633" y="3226972"/>
            <a:ext cx="2497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READ | WRITE | RESERVED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A54ACB8A-08E9-5E50-9A94-729FC5656875}"/>
              </a:ext>
            </a:extLst>
          </p:cNvPr>
          <p:cNvSpPr/>
          <p:nvPr/>
        </p:nvSpPr>
        <p:spPr>
          <a:xfrm>
            <a:off x="4761625" y="2708920"/>
            <a:ext cx="2372721" cy="4749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33CFDDC-8D2C-E26F-4D01-0253B3E74CBD}"/>
              </a:ext>
            </a:extLst>
          </p:cNvPr>
          <p:cNvSpPr txBox="1"/>
          <p:nvPr/>
        </p:nvSpPr>
        <p:spPr>
          <a:xfrm>
            <a:off x="4642629" y="2794924"/>
            <a:ext cx="2497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READ | WRITE | FREE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D3F0F9E-059A-D678-8812-3F0F46BC753E}"/>
              </a:ext>
            </a:extLst>
          </p:cNvPr>
          <p:cNvSpPr/>
          <p:nvPr/>
        </p:nvSpPr>
        <p:spPr>
          <a:xfrm>
            <a:off x="8616280" y="548680"/>
            <a:ext cx="3299068" cy="13886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>
                <a:solidFill>
                  <a:sysClr val="windowText" lastClr="000000"/>
                </a:solidFill>
              </a:rPr>
              <a:t>重建映射的意义</a:t>
            </a:r>
            <a:r>
              <a:rPr lang="zh-CN" altLang="en-US">
                <a:solidFill>
                  <a:sysClr val="windowText" lastClr="000000"/>
                </a:solidFill>
              </a:rPr>
              <a:t>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ysClr val="windowText" lastClr="000000"/>
                </a:solidFill>
              </a:rPr>
              <a:t>管理更大范围的地址空间</a:t>
            </a:r>
            <a:endParaRPr lang="en-US" altLang="zh-CN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ysClr val="windowText" lastClr="000000"/>
                </a:solidFill>
              </a:rPr>
              <a:t>分类和权限的粒度控制更加细致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76" name="箭头: 右 75">
            <a:extLst>
              <a:ext uri="{FF2B5EF4-FFF2-40B4-BE49-F238E27FC236}">
                <a16:creationId xmlns:a16="http://schemas.microsoft.com/office/drawing/2014/main" id="{6F78A4D4-12AA-7692-50C4-2425F0FDACE1}"/>
              </a:ext>
            </a:extLst>
          </p:cNvPr>
          <p:cNvSpPr/>
          <p:nvPr/>
        </p:nvSpPr>
        <p:spPr>
          <a:xfrm>
            <a:off x="4755404" y="4913333"/>
            <a:ext cx="2372721" cy="474940"/>
          </a:xfrm>
          <a:prstGeom prst="rightArrow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9040A43-C457-818B-F01E-8BC024E44620}"/>
              </a:ext>
            </a:extLst>
          </p:cNvPr>
          <p:cNvSpPr/>
          <p:nvPr/>
        </p:nvSpPr>
        <p:spPr>
          <a:xfrm>
            <a:off x="5789252" y="4834897"/>
            <a:ext cx="4507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3600" b="0" cap="none" spc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538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1A77BA1-D497-57CB-AF64-3F53DBBE17AA}"/>
              </a:ext>
            </a:extLst>
          </p:cNvPr>
          <p:cNvSpPr txBox="1"/>
          <p:nvPr/>
        </p:nvSpPr>
        <p:spPr>
          <a:xfrm>
            <a:off x="515380" y="370134"/>
            <a:ext cx="583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分页阶段</a:t>
            </a:r>
            <a:r>
              <a:rPr lang="en-US" altLang="zh-CN" sz="3200"/>
              <a:t>2</a:t>
            </a:r>
            <a:r>
              <a:rPr lang="zh-CN" altLang="en-US" sz="3200"/>
              <a:t> </a:t>
            </a:r>
            <a:r>
              <a:rPr lang="en-US" altLang="zh-CN" sz="3200"/>
              <a:t>– </a:t>
            </a:r>
            <a:r>
              <a:rPr lang="zh-CN" altLang="en-US" sz="3200"/>
              <a:t>重建映射</a:t>
            </a:r>
            <a:r>
              <a:rPr lang="en-US" altLang="zh-CN" sz="3200"/>
              <a:t>-</a:t>
            </a:r>
            <a:r>
              <a:rPr lang="zh-CN" altLang="en-US" sz="3200"/>
              <a:t>示例</a:t>
            </a:r>
            <a:endParaRPr lang="en-US" altLang="zh-CN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92AAC9-C977-1EA8-B3A3-56EA058B1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1611616"/>
            <a:ext cx="5878728" cy="10273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60A484D-B856-C166-DDC7-B4964CC66E1A}"/>
              </a:ext>
            </a:extLst>
          </p:cNvPr>
          <p:cNvSpPr txBox="1"/>
          <p:nvPr/>
        </p:nvSpPr>
        <p:spPr>
          <a:xfrm>
            <a:off x="587388" y="11435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modules/axruntime/src/lib.rs（</a:t>
            </a:r>
            <a:r>
              <a:rPr lang="en-US" altLang="zh-CN" err="1"/>
              <a:t>rust_main</a:t>
            </a:r>
            <a:r>
              <a:rPr lang="zh-CN" altLang="en-US"/>
              <a:t>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D1BB8F1-2DF9-B014-3D39-1E5A7065D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04" y="2763744"/>
            <a:ext cx="5878728" cy="386961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BC7C1F0-564B-C693-5F67-5458E4E3D8A8}"/>
              </a:ext>
            </a:extLst>
          </p:cNvPr>
          <p:cNvSpPr/>
          <p:nvPr/>
        </p:nvSpPr>
        <p:spPr>
          <a:xfrm>
            <a:off x="1092340" y="4041068"/>
            <a:ext cx="3743519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E70E50-CA6D-A8B9-6C48-2B7E06169304}"/>
              </a:ext>
            </a:extLst>
          </p:cNvPr>
          <p:cNvSpPr/>
          <p:nvPr/>
        </p:nvSpPr>
        <p:spPr>
          <a:xfrm>
            <a:off x="1415480" y="6101931"/>
            <a:ext cx="4860540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A6E039-841C-1C17-54F1-C86FBDF5110A}"/>
              </a:ext>
            </a:extLst>
          </p:cNvPr>
          <p:cNvSpPr/>
          <p:nvPr/>
        </p:nvSpPr>
        <p:spPr>
          <a:xfrm>
            <a:off x="8436260" y="584684"/>
            <a:ext cx="2484276" cy="14404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PageTable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202824-D2B4-1073-9208-ECD88B087EB1}"/>
              </a:ext>
            </a:extLst>
          </p:cNvPr>
          <p:cNvSpPr txBox="1"/>
          <p:nvPr/>
        </p:nvSpPr>
        <p:spPr>
          <a:xfrm>
            <a:off x="8652284" y="988621"/>
            <a:ext cx="20522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try_new</a:t>
            </a:r>
            <a:endParaRPr lang="zh-CN" altLang="en-US" sz="16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F9154A-49C6-DA98-8C20-B0C2F3BA9DB9}"/>
              </a:ext>
            </a:extLst>
          </p:cNvPr>
          <p:cNvSpPr txBox="1"/>
          <p:nvPr/>
        </p:nvSpPr>
        <p:spPr>
          <a:xfrm>
            <a:off x="8652284" y="1541478"/>
            <a:ext cx="20522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alloc_table</a:t>
            </a:r>
            <a:endParaRPr lang="zh-CN" altLang="en-US" sz="16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055757E-6B87-F863-4593-D227894E252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678398" y="1327175"/>
            <a:ext cx="0" cy="21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E55748C-99BB-4ACA-A1B2-518FDE0F6B86}"/>
              </a:ext>
            </a:extLst>
          </p:cNvPr>
          <p:cNvSpPr txBox="1"/>
          <p:nvPr/>
        </p:nvSpPr>
        <p:spPr>
          <a:xfrm>
            <a:off x="8652284" y="2331512"/>
            <a:ext cx="20522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PagingIf</a:t>
            </a:r>
            <a:r>
              <a:rPr lang="en-US" altLang="zh-CN" sz="1600"/>
              <a:t>::</a:t>
            </a:r>
            <a:r>
              <a:rPr lang="en-US" altLang="zh-CN" sz="1600" err="1"/>
              <a:t>alloc_frame</a:t>
            </a:r>
            <a:endParaRPr lang="zh-CN" altLang="en-US" sz="16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25B630-8C54-3923-4710-7C22BAB6113F}"/>
              </a:ext>
            </a:extLst>
          </p:cNvPr>
          <p:cNvCxnSpPr>
            <a:cxnSpLocks/>
          </p:cNvCxnSpPr>
          <p:nvPr/>
        </p:nvCxnSpPr>
        <p:spPr>
          <a:xfrm>
            <a:off x="9696400" y="1890442"/>
            <a:ext cx="0" cy="44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177B2EA-282F-CCCA-8815-1E12DCB2B126}"/>
              </a:ext>
            </a:extLst>
          </p:cNvPr>
          <p:cNvSpPr/>
          <p:nvPr/>
        </p:nvSpPr>
        <p:spPr>
          <a:xfrm>
            <a:off x="8436260" y="3040848"/>
            <a:ext cx="2484276" cy="164829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r>
              <a:rPr lang="en-US" altLang="zh-CN" sz="2000" b="1">
                <a:solidFill>
                  <a:schemeClr val="tx1"/>
                </a:solidFill>
              </a:rPr>
              <a:t>::paging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DC09B4-F1D7-BF39-B29F-353C5AD255B5}"/>
              </a:ext>
            </a:extLst>
          </p:cNvPr>
          <p:cNvSpPr txBox="1"/>
          <p:nvPr/>
        </p:nvSpPr>
        <p:spPr>
          <a:xfrm>
            <a:off x="9696400" y="1960729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call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95D25CA-E824-658F-18BB-9F01D4037660}"/>
              </a:ext>
            </a:extLst>
          </p:cNvPr>
          <p:cNvSpPr txBox="1"/>
          <p:nvPr/>
        </p:nvSpPr>
        <p:spPr>
          <a:xfrm>
            <a:off x="8436260" y="3602395"/>
            <a:ext cx="24842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PagingIfImpl</a:t>
            </a:r>
            <a:r>
              <a:rPr lang="en-US" altLang="zh-CN" sz="1600"/>
              <a:t>::</a:t>
            </a:r>
            <a:r>
              <a:rPr lang="en-US" altLang="zh-CN" sz="1600" err="1"/>
              <a:t>alloc_frame</a:t>
            </a:r>
            <a:endParaRPr lang="zh-CN" altLang="en-US" sz="160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9C23568-7D7C-D3F2-0E3D-DAB1A46EA08A}"/>
              </a:ext>
            </a:extLst>
          </p:cNvPr>
          <p:cNvCxnSpPr/>
          <p:nvPr/>
        </p:nvCxnSpPr>
        <p:spPr>
          <a:xfrm flipV="1">
            <a:off x="9678398" y="2752817"/>
            <a:ext cx="0" cy="84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F9B7CB0-4733-5937-96F3-58A99E8CA332}"/>
              </a:ext>
            </a:extLst>
          </p:cNvPr>
          <p:cNvSpPr txBox="1"/>
          <p:nvPr/>
        </p:nvSpPr>
        <p:spPr>
          <a:xfrm>
            <a:off x="9696400" y="2680809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impl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C207E7-7814-FD0C-99E2-1706BEE4D37A}"/>
              </a:ext>
            </a:extLst>
          </p:cNvPr>
          <p:cNvSpPr txBox="1"/>
          <p:nvPr/>
        </p:nvSpPr>
        <p:spPr>
          <a:xfrm>
            <a:off x="8652284" y="4314582"/>
            <a:ext cx="20522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Global_allocator</a:t>
            </a:r>
            <a:endParaRPr lang="zh-CN" altLang="en-US" sz="160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73EFB48B-03C6-B87D-9B1B-0587FDBFF83A}"/>
              </a:ext>
            </a:extLst>
          </p:cNvPr>
          <p:cNvSpPr/>
          <p:nvPr/>
        </p:nvSpPr>
        <p:spPr>
          <a:xfrm>
            <a:off x="9480376" y="3944988"/>
            <a:ext cx="386332" cy="36674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590BFB4-C40B-5547-5FFA-778B155F946C}"/>
              </a:ext>
            </a:extLst>
          </p:cNvPr>
          <p:cNvSpPr txBox="1"/>
          <p:nvPr/>
        </p:nvSpPr>
        <p:spPr>
          <a:xfrm>
            <a:off x="9012324" y="3923764"/>
            <a:ext cx="14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申请内存页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2114D36-C2A0-C6C1-1380-5E807DC7E21C}"/>
              </a:ext>
            </a:extLst>
          </p:cNvPr>
          <p:cNvCxnSpPr/>
          <p:nvPr/>
        </p:nvCxnSpPr>
        <p:spPr>
          <a:xfrm flipV="1">
            <a:off x="5051884" y="1960729"/>
            <a:ext cx="3060340" cy="215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3473AEA-1C00-1156-6FF3-2F50B801C0E3}"/>
              </a:ext>
            </a:extLst>
          </p:cNvPr>
          <p:cNvSpPr txBox="1"/>
          <p:nvPr/>
        </p:nvSpPr>
        <p:spPr>
          <a:xfrm>
            <a:off x="6096000" y="2680809"/>
            <a:ext cx="1404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需要额外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申请内存页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B349351-8BBB-21EE-9250-AC3C7B043D74}"/>
              </a:ext>
            </a:extLst>
          </p:cNvPr>
          <p:cNvCxnSpPr>
            <a:cxnSpLocks/>
          </p:cNvCxnSpPr>
          <p:nvPr/>
        </p:nvCxnSpPr>
        <p:spPr>
          <a:xfrm flipV="1">
            <a:off x="6348028" y="6227945"/>
            <a:ext cx="1080120" cy="1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83F3C04-1AF9-1CE7-ADED-C68DD1012D2F}"/>
              </a:ext>
            </a:extLst>
          </p:cNvPr>
          <p:cNvSpPr/>
          <p:nvPr/>
        </p:nvSpPr>
        <p:spPr>
          <a:xfrm>
            <a:off x="7621468" y="5625244"/>
            <a:ext cx="3989128" cy="1053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axhal</a:t>
            </a:r>
            <a:r>
              <a:rPr lang="zh-CN" altLang="en-US">
                <a:solidFill>
                  <a:sysClr val="windowText" lastClr="000000"/>
                </a:solidFill>
              </a:rPr>
              <a:t>提供体系结构无关的接口方法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 err="1">
                <a:solidFill>
                  <a:sysClr val="windowText" lastClr="000000"/>
                </a:solidFill>
              </a:rPr>
              <a:t>write_page_table_root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写入根页表地址并启用分页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575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0B1C4F6-0220-A2ED-7A94-2AD971A3D877}"/>
              </a:ext>
            </a:extLst>
          </p:cNvPr>
          <p:cNvSpPr/>
          <p:nvPr/>
        </p:nvSpPr>
        <p:spPr>
          <a:xfrm>
            <a:off x="1667508" y="2811393"/>
            <a:ext cx="5185084" cy="16561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axalloc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5EBFDEB-9FC6-E6B2-FB0A-48D693A10431}"/>
              </a:ext>
            </a:extLst>
          </p:cNvPr>
          <p:cNvSpPr/>
          <p:nvPr/>
        </p:nvSpPr>
        <p:spPr>
          <a:xfrm>
            <a:off x="1956048" y="3279445"/>
            <a:ext cx="4680519" cy="1069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E856E-A3B1-210D-936F-665A55A4B674}"/>
              </a:ext>
            </a:extLst>
          </p:cNvPr>
          <p:cNvSpPr txBox="1"/>
          <p:nvPr/>
        </p:nvSpPr>
        <p:spPr>
          <a:xfrm>
            <a:off x="515379" y="370134"/>
            <a:ext cx="66607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 </a:t>
            </a:r>
            <a:r>
              <a:rPr lang="en-US" altLang="zh-CN" sz="3200"/>
              <a:t>– </a:t>
            </a:r>
            <a:r>
              <a:rPr lang="zh-CN" altLang="en-US" sz="3200"/>
              <a:t>接口、框架与算法</a:t>
            </a:r>
            <a:endParaRPr lang="en-US" altLang="zh-CN" sz="32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6E4328D-16A0-2C34-A8B2-7A21AFC37ABE}"/>
              </a:ext>
            </a:extLst>
          </p:cNvPr>
          <p:cNvSpPr txBox="1"/>
          <p:nvPr/>
        </p:nvSpPr>
        <p:spPr>
          <a:xfrm>
            <a:off x="2064060" y="3306470"/>
            <a:ext cx="446398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GLOBAL_ALLOCATOR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C4FFC7A-5C86-40D0-1D8D-9763CDAA354A}"/>
              </a:ext>
            </a:extLst>
          </p:cNvPr>
          <p:cNvSpPr txBox="1"/>
          <p:nvPr/>
        </p:nvSpPr>
        <p:spPr>
          <a:xfrm>
            <a:off x="1956048" y="3957955"/>
            <a:ext cx="138615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byteAllocator</a:t>
            </a:r>
            <a:endParaRPr lang="zh-CN" altLang="en-US" sz="16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EBA6AEA-E80B-4A90-C4A7-707ABED631B9}"/>
              </a:ext>
            </a:extLst>
          </p:cNvPr>
          <p:cNvSpPr txBox="1"/>
          <p:nvPr/>
        </p:nvSpPr>
        <p:spPr>
          <a:xfrm>
            <a:off x="5134596" y="3971024"/>
            <a:ext cx="15019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pageAllocator</a:t>
            </a:r>
            <a:endParaRPr lang="zh-CN" altLang="en-US" sz="16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237D88-85E2-6BE1-06A9-14B6510B3CCF}"/>
              </a:ext>
            </a:extLst>
          </p:cNvPr>
          <p:cNvSpPr txBox="1"/>
          <p:nvPr/>
        </p:nvSpPr>
        <p:spPr>
          <a:xfrm>
            <a:off x="1932384" y="1877030"/>
            <a:ext cx="2075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Rust Trait:</a:t>
            </a:r>
          </a:p>
          <a:p>
            <a:r>
              <a:rPr lang="en-US" altLang="zh-CN" b="1"/>
              <a:t>#[</a:t>
            </a:r>
            <a:r>
              <a:rPr lang="zh-CN" altLang="en-US" b="1"/>
              <a:t>global_allocator</a:t>
            </a:r>
            <a:r>
              <a:rPr lang="en-US" altLang="zh-CN" b="1"/>
              <a:t>]</a:t>
            </a:r>
            <a:endParaRPr lang="zh-CN" altLang="en-US" b="1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BAC9896-5FAC-C0CD-E97E-54A5D33C7B66}"/>
              </a:ext>
            </a:extLst>
          </p:cNvPr>
          <p:cNvCxnSpPr/>
          <p:nvPr/>
        </p:nvCxnSpPr>
        <p:spPr>
          <a:xfrm flipV="1">
            <a:off x="2640124" y="2495515"/>
            <a:ext cx="0" cy="78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D51E3C6-547A-37C5-6D69-639520E76F54}"/>
              </a:ext>
            </a:extLst>
          </p:cNvPr>
          <p:cNvSpPr txBox="1"/>
          <p:nvPr/>
        </p:nvSpPr>
        <p:spPr>
          <a:xfrm>
            <a:off x="2064060" y="274869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impl</a:t>
            </a:r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A45A223-31AE-DB22-DED2-371DDB5852F0}"/>
              </a:ext>
            </a:extLst>
          </p:cNvPr>
          <p:cNvSpPr txBox="1"/>
          <p:nvPr/>
        </p:nvSpPr>
        <p:spPr>
          <a:xfrm>
            <a:off x="4560675" y="5403266"/>
            <a:ext cx="20758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/>
              <a:t>BitmapPageAllocator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3AA29EC-C91F-B347-6B3A-505E3F15C320}"/>
              </a:ext>
            </a:extLst>
          </p:cNvPr>
          <p:cNvSpPr txBox="1"/>
          <p:nvPr/>
        </p:nvSpPr>
        <p:spPr>
          <a:xfrm>
            <a:off x="1982672" y="5324364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/>
              <a:t>TlsfByteAllocator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22E5992-F8F1-7706-4144-07CE8E8F35FF}"/>
              </a:ext>
            </a:extLst>
          </p:cNvPr>
          <p:cNvSpPr txBox="1"/>
          <p:nvPr/>
        </p:nvSpPr>
        <p:spPr>
          <a:xfrm>
            <a:off x="1982672" y="5738410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/>
              <a:t>Buddy</a:t>
            </a:r>
            <a:r>
              <a:rPr lang="zh-CN" altLang="en-US"/>
              <a:t>ByteAllocator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A4392C2-443E-D0A8-56A0-F719AFDCD880}"/>
              </a:ext>
            </a:extLst>
          </p:cNvPr>
          <p:cNvSpPr txBox="1"/>
          <p:nvPr/>
        </p:nvSpPr>
        <p:spPr>
          <a:xfrm>
            <a:off x="1982672" y="6150471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/>
              <a:t>Slab</a:t>
            </a:r>
            <a:r>
              <a:rPr lang="zh-CN" altLang="en-US"/>
              <a:t>ByteAllocator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6A04BC7-F20C-AF63-E5CA-4A216B2E6418}"/>
              </a:ext>
            </a:extLst>
          </p:cNvPr>
          <p:cNvCxnSpPr>
            <a:cxnSpLocks/>
          </p:cNvCxnSpPr>
          <p:nvPr/>
        </p:nvCxnSpPr>
        <p:spPr>
          <a:xfrm>
            <a:off x="6007895" y="4309578"/>
            <a:ext cx="0" cy="109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E4509A9-A68B-8A64-BEDE-2CAEF0FCAB67}"/>
              </a:ext>
            </a:extLst>
          </p:cNvPr>
          <p:cNvCxnSpPr>
            <a:cxnSpLocks/>
          </p:cNvCxnSpPr>
          <p:nvPr/>
        </p:nvCxnSpPr>
        <p:spPr>
          <a:xfrm>
            <a:off x="2640124" y="4309578"/>
            <a:ext cx="0" cy="101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3713713-603D-A9BB-084A-F3AF6A77227D}"/>
              </a:ext>
            </a:extLst>
          </p:cNvPr>
          <p:cNvCxnSpPr/>
          <p:nvPr/>
        </p:nvCxnSpPr>
        <p:spPr>
          <a:xfrm>
            <a:off x="1776028" y="1741458"/>
            <a:ext cx="1800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A65065E-EA5D-0E85-5404-7475EA5F5363}"/>
              </a:ext>
            </a:extLst>
          </p:cNvPr>
          <p:cNvCxnSpPr/>
          <p:nvPr/>
        </p:nvCxnSpPr>
        <p:spPr>
          <a:xfrm>
            <a:off x="4908376" y="1757386"/>
            <a:ext cx="1800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D06C283-4DC0-B5B3-C9D1-DAE78A14F1CC}"/>
              </a:ext>
            </a:extLst>
          </p:cNvPr>
          <p:cNvSpPr txBox="1"/>
          <p:nvPr/>
        </p:nvSpPr>
        <p:spPr>
          <a:xfrm>
            <a:off x="5124400" y="1881798"/>
            <a:ext cx="2075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Global Function:</a:t>
            </a:r>
          </a:p>
          <a:p>
            <a:r>
              <a:rPr lang="zh-CN" altLang="en-US" b="1"/>
              <a:t>global_allocator</a:t>
            </a:r>
            <a:r>
              <a:rPr lang="en-US" altLang="zh-CN" b="1"/>
              <a:t>()</a:t>
            </a:r>
            <a:endParaRPr lang="zh-CN" altLang="en-US" b="1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383340D-FF78-3659-8C01-DC4BE2433714}"/>
              </a:ext>
            </a:extLst>
          </p:cNvPr>
          <p:cNvCxnSpPr/>
          <p:nvPr/>
        </p:nvCxnSpPr>
        <p:spPr>
          <a:xfrm flipV="1">
            <a:off x="5975092" y="2500283"/>
            <a:ext cx="0" cy="78393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CD597881-1E94-F0CD-6430-1A010FCB5FAF}"/>
              </a:ext>
            </a:extLst>
          </p:cNvPr>
          <p:cNvSpPr txBox="1"/>
          <p:nvPr/>
        </p:nvSpPr>
        <p:spPr>
          <a:xfrm>
            <a:off x="5939088" y="2753458"/>
            <a:ext cx="98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access</a:t>
            </a:r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F15F9C7-CA74-D123-2675-63F7774C254B}"/>
              </a:ext>
            </a:extLst>
          </p:cNvPr>
          <p:cNvSpPr txBox="1"/>
          <p:nvPr/>
        </p:nvSpPr>
        <p:spPr>
          <a:xfrm>
            <a:off x="2064799" y="1268760"/>
            <a:ext cx="1277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Bytes </a:t>
            </a:r>
            <a:r>
              <a:rPr lang="en-US" altLang="zh-CN" err="1"/>
              <a:t>Alloc</a:t>
            </a:r>
            <a:endParaRPr lang="en-US" altLang="zh-CN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714AB61-A3F8-BCFA-2289-A4D1623AA26A}"/>
              </a:ext>
            </a:extLst>
          </p:cNvPr>
          <p:cNvSpPr txBox="1"/>
          <p:nvPr/>
        </p:nvSpPr>
        <p:spPr>
          <a:xfrm>
            <a:off x="5232413" y="1299695"/>
            <a:ext cx="1380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Pages </a:t>
            </a:r>
            <a:r>
              <a:rPr lang="en-US" altLang="zh-CN" err="1"/>
              <a:t>Alloc</a:t>
            </a:r>
            <a:endParaRPr lang="en-US" altLang="zh-CN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6DAD224-E4DA-5E68-3C5A-3EAD8EF8F024}"/>
              </a:ext>
            </a:extLst>
          </p:cNvPr>
          <p:cNvCxnSpPr>
            <a:cxnSpLocks/>
          </p:cNvCxnSpPr>
          <p:nvPr/>
        </p:nvCxnSpPr>
        <p:spPr>
          <a:xfrm>
            <a:off x="1271464" y="2667377"/>
            <a:ext cx="7956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EA6554F-73CA-B6C2-CF07-7C0752B2DA8A}"/>
              </a:ext>
            </a:extLst>
          </p:cNvPr>
          <p:cNvCxnSpPr>
            <a:cxnSpLocks/>
          </p:cNvCxnSpPr>
          <p:nvPr/>
        </p:nvCxnSpPr>
        <p:spPr>
          <a:xfrm>
            <a:off x="1271464" y="4611593"/>
            <a:ext cx="7956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0AABE74-0514-73AE-CB6A-F57498A69E92}"/>
              </a:ext>
            </a:extLst>
          </p:cNvPr>
          <p:cNvSpPr txBox="1"/>
          <p:nvPr/>
        </p:nvSpPr>
        <p:spPr>
          <a:xfrm>
            <a:off x="7752184" y="2127317"/>
            <a:ext cx="98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接口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C93940-AAF3-856E-87E5-33770FA9DE26}"/>
              </a:ext>
            </a:extLst>
          </p:cNvPr>
          <p:cNvSpPr txBox="1"/>
          <p:nvPr/>
        </p:nvSpPr>
        <p:spPr>
          <a:xfrm>
            <a:off x="7790995" y="3665567"/>
            <a:ext cx="98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框架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08301A-81FE-AB7B-5924-9428467A83A6}"/>
              </a:ext>
            </a:extLst>
          </p:cNvPr>
          <p:cNvSpPr txBox="1"/>
          <p:nvPr/>
        </p:nvSpPr>
        <p:spPr>
          <a:xfrm>
            <a:off x="7782575" y="5453726"/>
            <a:ext cx="98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算法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1099330-2454-E86D-4295-3DB70853DCFB}"/>
              </a:ext>
            </a:extLst>
          </p:cNvPr>
          <p:cNvSpPr/>
          <p:nvPr/>
        </p:nvSpPr>
        <p:spPr>
          <a:xfrm>
            <a:off x="1667508" y="4688825"/>
            <a:ext cx="5185084" cy="470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allocator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414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A41827C-566D-E5D3-959C-D2A56D457E42}"/>
              </a:ext>
            </a:extLst>
          </p:cNvPr>
          <p:cNvSpPr/>
          <p:nvPr/>
        </p:nvSpPr>
        <p:spPr>
          <a:xfrm>
            <a:off x="335360" y="1460447"/>
            <a:ext cx="3312368" cy="1968553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支持</a:t>
            </a:r>
            <a:r>
              <a:rPr lang="en-US" altLang="zh-CN" sz="2000" b="1">
                <a:solidFill>
                  <a:schemeClr val="tx1"/>
                </a:solidFill>
              </a:rPr>
              <a:t>Rust Library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05E2B2-8835-CE5B-7D2A-71AA25C3DC59}"/>
              </a:ext>
            </a:extLst>
          </p:cNvPr>
          <p:cNvSpPr txBox="1"/>
          <p:nvPr/>
        </p:nvSpPr>
        <p:spPr>
          <a:xfrm>
            <a:off x="515379" y="370134"/>
            <a:ext cx="66607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 </a:t>
            </a:r>
            <a:r>
              <a:rPr lang="en-US" altLang="zh-CN" sz="3200"/>
              <a:t>– </a:t>
            </a:r>
            <a:r>
              <a:rPr lang="zh-CN" altLang="en-US" sz="3200"/>
              <a:t>接口和数据结构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3AC29D-A349-C288-6DCA-7F73D82911DB}"/>
              </a:ext>
            </a:extLst>
          </p:cNvPr>
          <p:cNvSpPr/>
          <p:nvPr/>
        </p:nvSpPr>
        <p:spPr>
          <a:xfrm>
            <a:off x="4601326" y="1443241"/>
            <a:ext cx="3654914" cy="19685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axalloc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A856AA-3A69-05BF-A305-9391E6ECBCCA}"/>
              </a:ext>
            </a:extLst>
          </p:cNvPr>
          <p:cNvSpPr/>
          <p:nvPr/>
        </p:nvSpPr>
        <p:spPr>
          <a:xfrm>
            <a:off x="4853354" y="1911294"/>
            <a:ext cx="3150858" cy="1069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GLOBAL_ALLOCATOR</a:t>
            </a: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C2A38D-8529-5A62-C76F-440725E1539F}"/>
              </a:ext>
            </a:extLst>
          </p:cNvPr>
          <p:cNvSpPr txBox="1"/>
          <p:nvPr/>
        </p:nvSpPr>
        <p:spPr>
          <a:xfrm>
            <a:off x="4853354" y="2642486"/>
            <a:ext cx="138615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byteAllocator</a:t>
            </a:r>
            <a:endParaRPr lang="zh-CN" altLang="en-US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E88EA7-A06B-EDA9-42F2-9E3C425386DB}"/>
              </a:ext>
            </a:extLst>
          </p:cNvPr>
          <p:cNvSpPr txBox="1"/>
          <p:nvPr/>
        </p:nvSpPr>
        <p:spPr>
          <a:xfrm>
            <a:off x="6502241" y="2642486"/>
            <a:ext cx="15019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pageAllocator</a:t>
            </a:r>
            <a:endParaRPr lang="zh-CN" altLang="en-US" sz="160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73A5905-082C-DCE4-8D63-DC0A1C43D154}"/>
              </a:ext>
            </a:extLst>
          </p:cNvPr>
          <p:cNvGrpSpPr/>
          <p:nvPr/>
        </p:nvGrpSpPr>
        <p:grpSpPr>
          <a:xfrm>
            <a:off x="2747628" y="1862826"/>
            <a:ext cx="2196244" cy="1188132"/>
            <a:chOff x="2495600" y="3573016"/>
            <a:chExt cx="2196244" cy="1188132"/>
          </a:xfrm>
        </p:grpSpPr>
        <p:sp>
          <p:nvSpPr>
            <p:cNvPr id="14" name="箭头: 左 13">
              <a:extLst>
                <a:ext uri="{FF2B5EF4-FFF2-40B4-BE49-F238E27FC236}">
                  <a16:creationId xmlns:a16="http://schemas.microsoft.com/office/drawing/2014/main" id="{2F79AF44-F145-D9B2-C6F1-AC21CEEF82C7}"/>
                </a:ext>
              </a:extLst>
            </p:cNvPr>
            <p:cNvSpPr/>
            <p:nvPr/>
          </p:nvSpPr>
          <p:spPr>
            <a:xfrm>
              <a:off x="2495600" y="3573016"/>
              <a:ext cx="2082062" cy="1188132"/>
            </a:xfrm>
            <a:prstGeom prst="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B0EC608-7256-401E-549B-193032B9D784}"/>
                </a:ext>
              </a:extLst>
            </p:cNvPr>
            <p:cNvSpPr txBox="1"/>
            <p:nvPr/>
          </p:nvSpPr>
          <p:spPr>
            <a:xfrm>
              <a:off x="2609782" y="3855107"/>
              <a:ext cx="20820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/>
                <a:t>Rust Trait:</a:t>
              </a:r>
            </a:p>
            <a:p>
              <a:r>
                <a:rPr lang="en-US" altLang="zh-CN" sz="1600" b="1"/>
                <a:t>#[</a:t>
              </a:r>
              <a:r>
                <a:rPr lang="zh-CN" altLang="en-US" sz="1600" b="1"/>
                <a:t>global_allocator</a:t>
              </a:r>
              <a:r>
                <a:rPr lang="en-US" altLang="zh-CN" sz="1600" b="1"/>
                <a:t>]</a:t>
              </a:r>
              <a:endParaRPr lang="zh-CN" altLang="en-US" sz="1600" b="1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B128C34-E077-33FA-3DE9-9CBF06C25917}"/>
              </a:ext>
            </a:extLst>
          </p:cNvPr>
          <p:cNvSpPr txBox="1"/>
          <p:nvPr/>
        </p:nvSpPr>
        <p:spPr>
          <a:xfrm>
            <a:off x="587388" y="2007556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alloc</a:t>
            </a:r>
            <a:endParaRPr lang="zh-CN" altLang="en-US" sz="16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7B0225-A14F-4EC3-BF35-A6FE6C6298D5}"/>
              </a:ext>
            </a:extLst>
          </p:cNvPr>
          <p:cNvSpPr txBox="1"/>
          <p:nvPr/>
        </p:nvSpPr>
        <p:spPr>
          <a:xfrm>
            <a:off x="587388" y="2456892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/>
              <a:t>collections::</a:t>
            </a:r>
            <a:r>
              <a:rPr lang="en-US" altLang="zh-CN" sz="1600" err="1"/>
              <a:t>vec</a:t>
            </a:r>
            <a:endParaRPr lang="zh-CN" altLang="en-US" sz="16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611041-AB41-955D-D79E-40D5017A320A}"/>
              </a:ext>
            </a:extLst>
          </p:cNvPr>
          <p:cNvSpPr txBox="1"/>
          <p:nvPr/>
        </p:nvSpPr>
        <p:spPr>
          <a:xfrm>
            <a:off x="587388" y="2874422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/>
              <a:t>String</a:t>
            </a:r>
            <a:endParaRPr lang="zh-CN" altLang="en-US" sz="16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CCDCAB-80F4-29EB-7744-24807E8E7020}"/>
              </a:ext>
            </a:extLst>
          </p:cNvPr>
          <p:cNvSpPr/>
          <p:nvPr/>
        </p:nvSpPr>
        <p:spPr>
          <a:xfrm>
            <a:off x="8724292" y="1433990"/>
            <a:ext cx="3312368" cy="1968553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支持</a:t>
            </a:r>
            <a:r>
              <a:rPr lang="en-US" altLang="zh-CN" sz="2000" b="1">
                <a:solidFill>
                  <a:schemeClr val="tx1"/>
                </a:solidFill>
              </a:rPr>
              <a:t>kernel</a:t>
            </a:r>
            <a:r>
              <a:rPr lang="zh-CN" altLang="en-US" sz="2000" b="1">
                <a:solidFill>
                  <a:schemeClr val="tx1"/>
                </a:solidFill>
              </a:rPr>
              <a:t>页分配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97480EE3-0077-00B6-6712-C446C635D5CD}"/>
              </a:ext>
            </a:extLst>
          </p:cNvPr>
          <p:cNvSpPr/>
          <p:nvPr/>
        </p:nvSpPr>
        <p:spPr>
          <a:xfrm>
            <a:off x="7993636" y="1898656"/>
            <a:ext cx="2075892" cy="11881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F357BD2-D97B-521A-0D76-971BAE0717BE}"/>
              </a:ext>
            </a:extLst>
          </p:cNvPr>
          <p:cNvSpPr txBox="1"/>
          <p:nvPr/>
        </p:nvSpPr>
        <p:spPr>
          <a:xfrm>
            <a:off x="7993636" y="2146164"/>
            <a:ext cx="2075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Global Function:</a:t>
            </a:r>
          </a:p>
          <a:p>
            <a:r>
              <a:rPr lang="zh-CN" altLang="en-US" b="1"/>
              <a:t>global_allocator</a:t>
            </a:r>
            <a:r>
              <a:rPr lang="en-US" altLang="zh-CN" b="1"/>
              <a:t>()</a:t>
            </a:r>
            <a:endParaRPr lang="zh-CN" altLang="en-US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02B72F-AD3B-6456-6994-9E016C70E5B7}"/>
              </a:ext>
            </a:extLst>
          </p:cNvPr>
          <p:cNvSpPr txBox="1"/>
          <p:nvPr/>
        </p:nvSpPr>
        <p:spPr>
          <a:xfrm>
            <a:off x="10240262" y="2059461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驱动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CB139D1-8A5B-C60D-E16E-AEBF288957B3}"/>
              </a:ext>
            </a:extLst>
          </p:cNvPr>
          <p:cNvSpPr txBox="1"/>
          <p:nvPr/>
        </p:nvSpPr>
        <p:spPr>
          <a:xfrm>
            <a:off x="10240262" y="2705145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页表自身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E18ED2F-CC17-2265-6415-D4F73CA3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398" y="5121582"/>
            <a:ext cx="5049657" cy="82769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DB57736-D1C5-1143-3C0D-CA25F25CB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398" y="3717032"/>
            <a:ext cx="5098262" cy="118880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FD7D8EC-C7E5-AAF6-5A18-4041D5B9C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43" y="3734238"/>
            <a:ext cx="4275183" cy="2225373"/>
          </a:xfrm>
          <a:prstGeom prst="rect">
            <a:avLst/>
          </a:prstGeom>
        </p:spPr>
      </p:pic>
      <p:sp>
        <p:nvSpPr>
          <p:cNvPr id="28" name="箭头: 左 27">
            <a:extLst>
              <a:ext uri="{FF2B5EF4-FFF2-40B4-BE49-F238E27FC236}">
                <a16:creationId xmlns:a16="http://schemas.microsoft.com/office/drawing/2014/main" id="{1C9C1A0F-07E7-4750-445D-523F8ED50BE2}"/>
              </a:ext>
            </a:extLst>
          </p:cNvPr>
          <p:cNvSpPr/>
          <p:nvPr/>
        </p:nvSpPr>
        <p:spPr>
          <a:xfrm>
            <a:off x="4853354" y="4977172"/>
            <a:ext cx="1880610" cy="104289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必须实现</a:t>
            </a:r>
            <a:r>
              <a:rPr lang="en-US" altLang="zh-CN" err="1">
                <a:solidFill>
                  <a:schemeClr val="tx1"/>
                </a:solidFill>
              </a:rPr>
              <a:t>GlobalAlloc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59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E0EA78A-CA9E-768B-A4FF-656A02142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804" y="1268584"/>
            <a:ext cx="5827555" cy="40686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B74280E-92DA-3B67-F05C-708E97C62549}"/>
              </a:ext>
            </a:extLst>
          </p:cNvPr>
          <p:cNvSpPr txBox="1"/>
          <p:nvPr/>
        </p:nvSpPr>
        <p:spPr>
          <a:xfrm>
            <a:off x="479376" y="1772816"/>
            <a:ext cx="637835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⽬前计算机软硬件的发展趋势：</a:t>
            </a:r>
            <a:endParaRPr lang="en-US" altLang="zh-CN" sz="2800"/>
          </a:p>
          <a:p>
            <a:endParaRPr lang="en-US" altLang="zh-CN" sz="280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/>
              <a:t>硬件：新型硬件层出不穷</a:t>
            </a:r>
            <a:endParaRPr lang="en-US" altLang="zh-CN" sz="280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/>
              <a:t>应⽤：对性能、安全的需求越来越⾼</a:t>
            </a:r>
            <a:endParaRPr lang="en-US" altLang="zh-CN" sz="280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/>
              <a:t>操作系统：发展滞后</a:t>
            </a:r>
            <a:endParaRPr lang="en-US" altLang="zh-CN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/>
              <a:t>通⽤ </a:t>
            </a:r>
            <a:r>
              <a:rPr lang="en-US" altLang="zh-CN" sz="2800"/>
              <a:t>OS</a:t>
            </a:r>
            <a:r>
              <a:rPr lang="zh-CN" altLang="en-US" sz="2800"/>
              <a:t>：</a:t>
            </a:r>
            <a:r>
              <a:rPr lang="en-US" altLang="zh-CN" sz="2800"/>
              <a:t>Linux</a:t>
            </a:r>
            <a:r>
              <a:rPr lang="zh-CN" altLang="en-US" sz="2800"/>
              <a:t>，</a:t>
            </a:r>
            <a:r>
              <a:rPr lang="en-US" altLang="zh-CN" sz="2800"/>
              <a:t>Windows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实时 </a:t>
            </a:r>
            <a:r>
              <a:rPr lang="en-US" altLang="zh-CN" sz="2800"/>
              <a:t>OS</a:t>
            </a:r>
            <a:r>
              <a:rPr lang="zh-CN" altLang="en-US" sz="2800"/>
              <a:t>：</a:t>
            </a:r>
            <a:r>
              <a:rPr lang="en-US" altLang="zh-CN" sz="2800"/>
              <a:t>RT-Thread</a:t>
            </a:r>
            <a:r>
              <a:rPr lang="zh-CN" altLang="en-US" sz="2800"/>
              <a:t>、</a:t>
            </a:r>
            <a:r>
              <a:rPr lang="en-US" altLang="zh-CN" sz="2800" err="1"/>
              <a:t>FreeRTOS</a:t>
            </a:r>
            <a:endParaRPr lang="en-US" altLang="zh-CN" sz="2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69F75E-E51A-EE25-4EF3-83DA454E4488}"/>
              </a:ext>
            </a:extLst>
          </p:cNvPr>
          <p:cNvSpPr txBox="1"/>
          <p:nvPr/>
        </p:nvSpPr>
        <p:spPr>
          <a:xfrm>
            <a:off x="515380" y="370134"/>
            <a:ext cx="9970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背景</a:t>
            </a:r>
            <a:endParaRPr lang="en-US" altLang="zh-CN" sz="36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93C564-4F7F-6BA9-4477-7A0080F15080}"/>
              </a:ext>
            </a:extLst>
          </p:cNvPr>
          <p:cNvSpPr txBox="1"/>
          <p:nvPr/>
        </p:nvSpPr>
        <p:spPr>
          <a:xfrm>
            <a:off x="623392" y="5908884"/>
            <a:ext cx="90454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70C0"/>
                </a:solidFill>
              </a:rPr>
              <a:t>现有的操作系统已经难以满⾜硬件和应⽤的发展需求</a:t>
            </a:r>
          </a:p>
        </p:txBody>
      </p:sp>
    </p:spTree>
    <p:extLst>
      <p:ext uri="{BB962C8B-B14F-4D97-AF65-F5344CB8AC3E}">
        <p14:creationId xmlns:p14="http://schemas.microsoft.com/office/powerpoint/2010/main" val="334221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DBF3D0-BE61-872F-6DBB-21AEC0E48CED}"/>
              </a:ext>
            </a:extLst>
          </p:cNvPr>
          <p:cNvSpPr txBox="1"/>
          <p:nvPr/>
        </p:nvSpPr>
        <p:spPr>
          <a:xfrm>
            <a:off x="515380" y="370134"/>
            <a:ext cx="4608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 </a:t>
            </a:r>
            <a:r>
              <a:rPr lang="en-US" altLang="zh-CN" sz="3200"/>
              <a:t>– </a:t>
            </a:r>
            <a:r>
              <a:rPr lang="zh-CN" altLang="en-US" sz="3200"/>
              <a:t>框架初始化</a:t>
            </a:r>
            <a:endParaRPr lang="en-US" altLang="zh-CN" sz="32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6D361B-7A1F-772C-7FCC-5FBEC36B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411" y="3429000"/>
            <a:ext cx="6051249" cy="33168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75D55-4FAE-77B2-4A55-72C638493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530" y="206469"/>
            <a:ext cx="6116134" cy="303833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A8D84DE-E44F-AC01-09A2-EC21327F5B24}"/>
              </a:ext>
            </a:extLst>
          </p:cNvPr>
          <p:cNvSpPr/>
          <p:nvPr/>
        </p:nvSpPr>
        <p:spPr>
          <a:xfrm>
            <a:off x="731404" y="2384884"/>
            <a:ext cx="2484276" cy="93610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balloc</a:t>
            </a:r>
            <a:r>
              <a:rPr lang="zh-CN" altLang="en-US" sz="2000" b="1">
                <a:solidFill>
                  <a:schemeClr val="tx1"/>
                </a:solidFill>
              </a:rPr>
              <a:t>字节分配器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B5498C-53C7-F36C-1FFC-E037C0FABE25}"/>
              </a:ext>
            </a:extLst>
          </p:cNvPr>
          <p:cNvSpPr/>
          <p:nvPr/>
        </p:nvSpPr>
        <p:spPr>
          <a:xfrm>
            <a:off x="743744" y="4119900"/>
            <a:ext cx="2484276" cy="93610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palloc</a:t>
            </a:r>
            <a:r>
              <a:rPr lang="zh-CN" altLang="en-US" sz="2000" b="1">
                <a:solidFill>
                  <a:schemeClr val="tx1"/>
                </a:solidFill>
              </a:rPr>
              <a:t>页分配器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D7B1EF-D512-243F-0A3C-8AA19803D970}"/>
              </a:ext>
            </a:extLst>
          </p:cNvPr>
          <p:cNvSpPr txBox="1"/>
          <p:nvPr/>
        </p:nvSpPr>
        <p:spPr>
          <a:xfrm>
            <a:off x="1847528" y="520858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全部内存</a:t>
            </a:r>
            <a:endParaRPr lang="en-US" altLang="zh-CN"/>
          </a:p>
          <a:p>
            <a:r>
              <a:rPr lang="zh-CN" altLang="en-US"/>
              <a:t>交给</a:t>
            </a:r>
            <a:r>
              <a:rPr lang="en-US" altLang="zh-CN" err="1"/>
              <a:t>palloc</a:t>
            </a:r>
            <a:endParaRPr lang="zh-CN" altLang="en-US"/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3693EBB7-E596-24A7-8C60-DFF8103A49C4}"/>
              </a:ext>
            </a:extLst>
          </p:cNvPr>
          <p:cNvSpPr/>
          <p:nvPr/>
        </p:nvSpPr>
        <p:spPr>
          <a:xfrm>
            <a:off x="1343472" y="3397278"/>
            <a:ext cx="484632" cy="646331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3884113-2319-B799-CD65-A6D1543AD855}"/>
              </a:ext>
            </a:extLst>
          </p:cNvPr>
          <p:cNvSpPr txBox="1"/>
          <p:nvPr/>
        </p:nvSpPr>
        <p:spPr>
          <a:xfrm>
            <a:off x="1828104" y="339727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初始分配部分内存</a:t>
            </a:r>
          </a:p>
        </p:txBody>
      </p:sp>
      <p:sp>
        <p:nvSpPr>
          <p:cNvPr id="20" name="箭头: 上 19">
            <a:extLst>
              <a:ext uri="{FF2B5EF4-FFF2-40B4-BE49-F238E27FC236}">
                <a16:creationId xmlns:a16="http://schemas.microsoft.com/office/drawing/2014/main" id="{4C0886DF-53E2-041C-D594-979A677C103B}"/>
              </a:ext>
            </a:extLst>
          </p:cNvPr>
          <p:cNvSpPr/>
          <p:nvPr/>
        </p:nvSpPr>
        <p:spPr>
          <a:xfrm>
            <a:off x="1362896" y="5208585"/>
            <a:ext cx="484632" cy="646331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弧形 20">
            <a:extLst>
              <a:ext uri="{FF2B5EF4-FFF2-40B4-BE49-F238E27FC236}">
                <a16:creationId xmlns:a16="http://schemas.microsoft.com/office/drawing/2014/main" id="{033A171F-796B-8B5E-A79A-5BB6FF1A2ACC}"/>
              </a:ext>
            </a:extLst>
          </p:cNvPr>
          <p:cNvSpPr/>
          <p:nvPr/>
        </p:nvSpPr>
        <p:spPr>
          <a:xfrm>
            <a:off x="3353544" y="2899756"/>
            <a:ext cx="731520" cy="1832212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98AD352-D566-EE37-6305-78941D61706D}"/>
              </a:ext>
            </a:extLst>
          </p:cNvPr>
          <p:cNvSpPr txBox="1"/>
          <p:nvPr/>
        </p:nvSpPr>
        <p:spPr>
          <a:xfrm>
            <a:off x="4112616" y="340711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Alloc</a:t>
            </a:r>
            <a:r>
              <a:rPr lang="zh-CN" altLang="en-US"/>
              <a:t>不足要求追加</a:t>
            </a:r>
          </a:p>
        </p:txBody>
      </p:sp>
    </p:spTree>
    <p:extLst>
      <p:ext uri="{BB962C8B-B14F-4D97-AF65-F5344CB8AC3E}">
        <p14:creationId xmlns:p14="http://schemas.microsoft.com/office/powerpoint/2010/main" val="1742180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DBF3D0-BE61-872F-6DBB-21AEC0E48CED}"/>
              </a:ext>
            </a:extLst>
          </p:cNvPr>
          <p:cNvSpPr txBox="1"/>
          <p:nvPr/>
        </p:nvSpPr>
        <p:spPr>
          <a:xfrm>
            <a:off x="515380" y="370134"/>
            <a:ext cx="5040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 </a:t>
            </a:r>
            <a:r>
              <a:rPr lang="en-US" altLang="zh-CN" sz="3200"/>
              <a:t>– </a:t>
            </a:r>
            <a:r>
              <a:rPr lang="zh-CN" altLang="en-US" sz="3200"/>
              <a:t>算法组件接口</a:t>
            </a:r>
            <a:endParaRPr lang="en-US" altLang="zh-CN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EE84A7-CBFB-6354-041E-5EAE224F6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1304764"/>
            <a:ext cx="5756568" cy="13720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869D18-7E6E-AD83-648C-B7604ACE3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8" y="2888941"/>
            <a:ext cx="5756568" cy="30003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A7F6690-F215-1720-7C51-2439630EF76C}"/>
              </a:ext>
            </a:extLst>
          </p:cNvPr>
          <p:cNvSpPr/>
          <p:nvPr/>
        </p:nvSpPr>
        <p:spPr>
          <a:xfrm>
            <a:off x="6671556" y="1808820"/>
            <a:ext cx="5185084" cy="16561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1" err="1">
                <a:solidFill>
                  <a:schemeClr val="tx1"/>
                </a:solidFill>
              </a:rPr>
              <a:t>axalloc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2C776F-F15C-6922-25F4-6A2FB1C5E5C5}"/>
              </a:ext>
            </a:extLst>
          </p:cNvPr>
          <p:cNvSpPr txBox="1"/>
          <p:nvPr/>
        </p:nvSpPr>
        <p:spPr>
          <a:xfrm>
            <a:off x="8256242" y="2183401"/>
            <a:ext cx="223224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GLOBAL_ALLOCATOR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74F1C3-82FF-EAB1-4438-D5F2C61BBD3F}"/>
              </a:ext>
            </a:extLst>
          </p:cNvPr>
          <p:cNvSpPr txBox="1"/>
          <p:nvPr/>
        </p:nvSpPr>
        <p:spPr>
          <a:xfrm>
            <a:off x="8724292" y="2838418"/>
            <a:ext cx="138615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balloc</a:t>
            </a:r>
            <a:endParaRPr lang="zh-CN" altLang="en-US" sz="16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5B04C0-4E21-662D-C772-C222F0115B94}"/>
              </a:ext>
            </a:extLst>
          </p:cNvPr>
          <p:cNvSpPr/>
          <p:nvPr/>
        </p:nvSpPr>
        <p:spPr>
          <a:xfrm>
            <a:off x="6671556" y="3686252"/>
            <a:ext cx="5185084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1">
                <a:solidFill>
                  <a:schemeClr val="tx1"/>
                </a:solidFill>
              </a:rPr>
              <a:t>allocator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7A3FEF-3895-8D2D-214F-E0D0007AD77B}"/>
              </a:ext>
            </a:extLst>
          </p:cNvPr>
          <p:cNvSpPr txBox="1"/>
          <p:nvPr/>
        </p:nvSpPr>
        <p:spPr>
          <a:xfrm>
            <a:off x="6959649" y="5090815"/>
            <a:ext cx="134152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 sz="1200"/>
              <a:t>TlsfByteAllocator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19EEDE-BD50-5CF6-D95E-329AC9B5550C}"/>
              </a:ext>
            </a:extLst>
          </p:cNvPr>
          <p:cNvSpPr txBox="1"/>
          <p:nvPr/>
        </p:nvSpPr>
        <p:spPr>
          <a:xfrm>
            <a:off x="8554350" y="5090816"/>
            <a:ext cx="14855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 sz="1200"/>
              <a:t>Buddy</a:t>
            </a:r>
            <a:r>
              <a:rPr lang="zh-CN" altLang="en-US" sz="1200"/>
              <a:t>ByteAllocator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1E59AC-139B-32DE-ED5B-0ADEABE58C8F}"/>
              </a:ext>
            </a:extLst>
          </p:cNvPr>
          <p:cNvSpPr txBox="1"/>
          <p:nvPr/>
        </p:nvSpPr>
        <p:spPr>
          <a:xfrm>
            <a:off x="10282542" y="5085416"/>
            <a:ext cx="1358074" cy="28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 sz="1200"/>
              <a:t>Slab</a:t>
            </a:r>
            <a:r>
              <a:rPr lang="zh-CN" altLang="en-US" sz="1200"/>
              <a:t>ByteAllocator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84EF63E-75A2-ACBE-6296-DD7F0EBDDDA7}"/>
              </a:ext>
            </a:extLst>
          </p:cNvPr>
          <p:cNvCxnSpPr/>
          <p:nvPr/>
        </p:nvCxnSpPr>
        <p:spPr>
          <a:xfrm>
            <a:off x="9408368" y="2524567"/>
            <a:ext cx="0" cy="31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395BE01-8978-8471-E9F5-1019EE62A1E2}"/>
              </a:ext>
            </a:extLst>
          </p:cNvPr>
          <p:cNvCxnSpPr>
            <a:cxnSpLocks/>
          </p:cNvCxnSpPr>
          <p:nvPr/>
        </p:nvCxnSpPr>
        <p:spPr>
          <a:xfrm>
            <a:off x="8940316" y="3176972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24EAF28-9C89-FC6E-7CDD-7F3C20121A0D}"/>
              </a:ext>
            </a:extLst>
          </p:cNvPr>
          <p:cNvSpPr/>
          <p:nvPr/>
        </p:nvSpPr>
        <p:spPr>
          <a:xfrm>
            <a:off x="7932204" y="4198376"/>
            <a:ext cx="1485544" cy="2769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BaseAllocator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67E467F-BF3E-CC82-ACAE-987FE3B3611C}"/>
              </a:ext>
            </a:extLst>
          </p:cNvPr>
          <p:cNvSpPr/>
          <p:nvPr/>
        </p:nvSpPr>
        <p:spPr>
          <a:xfrm>
            <a:off x="9417748" y="4185084"/>
            <a:ext cx="1485544" cy="2769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ByteAllocator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E780AFC-DF91-0C08-266E-363C9E0F07B4}"/>
              </a:ext>
            </a:extLst>
          </p:cNvPr>
          <p:cNvCxnSpPr>
            <a:cxnSpLocks/>
          </p:cNvCxnSpPr>
          <p:nvPr/>
        </p:nvCxnSpPr>
        <p:spPr>
          <a:xfrm>
            <a:off x="9840416" y="3190264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D46DD2C-E1F3-97A4-A394-66E9AC7A4441}"/>
              </a:ext>
            </a:extLst>
          </p:cNvPr>
          <p:cNvCxnSpPr/>
          <p:nvPr/>
        </p:nvCxnSpPr>
        <p:spPr>
          <a:xfrm flipH="1">
            <a:off x="7932204" y="4545124"/>
            <a:ext cx="30293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ADD8F3F-848A-D6D2-8490-84DCEC9F8F63}"/>
              </a:ext>
            </a:extLst>
          </p:cNvPr>
          <p:cNvCxnSpPr/>
          <p:nvPr/>
        </p:nvCxnSpPr>
        <p:spPr>
          <a:xfrm flipH="1">
            <a:off x="7893680" y="4113076"/>
            <a:ext cx="30293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3E8ED29-EB8E-555A-A9F3-AC61715F1868}"/>
              </a:ext>
            </a:extLst>
          </p:cNvPr>
          <p:cNvCxnSpPr/>
          <p:nvPr/>
        </p:nvCxnSpPr>
        <p:spPr>
          <a:xfrm flipV="1">
            <a:off x="7630413" y="4545124"/>
            <a:ext cx="1093879" cy="54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9BFD284-A4C5-8B66-02D6-32F947B978B1}"/>
              </a:ext>
            </a:extLst>
          </p:cNvPr>
          <p:cNvCxnSpPr>
            <a:stCxn id="13" idx="0"/>
          </p:cNvCxnSpPr>
          <p:nvPr/>
        </p:nvCxnSpPr>
        <p:spPr>
          <a:xfrm flipV="1">
            <a:off x="9297122" y="4539901"/>
            <a:ext cx="0" cy="55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06AF055-5837-59D2-8939-303568F669D3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10039894" y="4545124"/>
            <a:ext cx="921685" cy="54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336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2E20EF-9165-2465-4B6E-E127691B296F}"/>
              </a:ext>
            </a:extLst>
          </p:cNvPr>
          <p:cNvSpPr txBox="1"/>
          <p:nvPr/>
        </p:nvSpPr>
        <p:spPr>
          <a:xfrm>
            <a:off x="515380" y="370134"/>
            <a:ext cx="86769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内存分配算法</a:t>
            </a:r>
            <a:r>
              <a:rPr lang="en-US" altLang="zh-CN" sz="3200"/>
              <a:t>-TLSF (Two-Level Segregated Fit)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09AB56-D7A7-80A5-3188-06C0BD6F8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0" y="1320790"/>
            <a:ext cx="6343650" cy="4638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43BEE1-3973-BC0E-707A-A6810D37346C}"/>
              </a:ext>
            </a:extLst>
          </p:cNvPr>
          <p:cNvSpPr txBox="1"/>
          <p:nvPr/>
        </p:nvSpPr>
        <p:spPr>
          <a:xfrm>
            <a:off x="1346945" y="6084004"/>
            <a:ext cx="468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3"/>
              </a:rPr>
              <a:t>算法论文的链接：</a:t>
            </a:r>
            <a:r>
              <a:rPr lang="en-US" altLang="zh-CN">
                <a:hlinkClick r:id="rId3"/>
              </a:rPr>
              <a:t>ecrts04_tlsf.pdf (upv.es)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FEAF45-A2D3-0585-2EE3-40F0725BFFA8}"/>
              </a:ext>
            </a:extLst>
          </p:cNvPr>
          <p:cNvSpPr txBox="1"/>
          <p:nvPr/>
        </p:nvSpPr>
        <p:spPr>
          <a:xfrm>
            <a:off x="7032104" y="1483939"/>
            <a:ext cx="504056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两级</a:t>
            </a:r>
            <a:r>
              <a:rPr lang="en-US" altLang="zh-CN" sz="2000" err="1"/>
              <a:t>bitmap+List</a:t>
            </a:r>
            <a:r>
              <a:rPr lang="zh-CN" altLang="en-US" sz="2000"/>
              <a:t>管理空闲块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bitmap</a:t>
            </a:r>
            <a:r>
              <a:rPr lang="zh-CN" altLang="en-US" sz="2000"/>
              <a:t>第一级</a:t>
            </a:r>
            <a:r>
              <a:rPr lang="en-US" altLang="zh-CN" sz="2000"/>
              <a:t>First Level:</a:t>
            </a:r>
          </a:p>
          <a:p>
            <a:r>
              <a:rPr lang="zh-CN" altLang="en-US" sz="2000"/>
              <a:t>每一位对应一个范围的内存块，示例中分别对应</a:t>
            </a:r>
            <a:r>
              <a:rPr lang="en-US" altLang="zh-CN" sz="2000"/>
              <a:t>2</a:t>
            </a:r>
            <a:r>
              <a:rPr lang="en-US" altLang="zh-CN" sz="2000" baseline="30000"/>
              <a:t>4</a:t>
            </a:r>
            <a:r>
              <a:rPr lang="en-US" altLang="zh-CN" sz="2000"/>
              <a:t> ~ 2</a:t>
            </a:r>
            <a:r>
              <a:rPr lang="en-US" altLang="zh-CN" sz="2000" baseline="30000"/>
              <a:t>31</a:t>
            </a:r>
            <a:r>
              <a:rPr lang="zh-CN" altLang="en-US" sz="2000"/>
              <a:t>。</a:t>
            </a:r>
            <a:r>
              <a:rPr lang="en-US" altLang="zh-CN" sz="2000"/>
              <a:t>1</a:t>
            </a:r>
            <a:r>
              <a:rPr lang="zh-CN" altLang="en-US" sz="2000"/>
              <a:t>表示空闲。图中两个</a:t>
            </a:r>
            <a:r>
              <a:rPr lang="en-US" altLang="zh-CN" sz="2000"/>
              <a:t>1</a:t>
            </a:r>
            <a:r>
              <a:rPr lang="zh-CN" altLang="en-US" sz="2000"/>
              <a:t>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bitmap</a:t>
            </a:r>
            <a:r>
              <a:rPr lang="zh-CN" altLang="en-US" sz="2000"/>
              <a:t>第二级</a:t>
            </a:r>
            <a:r>
              <a:rPr lang="en-US" altLang="zh-CN" sz="2000"/>
              <a:t>Second Level:</a:t>
            </a:r>
          </a:p>
          <a:p>
            <a:r>
              <a:rPr lang="zh-CN" altLang="en-US" sz="2000"/>
              <a:t>有几位就表示几等分。例如，</a:t>
            </a:r>
            <a:r>
              <a:rPr lang="en-US" altLang="zh-CN" sz="2000"/>
              <a:t> 2</a:t>
            </a:r>
            <a:r>
              <a:rPr lang="en-US" altLang="zh-CN" sz="2000" baseline="30000"/>
              <a:t>6</a:t>
            </a:r>
            <a:r>
              <a:rPr lang="zh-CN" altLang="en-US" sz="2000"/>
              <a:t>表示</a:t>
            </a:r>
            <a:r>
              <a:rPr lang="en-US" altLang="zh-CN" sz="2000"/>
              <a:t>64~127</a:t>
            </a:r>
            <a:r>
              <a:rPr lang="zh-CN" altLang="en-US" sz="2000"/>
              <a:t>，然后进行</a:t>
            </a:r>
            <a:r>
              <a:rPr lang="en-US" altLang="zh-CN" sz="2000"/>
              <a:t>4</a:t>
            </a:r>
            <a:r>
              <a:rPr lang="zh-CN" altLang="en-US" sz="2000"/>
              <a:t>等分就是</a:t>
            </a:r>
            <a:r>
              <a:rPr lang="en-US" altLang="zh-CN" sz="2000"/>
              <a:t>64~79, 80~95, 96~107, 108~127</a:t>
            </a:r>
            <a:r>
              <a:rPr lang="zh-CN" altLang="en-US" sz="2000"/>
              <a:t>，每一位对应一个范围，同样</a:t>
            </a:r>
            <a:r>
              <a:rPr lang="en-US" altLang="zh-CN" sz="2000"/>
              <a:t>1</a:t>
            </a:r>
            <a:r>
              <a:rPr lang="zh-CN" altLang="en-US" sz="2000"/>
              <a:t>表示空闲。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然后就能找到包含对应范围大小的空闲块链表</a:t>
            </a:r>
            <a:r>
              <a:rPr lang="en-US" altLang="zh-CN" sz="2000"/>
              <a:t>List</a:t>
            </a:r>
            <a:r>
              <a:rPr lang="zh-CN" altLang="en-US" sz="2000"/>
              <a:t>。链表耗尽或者新建时，对应维护两级</a:t>
            </a:r>
            <a:r>
              <a:rPr lang="en-US" altLang="zh-CN" sz="2000"/>
              <a:t>bitmap</a:t>
            </a:r>
            <a:r>
              <a:rPr lang="zh-CN" altLang="en-US" sz="2000"/>
              <a:t>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355777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2E20EF-9165-2465-4B6E-E127691B296F}"/>
              </a:ext>
            </a:extLst>
          </p:cNvPr>
          <p:cNvSpPr txBox="1"/>
          <p:nvPr/>
        </p:nvSpPr>
        <p:spPr>
          <a:xfrm>
            <a:off x="515380" y="370134"/>
            <a:ext cx="4608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内存分配算法</a:t>
            </a:r>
            <a:r>
              <a:rPr lang="en-US" altLang="zh-CN" sz="3200"/>
              <a:t>-Buddy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9B79DB-1E65-7083-DB9E-77B9A5BB9213}"/>
              </a:ext>
            </a:extLst>
          </p:cNvPr>
          <p:cNvSpPr/>
          <p:nvPr/>
        </p:nvSpPr>
        <p:spPr>
          <a:xfrm>
            <a:off x="827771" y="1988840"/>
            <a:ext cx="324036" cy="77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0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788312-3EB1-A376-1F85-198BB3C5AFFE}"/>
              </a:ext>
            </a:extLst>
          </p:cNvPr>
          <p:cNvSpPr/>
          <p:nvPr/>
        </p:nvSpPr>
        <p:spPr>
          <a:xfrm>
            <a:off x="1667508" y="2276872"/>
            <a:ext cx="396044" cy="252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8CA662-B683-B4DA-24BA-98D54B2AA181}"/>
              </a:ext>
            </a:extLst>
          </p:cNvPr>
          <p:cNvSpPr/>
          <p:nvPr/>
        </p:nvSpPr>
        <p:spPr>
          <a:xfrm>
            <a:off x="2063552" y="2276872"/>
            <a:ext cx="396044" cy="252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20B28F7A-6DD9-051C-8CEF-DA4350D1F37A}"/>
              </a:ext>
            </a:extLst>
          </p:cNvPr>
          <p:cNvSpPr/>
          <p:nvPr/>
        </p:nvSpPr>
        <p:spPr>
          <a:xfrm>
            <a:off x="1861360" y="2536437"/>
            <a:ext cx="344129" cy="295024"/>
          </a:xfrm>
          <a:custGeom>
            <a:avLst/>
            <a:gdLst>
              <a:gd name="connsiteX0" fmla="*/ 0 w 344129"/>
              <a:gd name="connsiteY0" fmla="*/ 0 h 295024"/>
              <a:gd name="connsiteX1" fmla="*/ 176980 w 344129"/>
              <a:gd name="connsiteY1" fmla="*/ 294968 h 295024"/>
              <a:gd name="connsiteX2" fmla="*/ 344129 w 344129"/>
              <a:gd name="connsiteY2" fmla="*/ 19664 h 29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129" h="295024">
                <a:moveTo>
                  <a:pt x="0" y="0"/>
                </a:moveTo>
                <a:cubicBezTo>
                  <a:pt x="59812" y="145845"/>
                  <a:pt x="119625" y="291691"/>
                  <a:pt x="176980" y="294968"/>
                </a:cubicBezTo>
                <a:cubicBezTo>
                  <a:pt x="234335" y="298245"/>
                  <a:pt x="289232" y="158954"/>
                  <a:pt x="344129" y="19664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E690414-6A1F-80B7-12DF-CDEF6151DDA7}"/>
              </a:ext>
            </a:extLst>
          </p:cNvPr>
          <p:cNvCxnSpPr>
            <a:stCxn id="14" idx="1"/>
          </p:cNvCxnSpPr>
          <p:nvPr/>
        </p:nvCxnSpPr>
        <p:spPr>
          <a:xfrm flipH="1">
            <a:off x="2033424" y="2831405"/>
            <a:ext cx="4916" cy="23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27DFBCA-6D7A-6292-F1CD-1C25750CE8F9}"/>
              </a:ext>
            </a:extLst>
          </p:cNvPr>
          <p:cNvSpPr txBox="1"/>
          <p:nvPr/>
        </p:nvSpPr>
        <p:spPr>
          <a:xfrm>
            <a:off x="5267907" y="2159568"/>
            <a:ext cx="8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en-US" altLang="zh-CN" baseline="30000"/>
              <a:t>0 </a:t>
            </a:r>
            <a:r>
              <a:rPr lang="en-US" altLang="zh-CN"/>
              <a:t>Unit</a:t>
            </a:r>
            <a:endParaRPr lang="zh-CN" altLang="en-US" baseline="300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40C7CF-6A2D-DA04-37BC-DBEA6C36A8CA}"/>
              </a:ext>
            </a:extLst>
          </p:cNvPr>
          <p:cNvSpPr/>
          <p:nvPr/>
        </p:nvSpPr>
        <p:spPr>
          <a:xfrm>
            <a:off x="2499397" y="2276872"/>
            <a:ext cx="396044" cy="252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3801F2-3E92-0F7A-90FC-471613EEB74C}"/>
              </a:ext>
            </a:extLst>
          </p:cNvPr>
          <p:cNvSpPr/>
          <p:nvPr/>
        </p:nvSpPr>
        <p:spPr>
          <a:xfrm>
            <a:off x="2895441" y="2276872"/>
            <a:ext cx="396044" cy="252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322CED9-8D46-09E3-0315-89B8333D3E31}"/>
              </a:ext>
            </a:extLst>
          </p:cNvPr>
          <p:cNvSpPr/>
          <p:nvPr/>
        </p:nvSpPr>
        <p:spPr>
          <a:xfrm>
            <a:off x="2693249" y="2536437"/>
            <a:ext cx="344129" cy="295024"/>
          </a:xfrm>
          <a:custGeom>
            <a:avLst/>
            <a:gdLst>
              <a:gd name="connsiteX0" fmla="*/ 0 w 344129"/>
              <a:gd name="connsiteY0" fmla="*/ 0 h 295024"/>
              <a:gd name="connsiteX1" fmla="*/ 176980 w 344129"/>
              <a:gd name="connsiteY1" fmla="*/ 294968 h 295024"/>
              <a:gd name="connsiteX2" fmla="*/ 344129 w 344129"/>
              <a:gd name="connsiteY2" fmla="*/ 19664 h 29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129" h="295024">
                <a:moveTo>
                  <a:pt x="0" y="0"/>
                </a:moveTo>
                <a:cubicBezTo>
                  <a:pt x="59812" y="145845"/>
                  <a:pt x="119625" y="291691"/>
                  <a:pt x="176980" y="294968"/>
                </a:cubicBezTo>
                <a:cubicBezTo>
                  <a:pt x="234335" y="298245"/>
                  <a:pt x="289232" y="158954"/>
                  <a:pt x="344129" y="19664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47D39C0-8915-40FB-9EB5-D96E88D1A510}"/>
              </a:ext>
            </a:extLst>
          </p:cNvPr>
          <p:cNvCxnSpPr>
            <a:stCxn id="20" idx="1"/>
          </p:cNvCxnSpPr>
          <p:nvPr/>
        </p:nvCxnSpPr>
        <p:spPr>
          <a:xfrm flipH="1">
            <a:off x="2865313" y="2831405"/>
            <a:ext cx="4916" cy="23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957CFCF-933C-636A-FB18-A33B409B8E86}"/>
              </a:ext>
            </a:extLst>
          </p:cNvPr>
          <p:cNvSpPr/>
          <p:nvPr/>
        </p:nvSpPr>
        <p:spPr>
          <a:xfrm>
            <a:off x="3355899" y="2258870"/>
            <a:ext cx="396044" cy="252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8DD512-7240-5D65-B9A9-C44BA7274FE0}"/>
              </a:ext>
            </a:extLst>
          </p:cNvPr>
          <p:cNvSpPr/>
          <p:nvPr/>
        </p:nvSpPr>
        <p:spPr>
          <a:xfrm>
            <a:off x="3751943" y="2258870"/>
            <a:ext cx="396044" cy="252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50CD7E52-A4F2-0C0F-AA52-CBA881B2689B}"/>
              </a:ext>
            </a:extLst>
          </p:cNvPr>
          <p:cNvSpPr/>
          <p:nvPr/>
        </p:nvSpPr>
        <p:spPr>
          <a:xfrm>
            <a:off x="3549751" y="2518435"/>
            <a:ext cx="344129" cy="295024"/>
          </a:xfrm>
          <a:custGeom>
            <a:avLst/>
            <a:gdLst>
              <a:gd name="connsiteX0" fmla="*/ 0 w 344129"/>
              <a:gd name="connsiteY0" fmla="*/ 0 h 295024"/>
              <a:gd name="connsiteX1" fmla="*/ 176980 w 344129"/>
              <a:gd name="connsiteY1" fmla="*/ 294968 h 295024"/>
              <a:gd name="connsiteX2" fmla="*/ 344129 w 344129"/>
              <a:gd name="connsiteY2" fmla="*/ 19664 h 29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129" h="295024">
                <a:moveTo>
                  <a:pt x="0" y="0"/>
                </a:moveTo>
                <a:cubicBezTo>
                  <a:pt x="59812" y="145845"/>
                  <a:pt x="119625" y="291691"/>
                  <a:pt x="176980" y="294968"/>
                </a:cubicBezTo>
                <a:cubicBezTo>
                  <a:pt x="234335" y="298245"/>
                  <a:pt x="289232" y="158954"/>
                  <a:pt x="344129" y="19664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2152951-FBBE-02D1-2052-F04A9E5CE749}"/>
              </a:ext>
            </a:extLst>
          </p:cNvPr>
          <p:cNvCxnSpPr>
            <a:stCxn id="24" idx="1"/>
          </p:cNvCxnSpPr>
          <p:nvPr/>
        </p:nvCxnSpPr>
        <p:spPr>
          <a:xfrm flipH="1">
            <a:off x="3721815" y="2813403"/>
            <a:ext cx="4916" cy="23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3B1BA38-A1F1-1201-EAC7-A9EE8823E91E}"/>
              </a:ext>
            </a:extLst>
          </p:cNvPr>
          <p:cNvSpPr/>
          <p:nvPr/>
        </p:nvSpPr>
        <p:spPr>
          <a:xfrm>
            <a:off x="4187788" y="2258870"/>
            <a:ext cx="396044" cy="252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A9C81A6-A3D0-9FEC-0899-AE992B0F73ED}"/>
              </a:ext>
            </a:extLst>
          </p:cNvPr>
          <p:cNvSpPr/>
          <p:nvPr/>
        </p:nvSpPr>
        <p:spPr>
          <a:xfrm>
            <a:off x="4583832" y="2258870"/>
            <a:ext cx="396044" cy="252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F446A56A-5141-F788-83F1-E2B6810FAA9F}"/>
              </a:ext>
            </a:extLst>
          </p:cNvPr>
          <p:cNvSpPr/>
          <p:nvPr/>
        </p:nvSpPr>
        <p:spPr>
          <a:xfrm>
            <a:off x="4381640" y="2518435"/>
            <a:ext cx="344129" cy="295024"/>
          </a:xfrm>
          <a:custGeom>
            <a:avLst/>
            <a:gdLst>
              <a:gd name="connsiteX0" fmla="*/ 0 w 344129"/>
              <a:gd name="connsiteY0" fmla="*/ 0 h 295024"/>
              <a:gd name="connsiteX1" fmla="*/ 176980 w 344129"/>
              <a:gd name="connsiteY1" fmla="*/ 294968 h 295024"/>
              <a:gd name="connsiteX2" fmla="*/ 344129 w 344129"/>
              <a:gd name="connsiteY2" fmla="*/ 19664 h 29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129" h="295024">
                <a:moveTo>
                  <a:pt x="0" y="0"/>
                </a:moveTo>
                <a:cubicBezTo>
                  <a:pt x="59812" y="145845"/>
                  <a:pt x="119625" y="291691"/>
                  <a:pt x="176980" y="294968"/>
                </a:cubicBezTo>
                <a:cubicBezTo>
                  <a:pt x="234335" y="298245"/>
                  <a:pt x="289232" y="158954"/>
                  <a:pt x="344129" y="19664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D205FDF-3685-D2AF-3940-B260249C1D7E}"/>
              </a:ext>
            </a:extLst>
          </p:cNvPr>
          <p:cNvCxnSpPr>
            <a:stCxn id="28" idx="1"/>
          </p:cNvCxnSpPr>
          <p:nvPr/>
        </p:nvCxnSpPr>
        <p:spPr>
          <a:xfrm flipH="1">
            <a:off x="4553704" y="2813403"/>
            <a:ext cx="4916" cy="23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23AF645E-25A2-A079-5FC4-5BE7FC3E61AF}"/>
              </a:ext>
            </a:extLst>
          </p:cNvPr>
          <p:cNvSpPr/>
          <p:nvPr/>
        </p:nvSpPr>
        <p:spPr>
          <a:xfrm>
            <a:off x="1663338" y="3111900"/>
            <a:ext cx="796258" cy="237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A6EF803-82DF-6E90-CB3B-00F656F0897F}"/>
              </a:ext>
            </a:extLst>
          </p:cNvPr>
          <p:cNvSpPr/>
          <p:nvPr/>
        </p:nvSpPr>
        <p:spPr>
          <a:xfrm>
            <a:off x="2503551" y="3111900"/>
            <a:ext cx="796258" cy="237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68B94DE-50BB-BB15-9B74-5AA7A51E07DB}"/>
              </a:ext>
            </a:extLst>
          </p:cNvPr>
          <p:cNvSpPr/>
          <p:nvPr/>
        </p:nvSpPr>
        <p:spPr>
          <a:xfrm>
            <a:off x="3347575" y="3108427"/>
            <a:ext cx="796258" cy="237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70400A9-E70D-89A0-310D-6CFF1935A098}"/>
              </a:ext>
            </a:extLst>
          </p:cNvPr>
          <p:cNvSpPr/>
          <p:nvPr/>
        </p:nvSpPr>
        <p:spPr>
          <a:xfrm>
            <a:off x="4187788" y="3108427"/>
            <a:ext cx="796258" cy="237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64349B5-8447-D8DF-FC8E-E24224C3C199}"/>
              </a:ext>
            </a:extLst>
          </p:cNvPr>
          <p:cNvSpPr/>
          <p:nvPr/>
        </p:nvSpPr>
        <p:spPr>
          <a:xfrm>
            <a:off x="831699" y="2762926"/>
            <a:ext cx="324036" cy="77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1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B26D9B18-EAB8-F28A-7DB5-E70DFA43FA1B}"/>
              </a:ext>
            </a:extLst>
          </p:cNvPr>
          <p:cNvSpPr/>
          <p:nvPr/>
        </p:nvSpPr>
        <p:spPr>
          <a:xfrm>
            <a:off x="3935760" y="3356992"/>
            <a:ext cx="344129" cy="295024"/>
          </a:xfrm>
          <a:custGeom>
            <a:avLst/>
            <a:gdLst>
              <a:gd name="connsiteX0" fmla="*/ 0 w 344129"/>
              <a:gd name="connsiteY0" fmla="*/ 0 h 295024"/>
              <a:gd name="connsiteX1" fmla="*/ 176980 w 344129"/>
              <a:gd name="connsiteY1" fmla="*/ 294968 h 295024"/>
              <a:gd name="connsiteX2" fmla="*/ 344129 w 344129"/>
              <a:gd name="connsiteY2" fmla="*/ 19664 h 29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129" h="295024">
                <a:moveTo>
                  <a:pt x="0" y="0"/>
                </a:moveTo>
                <a:cubicBezTo>
                  <a:pt x="59812" y="145845"/>
                  <a:pt x="119625" y="291691"/>
                  <a:pt x="176980" y="294968"/>
                </a:cubicBezTo>
                <a:cubicBezTo>
                  <a:pt x="234335" y="298245"/>
                  <a:pt x="289232" y="158954"/>
                  <a:pt x="344129" y="19664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B5715FD-8286-CB76-075E-FEFC34CFC410}"/>
              </a:ext>
            </a:extLst>
          </p:cNvPr>
          <p:cNvCxnSpPr>
            <a:stCxn id="35" idx="1"/>
          </p:cNvCxnSpPr>
          <p:nvPr/>
        </p:nvCxnSpPr>
        <p:spPr>
          <a:xfrm flipH="1">
            <a:off x="4107824" y="3651960"/>
            <a:ext cx="4916" cy="23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2BC5EB36-8F83-BB3A-D38B-07AFD0E27C9D}"/>
              </a:ext>
            </a:extLst>
          </p:cNvPr>
          <p:cNvSpPr/>
          <p:nvPr/>
        </p:nvSpPr>
        <p:spPr>
          <a:xfrm>
            <a:off x="2295487" y="3364529"/>
            <a:ext cx="344129" cy="295024"/>
          </a:xfrm>
          <a:custGeom>
            <a:avLst/>
            <a:gdLst>
              <a:gd name="connsiteX0" fmla="*/ 0 w 344129"/>
              <a:gd name="connsiteY0" fmla="*/ 0 h 295024"/>
              <a:gd name="connsiteX1" fmla="*/ 176980 w 344129"/>
              <a:gd name="connsiteY1" fmla="*/ 294968 h 295024"/>
              <a:gd name="connsiteX2" fmla="*/ 344129 w 344129"/>
              <a:gd name="connsiteY2" fmla="*/ 19664 h 29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129" h="295024">
                <a:moveTo>
                  <a:pt x="0" y="0"/>
                </a:moveTo>
                <a:cubicBezTo>
                  <a:pt x="59812" y="145845"/>
                  <a:pt x="119625" y="291691"/>
                  <a:pt x="176980" y="294968"/>
                </a:cubicBezTo>
                <a:cubicBezTo>
                  <a:pt x="234335" y="298245"/>
                  <a:pt x="289232" y="158954"/>
                  <a:pt x="344129" y="19664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E4E6FFD-9968-9876-75A4-6D36BEED3CA4}"/>
              </a:ext>
            </a:extLst>
          </p:cNvPr>
          <p:cNvCxnSpPr>
            <a:stCxn id="37" idx="1"/>
          </p:cNvCxnSpPr>
          <p:nvPr/>
        </p:nvCxnSpPr>
        <p:spPr>
          <a:xfrm flipH="1">
            <a:off x="2467551" y="3659497"/>
            <a:ext cx="4916" cy="23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2D153B0-7178-FAC5-A1FB-5E3B81985D46}"/>
              </a:ext>
            </a:extLst>
          </p:cNvPr>
          <p:cNvSpPr/>
          <p:nvPr/>
        </p:nvSpPr>
        <p:spPr>
          <a:xfrm>
            <a:off x="1671293" y="3954026"/>
            <a:ext cx="1628516" cy="237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720580B-6D7C-B9EB-0DAB-13A5869C5A79}"/>
              </a:ext>
            </a:extLst>
          </p:cNvPr>
          <p:cNvSpPr/>
          <p:nvPr/>
        </p:nvSpPr>
        <p:spPr>
          <a:xfrm>
            <a:off x="3329575" y="3969060"/>
            <a:ext cx="1628516" cy="237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B0BF38C5-A738-7F70-21C6-50403C0E1444}"/>
              </a:ext>
            </a:extLst>
          </p:cNvPr>
          <p:cNvSpPr/>
          <p:nvPr/>
        </p:nvSpPr>
        <p:spPr>
          <a:xfrm>
            <a:off x="3119420" y="4217467"/>
            <a:ext cx="344129" cy="295024"/>
          </a:xfrm>
          <a:custGeom>
            <a:avLst/>
            <a:gdLst>
              <a:gd name="connsiteX0" fmla="*/ 0 w 344129"/>
              <a:gd name="connsiteY0" fmla="*/ 0 h 295024"/>
              <a:gd name="connsiteX1" fmla="*/ 176980 w 344129"/>
              <a:gd name="connsiteY1" fmla="*/ 294968 h 295024"/>
              <a:gd name="connsiteX2" fmla="*/ 344129 w 344129"/>
              <a:gd name="connsiteY2" fmla="*/ 19664 h 29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129" h="295024">
                <a:moveTo>
                  <a:pt x="0" y="0"/>
                </a:moveTo>
                <a:cubicBezTo>
                  <a:pt x="59812" y="145845"/>
                  <a:pt x="119625" y="291691"/>
                  <a:pt x="176980" y="294968"/>
                </a:cubicBezTo>
                <a:cubicBezTo>
                  <a:pt x="234335" y="298245"/>
                  <a:pt x="289232" y="158954"/>
                  <a:pt x="344129" y="19664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76AAE4C-1540-CC13-6F8C-0CC84123BBDE}"/>
              </a:ext>
            </a:extLst>
          </p:cNvPr>
          <p:cNvCxnSpPr>
            <a:stCxn id="41" idx="1"/>
          </p:cNvCxnSpPr>
          <p:nvPr/>
        </p:nvCxnSpPr>
        <p:spPr>
          <a:xfrm flipH="1">
            <a:off x="3291484" y="4512435"/>
            <a:ext cx="4916" cy="23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6F1F7009-11AE-0013-AD08-624986FEF35E}"/>
              </a:ext>
            </a:extLst>
          </p:cNvPr>
          <p:cNvSpPr/>
          <p:nvPr/>
        </p:nvSpPr>
        <p:spPr>
          <a:xfrm>
            <a:off x="833397" y="3537012"/>
            <a:ext cx="324036" cy="77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2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C98D5F8-4544-0CD5-ACAE-60238135430F}"/>
              </a:ext>
            </a:extLst>
          </p:cNvPr>
          <p:cNvSpPr/>
          <p:nvPr/>
        </p:nvSpPr>
        <p:spPr>
          <a:xfrm>
            <a:off x="837325" y="4311098"/>
            <a:ext cx="324036" cy="77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…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57A6262-EAEF-544F-2E47-A29A54D57B77}"/>
              </a:ext>
            </a:extLst>
          </p:cNvPr>
          <p:cNvCxnSpPr>
            <a:stCxn id="2" idx="3"/>
          </p:cNvCxnSpPr>
          <p:nvPr/>
        </p:nvCxnSpPr>
        <p:spPr>
          <a:xfrm>
            <a:off x="1151807" y="2375883"/>
            <a:ext cx="407689" cy="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B07ADA0-37DE-F709-A8EA-6EB611944E32}"/>
              </a:ext>
            </a:extLst>
          </p:cNvPr>
          <p:cNvCxnSpPr/>
          <p:nvPr/>
        </p:nvCxnSpPr>
        <p:spPr>
          <a:xfrm>
            <a:off x="1166411" y="3214160"/>
            <a:ext cx="407689" cy="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350C2C3-4970-54F1-6CBF-256EDAA541C8}"/>
              </a:ext>
            </a:extLst>
          </p:cNvPr>
          <p:cNvCxnSpPr/>
          <p:nvPr/>
        </p:nvCxnSpPr>
        <p:spPr>
          <a:xfrm>
            <a:off x="1163452" y="4072803"/>
            <a:ext cx="407689" cy="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ACC4C85-6CA5-7662-A8DD-679EEA5A8D92}"/>
              </a:ext>
            </a:extLst>
          </p:cNvPr>
          <p:cNvSpPr txBox="1"/>
          <p:nvPr/>
        </p:nvSpPr>
        <p:spPr>
          <a:xfrm>
            <a:off x="5239620" y="3029494"/>
            <a:ext cx="85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en-US" altLang="zh-CN" baseline="30000"/>
              <a:t>1</a:t>
            </a:r>
            <a:r>
              <a:rPr lang="zh-CN" altLang="en-US" baseline="30000"/>
              <a:t> </a:t>
            </a:r>
            <a:r>
              <a:rPr lang="en-US" altLang="zh-CN"/>
              <a:t>Unit</a:t>
            </a:r>
            <a:endParaRPr lang="zh-CN" altLang="en-US" baseline="3000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61E4C5A-123F-E5F2-2167-F2476D3A3305}"/>
              </a:ext>
            </a:extLst>
          </p:cNvPr>
          <p:cNvSpPr txBox="1"/>
          <p:nvPr/>
        </p:nvSpPr>
        <p:spPr>
          <a:xfrm>
            <a:off x="5235843" y="3865860"/>
            <a:ext cx="89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en-US" altLang="zh-CN" baseline="30000"/>
              <a:t>2</a:t>
            </a:r>
            <a:r>
              <a:rPr lang="zh-CN" altLang="en-US" baseline="30000"/>
              <a:t> </a:t>
            </a:r>
            <a:r>
              <a:rPr lang="en-US" altLang="zh-CN"/>
              <a:t>Unit</a:t>
            </a:r>
            <a:endParaRPr lang="zh-CN" altLang="en-US" baseline="300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0656DBC-E8AB-355F-B489-217E74304CB2}"/>
              </a:ext>
            </a:extLst>
          </p:cNvPr>
          <p:cNvSpPr txBox="1"/>
          <p:nvPr/>
        </p:nvSpPr>
        <p:spPr>
          <a:xfrm>
            <a:off x="6744072" y="2098591"/>
            <a:ext cx="50405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分配单元</a:t>
            </a:r>
            <a:r>
              <a:rPr lang="en-US" altLang="zh-CN" sz="2000"/>
              <a:t>Unit:</a:t>
            </a:r>
          </a:p>
          <a:p>
            <a:r>
              <a:rPr lang="zh-CN" altLang="en-US" sz="2000"/>
              <a:t>一般不会采用</a:t>
            </a:r>
            <a:r>
              <a:rPr lang="en-US" altLang="zh-CN" sz="2000"/>
              <a:t>1</a:t>
            </a:r>
            <a:r>
              <a:rPr lang="zh-CN" altLang="en-US" sz="2000"/>
              <a:t>字节，通常</a:t>
            </a:r>
            <a:r>
              <a:rPr lang="en-US" altLang="zh-CN" sz="2000"/>
              <a:t>8</a:t>
            </a:r>
            <a:r>
              <a:rPr lang="zh-CN" altLang="en-US" sz="2000"/>
              <a:t>，</a:t>
            </a:r>
            <a:r>
              <a:rPr lang="en-US" altLang="zh-CN" sz="2000"/>
              <a:t>16</a:t>
            </a:r>
            <a:r>
              <a:rPr lang="zh-CN" altLang="en-US" sz="2000"/>
              <a:t>，</a:t>
            </a:r>
            <a:r>
              <a:rPr lang="en-US" altLang="zh-CN" sz="2000"/>
              <a:t>32…</a:t>
            </a:r>
            <a:r>
              <a:rPr lang="zh-CN" altLang="en-US" sz="2000"/>
              <a:t>字节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分配：</a:t>
            </a:r>
            <a:endParaRPr lang="en-US" altLang="zh-CN" sz="2000"/>
          </a:p>
          <a:p>
            <a:r>
              <a:rPr lang="zh-CN" altLang="en-US" sz="2000"/>
              <a:t>寻找匹配</a:t>
            </a:r>
            <a:r>
              <a:rPr lang="en-US" altLang="zh-CN" sz="2000" err="1"/>
              <a:t>alloc</a:t>
            </a:r>
            <a:r>
              <a:rPr lang="zh-CN" altLang="en-US" sz="2000"/>
              <a:t>需要</a:t>
            </a:r>
            <a:r>
              <a:rPr lang="en-US" altLang="zh-CN" sz="2000"/>
              <a:t>(order)</a:t>
            </a:r>
            <a:r>
              <a:rPr lang="zh-CN" altLang="en-US" sz="2000"/>
              <a:t>的最小块</a:t>
            </a:r>
            <a:endParaRPr lang="en-US" altLang="zh-CN" sz="2000"/>
          </a:p>
          <a:p>
            <a:r>
              <a:rPr lang="zh-CN" altLang="en-US" sz="2000"/>
              <a:t>如果</a:t>
            </a:r>
            <a:r>
              <a:rPr lang="en-US" altLang="zh-CN" sz="2000"/>
              <a:t>order</a:t>
            </a:r>
            <a:r>
              <a:rPr lang="zh-CN" altLang="en-US" sz="2000"/>
              <a:t>大于目标，则二分切割，直至相等，每级剩余的部分挂到对应的</a:t>
            </a:r>
            <a:r>
              <a:rPr lang="en-US" altLang="zh-CN" sz="2000"/>
              <a:t>Order List</a:t>
            </a:r>
          </a:p>
          <a:p>
            <a:endParaRPr lang="en-US" altLang="zh-CN" sz="2000"/>
          </a:p>
          <a:p>
            <a:r>
              <a:rPr lang="zh-CN" altLang="en-US" sz="2000"/>
              <a:t>释放：</a:t>
            </a:r>
            <a:endParaRPr lang="en-US" altLang="zh-CN" sz="2000"/>
          </a:p>
          <a:p>
            <a:r>
              <a:rPr lang="zh-CN" altLang="en-US" sz="2000"/>
              <a:t>查看是否有邻居空闲块，有则尽可能向高</a:t>
            </a:r>
            <a:r>
              <a:rPr lang="en-US" altLang="zh-CN" sz="2000"/>
              <a:t>Oder</a:t>
            </a:r>
            <a:r>
              <a:rPr lang="zh-CN" altLang="en-US" sz="2000"/>
              <a:t>合并，直至无法合并，挂到</a:t>
            </a:r>
            <a:r>
              <a:rPr lang="en-US" altLang="zh-CN" sz="2000" err="1"/>
              <a:t>OrderList</a:t>
            </a:r>
            <a:r>
              <a:rPr lang="zh-CN" altLang="en-US" sz="2000"/>
              <a:t>。</a:t>
            </a:r>
            <a:endParaRPr lang="en-US" altLang="zh-CN" sz="200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655E69C-7C61-4F41-DF69-1B1B61A11173}"/>
              </a:ext>
            </a:extLst>
          </p:cNvPr>
          <p:cNvSpPr txBox="1"/>
          <p:nvPr/>
        </p:nvSpPr>
        <p:spPr>
          <a:xfrm>
            <a:off x="443372" y="1520788"/>
            <a:ext cx="118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Order List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415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2E20EF-9165-2465-4B6E-E127691B296F}"/>
              </a:ext>
            </a:extLst>
          </p:cNvPr>
          <p:cNvSpPr txBox="1"/>
          <p:nvPr/>
        </p:nvSpPr>
        <p:spPr>
          <a:xfrm>
            <a:off x="515380" y="370134"/>
            <a:ext cx="4608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内存分配算法</a:t>
            </a:r>
            <a:r>
              <a:rPr lang="en-US" altLang="zh-CN" sz="3200"/>
              <a:t>-Slab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9B79DB-1E65-7083-DB9E-77B9A5BB9213}"/>
              </a:ext>
            </a:extLst>
          </p:cNvPr>
          <p:cNvSpPr/>
          <p:nvPr/>
        </p:nvSpPr>
        <p:spPr>
          <a:xfrm>
            <a:off x="827771" y="1700808"/>
            <a:ext cx="324036" cy="502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0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F1F7009-11AE-0013-AD08-624986FEF35E}"/>
              </a:ext>
            </a:extLst>
          </p:cNvPr>
          <p:cNvSpPr/>
          <p:nvPr/>
        </p:nvSpPr>
        <p:spPr>
          <a:xfrm>
            <a:off x="833397" y="2708920"/>
            <a:ext cx="324036" cy="77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2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C98D5F8-4544-0CD5-ACAE-60238135430F}"/>
              </a:ext>
            </a:extLst>
          </p:cNvPr>
          <p:cNvSpPr/>
          <p:nvPr/>
        </p:nvSpPr>
        <p:spPr>
          <a:xfrm>
            <a:off x="837325" y="3483006"/>
            <a:ext cx="324036" cy="77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…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350C2C3-4970-54F1-6CBF-256EDAA541C8}"/>
              </a:ext>
            </a:extLst>
          </p:cNvPr>
          <p:cNvCxnSpPr>
            <a:cxnSpLocks/>
          </p:cNvCxnSpPr>
          <p:nvPr/>
        </p:nvCxnSpPr>
        <p:spPr>
          <a:xfrm>
            <a:off x="1163452" y="3176972"/>
            <a:ext cx="407689" cy="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4655E69C-7C61-4F41-DF69-1B1B61A11173}"/>
              </a:ext>
            </a:extLst>
          </p:cNvPr>
          <p:cNvSpPr txBox="1"/>
          <p:nvPr/>
        </p:nvSpPr>
        <p:spPr>
          <a:xfrm>
            <a:off x="443372" y="1232756"/>
            <a:ext cx="118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Order List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53C143-F6C9-5DAC-C85D-4CB46133B26D}"/>
              </a:ext>
            </a:extLst>
          </p:cNvPr>
          <p:cNvSpPr/>
          <p:nvPr/>
        </p:nvSpPr>
        <p:spPr>
          <a:xfrm>
            <a:off x="1597958" y="1664804"/>
            <a:ext cx="1653726" cy="430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Slab&lt;64&gt;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478C29-6D6B-EF23-43EC-A2FA51D82F10}"/>
              </a:ext>
            </a:extLst>
          </p:cNvPr>
          <p:cNvSpPr/>
          <p:nvPr/>
        </p:nvSpPr>
        <p:spPr>
          <a:xfrm>
            <a:off x="1571282" y="2894849"/>
            <a:ext cx="4416705" cy="2172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Slab&lt;256&gt;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4FDDA0-44B4-3130-D529-FC4610E05B71}"/>
              </a:ext>
            </a:extLst>
          </p:cNvPr>
          <p:cNvSpPr/>
          <p:nvPr/>
        </p:nvSpPr>
        <p:spPr>
          <a:xfrm>
            <a:off x="1667508" y="3388727"/>
            <a:ext cx="510851" cy="1444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Free-block-list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3B59E3-4547-1743-F662-0381D818334C}"/>
              </a:ext>
            </a:extLst>
          </p:cNvPr>
          <p:cNvSpPr/>
          <p:nvPr/>
        </p:nvSpPr>
        <p:spPr>
          <a:xfrm>
            <a:off x="2603612" y="3537012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7CFECB7-9C89-8D27-5033-3A120E7AEFF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151396" y="3720124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F6D92858-0511-11D8-D9F1-9A9706301B35}"/>
              </a:ext>
            </a:extLst>
          </p:cNvPr>
          <p:cNvSpPr/>
          <p:nvPr/>
        </p:nvSpPr>
        <p:spPr>
          <a:xfrm>
            <a:off x="3391837" y="3537012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0139266-5A81-28D0-B76C-457BE8790700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939621" y="3720124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F0FC7FE9-EC3D-A7D6-3C53-7E37D5EB24E5}"/>
              </a:ext>
            </a:extLst>
          </p:cNvPr>
          <p:cNvSpPr/>
          <p:nvPr/>
        </p:nvSpPr>
        <p:spPr>
          <a:xfrm>
            <a:off x="4159509" y="3537012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… …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AE99996-8A91-96E0-84D3-CF03A567AC8D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4707293" y="3720124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BF2A321-00D8-0C73-7408-71EC19C7FEBE}"/>
              </a:ext>
            </a:extLst>
          </p:cNvPr>
          <p:cNvSpPr/>
          <p:nvPr/>
        </p:nvSpPr>
        <p:spPr>
          <a:xfrm>
            <a:off x="4960547" y="3548535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0CDD9E0-AAF8-5385-E14B-FC0A3EF27710}"/>
              </a:ext>
            </a:extLst>
          </p:cNvPr>
          <p:cNvCxnSpPr/>
          <p:nvPr/>
        </p:nvCxnSpPr>
        <p:spPr>
          <a:xfrm>
            <a:off x="2178359" y="3720124"/>
            <a:ext cx="425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C291B8EC-3D4B-2BA0-5BC7-A7D0BA813C80}"/>
              </a:ext>
            </a:extLst>
          </p:cNvPr>
          <p:cNvSpPr/>
          <p:nvPr/>
        </p:nvSpPr>
        <p:spPr>
          <a:xfrm>
            <a:off x="1583555" y="6092403"/>
            <a:ext cx="4404431" cy="5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ysClr val="windowText" lastClr="000000"/>
                </a:solidFill>
              </a:rPr>
              <a:t>BuddyAllocator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DFFC874-DE52-C730-7D4E-EEB4B695CF8C}"/>
              </a:ext>
            </a:extLst>
          </p:cNvPr>
          <p:cNvCxnSpPr>
            <a:cxnSpLocks/>
          </p:cNvCxnSpPr>
          <p:nvPr/>
        </p:nvCxnSpPr>
        <p:spPr>
          <a:xfrm>
            <a:off x="2603612" y="5067180"/>
            <a:ext cx="0" cy="102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7D8417C-8581-286F-6643-2E37A593A9EE}"/>
              </a:ext>
            </a:extLst>
          </p:cNvPr>
          <p:cNvSpPr txBox="1"/>
          <p:nvPr/>
        </p:nvSpPr>
        <p:spPr>
          <a:xfrm>
            <a:off x="1919536" y="5265204"/>
            <a:ext cx="68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申请内存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DA4D4FA-EF93-3732-7DF6-E805A2C0481C}"/>
              </a:ext>
            </a:extLst>
          </p:cNvPr>
          <p:cNvSpPr/>
          <p:nvPr/>
        </p:nvSpPr>
        <p:spPr>
          <a:xfrm>
            <a:off x="2747628" y="4268911"/>
            <a:ext cx="3060340" cy="582389"/>
          </a:xfrm>
          <a:prstGeom prst="round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C2C1EC0-69B5-D91F-C429-DE7CFD93038E}"/>
              </a:ext>
            </a:extLst>
          </p:cNvPr>
          <p:cNvCxnSpPr>
            <a:cxnSpLocks/>
          </p:cNvCxnSpPr>
          <p:nvPr/>
        </p:nvCxnSpPr>
        <p:spPr>
          <a:xfrm flipV="1">
            <a:off x="4511824" y="4873090"/>
            <a:ext cx="18001" cy="121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E44CB41-FFD2-894C-F82C-B2266F088D9A}"/>
              </a:ext>
            </a:extLst>
          </p:cNvPr>
          <p:cNvSpPr txBox="1"/>
          <p:nvPr/>
        </p:nvSpPr>
        <p:spPr>
          <a:xfrm>
            <a:off x="4529826" y="5265204"/>
            <a:ext cx="1223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分配内存</a:t>
            </a:r>
            <a:endParaRPr lang="en-US" altLang="zh-CN" b="1">
              <a:solidFill>
                <a:srgbClr val="0070C0"/>
              </a:solidFill>
            </a:endParaRPr>
          </a:p>
          <a:p>
            <a:r>
              <a:rPr lang="zh-CN" altLang="en-US" b="1">
                <a:solidFill>
                  <a:srgbClr val="0070C0"/>
                </a:solidFill>
              </a:rPr>
              <a:t>以供分块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968ADA9-8CE1-6A06-509F-B46D817F69A7}"/>
              </a:ext>
            </a:extLst>
          </p:cNvPr>
          <p:cNvSpPr/>
          <p:nvPr/>
        </p:nvSpPr>
        <p:spPr>
          <a:xfrm>
            <a:off x="2866186" y="4387889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CAE1816-E42B-D6C7-B145-3523601A9231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3413970" y="4571001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6E35BBDE-E999-EA56-01F0-DC8C5F3F83DA}"/>
              </a:ext>
            </a:extLst>
          </p:cNvPr>
          <p:cNvSpPr/>
          <p:nvPr/>
        </p:nvSpPr>
        <p:spPr>
          <a:xfrm>
            <a:off x="3654411" y="4387889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763F4F0-A738-551C-5826-5C56D08D7AD8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4202195" y="4571001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7E28C08B-C7CB-2B77-CC56-8237CB6F7EBB}"/>
              </a:ext>
            </a:extLst>
          </p:cNvPr>
          <p:cNvSpPr/>
          <p:nvPr/>
        </p:nvSpPr>
        <p:spPr>
          <a:xfrm>
            <a:off x="4422083" y="4387889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… …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662418C-3AA3-125C-8D27-58DD81BD8DC4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4969867" y="4571001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066F819B-0ADB-258C-C287-2B8268B52B92}"/>
              </a:ext>
            </a:extLst>
          </p:cNvPr>
          <p:cNvSpPr/>
          <p:nvPr/>
        </p:nvSpPr>
        <p:spPr>
          <a:xfrm>
            <a:off x="5223121" y="4399412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0B698928-6DB6-2B85-B023-33943A0CB455}"/>
              </a:ext>
            </a:extLst>
          </p:cNvPr>
          <p:cNvSpPr/>
          <p:nvPr/>
        </p:nvSpPr>
        <p:spPr>
          <a:xfrm>
            <a:off x="2456936" y="3746805"/>
            <a:ext cx="3380200" cy="835741"/>
          </a:xfrm>
          <a:custGeom>
            <a:avLst/>
            <a:gdLst>
              <a:gd name="connsiteX0" fmla="*/ 3058961 w 3380200"/>
              <a:gd name="connsiteY0" fmla="*/ 0 h 835741"/>
              <a:gd name="connsiteX1" fmla="*/ 3353929 w 3380200"/>
              <a:gd name="connsiteY1" fmla="*/ 117987 h 835741"/>
              <a:gd name="connsiteX2" fmla="*/ 3314599 w 3380200"/>
              <a:gd name="connsiteY2" fmla="*/ 334296 h 835741"/>
              <a:gd name="connsiteX3" fmla="*/ 2901645 w 3380200"/>
              <a:gd name="connsiteY3" fmla="*/ 422787 h 835741"/>
              <a:gd name="connsiteX4" fmla="*/ 492741 w 3380200"/>
              <a:gd name="connsiteY4" fmla="*/ 373625 h 835741"/>
              <a:gd name="connsiteX5" fmla="*/ 1129 w 3380200"/>
              <a:gd name="connsiteY5" fmla="*/ 511277 h 835741"/>
              <a:gd name="connsiteX6" fmla="*/ 384587 w 3380200"/>
              <a:gd name="connsiteY6" fmla="*/ 835741 h 83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0200" h="835741">
                <a:moveTo>
                  <a:pt x="3058961" y="0"/>
                </a:moveTo>
                <a:cubicBezTo>
                  <a:pt x="3185142" y="31135"/>
                  <a:pt x="3311323" y="62271"/>
                  <a:pt x="3353929" y="117987"/>
                </a:cubicBezTo>
                <a:cubicBezTo>
                  <a:pt x="3396535" y="173703"/>
                  <a:pt x="3389980" y="283496"/>
                  <a:pt x="3314599" y="334296"/>
                </a:cubicBezTo>
                <a:cubicBezTo>
                  <a:pt x="3239218" y="385096"/>
                  <a:pt x="2901645" y="422787"/>
                  <a:pt x="2901645" y="422787"/>
                </a:cubicBezTo>
                <a:cubicBezTo>
                  <a:pt x="2431335" y="429342"/>
                  <a:pt x="976160" y="358877"/>
                  <a:pt x="492741" y="373625"/>
                </a:cubicBezTo>
                <a:cubicBezTo>
                  <a:pt x="9322" y="388373"/>
                  <a:pt x="19155" y="434258"/>
                  <a:pt x="1129" y="511277"/>
                </a:cubicBezTo>
                <a:cubicBezTo>
                  <a:pt x="-16897" y="588296"/>
                  <a:pt x="183845" y="712018"/>
                  <a:pt x="384587" y="83574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71A560D-6F93-CF45-5B83-85939B7D56B8}"/>
              </a:ext>
            </a:extLst>
          </p:cNvPr>
          <p:cNvCxnSpPr>
            <a:stCxn id="2" idx="3"/>
          </p:cNvCxnSpPr>
          <p:nvPr/>
        </p:nvCxnSpPr>
        <p:spPr>
          <a:xfrm>
            <a:off x="1151807" y="1952229"/>
            <a:ext cx="419334" cy="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1EC09C4-E407-B61D-F587-EC01357C017E}"/>
              </a:ext>
            </a:extLst>
          </p:cNvPr>
          <p:cNvSpPr/>
          <p:nvPr/>
        </p:nvSpPr>
        <p:spPr>
          <a:xfrm>
            <a:off x="827771" y="2204864"/>
            <a:ext cx="324036" cy="502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1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4B4FEB2-CBB0-76E4-92D2-FF70E0B95D6D}"/>
              </a:ext>
            </a:extLst>
          </p:cNvPr>
          <p:cNvSpPr/>
          <p:nvPr/>
        </p:nvSpPr>
        <p:spPr>
          <a:xfrm>
            <a:off x="1597958" y="2278088"/>
            <a:ext cx="1653726" cy="430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Slab&lt;128&gt;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6E81540-810F-26FF-4A0C-B57CBF8458D7}"/>
              </a:ext>
            </a:extLst>
          </p:cNvPr>
          <p:cNvCxnSpPr>
            <a:stCxn id="84" idx="3"/>
          </p:cNvCxnSpPr>
          <p:nvPr/>
        </p:nvCxnSpPr>
        <p:spPr>
          <a:xfrm>
            <a:off x="1151807" y="2456285"/>
            <a:ext cx="419334" cy="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3B812034-2C21-7D48-C6DB-BAF3268CC35F}"/>
              </a:ext>
            </a:extLst>
          </p:cNvPr>
          <p:cNvSpPr txBox="1"/>
          <p:nvPr/>
        </p:nvSpPr>
        <p:spPr>
          <a:xfrm>
            <a:off x="3437025" y="4067780"/>
            <a:ext cx="237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分割</a:t>
            </a:r>
            <a:r>
              <a:rPr lang="en-US" altLang="zh-CN" b="1">
                <a:solidFill>
                  <a:srgbClr val="0070C0"/>
                </a:solidFill>
              </a:rPr>
              <a:t>block</a:t>
            </a:r>
            <a:r>
              <a:rPr lang="zh-CN" altLang="en-US" b="1">
                <a:solidFill>
                  <a:srgbClr val="0070C0"/>
                </a:solidFill>
              </a:rPr>
              <a:t>并加入链表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895196C-9370-5E0A-E323-AC65D53E49BD}"/>
              </a:ext>
            </a:extLst>
          </p:cNvPr>
          <p:cNvSpPr txBox="1"/>
          <p:nvPr/>
        </p:nvSpPr>
        <p:spPr>
          <a:xfrm>
            <a:off x="6615504" y="1483939"/>
            <a:ext cx="542115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结构：</a:t>
            </a:r>
            <a:endParaRPr lang="en-US" altLang="zh-CN" sz="2000"/>
          </a:p>
          <a:p>
            <a:r>
              <a:rPr lang="en-US" altLang="zh-CN" sz="2000"/>
              <a:t>1) </a:t>
            </a:r>
            <a:r>
              <a:rPr lang="zh-CN" altLang="en-US" sz="2000"/>
              <a:t>通过</a:t>
            </a:r>
            <a:r>
              <a:rPr lang="en-US" altLang="zh-CN" sz="2000" err="1"/>
              <a:t>OrderList</a:t>
            </a:r>
            <a:r>
              <a:rPr lang="zh-CN" altLang="en-US" sz="2000"/>
              <a:t>维护一系列</a:t>
            </a:r>
            <a:r>
              <a:rPr lang="en-US" altLang="zh-CN" sz="2000"/>
              <a:t>Slab</a:t>
            </a:r>
          </a:p>
          <a:p>
            <a:r>
              <a:rPr lang="en-US" altLang="zh-CN" sz="2000"/>
              <a:t>2) Slab</a:t>
            </a:r>
            <a:r>
              <a:rPr lang="zh-CN" altLang="en-US" sz="2000"/>
              <a:t>维持一个空闲的</a:t>
            </a:r>
            <a:r>
              <a:rPr lang="en-US" altLang="zh-CN" sz="2000"/>
              <a:t>block</a:t>
            </a:r>
            <a:r>
              <a:rPr lang="zh-CN" altLang="en-US" sz="2000"/>
              <a:t>链表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分配：从</a:t>
            </a:r>
            <a:r>
              <a:rPr lang="en-US" altLang="zh-CN" sz="2000"/>
              <a:t>block</a:t>
            </a:r>
            <a:r>
              <a:rPr lang="zh-CN" altLang="en-US" sz="2000"/>
              <a:t>空闲链表中弹出一个</a:t>
            </a:r>
            <a:r>
              <a:rPr lang="en-US" altLang="zh-CN" sz="2000"/>
              <a:t>block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依靠</a:t>
            </a:r>
            <a:r>
              <a:rPr lang="en-US" altLang="zh-CN" sz="2000" err="1"/>
              <a:t>BuddyAllocator</a:t>
            </a:r>
            <a:r>
              <a:rPr lang="zh-CN" altLang="en-US" sz="2000"/>
              <a:t>提供内存分配支持，初始时以及</a:t>
            </a:r>
            <a:r>
              <a:rPr lang="en-US" altLang="zh-CN" sz="2000"/>
              <a:t>block</a:t>
            </a:r>
            <a:r>
              <a:rPr lang="zh-CN" altLang="en-US" sz="2000"/>
              <a:t>不足时，从</a:t>
            </a:r>
            <a:r>
              <a:rPr lang="en-US" altLang="zh-CN" sz="2000" err="1"/>
              <a:t>BuddyAllocator</a:t>
            </a:r>
            <a:r>
              <a:rPr lang="zh-CN" altLang="en-US" sz="2000"/>
              <a:t>申请，分割</a:t>
            </a:r>
            <a:r>
              <a:rPr lang="en-US" altLang="zh-CN" sz="2000"/>
              <a:t>block</a:t>
            </a:r>
            <a:r>
              <a:rPr lang="zh-CN" altLang="en-US" sz="2000"/>
              <a:t>后加入</a:t>
            </a:r>
            <a:r>
              <a:rPr lang="en-US" altLang="zh-CN" sz="2000"/>
              <a:t>block</a:t>
            </a:r>
            <a:r>
              <a:rPr lang="zh-CN" altLang="en-US" sz="2000"/>
              <a:t>空闲链表。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释放：放回</a:t>
            </a:r>
            <a:r>
              <a:rPr lang="en-US" altLang="zh-CN" sz="2000"/>
              <a:t>block</a:t>
            </a:r>
            <a:r>
              <a:rPr lang="zh-CN" altLang="en-US" sz="2000"/>
              <a:t>空闲链表。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4269441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6E856E-A3B1-210D-936F-665A55A4B674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小结 </a:t>
            </a:r>
            <a:r>
              <a:rPr lang="en-US" altLang="zh-CN" sz="3200"/>
              <a:t>- Memory(v0.2)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56BBDD-9805-F80D-8743-F32DB39DCFDD}"/>
              </a:ext>
            </a:extLst>
          </p:cNvPr>
          <p:cNvSpPr/>
          <p:nvPr/>
        </p:nvSpPr>
        <p:spPr>
          <a:xfrm>
            <a:off x="4979876" y="5880392"/>
            <a:ext cx="6876764" cy="536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物理地址布局：</a:t>
            </a:r>
            <a:r>
              <a:rPr lang="en-US" altLang="zh-CN" sz="2000">
                <a:solidFill>
                  <a:schemeClr val="tx1"/>
                </a:solidFill>
              </a:rPr>
              <a:t>kernel</a:t>
            </a:r>
            <a:r>
              <a:rPr lang="zh-CN" altLang="en-US" sz="2000">
                <a:solidFill>
                  <a:schemeClr val="tx1"/>
                </a:solidFill>
              </a:rPr>
              <a:t>本身、</a:t>
            </a:r>
            <a:r>
              <a:rPr lang="en-US" altLang="zh-CN" sz="2000">
                <a:solidFill>
                  <a:schemeClr val="tx1"/>
                </a:solidFill>
              </a:rPr>
              <a:t>SBI</a:t>
            </a:r>
            <a:r>
              <a:rPr lang="zh-CN" altLang="en-US" sz="2000">
                <a:solidFill>
                  <a:schemeClr val="tx1"/>
                </a:solidFill>
              </a:rPr>
              <a:t>以及</a:t>
            </a:r>
            <a:r>
              <a:rPr lang="en-US" altLang="zh-CN" sz="2000" err="1">
                <a:solidFill>
                  <a:schemeClr val="tx1"/>
                </a:solidFill>
              </a:rPr>
              <a:t>mmio</a:t>
            </a:r>
            <a:r>
              <a:rPr lang="zh-CN" altLang="en-US" sz="2000">
                <a:solidFill>
                  <a:schemeClr val="tx1"/>
                </a:solidFill>
              </a:rPr>
              <a:t>映射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842FB0-3C44-B7C1-E457-C2FCDE76ABB5}"/>
              </a:ext>
            </a:extLst>
          </p:cNvPr>
          <p:cNvSpPr/>
          <p:nvPr/>
        </p:nvSpPr>
        <p:spPr>
          <a:xfrm>
            <a:off x="4979876" y="4544178"/>
            <a:ext cx="6876764" cy="115212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分页</a:t>
            </a:r>
            <a:r>
              <a:rPr lang="en-US" altLang="zh-CN" sz="2000" b="1">
                <a:solidFill>
                  <a:schemeClr val="tx1"/>
                </a:solidFill>
              </a:rPr>
              <a:t>Paging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2F0119-C8CC-B84C-62F1-DA90A873462E}"/>
              </a:ext>
            </a:extLst>
          </p:cNvPr>
          <p:cNvSpPr/>
          <p:nvPr/>
        </p:nvSpPr>
        <p:spPr>
          <a:xfrm>
            <a:off x="7500156" y="4997832"/>
            <a:ext cx="936104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MMU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43D857C2-C904-1B8C-4811-83A895DD22DD}"/>
              </a:ext>
            </a:extLst>
          </p:cNvPr>
          <p:cNvSpPr/>
          <p:nvPr/>
        </p:nvSpPr>
        <p:spPr>
          <a:xfrm>
            <a:off x="7392144" y="5365070"/>
            <a:ext cx="1188132" cy="331236"/>
          </a:xfrm>
          <a:prstGeom prst="up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PA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119D2DA6-23BD-A789-832D-033DEE0D643D}"/>
              </a:ext>
            </a:extLst>
          </p:cNvPr>
          <p:cNvSpPr/>
          <p:nvPr/>
        </p:nvSpPr>
        <p:spPr>
          <a:xfrm>
            <a:off x="7392144" y="4616186"/>
            <a:ext cx="1188132" cy="331236"/>
          </a:xfrm>
          <a:prstGeom prst="up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VA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F5C5618-6C20-CD5C-804F-28EBDAA46911}"/>
              </a:ext>
            </a:extLst>
          </p:cNvPr>
          <p:cNvSpPr/>
          <p:nvPr/>
        </p:nvSpPr>
        <p:spPr>
          <a:xfrm>
            <a:off x="4979876" y="1165884"/>
            <a:ext cx="6876764" cy="2953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内存分配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707D879-9F7E-9DAE-C0D2-07964FDD3A9E}"/>
              </a:ext>
            </a:extLst>
          </p:cNvPr>
          <p:cNvSpPr/>
          <p:nvPr/>
        </p:nvSpPr>
        <p:spPr>
          <a:xfrm>
            <a:off x="5659084" y="1372560"/>
            <a:ext cx="3137216" cy="260735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axalloc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5F61FA5-3008-49A9-DBAC-E09E801B0F02}"/>
              </a:ext>
            </a:extLst>
          </p:cNvPr>
          <p:cNvSpPr txBox="1"/>
          <p:nvPr/>
        </p:nvSpPr>
        <p:spPr>
          <a:xfrm>
            <a:off x="5809129" y="1556794"/>
            <a:ext cx="430887" cy="2341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>
            <a:spAutoFit/>
          </a:bodyPr>
          <a:lstStyle/>
          <a:p>
            <a:pPr algn="ctr"/>
            <a:r>
              <a:rPr lang="zh-CN" altLang="en-US" sz="1600"/>
              <a:t>GLOBAL_ALLOCATOR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B062F1D-0DC6-766B-DD03-62A1264D5B19}"/>
              </a:ext>
            </a:extLst>
          </p:cNvPr>
          <p:cNvSpPr/>
          <p:nvPr/>
        </p:nvSpPr>
        <p:spPr>
          <a:xfrm>
            <a:off x="9024412" y="1370646"/>
            <a:ext cx="2580200" cy="26073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allocator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6E1B16D-E0C1-B88E-8E8A-187ADAFB41D9}"/>
              </a:ext>
            </a:extLst>
          </p:cNvPr>
          <p:cNvSpPr txBox="1"/>
          <p:nvPr/>
        </p:nvSpPr>
        <p:spPr>
          <a:xfrm>
            <a:off x="9302038" y="3356994"/>
            <a:ext cx="20758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/>
              <a:t>BitmapPageAllocator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F317F73-8D57-21C0-2FFA-538F411752FB}"/>
              </a:ext>
            </a:extLst>
          </p:cNvPr>
          <p:cNvSpPr txBox="1"/>
          <p:nvPr/>
        </p:nvSpPr>
        <p:spPr>
          <a:xfrm>
            <a:off x="9320082" y="1821550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/>
              <a:t>TlsfByteAllocator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465C02F-3D0B-8999-6B7C-E9B74312DB51}"/>
              </a:ext>
            </a:extLst>
          </p:cNvPr>
          <p:cNvSpPr txBox="1"/>
          <p:nvPr/>
        </p:nvSpPr>
        <p:spPr>
          <a:xfrm>
            <a:off x="9320082" y="2235596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/>
              <a:t>Buddy</a:t>
            </a:r>
            <a:r>
              <a:rPr lang="zh-CN" altLang="en-US"/>
              <a:t>ByteAllocator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DC1583B-684B-6397-93D2-90EA8000F33F}"/>
              </a:ext>
            </a:extLst>
          </p:cNvPr>
          <p:cNvSpPr txBox="1"/>
          <p:nvPr/>
        </p:nvSpPr>
        <p:spPr>
          <a:xfrm>
            <a:off x="9320082" y="2647657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/>
              <a:t>Slab</a:t>
            </a:r>
            <a:r>
              <a:rPr lang="zh-CN" altLang="en-US"/>
              <a:t>ByteAllocator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11F44BF-EBFB-DE89-E17F-FE053F4A55DE}"/>
              </a:ext>
            </a:extLst>
          </p:cNvPr>
          <p:cNvSpPr/>
          <p:nvPr/>
        </p:nvSpPr>
        <p:spPr>
          <a:xfrm>
            <a:off x="6469456" y="1872177"/>
            <a:ext cx="2004555" cy="9447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#[</a:t>
            </a:r>
            <a:r>
              <a:rPr lang="zh-CN" altLang="en-US" sz="1600">
                <a:solidFill>
                  <a:schemeClr val="tx1"/>
                </a:solidFill>
              </a:rPr>
              <a:t>global_allocator</a:t>
            </a:r>
            <a:r>
              <a:rPr lang="en-US" altLang="zh-CN" sz="1600">
                <a:solidFill>
                  <a:schemeClr val="tx1"/>
                </a:solidFill>
              </a:rPr>
              <a:t>]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字节分配器</a:t>
            </a:r>
            <a:endParaRPr lang="en-US" altLang="zh-CN" sz="1600" b="1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支持</a:t>
            </a:r>
            <a:r>
              <a:rPr lang="en-US" altLang="zh-CN" sz="1600" err="1">
                <a:solidFill>
                  <a:schemeClr val="tx1"/>
                </a:solidFill>
              </a:rPr>
              <a:t>vec</a:t>
            </a:r>
            <a:r>
              <a:rPr lang="zh-CN" altLang="en-US" sz="1600">
                <a:solidFill>
                  <a:schemeClr val="tx1"/>
                </a:solidFill>
              </a:rPr>
              <a:t>、</a:t>
            </a:r>
            <a:r>
              <a:rPr lang="en-US" altLang="zh-CN" sz="1600">
                <a:solidFill>
                  <a:schemeClr val="tx1"/>
                </a:solidFill>
              </a:rPr>
              <a:t>string</a:t>
            </a:r>
            <a:r>
              <a:rPr lang="zh-CN" altLang="en-US" sz="1600">
                <a:solidFill>
                  <a:schemeClr val="tx1"/>
                </a:solidFill>
              </a:rPr>
              <a:t>类型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CC094B0-8EE3-6025-D86A-BFFCAEBF6D9E}"/>
              </a:ext>
            </a:extLst>
          </p:cNvPr>
          <p:cNvSpPr/>
          <p:nvPr/>
        </p:nvSpPr>
        <p:spPr>
          <a:xfrm>
            <a:off x="6469456" y="3054562"/>
            <a:ext cx="2004555" cy="79592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公开全局函数接口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页分配器</a:t>
            </a:r>
            <a:endParaRPr lang="en-US" altLang="zh-CN" sz="1600" b="1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支持按页分配回收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9E0EC23-A6C1-D270-7C65-7A89F781BF0A}"/>
              </a:ext>
            </a:extLst>
          </p:cNvPr>
          <p:cNvCxnSpPr/>
          <p:nvPr/>
        </p:nvCxnSpPr>
        <p:spPr>
          <a:xfrm>
            <a:off x="9228348" y="1808822"/>
            <a:ext cx="0" cy="12330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B845EF-E478-52D9-F65A-E18D16EB8D6B}"/>
              </a:ext>
            </a:extLst>
          </p:cNvPr>
          <p:cNvCxnSpPr>
            <a:cxnSpLocks/>
            <a:endCxn id="55" idx="3"/>
          </p:cNvCxnSpPr>
          <p:nvPr/>
        </p:nvCxnSpPr>
        <p:spPr>
          <a:xfrm flipH="1" flipV="1">
            <a:off x="8474011" y="2344556"/>
            <a:ext cx="730808" cy="43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ED4D206-0D5A-43FE-F9E8-716F248B4B93}"/>
              </a:ext>
            </a:extLst>
          </p:cNvPr>
          <p:cNvCxnSpPr>
            <a:cxnSpLocks/>
          </p:cNvCxnSpPr>
          <p:nvPr/>
        </p:nvCxnSpPr>
        <p:spPr>
          <a:xfrm flipH="1">
            <a:off x="8474011" y="3573018"/>
            <a:ext cx="7543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52537FB-4DA9-A46C-EFF4-79D0CB5EC57E}"/>
              </a:ext>
            </a:extLst>
          </p:cNvPr>
          <p:cNvCxnSpPr>
            <a:cxnSpLocks/>
          </p:cNvCxnSpPr>
          <p:nvPr/>
        </p:nvCxnSpPr>
        <p:spPr>
          <a:xfrm>
            <a:off x="4979876" y="4329102"/>
            <a:ext cx="6876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B6DD22C-BC36-815E-E5B4-B11068CADC0E}"/>
              </a:ext>
            </a:extLst>
          </p:cNvPr>
          <p:cNvSpPr txBox="1"/>
          <p:nvPr/>
        </p:nvSpPr>
        <p:spPr>
          <a:xfrm>
            <a:off x="515380" y="1124744"/>
            <a:ext cx="43876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v0.2 </a:t>
            </a:r>
            <a:r>
              <a:rPr lang="zh-CN" altLang="en-US" sz="2400"/>
              <a:t>内存管理框架与功能：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1) </a:t>
            </a:r>
            <a:r>
              <a:rPr lang="zh-CN" altLang="en-US" sz="2400"/>
              <a:t>内存分配功能</a:t>
            </a:r>
            <a:endParaRPr lang="en-US" altLang="zh-CN" sz="2400"/>
          </a:p>
          <a:p>
            <a:r>
              <a:rPr lang="zh-CN" altLang="en-US" sz="2400"/>
              <a:t>内含两类分配器，字节分配器和页分配器。</a:t>
            </a:r>
            <a:endParaRPr lang="en-US" altLang="zh-CN" sz="2400"/>
          </a:p>
          <a:p>
            <a:r>
              <a:rPr lang="zh-CN" altLang="en-US" sz="2400"/>
              <a:t>框架与算法分离，松耦合支持多种内存分配算法。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2) </a:t>
            </a:r>
            <a:r>
              <a:rPr lang="zh-CN" altLang="en-US" sz="2400"/>
              <a:t>分页功能</a:t>
            </a:r>
            <a:endParaRPr lang="en-US" altLang="zh-CN" sz="2400"/>
          </a:p>
          <a:p>
            <a:r>
              <a:rPr lang="zh-CN" altLang="en-US" sz="2400"/>
              <a:t>启动早期基于静态恒等映射完成分页切换，如果指定</a:t>
            </a:r>
            <a:r>
              <a:rPr lang="en-US" altLang="zh-CN" sz="2400"/>
              <a:t>paging feature</a:t>
            </a:r>
            <a:r>
              <a:rPr lang="zh-CN" altLang="en-US" sz="2400"/>
              <a:t>则会在启动后期重新建立范围更大，权限控制更细的映射。</a:t>
            </a:r>
            <a:endParaRPr lang="en-US" altLang="zh-CN"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BFA773-972C-53EE-0977-F367ADC2BCAE}"/>
              </a:ext>
            </a:extLst>
          </p:cNvPr>
          <p:cNvSpPr/>
          <p:nvPr/>
        </p:nvSpPr>
        <p:spPr>
          <a:xfrm>
            <a:off x="9624392" y="4892437"/>
            <a:ext cx="1613282" cy="472633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Remap </a:t>
            </a:r>
            <a:r>
              <a:rPr lang="en-US" altLang="zh-CN" sz="1600" err="1">
                <a:solidFill>
                  <a:schemeClr val="tx1"/>
                </a:solidFill>
              </a:rPr>
              <a:t>Aspace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A0C939CA-A5BB-334F-EFAE-CFE7860DE3A6}"/>
              </a:ext>
            </a:extLst>
          </p:cNvPr>
          <p:cNvSpPr/>
          <p:nvPr/>
        </p:nvSpPr>
        <p:spPr>
          <a:xfrm>
            <a:off x="10188717" y="4360092"/>
            <a:ext cx="484632" cy="532342"/>
          </a:xfrm>
          <a:prstGeom prst="downArrow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5A75C8-ED44-AF50-3ADF-3807B32EFC47}"/>
              </a:ext>
            </a:extLst>
          </p:cNvPr>
          <p:cNvSpPr txBox="1"/>
          <p:nvPr/>
        </p:nvSpPr>
        <p:spPr>
          <a:xfrm>
            <a:off x="10524492" y="432409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paging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949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A8CD652-8BD0-425A-89A5-798B7F97CE79}"/>
              </a:ext>
            </a:extLst>
          </p:cNvPr>
          <p:cNvSpPr txBox="1"/>
          <p:nvPr/>
        </p:nvSpPr>
        <p:spPr>
          <a:xfrm>
            <a:off x="515380" y="370134"/>
            <a:ext cx="31323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课后练习</a:t>
            </a:r>
            <a:r>
              <a:rPr lang="en-US" altLang="zh-CN" sz="3200"/>
              <a:t>a1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07071D-D593-47D9-3A19-9D8AFED5539E}"/>
              </a:ext>
            </a:extLst>
          </p:cNvPr>
          <p:cNvSpPr txBox="1"/>
          <p:nvPr/>
        </p:nvSpPr>
        <p:spPr>
          <a:xfrm>
            <a:off x="623392" y="1124744"/>
            <a:ext cx="1094521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题目：针对字节内存分配，增加一个新的内存分配算法</a:t>
            </a:r>
            <a:endParaRPr lang="en-US" altLang="zh-CN" sz="2000"/>
          </a:p>
          <a:p>
            <a:r>
              <a:rPr lang="zh-CN" altLang="en-US" sz="2000"/>
              <a:t>要求：只能修改</a:t>
            </a:r>
            <a:r>
              <a:rPr lang="en-US" altLang="zh-CN" sz="2000"/>
              <a:t>crates/allocator/src/simple.rs</a:t>
            </a:r>
            <a:r>
              <a:rPr lang="zh-CN" altLang="en-US" sz="2000"/>
              <a:t>，修改其中的数据结构和填充相关函数，执行</a:t>
            </a:r>
            <a:r>
              <a:rPr lang="en-US" altLang="zh-CN" sz="2000"/>
              <a:t>verify</a:t>
            </a:r>
            <a:r>
              <a:rPr lang="zh-CN" altLang="en-US" sz="2000"/>
              <a:t>脚本验证</a:t>
            </a:r>
            <a:r>
              <a:rPr lang="en-US" altLang="zh-CN" sz="2000"/>
              <a:t>a1</a:t>
            </a:r>
            <a:r>
              <a:rPr lang="zh-CN" altLang="en-US" sz="2000"/>
              <a:t>通过。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提示：</a:t>
            </a:r>
            <a:endParaRPr lang="en-US" altLang="zh-CN" sz="2000"/>
          </a:p>
          <a:p>
            <a:pPr marL="457200" indent="-457200">
              <a:buAutoNum type="arabicParenR"/>
            </a:pPr>
            <a:r>
              <a:rPr lang="zh-CN" altLang="en-US" sz="2000"/>
              <a:t>可以参考现有的</a:t>
            </a:r>
            <a:r>
              <a:rPr lang="en-US" altLang="zh-CN" sz="2000" err="1"/>
              <a:t>tlsf</a:t>
            </a:r>
            <a:r>
              <a:rPr lang="zh-CN" altLang="en-US" sz="2000"/>
              <a:t>，</a:t>
            </a:r>
            <a:r>
              <a:rPr lang="en-US" altLang="zh-CN" sz="2000"/>
              <a:t>slab</a:t>
            </a:r>
            <a:r>
              <a:rPr lang="zh-CN" altLang="en-US" sz="2000"/>
              <a:t>等算法；或者其它了解的算法。</a:t>
            </a:r>
            <a:endParaRPr lang="en-US" altLang="zh-CN" sz="2000"/>
          </a:p>
          <a:p>
            <a:pPr marL="457200" indent="-457200">
              <a:buAutoNum type="arabicParenR"/>
            </a:pPr>
            <a:r>
              <a:rPr lang="zh-CN" altLang="en-US" sz="2000"/>
              <a:t>提供一个</a:t>
            </a:r>
            <a:r>
              <a:rPr lang="en-US" altLang="zh-CN" sz="2000"/>
              <a:t>Bump</a:t>
            </a:r>
            <a:r>
              <a:rPr lang="zh-CN" altLang="en-US" sz="2000"/>
              <a:t>算法</a:t>
            </a:r>
            <a:r>
              <a:rPr lang="en-US" altLang="zh-CN" sz="2000"/>
              <a:t>(</a:t>
            </a:r>
            <a:r>
              <a:rPr lang="zh-CN" altLang="en-US" sz="2000"/>
              <a:t>最简版本</a:t>
            </a:r>
            <a:r>
              <a:rPr lang="en-US" altLang="zh-CN" sz="2000"/>
              <a:t>)</a:t>
            </a:r>
            <a:r>
              <a:rPr lang="zh-CN" altLang="en-US" sz="2000"/>
              <a:t>，供参考</a:t>
            </a:r>
            <a:endParaRPr lang="en-US" altLang="zh-CN" sz="2000"/>
          </a:p>
          <a:p>
            <a:pPr lvl="1"/>
            <a:r>
              <a:rPr lang="en-US" altLang="zh-CN" sz="2000"/>
              <a:t>a) </a:t>
            </a:r>
            <a:r>
              <a:rPr lang="zh-CN" altLang="en-US" sz="2000"/>
              <a:t>关键数据成员</a:t>
            </a:r>
            <a:r>
              <a:rPr lang="en-US" altLang="zh-CN" sz="2000"/>
              <a:t>: next</a:t>
            </a:r>
            <a:r>
              <a:rPr lang="zh-CN" altLang="en-US" sz="2000"/>
              <a:t>指针总是指向空闲区开始位置，计数</a:t>
            </a:r>
            <a:r>
              <a:rPr lang="en-US" altLang="zh-CN" sz="2000"/>
              <a:t>allocations</a:t>
            </a:r>
            <a:r>
              <a:rPr lang="zh-CN" altLang="en-US" sz="2000"/>
              <a:t>记录已经分配的次数</a:t>
            </a:r>
            <a:endParaRPr lang="en-US" altLang="zh-CN" sz="2000"/>
          </a:p>
          <a:p>
            <a:pPr lvl="1"/>
            <a:r>
              <a:rPr lang="en-US" altLang="zh-CN" sz="2000"/>
              <a:t>b) </a:t>
            </a:r>
            <a:r>
              <a:rPr lang="zh-CN" altLang="en-US" sz="2000"/>
              <a:t>申请内存</a:t>
            </a:r>
            <a:r>
              <a:rPr lang="en-US" altLang="zh-CN" sz="2000"/>
              <a:t>: </a:t>
            </a:r>
            <a:r>
              <a:rPr lang="zh-CN" altLang="en-US" sz="2000"/>
              <a:t>移动</a:t>
            </a:r>
            <a:r>
              <a:rPr lang="en-US" altLang="zh-CN" sz="2000"/>
              <a:t>next</a:t>
            </a:r>
            <a:r>
              <a:rPr lang="zh-CN" altLang="en-US" sz="2000"/>
              <a:t>位置指针，</a:t>
            </a:r>
            <a:r>
              <a:rPr lang="en-US" altLang="zh-CN" sz="2000"/>
              <a:t> allocations</a:t>
            </a:r>
            <a:r>
              <a:rPr lang="zh-CN" altLang="en-US" sz="2000"/>
              <a:t>加一，返回移动前的</a:t>
            </a:r>
            <a:r>
              <a:rPr lang="en-US" altLang="zh-CN" sz="2000"/>
              <a:t>next</a:t>
            </a:r>
          </a:p>
          <a:p>
            <a:pPr lvl="1"/>
            <a:r>
              <a:rPr lang="en-US" altLang="zh-CN" sz="2000"/>
              <a:t>c) </a:t>
            </a:r>
            <a:r>
              <a:rPr lang="zh-CN" altLang="en-US" sz="2000"/>
              <a:t>释放内存</a:t>
            </a:r>
            <a:r>
              <a:rPr lang="en-US" altLang="zh-CN" sz="2000"/>
              <a:t>: allocations</a:t>
            </a:r>
            <a:r>
              <a:rPr lang="zh-CN" altLang="en-US" sz="2000"/>
              <a:t>减一。如果归零，复位</a:t>
            </a:r>
            <a:r>
              <a:rPr lang="en-US" altLang="zh-CN" sz="2000"/>
              <a:t>next</a:t>
            </a:r>
            <a:r>
              <a:rPr lang="zh-CN" altLang="en-US" sz="2000"/>
              <a:t>到起始位置。</a:t>
            </a:r>
            <a:endParaRPr lang="en-US" altLang="zh-CN" sz="2000"/>
          </a:p>
          <a:p>
            <a:pPr lvl="1"/>
            <a:r>
              <a:rPr lang="en-US" altLang="zh-CN" sz="2000"/>
              <a:t>d) </a:t>
            </a:r>
            <a:r>
              <a:rPr lang="zh-CN" altLang="en-US" sz="2000"/>
              <a:t>需要检查，分配和释放是否越界。</a:t>
            </a:r>
            <a:endParaRPr lang="en-US" altLang="zh-CN" sz="20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35BA51-557C-DB9D-B390-35094242C10F}"/>
              </a:ext>
            </a:extLst>
          </p:cNvPr>
          <p:cNvSpPr/>
          <p:nvPr/>
        </p:nvSpPr>
        <p:spPr>
          <a:xfrm>
            <a:off x="6816080" y="5625244"/>
            <a:ext cx="180020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已分配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39AFAD-64F8-7C9F-93AD-B74B93283F40}"/>
              </a:ext>
            </a:extLst>
          </p:cNvPr>
          <p:cNvSpPr/>
          <p:nvPr/>
        </p:nvSpPr>
        <p:spPr>
          <a:xfrm>
            <a:off x="8616280" y="5625244"/>
            <a:ext cx="320334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空闲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270FC24-4AAC-AD5A-5652-F1BF899195D9}"/>
              </a:ext>
            </a:extLst>
          </p:cNvPr>
          <p:cNvCxnSpPr/>
          <p:nvPr/>
        </p:nvCxnSpPr>
        <p:spPr>
          <a:xfrm>
            <a:off x="9768408" y="5625244"/>
            <a:ext cx="0" cy="648072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5B2907DC-98FB-B0E7-A802-206BE0EAB13E}"/>
              </a:ext>
            </a:extLst>
          </p:cNvPr>
          <p:cNvSpPr/>
          <p:nvPr/>
        </p:nvSpPr>
        <p:spPr>
          <a:xfrm>
            <a:off x="8621398" y="5339832"/>
            <a:ext cx="1110997" cy="285412"/>
          </a:xfrm>
          <a:custGeom>
            <a:avLst/>
            <a:gdLst>
              <a:gd name="connsiteX0" fmla="*/ 0 w 934064"/>
              <a:gd name="connsiteY0" fmla="*/ 259373 h 259373"/>
              <a:gd name="connsiteX1" fmla="*/ 432619 w 934064"/>
              <a:gd name="connsiteY1" fmla="*/ 13567 h 259373"/>
              <a:gd name="connsiteX2" fmla="*/ 727587 w 934064"/>
              <a:gd name="connsiteY2" fmla="*/ 52896 h 259373"/>
              <a:gd name="connsiteX3" fmla="*/ 934064 w 934064"/>
              <a:gd name="connsiteY3" fmla="*/ 229876 h 25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4064" h="259373">
                <a:moveTo>
                  <a:pt x="0" y="259373"/>
                </a:moveTo>
                <a:cubicBezTo>
                  <a:pt x="155677" y="153676"/>
                  <a:pt x="311355" y="47980"/>
                  <a:pt x="432619" y="13567"/>
                </a:cubicBezTo>
                <a:cubicBezTo>
                  <a:pt x="553883" y="-20846"/>
                  <a:pt x="644013" y="16845"/>
                  <a:pt x="727587" y="52896"/>
                </a:cubicBezTo>
                <a:cubicBezTo>
                  <a:pt x="811161" y="88947"/>
                  <a:pt x="872612" y="159411"/>
                  <a:pt x="934064" y="22987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8F7BAD-292F-5082-D090-4B5216801AD4}"/>
              </a:ext>
            </a:extLst>
          </p:cNvPr>
          <p:cNvSpPr txBox="1"/>
          <p:nvPr/>
        </p:nvSpPr>
        <p:spPr>
          <a:xfrm>
            <a:off x="9647253" y="5132081"/>
            <a:ext cx="108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next(new)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F0361E-91B2-4AB5-1DFC-BAAB32DA0CF7}"/>
              </a:ext>
            </a:extLst>
          </p:cNvPr>
          <p:cNvSpPr txBox="1"/>
          <p:nvPr/>
        </p:nvSpPr>
        <p:spPr>
          <a:xfrm>
            <a:off x="7901309" y="5151968"/>
            <a:ext cx="108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next(old)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2B9C91-6F4F-E91D-75A4-2189F698E4DD}"/>
              </a:ext>
            </a:extLst>
          </p:cNvPr>
          <p:cNvSpPr txBox="1"/>
          <p:nvPr/>
        </p:nvSpPr>
        <p:spPr>
          <a:xfrm>
            <a:off x="8616280" y="5625244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分配</a:t>
            </a:r>
            <a:r>
              <a:rPr lang="en-US" altLang="zh-CN"/>
              <a:t>N</a:t>
            </a:r>
            <a:r>
              <a:rPr lang="zh-CN" altLang="en-US"/>
              <a:t>字节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D3FA33-6AA1-6F75-F83E-F18E8B57C8D6}"/>
              </a:ext>
            </a:extLst>
          </p:cNvPr>
          <p:cNvSpPr txBox="1"/>
          <p:nvPr/>
        </p:nvSpPr>
        <p:spPr>
          <a:xfrm>
            <a:off x="8652284" y="4833156"/>
            <a:ext cx="152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allcations</a:t>
            </a:r>
            <a:r>
              <a:rPr lang="zh-CN" altLang="en-US"/>
              <a:t> </a:t>
            </a:r>
            <a:r>
              <a:rPr lang="en-US" altLang="zh-CN"/>
              <a:t>++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5E7DE7-E00A-596A-7466-D02E4B2F1499}"/>
              </a:ext>
            </a:extLst>
          </p:cNvPr>
          <p:cNvSpPr txBox="1"/>
          <p:nvPr/>
        </p:nvSpPr>
        <p:spPr>
          <a:xfrm>
            <a:off x="6463185" y="5219908"/>
            <a:ext cx="74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起始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9E1559-C1D2-6D9D-7DA2-0226333EC7AE}"/>
              </a:ext>
            </a:extLst>
          </p:cNvPr>
          <p:cNvSpPr txBox="1"/>
          <p:nvPr/>
        </p:nvSpPr>
        <p:spPr>
          <a:xfrm>
            <a:off x="11398276" y="5193997"/>
            <a:ext cx="74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上限</a:t>
            </a:r>
          </a:p>
        </p:txBody>
      </p:sp>
    </p:spTree>
    <p:extLst>
      <p:ext uri="{BB962C8B-B14F-4D97-AF65-F5344CB8AC3E}">
        <p14:creationId xmlns:p14="http://schemas.microsoft.com/office/powerpoint/2010/main" val="468655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58AD458-7CE5-3E2D-770E-17498093ECA2}"/>
              </a:ext>
            </a:extLst>
          </p:cNvPr>
          <p:cNvSpPr/>
          <p:nvPr/>
        </p:nvSpPr>
        <p:spPr>
          <a:xfrm>
            <a:off x="6780076" y="2583473"/>
            <a:ext cx="4500500" cy="2035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axtask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82F1BE-058C-A296-F88B-181D6C55014E}"/>
              </a:ext>
            </a:extLst>
          </p:cNvPr>
          <p:cNvSpPr txBox="1"/>
          <p:nvPr/>
        </p:nvSpPr>
        <p:spPr>
          <a:xfrm>
            <a:off x="515380" y="1307837"/>
            <a:ext cx="594359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1) </a:t>
            </a:r>
            <a:r>
              <a:rPr lang="zh-CN" altLang="en-US" sz="2400"/>
              <a:t>任务和任务状态</a:t>
            </a:r>
            <a:endParaRPr lang="en-US" altLang="zh-CN" sz="2400"/>
          </a:p>
          <a:p>
            <a:r>
              <a:rPr lang="en-US" altLang="zh-CN" sz="2400"/>
              <a:t>2) </a:t>
            </a:r>
            <a:r>
              <a:rPr lang="zh-CN" altLang="en-US" sz="2400"/>
              <a:t>通用调度框架和初始化</a:t>
            </a:r>
            <a:endParaRPr lang="en-US" altLang="zh-CN" sz="2400"/>
          </a:p>
          <a:p>
            <a:r>
              <a:rPr lang="en-US" altLang="zh-CN" sz="2400"/>
              <a:t>3) </a:t>
            </a:r>
            <a:r>
              <a:rPr lang="zh-CN" altLang="en-US" sz="2400"/>
              <a:t>系统内置任务</a:t>
            </a:r>
            <a:r>
              <a:rPr lang="en-US" altLang="zh-CN" sz="2400"/>
              <a:t>idle, main</a:t>
            </a:r>
            <a:r>
              <a:rPr lang="zh-CN" altLang="en-US" sz="2400"/>
              <a:t>和</a:t>
            </a:r>
            <a:r>
              <a:rPr lang="en-US" altLang="zh-CN" sz="2400" err="1"/>
              <a:t>gc</a:t>
            </a:r>
            <a:endParaRPr lang="en-US" altLang="zh-CN" sz="2400"/>
          </a:p>
          <a:p>
            <a:r>
              <a:rPr lang="en-US" altLang="zh-CN" sz="2400"/>
              <a:t>4) </a:t>
            </a:r>
            <a:r>
              <a:rPr lang="zh-CN" altLang="en-US" sz="2400"/>
              <a:t>协作式调度机制和示例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000"/>
              <a:t>任务：被调度的对象，具有独立工作逻辑。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调度：资源相对于使用者通常是不足的，</a:t>
            </a:r>
            <a:r>
              <a:rPr lang="zh-CN" altLang="en-US" sz="2000" b="0" i="0">
                <a:solidFill>
                  <a:srgbClr val="121212"/>
                </a:solidFill>
                <a:effectLst/>
                <a:latin typeface="-apple-system"/>
              </a:rPr>
              <a:t>调度就是用来协调每个请求对资源的使用的方法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任务调度：协调</a:t>
            </a:r>
            <a:r>
              <a:rPr lang="zh-CN" altLang="en-US" sz="2000" b="0" i="0">
                <a:solidFill>
                  <a:srgbClr val="121212"/>
                </a:solidFill>
                <a:effectLst/>
                <a:latin typeface="-apple-system"/>
              </a:rPr>
              <a:t>可执行任务对 </a:t>
            </a:r>
            <a:r>
              <a:rPr lang="en-US" altLang="zh-CN" sz="2000" b="0" i="0">
                <a:solidFill>
                  <a:srgbClr val="121212"/>
                </a:solidFill>
                <a:effectLst/>
                <a:latin typeface="-apple-system"/>
              </a:rPr>
              <a:t>CPU</a:t>
            </a:r>
            <a:r>
              <a:rPr lang="zh-CN" altLang="en-US" sz="2000" b="0" i="0">
                <a:solidFill>
                  <a:srgbClr val="121212"/>
                </a:solidFill>
                <a:effectLst/>
                <a:latin typeface="-apple-system"/>
              </a:rPr>
              <a:t>资源</a:t>
            </a:r>
            <a:r>
              <a:rPr lang="en-US" altLang="zh-CN" sz="2000" b="0" i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2000" b="0" i="0">
                <a:solidFill>
                  <a:srgbClr val="121212"/>
                </a:solidFill>
                <a:effectLst/>
                <a:latin typeface="-apple-system"/>
              </a:rPr>
              <a:t>的使用。</a:t>
            </a:r>
            <a:endParaRPr lang="en-US" altLang="zh-CN" sz="2000" b="0" i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协作式调度：任务之间通过“友好”协作方式分享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资源。具体的，当前任务是否让出和何时让出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控制权完全由当前任务自己决定。</a:t>
            </a:r>
            <a:endParaRPr lang="en-US" altLang="zh-CN" sz="20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协作式调度 </a:t>
            </a:r>
            <a:r>
              <a:rPr lang="en-US" altLang="zh-CN" sz="3200"/>
              <a:t>– </a:t>
            </a:r>
            <a:r>
              <a:rPr lang="en-US" altLang="zh-CN" sz="3200" err="1"/>
              <a:t>CooperativeSched</a:t>
            </a:r>
            <a:r>
              <a:rPr lang="en-US" altLang="zh-CN" sz="3200"/>
              <a:t>(v0.3)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ECFB1F-559B-C710-2D84-D4DC55ED54C7}"/>
              </a:ext>
            </a:extLst>
          </p:cNvPr>
          <p:cNvSpPr/>
          <p:nvPr/>
        </p:nvSpPr>
        <p:spPr>
          <a:xfrm>
            <a:off x="7032103" y="3142842"/>
            <a:ext cx="3996443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016737-16A4-CC5F-622B-8549DED1E2F8}"/>
              </a:ext>
            </a:extLst>
          </p:cNvPr>
          <p:cNvSpPr/>
          <p:nvPr/>
        </p:nvSpPr>
        <p:spPr>
          <a:xfrm>
            <a:off x="7032105" y="3697521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2EDD733-F194-2FF1-8A9F-E30677A14724}"/>
              </a:ext>
            </a:extLst>
          </p:cNvPr>
          <p:cNvSpPr/>
          <p:nvPr/>
        </p:nvSpPr>
        <p:spPr>
          <a:xfrm>
            <a:off x="6776504" y="4892365"/>
            <a:ext cx="4500500" cy="1416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scheduler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3186F9-57C4-BD7B-B0D2-83EE10012E40}"/>
              </a:ext>
            </a:extLst>
          </p:cNvPr>
          <p:cNvSpPr/>
          <p:nvPr/>
        </p:nvSpPr>
        <p:spPr>
          <a:xfrm>
            <a:off x="8681781" y="3697520"/>
            <a:ext cx="726587" cy="33123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0DBD5D4-FCA2-8430-89C7-FED849BD4C26}"/>
              </a:ext>
            </a:extLst>
          </p:cNvPr>
          <p:cNvSpPr/>
          <p:nvPr/>
        </p:nvSpPr>
        <p:spPr>
          <a:xfrm>
            <a:off x="7061601" y="5599647"/>
            <a:ext cx="1620180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sched_fifo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5FD3A3-D316-5A53-DE70-3DACFACB05EA}"/>
              </a:ext>
            </a:extLst>
          </p:cNvPr>
          <p:cNvSpPr/>
          <p:nvPr/>
        </p:nvSpPr>
        <p:spPr>
          <a:xfrm>
            <a:off x="9696400" y="3697520"/>
            <a:ext cx="1332147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waitqueue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33CA50F-317B-5E8D-BCB8-DC557E707B7E}"/>
              </a:ext>
            </a:extLst>
          </p:cNvPr>
          <p:cNvSpPr/>
          <p:nvPr/>
        </p:nvSpPr>
        <p:spPr>
          <a:xfrm>
            <a:off x="10308468" y="4252198"/>
            <a:ext cx="968537" cy="366647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timer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0B52927-0D2B-220B-3547-4EE22D8A83AF}"/>
              </a:ext>
            </a:extLst>
          </p:cNvPr>
          <p:cNvSpPr/>
          <p:nvPr/>
        </p:nvSpPr>
        <p:spPr>
          <a:xfrm>
            <a:off x="7032103" y="1805899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idle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8705AC9-6EF0-AF42-DE0A-DB6C49A312A5}"/>
              </a:ext>
            </a:extLst>
          </p:cNvPr>
          <p:cNvSpPr/>
          <p:nvPr/>
        </p:nvSpPr>
        <p:spPr>
          <a:xfrm>
            <a:off x="8486693" y="1805898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main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E133CC8-23C4-FF54-E949-7030960E2AC4}"/>
              </a:ext>
            </a:extLst>
          </p:cNvPr>
          <p:cNvSpPr/>
          <p:nvPr/>
        </p:nvSpPr>
        <p:spPr>
          <a:xfrm>
            <a:off x="9876420" y="1805897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gc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B98D67-FF3B-A4EA-B40B-60E1CDF575DC}"/>
              </a:ext>
            </a:extLst>
          </p:cNvPr>
          <p:cNvSpPr/>
          <p:nvPr/>
        </p:nvSpPr>
        <p:spPr>
          <a:xfrm>
            <a:off x="9566814" y="5599646"/>
            <a:ext cx="1551744" cy="434969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sched_XXX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05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116AF0-9E9F-26E7-80E4-7B41DB05D9E0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任务状态</a:t>
            </a:r>
            <a:endParaRPr lang="en-US" altLang="zh-CN" sz="32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04240AE-6888-F77B-8260-7CCB0434AB4C}"/>
              </a:ext>
            </a:extLst>
          </p:cNvPr>
          <p:cNvSpPr/>
          <p:nvPr/>
        </p:nvSpPr>
        <p:spPr>
          <a:xfrm>
            <a:off x="5074405" y="1952836"/>
            <a:ext cx="1692188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Running(1)</a:t>
            </a:r>
          </a:p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正在执行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A90DB5C-76E2-82E7-0AB9-B3A6BDDDCAB5}"/>
              </a:ext>
            </a:extLst>
          </p:cNvPr>
          <p:cNvSpPr/>
          <p:nvPr/>
        </p:nvSpPr>
        <p:spPr>
          <a:xfrm>
            <a:off x="5087888" y="4005064"/>
            <a:ext cx="1692188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Exited(4)</a:t>
            </a:r>
          </a:p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已经退出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0332486-3B19-9A8C-FE26-E0823F93B95E}"/>
              </a:ext>
            </a:extLst>
          </p:cNvPr>
          <p:cNvSpPr/>
          <p:nvPr/>
        </p:nvSpPr>
        <p:spPr>
          <a:xfrm>
            <a:off x="2711624" y="2996952"/>
            <a:ext cx="1692188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Ready(2)</a:t>
            </a:r>
          </a:p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可被调度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5739D58-E324-BD7C-D27F-76145A8EB19A}"/>
              </a:ext>
            </a:extLst>
          </p:cNvPr>
          <p:cNvSpPr/>
          <p:nvPr/>
        </p:nvSpPr>
        <p:spPr>
          <a:xfrm>
            <a:off x="7708776" y="3049448"/>
            <a:ext cx="1692188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Blocked(3)</a:t>
            </a:r>
          </a:p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阻塞等待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F9510A5-8187-9C74-ED7D-2392624E4DB2}"/>
              </a:ext>
            </a:extLst>
          </p:cNvPr>
          <p:cNvCxnSpPr/>
          <p:nvPr/>
        </p:nvCxnSpPr>
        <p:spPr>
          <a:xfrm>
            <a:off x="5920499" y="2924944"/>
            <a:ext cx="13483" cy="9165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9BC635-7306-EAA0-91CE-97C00B1A45B2}"/>
              </a:ext>
            </a:extLst>
          </p:cNvPr>
          <p:cNvCxnSpPr>
            <a:cxnSpLocks/>
          </p:cNvCxnSpPr>
          <p:nvPr/>
        </p:nvCxnSpPr>
        <p:spPr>
          <a:xfrm>
            <a:off x="6888088" y="2744924"/>
            <a:ext cx="684076" cy="3960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AD1CFBF-D75D-6B1D-B6FE-5FA83720E1D7}"/>
              </a:ext>
            </a:extLst>
          </p:cNvPr>
          <p:cNvCxnSpPr/>
          <p:nvPr/>
        </p:nvCxnSpPr>
        <p:spPr>
          <a:xfrm flipV="1">
            <a:off x="4529046" y="2739998"/>
            <a:ext cx="504056" cy="3600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6C9F6E-C40B-6110-5DB7-4F35409030AF}"/>
              </a:ext>
            </a:extLst>
          </p:cNvPr>
          <p:cNvCxnSpPr/>
          <p:nvPr/>
        </p:nvCxnSpPr>
        <p:spPr>
          <a:xfrm flipH="1">
            <a:off x="4619836" y="2852936"/>
            <a:ext cx="504056" cy="3649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1973B15-CA90-8254-DA62-13B034A2BF54}"/>
              </a:ext>
            </a:extLst>
          </p:cNvPr>
          <p:cNvCxnSpPr>
            <a:cxnSpLocks/>
          </p:cNvCxnSpPr>
          <p:nvPr/>
        </p:nvCxnSpPr>
        <p:spPr>
          <a:xfrm flipH="1" flipV="1">
            <a:off x="6780076" y="2852936"/>
            <a:ext cx="684076" cy="3649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EE590F4-CC7B-8622-C3E4-8975660DC2FD}"/>
              </a:ext>
            </a:extLst>
          </p:cNvPr>
          <p:cNvCxnSpPr/>
          <p:nvPr/>
        </p:nvCxnSpPr>
        <p:spPr>
          <a:xfrm flipH="1">
            <a:off x="4691844" y="3429000"/>
            <a:ext cx="28803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C2794C9-4D51-0229-AA4F-9566E01A60C8}"/>
              </a:ext>
            </a:extLst>
          </p:cNvPr>
          <p:cNvSpPr txBox="1"/>
          <p:nvPr/>
        </p:nvSpPr>
        <p:spPr>
          <a:xfrm>
            <a:off x="4565322" y="1167754"/>
            <a:ext cx="298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当前正在被</a:t>
            </a:r>
            <a:r>
              <a:rPr lang="en-US" altLang="zh-CN"/>
              <a:t>CPU</a:t>
            </a:r>
            <a:r>
              <a:rPr lang="zh-CN" altLang="en-US"/>
              <a:t>执行的任务</a:t>
            </a:r>
            <a:endParaRPr lang="en-US" altLang="zh-CN"/>
          </a:p>
          <a:p>
            <a:r>
              <a:rPr lang="zh-CN" altLang="en-US"/>
              <a:t>对每个</a:t>
            </a:r>
            <a:r>
              <a:rPr lang="en-US" altLang="zh-CN"/>
              <a:t>CPU</a:t>
            </a:r>
            <a:r>
              <a:rPr lang="zh-CN" altLang="en-US"/>
              <a:t>，至多有一个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298976E-9F28-3437-5B9B-A265131EAF21}"/>
              </a:ext>
            </a:extLst>
          </p:cNvPr>
          <p:cNvSpPr txBox="1"/>
          <p:nvPr/>
        </p:nvSpPr>
        <p:spPr>
          <a:xfrm>
            <a:off x="4529046" y="4930983"/>
            <a:ext cx="298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任务执行完毕，已经退出</a:t>
            </a:r>
            <a:endParaRPr lang="en-US" altLang="zh-CN"/>
          </a:p>
          <a:p>
            <a:r>
              <a:rPr lang="zh-CN" altLang="en-US"/>
              <a:t>等待系统任务</a:t>
            </a:r>
            <a:r>
              <a:rPr lang="en-US" altLang="zh-CN"/>
              <a:t> </a:t>
            </a:r>
            <a:r>
              <a:rPr lang="en-US" altLang="zh-CN" err="1"/>
              <a:t>gc</a:t>
            </a:r>
            <a:r>
              <a:rPr lang="en-US" altLang="zh-CN"/>
              <a:t> </a:t>
            </a:r>
            <a:r>
              <a:rPr lang="zh-CN" altLang="en-US"/>
              <a:t>执行释放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171F052-C82D-7572-BBA4-F2C038EEF9F5}"/>
              </a:ext>
            </a:extLst>
          </p:cNvPr>
          <p:cNvSpPr txBox="1"/>
          <p:nvPr/>
        </p:nvSpPr>
        <p:spPr>
          <a:xfrm>
            <a:off x="9588388" y="3106705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阻塞中</a:t>
            </a:r>
            <a:endParaRPr lang="en-US" altLang="zh-CN"/>
          </a:p>
          <a:p>
            <a:r>
              <a:rPr lang="zh-CN" altLang="en-US"/>
              <a:t>等待唤醒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B435700-248D-1CB7-47EC-34D2D87B146C}"/>
              </a:ext>
            </a:extLst>
          </p:cNvPr>
          <p:cNvSpPr txBox="1"/>
          <p:nvPr/>
        </p:nvSpPr>
        <p:spPr>
          <a:xfrm>
            <a:off x="883770" y="3100038"/>
            <a:ext cx="1891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处于就绪状态</a:t>
            </a:r>
            <a:endParaRPr lang="en-US" altLang="zh-CN"/>
          </a:p>
          <a:p>
            <a:r>
              <a:rPr lang="zh-CN" altLang="en-US"/>
              <a:t>随时等待被调度</a:t>
            </a:r>
          </a:p>
        </p:txBody>
      </p:sp>
    </p:spTree>
    <p:extLst>
      <p:ext uri="{BB962C8B-B14F-4D97-AF65-F5344CB8AC3E}">
        <p14:creationId xmlns:p14="http://schemas.microsoft.com/office/powerpoint/2010/main" val="10023115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116AF0-9E9F-26E7-80E4-7B41DB05D9E0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任务数据结构</a:t>
            </a:r>
            <a:endParaRPr lang="en-US" altLang="zh-CN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CD094C-F80A-8FB0-5E48-69A4AF24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91" y="1286580"/>
            <a:ext cx="3706801" cy="5445262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A26449BA-3D5C-86BD-66D0-5AA4DC25D16F}"/>
              </a:ext>
            </a:extLst>
          </p:cNvPr>
          <p:cNvSpPr/>
          <p:nvPr/>
        </p:nvSpPr>
        <p:spPr>
          <a:xfrm>
            <a:off x="4655840" y="1286581"/>
            <a:ext cx="7164796" cy="7742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is_idle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本身是系统任务</a:t>
            </a:r>
            <a:r>
              <a:rPr lang="en-US" altLang="zh-CN">
                <a:solidFill>
                  <a:sysClr val="windowText" lastClr="000000"/>
                </a:solidFill>
              </a:rPr>
              <a:t>idle</a:t>
            </a:r>
          </a:p>
          <a:p>
            <a:r>
              <a:rPr lang="en-US" altLang="zh-CN" err="1">
                <a:solidFill>
                  <a:sysClr val="windowText" lastClr="000000"/>
                </a:solidFill>
              </a:rPr>
              <a:t>is_init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本身是系统任务</a:t>
            </a:r>
            <a:r>
              <a:rPr lang="en-US" altLang="zh-CN">
                <a:solidFill>
                  <a:sysClr val="windowText" lastClr="000000"/>
                </a:solidFill>
              </a:rPr>
              <a:t>main</a:t>
            </a:r>
          </a:p>
          <a:p>
            <a:endParaRPr lang="en-US" altLang="zh-CN">
              <a:solidFill>
                <a:sysClr val="windowText" lastClr="000000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66A98D5-E79D-1ED6-5B58-AB59928F9987}"/>
              </a:ext>
            </a:extLst>
          </p:cNvPr>
          <p:cNvCxnSpPr>
            <a:endCxn id="2" idx="1"/>
          </p:cNvCxnSpPr>
          <p:nvPr/>
        </p:nvCxnSpPr>
        <p:spPr>
          <a:xfrm flipV="1">
            <a:off x="2351584" y="1673715"/>
            <a:ext cx="2304256" cy="56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AFC2173-70DC-9510-9001-A10826B801C2}"/>
              </a:ext>
            </a:extLst>
          </p:cNvPr>
          <p:cNvSpPr/>
          <p:nvPr/>
        </p:nvSpPr>
        <p:spPr>
          <a:xfrm>
            <a:off x="4655840" y="2426128"/>
            <a:ext cx="7164796" cy="7742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entry: </a:t>
            </a:r>
            <a:r>
              <a:rPr lang="zh-CN" altLang="en-US">
                <a:solidFill>
                  <a:sysClr val="windowText" lastClr="000000"/>
                </a:solidFill>
              </a:rPr>
              <a:t>实现任务逻辑函数的入口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state: </a:t>
            </a:r>
            <a:r>
              <a:rPr lang="zh-CN" altLang="en-US">
                <a:solidFill>
                  <a:sysClr val="windowText" lastClr="000000"/>
                </a:solidFill>
              </a:rPr>
              <a:t>任务状态，即上页所示的四个状态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7F15787-58F0-0621-38BF-2FB3BB180428}"/>
              </a:ext>
            </a:extLst>
          </p:cNvPr>
          <p:cNvSpPr/>
          <p:nvPr/>
        </p:nvSpPr>
        <p:spPr>
          <a:xfrm>
            <a:off x="4655840" y="4185084"/>
            <a:ext cx="7164796" cy="4680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kstack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en-US" altLang="zh-CN" err="1">
                <a:solidFill>
                  <a:sysClr val="windowText" lastClr="000000"/>
                </a:solidFill>
              </a:rPr>
              <a:t>ArceOS</a:t>
            </a:r>
            <a:r>
              <a:rPr lang="zh-CN" altLang="en-US">
                <a:solidFill>
                  <a:sysClr val="windowText" lastClr="000000"/>
                </a:solidFill>
              </a:rPr>
              <a:t>任务相当于线程，所以具有自己的栈空间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6AF596D-1BC5-26BA-063A-FF5759A2B992}"/>
              </a:ext>
            </a:extLst>
          </p:cNvPr>
          <p:cNvSpPr/>
          <p:nvPr/>
        </p:nvSpPr>
        <p:spPr>
          <a:xfrm>
            <a:off x="4655840" y="5570428"/>
            <a:ext cx="3312370" cy="917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err="1">
                <a:solidFill>
                  <a:srgbClr val="FF0000"/>
                </a:solidFill>
              </a:rPr>
              <a:t>ctx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上下文类型</a:t>
            </a:r>
            <a:r>
              <a:rPr lang="en-US" altLang="zh-CN" err="1">
                <a:solidFill>
                  <a:sysClr val="windowText" lastClr="000000"/>
                </a:solidFill>
              </a:rPr>
              <a:t>TaskContext</a:t>
            </a:r>
            <a:r>
              <a:rPr lang="zh-CN" altLang="en-US">
                <a:solidFill>
                  <a:sysClr val="windowText" lastClr="000000"/>
                </a:solidFill>
              </a:rPr>
              <a:t>，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       </a:t>
            </a:r>
            <a:r>
              <a:rPr lang="zh-CN" altLang="en-US">
                <a:solidFill>
                  <a:sysClr val="windowText" lastClr="000000"/>
                </a:solidFill>
              </a:rPr>
              <a:t>调度的核心数据结构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       </a:t>
            </a:r>
            <a:r>
              <a:rPr lang="zh-CN" altLang="en-US">
                <a:solidFill>
                  <a:sysClr val="windowText" lastClr="000000"/>
                </a:solidFill>
              </a:rPr>
              <a:t>保存恢复任务的关键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F05A3FC-2585-1830-AEE1-DCBC9124E852}"/>
              </a:ext>
            </a:extLst>
          </p:cNvPr>
          <p:cNvCxnSpPr>
            <a:endCxn id="7" idx="1"/>
          </p:cNvCxnSpPr>
          <p:nvPr/>
        </p:nvCxnSpPr>
        <p:spPr>
          <a:xfrm flipV="1">
            <a:off x="3827748" y="2813262"/>
            <a:ext cx="828092" cy="14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68EC0D0-A517-7202-9E7D-41067A1CE201}"/>
              </a:ext>
            </a:extLst>
          </p:cNvPr>
          <p:cNvCxnSpPr/>
          <p:nvPr/>
        </p:nvCxnSpPr>
        <p:spPr>
          <a:xfrm flipV="1">
            <a:off x="3323692" y="4617133"/>
            <a:ext cx="1332148" cy="104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FDCBFDB-D50B-129C-494C-352BF1894B50}"/>
              </a:ext>
            </a:extLst>
          </p:cNvPr>
          <p:cNvCxnSpPr>
            <a:endCxn id="9" idx="1"/>
          </p:cNvCxnSpPr>
          <p:nvPr/>
        </p:nvCxnSpPr>
        <p:spPr>
          <a:xfrm>
            <a:off x="3611724" y="5913276"/>
            <a:ext cx="1044116" cy="11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9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B74280E-92DA-3B67-F05C-708E97C62549}"/>
              </a:ext>
            </a:extLst>
          </p:cNvPr>
          <p:cNvSpPr txBox="1"/>
          <p:nvPr/>
        </p:nvSpPr>
        <p:spPr>
          <a:xfrm>
            <a:off x="545734" y="1124744"/>
            <a:ext cx="56582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⽬前已有的 </a:t>
            </a:r>
            <a:r>
              <a:rPr lang="en-US" altLang="zh-CN" sz="2800"/>
              <a:t>OS </a:t>
            </a:r>
            <a:r>
              <a:rPr lang="zh-CN" altLang="en-US" sz="2800"/>
              <a:t>存在的问题：</a:t>
            </a:r>
            <a:endParaRPr lang="en-US" altLang="zh-CN" sz="2800"/>
          </a:p>
          <a:p>
            <a:r>
              <a:rPr lang="zh-CN" altLang="en-US" sz="2800"/>
              <a:t> </a:t>
            </a:r>
            <a:endParaRPr lang="en-US" altLang="zh-CN" sz="280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/>
              <a:t>内存安全问题，漏洞日益增多</a:t>
            </a:r>
            <a:endParaRPr lang="en-US" altLang="zh-CN" sz="280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/>
              <a:t>⾯向通⽤场景，臃肿⽽笨重</a:t>
            </a:r>
            <a:endParaRPr lang="en-US" altLang="zh-CN" sz="280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/>
              <a:t>组件之间紧耦合，难以重⽤</a:t>
            </a:r>
            <a:endParaRPr lang="en-US" altLang="zh-CN" sz="280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/>
              <a:t>开发复杂，⻔槛⾼</a:t>
            </a:r>
            <a:endParaRPr lang="en-US" altLang="zh-CN" sz="2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69F75E-E51A-EE25-4EF3-83DA454E4488}"/>
              </a:ext>
            </a:extLst>
          </p:cNvPr>
          <p:cNvSpPr txBox="1"/>
          <p:nvPr/>
        </p:nvSpPr>
        <p:spPr>
          <a:xfrm>
            <a:off x="515380" y="370134"/>
            <a:ext cx="9970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背景</a:t>
            </a:r>
            <a:endParaRPr lang="en-US" altLang="zh-CN" sz="36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3ED264-211F-62F9-A7B8-A3ADB9B4C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012" y="1061045"/>
            <a:ext cx="5581650" cy="5248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C1D22B-4F47-A6B9-A1BE-FA531417C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3901915"/>
            <a:ext cx="3692028" cy="271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42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8F6411D3-8D71-AA15-9D8C-21F1CB391A95}"/>
              </a:ext>
            </a:extLst>
          </p:cNvPr>
          <p:cNvSpPr/>
          <p:nvPr/>
        </p:nvSpPr>
        <p:spPr>
          <a:xfrm>
            <a:off x="1811525" y="2459453"/>
            <a:ext cx="8742070" cy="68695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err="1">
                <a:solidFill>
                  <a:schemeClr val="tx1"/>
                </a:solidFill>
              </a:rPr>
              <a:t>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3420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通用调度框架</a:t>
            </a:r>
            <a:endParaRPr lang="en-US" altLang="zh-CN" sz="3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061CB3-2335-7581-2731-FD633E00CA86}"/>
              </a:ext>
            </a:extLst>
          </p:cNvPr>
          <p:cNvSpPr/>
          <p:nvPr/>
        </p:nvSpPr>
        <p:spPr>
          <a:xfrm>
            <a:off x="2793172" y="2623228"/>
            <a:ext cx="1080120" cy="410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spawn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D519FC-D1BB-A00B-64B2-23CE0F00878F}"/>
              </a:ext>
            </a:extLst>
          </p:cNvPr>
          <p:cNvSpPr/>
          <p:nvPr/>
        </p:nvSpPr>
        <p:spPr>
          <a:xfrm>
            <a:off x="1811525" y="3503566"/>
            <a:ext cx="5230119" cy="16182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err="1">
                <a:solidFill>
                  <a:schemeClr val="tx1"/>
                </a:solidFill>
              </a:rPr>
              <a:t>run_queue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43B777-E256-F5A3-A841-6AAADB2CF635}"/>
              </a:ext>
            </a:extLst>
          </p:cNvPr>
          <p:cNvSpPr/>
          <p:nvPr/>
        </p:nvSpPr>
        <p:spPr>
          <a:xfrm>
            <a:off x="3935760" y="5553236"/>
            <a:ext cx="6617835" cy="708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scheduler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C0FE96-77CD-9238-D4AE-6E02C89CC810}"/>
              </a:ext>
            </a:extLst>
          </p:cNvPr>
          <p:cNvSpPr/>
          <p:nvPr/>
        </p:nvSpPr>
        <p:spPr>
          <a:xfrm>
            <a:off x="5210355" y="5688037"/>
            <a:ext cx="1620180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sched_fifo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1995EB-5E0F-C6B0-549B-2354EE945F66}"/>
              </a:ext>
            </a:extLst>
          </p:cNvPr>
          <p:cNvSpPr/>
          <p:nvPr/>
        </p:nvSpPr>
        <p:spPr>
          <a:xfrm>
            <a:off x="9585058" y="3503566"/>
            <a:ext cx="968537" cy="1612979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timelist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64421AB-D142-6994-D157-B91B67ECE443}"/>
              </a:ext>
            </a:extLst>
          </p:cNvPr>
          <p:cNvSpPr/>
          <p:nvPr/>
        </p:nvSpPr>
        <p:spPr>
          <a:xfrm>
            <a:off x="416908" y="3652827"/>
            <a:ext cx="1044116" cy="784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CB7D92-4C16-57CE-3882-A4DB049AD6CA}"/>
              </a:ext>
            </a:extLst>
          </p:cNvPr>
          <p:cNvSpPr/>
          <p:nvPr/>
        </p:nvSpPr>
        <p:spPr>
          <a:xfrm>
            <a:off x="2325120" y="4057390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211C8F3-F61D-8C74-0D33-5F739B8AEAA2}"/>
              </a:ext>
            </a:extLst>
          </p:cNvPr>
          <p:cNvCxnSpPr/>
          <p:nvPr/>
        </p:nvCxnSpPr>
        <p:spPr>
          <a:xfrm>
            <a:off x="1605040" y="4077709"/>
            <a:ext cx="61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02BCC26-3189-3826-1010-FF9BC836B247}"/>
              </a:ext>
            </a:extLst>
          </p:cNvPr>
          <p:cNvSpPr/>
          <p:nvPr/>
        </p:nvSpPr>
        <p:spPr>
          <a:xfrm>
            <a:off x="3510506" y="4057391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B9AE2A-B9BA-FE9B-D590-7E458076C481}"/>
              </a:ext>
            </a:extLst>
          </p:cNvPr>
          <p:cNvSpPr/>
          <p:nvPr/>
        </p:nvSpPr>
        <p:spPr>
          <a:xfrm>
            <a:off x="7310769" y="3508844"/>
            <a:ext cx="1999127" cy="16129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err="1">
                <a:solidFill>
                  <a:schemeClr val="tx1"/>
                </a:solidFill>
              </a:rPr>
              <a:t>wait_queue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9690C3-14F7-3314-4292-460DFE93944D}"/>
              </a:ext>
            </a:extLst>
          </p:cNvPr>
          <p:cNvSpPr/>
          <p:nvPr/>
        </p:nvSpPr>
        <p:spPr>
          <a:xfrm>
            <a:off x="4635883" y="40573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4107F7-5076-84B9-7CA8-BCB0141CC602}"/>
              </a:ext>
            </a:extLst>
          </p:cNvPr>
          <p:cNvSpPr/>
          <p:nvPr/>
        </p:nvSpPr>
        <p:spPr>
          <a:xfrm>
            <a:off x="5761546" y="40573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(blocked)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2E8F00-B7BA-BCDF-D351-0B58C9DB8000}"/>
              </a:ext>
            </a:extLst>
          </p:cNvPr>
          <p:cNvSpPr/>
          <p:nvPr/>
        </p:nvSpPr>
        <p:spPr>
          <a:xfrm>
            <a:off x="7840239" y="40573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(blocked)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8FE27BF-36A6-75D6-47B5-BCBCE641A4B5}"/>
              </a:ext>
            </a:extLst>
          </p:cNvPr>
          <p:cNvSpPr/>
          <p:nvPr/>
        </p:nvSpPr>
        <p:spPr>
          <a:xfrm>
            <a:off x="6407586" y="4598237"/>
            <a:ext cx="1622323" cy="334346"/>
          </a:xfrm>
          <a:custGeom>
            <a:avLst/>
            <a:gdLst>
              <a:gd name="connsiteX0" fmla="*/ 1622323 w 1622323"/>
              <a:gd name="connsiteY0" fmla="*/ 0 h 334346"/>
              <a:gd name="connsiteX1" fmla="*/ 786581 w 1622323"/>
              <a:gd name="connsiteY1" fmla="*/ 334297 h 334346"/>
              <a:gd name="connsiteX2" fmla="*/ 0 w 1622323"/>
              <a:gd name="connsiteY2" fmla="*/ 19665 h 33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2323" h="334346">
                <a:moveTo>
                  <a:pt x="1622323" y="0"/>
                </a:moveTo>
                <a:cubicBezTo>
                  <a:pt x="1339645" y="165510"/>
                  <a:pt x="1056968" y="331020"/>
                  <a:pt x="786581" y="334297"/>
                </a:cubicBezTo>
                <a:cubicBezTo>
                  <a:pt x="516194" y="337574"/>
                  <a:pt x="258097" y="178619"/>
                  <a:pt x="0" y="1966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55FAFA3-F072-7198-06BB-A6C0AED14F2C}"/>
              </a:ext>
            </a:extLst>
          </p:cNvPr>
          <p:cNvSpPr txBox="1"/>
          <p:nvPr/>
        </p:nvSpPr>
        <p:spPr>
          <a:xfrm>
            <a:off x="6960268" y="4563251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引用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A282AC3-F48B-71EE-EFF1-543C76E017D4}"/>
              </a:ext>
            </a:extLst>
          </p:cNvPr>
          <p:cNvSpPr/>
          <p:nvPr/>
        </p:nvSpPr>
        <p:spPr>
          <a:xfrm>
            <a:off x="2013706" y="3893741"/>
            <a:ext cx="4799463" cy="1120072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scheduler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5FDF3F-5159-357E-B7E4-94EC38D46DE1}"/>
              </a:ext>
            </a:extLst>
          </p:cNvPr>
          <p:cNvSpPr/>
          <p:nvPr/>
        </p:nvSpPr>
        <p:spPr>
          <a:xfrm>
            <a:off x="6981646" y="5688037"/>
            <a:ext cx="1620180" cy="434969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sched_rr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3042C06-0490-960D-960D-0990F31025EB}"/>
              </a:ext>
            </a:extLst>
          </p:cNvPr>
          <p:cNvSpPr/>
          <p:nvPr/>
        </p:nvSpPr>
        <p:spPr>
          <a:xfrm>
            <a:off x="8769836" y="5698491"/>
            <a:ext cx="1620180" cy="434969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sched_cfs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BEDDD4-06C4-5D4F-62CF-9C47F4BE58B2}"/>
              </a:ext>
            </a:extLst>
          </p:cNvPr>
          <p:cNvSpPr/>
          <p:nvPr/>
        </p:nvSpPr>
        <p:spPr>
          <a:xfrm>
            <a:off x="8774968" y="2598624"/>
            <a:ext cx="1620180" cy="434969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on_time_tick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97CD919-C457-0F31-1C08-9A358BEC704D}"/>
              </a:ext>
            </a:extLst>
          </p:cNvPr>
          <p:cNvSpPr/>
          <p:nvPr/>
        </p:nvSpPr>
        <p:spPr>
          <a:xfrm>
            <a:off x="4095822" y="2623228"/>
            <a:ext cx="1280097" cy="410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yield_now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61F86B5-C846-E0A6-2852-9850C1DC1C56}"/>
              </a:ext>
            </a:extLst>
          </p:cNvPr>
          <p:cNvSpPr/>
          <p:nvPr/>
        </p:nvSpPr>
        <p:spPr>
          <a:xfrm>
            <a:off x="5598449" y="2623569"/>
            <a:ext cx="1280097" cy="410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sleep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BEE0D1A-0620-60C0-A7DD-E4B63994DF15}"/>
              </a:ext>
            </a:extLst>
          </p:cNvPr>
          <p:cNvSpPr/>
          <p:nvPr/>
        </p:nvSpPr>
        <p:spPr>
          <a:xfrm>
            <a:off x="7067545" y="2619024"/>
            <a:ext cx="1280097" cy="410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exit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F912E2-AD11-CB3B-9E6A-D6CB450C6F65}"/>
              </a:ext>
            </a:extLst>
          </p:cNvPr>
          <p:cNvSpPr txBox="1"/>
          <p:nvPr/>
        </p:nvSpPr>
        <p:spPr>
          <a:xfrm>
            <a:off x="10884532" y="2564904"/>
            <a:ext cx="8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接口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5516842-8891-68DE-3DA3-2FA9B55820F6}"/>
              </a:ext>
            </a:extLst>
          </p:cNvPr>
          <p:cNvSpPr txBox="1"/>
          <p:nvPr/>
        </p:nvSpPr>
        <p:spPr>
          <a:xfrm>
            <a:off x="10668509" y="3717032"/>
            <a:ext cx="12601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框架</a:t>
            </a:r>
            <a:endParaRPr lang="en-US" altLang="zh-CN" sz="2400"/>
          </a:p>
          <a:p>
            <a:pPr algn="ctr"/>
            <a:r>
              <a:rPr lang="en-US" altLang="zh-CN" sz="1600"/>
              <a:t>task</a:t>
            </a:r>
          </a:p>
          <a:p>
            <a:pPr algn="ctr"/>
            <a:r>
              <a:rPr lang="en-US" altLang="zh-CN" sz="1600" err="1"/>
              <a:t>runqueue</a:t>
            </a:r>
            <a:endParaRPr lang="en-US" altLang="zh-CN" sz="1600"/>
          </a:p>
          <a:p>
            <a:pPr algn="ctr"/>
            <a:r>
              <a:rPr lang="en-US" altLang="zh-CN" sz="1600" err="1"/>
              <a:t>waitqueue</a:t>
            </a:r>
            <a:endParaRPr lang="en-US" altLang="zh-CN" sz="1600"/>
          </a:p>
          <a:p>
            <a:pPr algn="ctr"/>
            <a:r>
              <a:rPr lang="en-US" altLang="zh-CN" sz="1600" err="1"/>
              <a:t>timelist</a:t>
            </a:r>
            <a:endParaRPr lang="zh-CN" altLang="en-US" sz="16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601E0F7-7AD9-0104-121D-20745C461EB8}"/>
              </a:ext>
            </a:extLst>
          </p:cNvPr>
          <p:cNvSpPr txBox="1"/>
          <p:nvPr/>
        </p:nvSpPr>
        <p:spPr>
          <a:xfrm>
            <a:off x="10880323" y="5688038"/>
            <a:ext cx="8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算法</a:t>
            </a:r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B761BAA8-AB5E-8458-B89A-71E613DE85F3}"/>
              </a:ext>
            </a:extLst>
          </p:cNvPr>
          <p:cNvSpPr/>
          <p:nvPr/>
        </p:nvSpPr>
        <p:spPr>
          <a:xfrm>
            <a:off x="4251238" y="5030080"/>
            <a:ext cx="484632" cy="48191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7FCBE36-5466-2753-A081-97C4F61E2BB3}"/>
              </a:ext>
            </a:extLst>
          </p:cNvPr>
          <p:cNvSpPr txBox="1"/>
          <p:nvPr/>
        </p:nvSpPr>
        <p:spPr>
          <a:xfrm>
            <a:off x="551383" y="1016732"/>
            <a:ext cx="11017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支持协作式和抢占式调度的通用框架。</a:t>
            </a:r>
            <a:endParaRPr lang="en-US" altLang="zh-CN" sz="2400"/>
          </a:p>
          <a:p>
            <a:r>
              <a:rPr lang="zh-CN" altLang="en-US" sz="2400"/>
              <a:t>抢占式会涉及一些额外的部分，用虚线标出，将在下节介绍。</a:t>
            </a:r>
            <a:endParaRPr lang="en-US" altLang="zh-CN" sz="2400"/>
          </a:p>
          <a:p>
            <a:r>
              <a:rPr lang="zh-CN" altLang="en-US" sz="2400"/>
              <a:t>标红的两处：当前任务是操作的焦点，而</a:t>
            </a:r>
            <a:r>
              <a:rPr lang="en-US" altLang="zh-CN" sz="2400" err="1"/>
              <a:t>TaskContext.switch_to</a:t>
            </a:r>
            <a:r>
              <a:rPr lang="zh-CN" altLang="en-US" sz="2400"/>
              <a:t>是任务切换的关键。</a:t>
            </a:r>
            <a:endParaRPr lang="en-US" altLang="zh-CN" sz="24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AFCD098-1F23-4DAD-B4CA-917809F2A491}"/>
              </a:ext>
            </a:extLst>
          </p:cNvPr>
          <p:cNvSpPr/>
          <p:nvPr/>
        </p:nvSpPr>
        <p:spPr>
          <a:xfrm>
            <a:off x="1811525" y="5561737"/>
            <a:ext cx="1797507" cy="708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TaskContext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399C7B1-7E0D-2882-67BE-3F7B316F77E6}"/>
              </a:ext>
            </a:extLst>
          </p:cNvPr>
          <p:cNvSpPr/>
          <p:nvPr/>
        </p:nvSpPr>
        <p:spPr>
          <a:xfrm>
            <a:off x="1883532" y="5985284"/>
            <a:ext cx="1620180" cy="2299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switch_to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9684B6E-8766-724B-F80E-6E650EA84652}"/>
              </a:ext>
            </a:extLst>
          </p:cNvPr>
          <p:cNvSpPr txBox="1"/>
          <p:nvPr/>
        </p:nvSpPr>
        <p:spPr>
          <a:xfrm>
            <a:off x="2217107" y="4598237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当前任务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784866-C70E-BF0E-CA56-46711AE8EEAF}"/>
              </a:ext>
            </a:extLst>
          </p:cNvPr>
          <p:cNvSpPr txBox="1"/>
          <p:nvPr/>
        </p:nvSpPr>
        <p:spPr>
          <a:xfrm>
            <a:off x="2140329" y="6283816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任务切换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A250E1-D4F6-3C91-41AE-9CA77C137B08}"/>
              </a:ext>
            </a:extLst>
          </p:cNvPr>
          <p:cNvSpPr/>
          <p:nvPr/>
        </p:nvSpPr>
        <p:spPr>
          <a:xfrm>
            <a:off x="9624392" y="4293097"/>
            <a:ext cx="893199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timers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58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接口 </a:t>
            </a:r>
            <a:r>
              <a:rPr lang="en-US" altLang="zh-CN" sz="3200"/>
              <a:t>- </a:t>
            </a:r>
            <a:r>
              <a:rPr lang="zh-CN" altLang="en-US" sz="3200"/>
              <a:t>主要调度</a:t>
            </a:r>
            <a:r>
              <a:rPr lang="en-US" altLang="zh-CN" sz="3200"/>
              <a:t>API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5445FDD-74A7-B19E-0F58-0AFCFD2F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085" y="332656"/>
            <a:ext cx="5971748" cy="15231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D8E3095-F35D-4139-4DF0-9DCA03A313BF}"/>
              </a:ext>
            </a:extLst>
          </p:cNvPr>
          <p:cNvSpPr txBox="1"/>
          <p:nvPr/>
        </p:nvSpPr>
        <p:spPr>
          <a:xfrm>
            <a:off x="515380" y="1307837"/>
            <a:ext cx="5292588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接口公开的是</a:t>
            </a:r>
            <a:r>
              <a:rPr lang="en-US" altLang="zh-CN" sz="2400" err="1"/>
              <a:t>runqueue</a:t>
            </a:r>
            <a:r>
              <a:rPr lang="zh-CN" altLang="en-US" sz="2400"/>
              <a:t>的对应方法</a:t>
            </a:r>
            <a:endParaRPr lang="en-US" altLang="zh-CN" sz="2400"/>
          </a:p>
          <a:p>
            <a:endParaRPr lang="en-US" altLang="zh-CN" sz="2400"/>
          </a:p>
          <a:p>
            <a:pPr marL="457200" indent="-457200">
              <a:buAutoNum type="arabicParenR"/>
            </a:pPr>
            <a:r>
              <a:rPr lang="en-US" altLang="zh-CN" sz="2400" err="1"/>
              <a:t>spawn&amp;spawn_raw</a:t>
            </a:r>
            <a:endParaRPr lang="en-US" altLang="zh-CN" sz="2400"/>
          </a:p>
          <a:p>
            <a:r>
              <a:rPr lang="zh-CN" altLang="en-US" sz="2000"/>
              <a:t>产生一个新任务，加入</a:t>
            </a:r>
            <a:r>
              <a:rPr lang="en-US" altLang="zh-CN" sz="2000" err="1"/>
              <a:t>runqueue</a:t>
            </a:r>
            <a:r>
              <a:rPr lang="zh-CN" altLang="en-US" sz="2000"/>
              <a:t>，处于</a:t>
            </a:r>
            <a:r>
              <a:rPr lang="en-US" altLang="zh-CN" sz="2000"/>
              <a:t>Ready</a:t>
            </a:r>
          </a:p>
          <a:p>
            <a:endParaRPr lang="en-US" altLang="zh-CN" sz="2400"/>
          </a:p>
          <a:p>
            <a:r>
              <a:rPr lang="en-US" altLang="zh-CN" sz="2400"/>
              <a:t>2) </a:t>
            </a:r>
            <a:r>
              <a:rPr lang="en-US" altLang="zh-CN" sz="2400" err="1"/>
              <a:t>yield_now</a:t>
            </a:r>
            <a:r>
              <a:rPr lang="en-US" altLang="zh-CN" sz="2400"/>
              <a:t> (</a:t>
            </a:r>
            <a:r>
              <a:rPr lang="zh-CN" altLang="en-US" sz="2400"/>
              <a:t>协作式调度的关键</a:t>
            </a:r>
            <a:r>
              <a:rPr lang="en-US" altLang="zh-CN" sz="2400"/>
              <a:t>)</a:t>
            </a:r>
          </a:p>
          <a:p>
            <a:r>
              <a:rPr lang="zh-CN" altLang="en-US" sz="2000"/>
              <a:t>主动让出</a:t>
            </a:r>
            <a:r>
              <a:rPr lang="en-US" altLang="zh-CN" sz="2000"/>
              <a:t>CPU</a:t>
            </a:r>
            <a:r>
              <a:rPr lang="zh-CN" altLang="en-US" sz="2000"/>
              <a:t>执行权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/>
              <a:t>3) </a:t>
            </a:r>
            <a:r>
              <a:rPr lang="en-US" altLang="zh-CN" sz="2400" err="1"/>
              <a:t>sleep&amp;sleep_until</a:t>
            </a:r>
            <a:endParaRPr lang="en-US" altLang="zh-CN" sz="2400"/>
          </a:p>
          <a:p>
            <a:r>
              <a:rPr lang="zh-CN" altLang="en-US" sz="2000"/>
              <a:t>睡眠固定的时间后醒来</a:t>
            </a:r>
            <a:endParaRPr lang="en-US" altLang="zh-CN" sz="2000"/>
          </a:p>
          <a:p>
            <a:r>
              <a:rPr lang="zh-CN" altLang="en-US" sz="2000"/>
              <a:t>在</a:t>
            </a:r>
            <a:r>
              <a:rPr lang="en-US" altLang="zh-CN" sz="2000"/>
              <a:t>timers</a:t>
            </a:r>
            <a:r>
              <a:rPr lang="zh-CN" altLang="en-US" sz="2000"/>
              <a:t>定时器列表中注册，等待唤醒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/>
              <a:t>4) exit</a:t>
            </a:r>
          </a:p>
          <a:p>
            <a:r>
              <a:rPr lang="zh-CN" altLang="en-US" sz="2000"/>
              <a:t>当前任务退出，标记状态，等待</a:t>
            </a:r>
            <a:r>
              <a:rPr lang="en-US" altLang="zh-CN" sz="2000"/>
              <a:t>GC</a:t>
            </a:r>
            <a:r>
              <a:rPr lang="zh-CN" altLang="en-US" sz="2000"/>
              <a:t>回收</a:t>
            </a:r>
            <a:endParaRPr lang="en-US" altLang="zh-CN" sz="20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47A4CE-9954-ABCB-5ED6-3D781E491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085" y="1687964"/>
            <a:ext cx="5292588" cy="12328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D4C15DB-B25E-51D3-6241-B0E9F8C06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40968"/>
            <a:ext cx="4390036" cy="124582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B673AC4-07CD-E472-0679-C1DFA639068E}"/>
              </a:ext>
            </a:extLst>
          </p:cNvPr>
          <p:cNvSpPr/>
          <p:nvPr/>
        </p:nvSpPr>
        <p:spPr>
          <a:xfrm>
            <a:off x="6312024" y="3933056"/>
            <a:ext cx="241226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33852D5-FF91-6FCA-3144-C286B370E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487" y="4386789"/>
            <a:ext cx="5917107" cy="23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20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调度框架初始化</a:t>
            </a:r>
            <a:endParaRPr lang="en-US" altLang="zh-CN" sz="320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5D6E7A1C-F466-2472-9D78-87A674FBC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412029"/>
            <a:ext cx="6324955" cy="220510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84AEA2B-E54D-72B0-1F6F-4ABDC6C29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4941168"/>
            <a:ext cx="7138568" cy="1764196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34A372DC-7EE4-1E1E-80FB-D9874CDE97F0}"/>
              </a:ext>
            </a:extLst>
          </p:cNvPr>
          <p:cNvSpPr txBox="1"/>
          <p:nvPr/>
        </p:nvSpPr>
        <p:spPr>
          <a:xfrm>
            <a:off x="623392" y="4591382"/>
            <a:ext cx="3456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modules/axtask/src/run_queue.rs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54F5AD9-40D3-6F00-AB63-01622164F473}"/>
              </a:ext>
            </a:extLst>
          </p:cNvPr>
          <p:cNvSpPr txBox="1"/>
          <p:nvPr/>
        </p:nvSpPr>
        <p:spPr>
          <a:xfrm>
            <a:off x="606910" y="2052471"/>
            <a:ext cx="2860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modules/axtask/src/api.rs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6528A3-4967-24A2-7BBD-AFC8514B6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1410956"/>
            <a:ext cx="3848637" cy="6858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B4D3E3-2936-7426-906C-1DC8FE1556DC}"/>
              </a:ext>
            </a:extLst>
          </p:cNvPr>
          <p:cNvSpPr txBox="1"/>
          <p:nvPr/>
        </p:nvSpPr>
        <p:spPr>
          <a:xfrm>
            <a:off x="559017" y="998266"/>
            <a:ext cx="3340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modules/axruntime/src/lib.rs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B76D51C-A7F5-DC8C-B863-F896EBEB054C}"/>
              </a:ext>
            </a:extLst>
          </p:cNvPr>
          <p:cNvSpPr/>
          <p:nvPr/>
        </p:nvSpPr>
        <p:spPr>
          <a:xfrm>
            <a:off x="5122234" y="1484784"/>
            <a:ext cx="64807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axruntime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当指定</a:t>
            </a:r>
            <a:r>
              <a:rPr lang="en-US" altLang="zh-CN">
                <a:solidFill>
                  <a:sysClr val="windowText" lastClr="000000"/>
                </a:solidFill>
              </a:rPr>
              <a:t>multitask feature</a:t>
            </a:r>
            <a:r>
              <a:rPr lang="zh-CN" altLang="en-US">
                <a:solidFill>
                  <a:sysClr val="windowText" lastClr="000000"/>
                </a:solidFill>
              </a:rPr>
              <a:t>时，初始化框架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9DD557-E028-9DBC-1A9E-8A7D7E6B967E}"/>
              </a:ext>
            </a:extLst>
          </p:cNvPr>
          <p:cNvSpPr/>
          <p:nvPr/>
        </p:nvSpPr>
        <p:spPr>
          <a:xfrm>
            <a:off x="5126067" y="3248980"/>
            <a:ext cx="6480720" cy="6805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run_queue</a:t>
            </a:r>
            <a:r>
              <a:rPr lang="zh-CN" altLang="en-US">
                <a:solidFill>
                  <a:sysClr val="windowText" lastClr="000000"/>
                </a:solidFill>
              </a:rPr>
              <a:t>是任务调度框架的核心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timers</a:t>
            </a:r>
            <a:r>
              <a:rPr lang="zh-CN" altLang="en-US">
                <a:solidFill>
                  <a:sysClr val="windowText" lastClr="000000"/>
                </a:solidFill>
              </a:rPr>
              <a:t>负责维护定时器列表，支持</a:t>
            </a:r>
            <a:r>
              <a:rPr lang="en-US" altLang="zh-CN">
                <a:solidFill>
                  <a:sysClr val="windowText" lastClr="000000"/>
                </a:solidFill>
              </a:rPr>
              <a:t>sleep</a:t>
            </a:r>
            <a:r>
              <a:rPr lang="zh-CN" altLang="en-US">
                <a:solidFill>
                  <a:sysClr val="windowText" lastClr="000000"/>
                </a:solidFill>
              </a:rPr>
              <a:t>等</a:t>
            </a:r>
            <a:r>
              <a:rPr lang="en-US" altLang="zh-CN">
                <a:solidFill>
                  <a:sysClr val="windowText" lastClr="000000"/>
                </a:solidFill>
              </a:rPr>
              <a:t>API</a:t>
            </a:r>
            <a:r>
              <a:rPr lang="zh-CN" altLang="en-US">
                <a:solidFill>
                  <a:sysClr val="windowText" lastClr="000000"/>
                </a:solidFill>
              </a:rPr>
              <a:t>的实现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D76A76B-66EF-C169-151E-9329C3D63654}"/>
              </a:ext>
            </a:extLst>
          </p:cNvPr>
          <p:cNvSpPr/>
          <p:nvPr/>
        </p:nvSpPr>
        <p:spPr>
          <a:xfrm>
            <a:off x="7860196" y="5617022"/>
            <a:ext cx="3278022" cy="412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初始化系统任务：</a:t>
            </a:r>
            <a:r>
              <a:rPr lang="en-US" altLang="zh-CN">
                <a:solidFill>
                  <a:sysClr val="windowText" lastClr="000000"/>
                </a:solidFill>
              </a:rPr>
              <a:t>idle  main </a:t>
            </a:r>
          </a:p>
        </p:txBody>
      </p:sp>
    </p:spTree>
    <p:extLst>
      <p:ext uri="{BB962C8B-B14F-4D97-AF65-F5344CB8AC3E}">
        <p14:creationId xmlns:p14="http://schemas.microsoft.com/office/powerpoint/2010/main" val="67686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核心算法：</a:t>
            </a:r>
            <a:r>
              <a:rPr lang="en-US" altLang="zh-CN" sz="3200" err="1"/>
              <a:t>context_switch</a:t>
            </a:r>
            <a:endParaRPr lang="en-US" altLang="zh-CN" sz="320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D762A01-A8BE-9B7D-0164-A14D57B1622A}"/>
              </a:ext>
            </a:extLst>
          </p:cNvPr>
          <p:cNvCxnSpPr>
            <a:cxnSpLocks/>
          </p:cNvCxnSpPr>
          <p:nvPr/>
        </p:nvCxnSpPr>
        <p:spPr>
          <a:xfrm flipH="1">
            <a:off x="7140116" y="2206834"/>
            <a:ext cx="14483" cy="4375169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447E976-5358-038E-91F3-8FB91FFE4865}"/>
              </a:ext>
            </a:extLst>
          </p:cNvPr>
          <p:cNvSpPr txBox="1"/>
          <p:nvPr/>
        </p:nvSpPr>
        <p:spPr>
          <a:xfrm>
            <a:off x="626462" y="1160748"/>
            <a:ext cx="8709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任务上下文</a:t>
            </a:r>
            <a:r>
              <a:rPr lang="en-US" altLang="zh-CN" sz="2000"/>
              <a:t>Context: </a:t>
            </a:r>
            <a:r>
              <a:rPr lang="zh-CN" altLang="en-US" sz="2000"/>
              <a:t>保存任务状态的最小的寄存器状态集合。</a:t>
            </a:r>
            <a:endParaRPr lang="en-US" altLang="zh-CN" sz="2000"/>
          </a:p>
          <a:p>
            <a:r>
              <a:rPr lang="zh-CN" altLang="en-US" sz="2000"/>
              <a:t>下面是理解上下文切换的两个角度：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A824E7-A841-E924-9831-79472A0BD65E}"/>
              </a:ext>
            </a:extLst>
          </p:cNvPr>
          <p:cNvSpPr txBox="1"/>
          <p:nvPr/>
        </p:nvSpPr>
        <p:spPr>
          <a:xfrm>
            <a:off x="4317321" y="2235458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CPU</a:t>
            </a:r>
            <a:r>
              <a:rPr lang="zh-CN" altLang="en-US" b="1"/>
              <a:t>实际寄存器组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005025A-99EA-5D03-8DD9-CFFDC28A93BC}"/>
              </a:ext>
            </a:extLst>
          </p:cNvPr>
          <p:cNvGrpSpPr/>
          <p:nvPr/>
        </p:nvGrpSpPr>
        <p:grpSpPr>
          <a:xfrm>
            <a:off x="4151784" y="2873038"/>
            <a:ext cx="2456682" cy="1044116"/>
            <a:chOff x="6816080" y="3825044"/>
            <a:chExt cx="2456682" cy="104411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BA917E-2FD8-0F42-CD05-013A2408C990}"/>
                </a:ext>
              </a:extLst>
            </p:cNvPr>
            <p:cNvSpPr/>
            <p:nvPr/>
          </p:nvSpPr>
          <p:spPr>
            <a:xfrm>
              <a:off x="6816080" y="3825044"/>
              <a:ext cx="2456682" cy="1044116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Context</a:t>
              </a:r>
              <a:r>
                <a:rPr lang="zh-CN" altLang="en-US">
                  <a:solidFill>
                    <a:schemeClr val="tx1"/>
                  </a:solidFill>
                </a:rPr>
                <a:t>对应寄存器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6DFF346-F50B-E2B4-8443-E8DEF2AF771A}"/>
                </a:ext>
              </a:extLst>
            </p:cNvPr>
            <p:cNvSpPr/>
            <p:nvPr/>
          </p:nvSpPr>
          <p:spPr>
            <a:xfrm>
              <a:off x="6921473" y="4337999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ra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9259229-1BA6-3A48-9EC8-17F2E4729BAD}"/>
                </a:ext>
              </a:extLst>
            </p:cNvPr>
            <p:cNvSpPr/>
            <p:nvPr/>
          </p:nvSpPr>
          <p:spPr>
            <a:xfrm>
              <a:off x="7478368" y="4346283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sp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3200E99-C5A3-2EB4-4735-4F029C1B4977}"/>
                </a:ext>
              </a:extLst>
            </p:cNvPr>
            <p:cNvSpPr/>
            <p:nvPr/>
          </p:nvSpPr>
          <p:spPr>
            <a:xfrm>
              <a:off x="8044421" y="4346283"/>
              <a:ext cx="1067763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s0-s11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C371877B-618D-8D33-F853-6990A05D1A62}"/>
              </a:ext>
            </a:extLst>
          </p:cNvPr>
          <p:cNvSpPr txBox="1"/>
          <p:nvPr/>
        </p:nvSpPr>
        <p:spPr>
          <a:xfrm>
            <a:off x="528434" y="220683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内存中各任务的</a:t>
            </a:r>
            <a:r>
              <a:rPr lang="en-US" altLang="zh-CN" b="1"/>
              <a:t>Context</a:t>
            </a:r>
            <a:r>
              <a:rPr lang="zh-CN" altLang="en-US" b="1"/>
              <a:t>存储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F6BB30-105B-E77B-260C-4D2188339BE1}"/>
              </a:ext>
            </a:extLst>
          </p:cNvPr>
          <p:cNvSpPr/>
          <p:nvPr/>
        </p:nvSpPr>
        <p:spPr>
          <a:xfrm>
            <a:off x="916068" y="2845051"/>
            <a:ext cx="2456682" cy="1044116"/>
          </a:xfrm>
          <a:prstGeom prst="rect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Task1.Context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7E8898C-D8AE-6EF4-E827-425ECDF262A2}"/>
              </a:ext>
            </a:extLst>
          </p:cNvPr>
          <p:cNvSpPr/>
          <p:nvPr/>
        </p:nvSpPr>
        <p:spPr>
          <a:xfrm>
            <a:off x="1021461" y="3358006"/>
            <a:ext cx="432048" cy="368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ra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D797493-2DCD-E3E6-CD6E-939BCF4214DB}"/>
              </a:ext>
            </a:extLst>
          </p:cNvPr>
          <p:cNvSpPr/>
          <p:nvPr/>
        </p:nvSpPr>
        <p:spPr>
          <a:xfrm>
            <a:off x="1578356" y="3366290"/>
            <a:ext cx="432048" cy="368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sp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43387A0-1222-A164-7279-9D229CD708C9}"/>
              </a:ext>
            </a:extLst>
          </p:cNvPr>
          <p:cNvSpPr/>
          <p:nvPr/>
        </p:nvSpPr>
        <p:spPr>
          <a:xfrm>
            <a:off x="2144409" y="3366290"/>
            <a:ext cx="1067763" cy="368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s0-s11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20BFFD3-2118-1004-74F9-24DC45826413}"/>
              </a:ext>
            </a:extLst>
          </p:cNvPr>
          <p:cNvGrpSpPr/>
          <p:nvPr/>
        </p:nvGrpSpPr>
        <p:grpSpPr>
          <a:xfrm>
            <a:off x="936631" y="4130759"/>
            <a:ext cx="2456682" cy="1044116"/>
            <a:chOff x="6816080" y="3825044"/>
            <a:chExt cx="2456682" cy="1044116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B10C20-2A5A-A5AA-C83F-BF7C532E1ED1}"/>
                </a:ext>
              </a:extLst>
            </p:cNvPr>
            <p:cNvSpPr/>
            <p:nvPr/>
          </p:nvSpPr>
          <p:spPr>
            <a:xfrm>
              <a:off x="6816080" y="3825044"/>
              <a:ext cx="2456682" cy="1044116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Task2.Context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6AF38F4-2A12-B9AB-E669-67B6678D6922}"/>
                </a:ext>
              </a:extLst>
            </p:cNvPr>
            <p:cNvSpPr/>
            <p:nvPr/>
          </p:nvSpPr>
          <p:spPr>
            <a:xfrm>
              <a:off x="6921473" y="4337999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ra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EA4153B-F3EA-8808-598C-D7783A1580FF}"/>
                </a:ext>
              </a:extLst>
            </p:cNvPr>
            <p:cNvSpPr/>
            <p:nvPr/>
          </p:nvSpPr>
          <p:spPr>
            <a:xfrm>
              <a:off x="7478368" y="4346283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sp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223BDC-8954-6BB4-CADB-530727A7D131}"/>
                </a:ext>
              </a:extLst>
            </p:cNvPr>
            <p:cNvSpPr/>
            <p:nvPr/>
          </p:nvSpPr>
          <p:spPr>
            <a:xfrm>
              <a:off x="8044421" y="4346283"/>
              <a:ext cx="1067763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s0-s11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7A5A1BC-6457-23F2-9B6C-03F16525C93E}"/>
              </a:ext>
            </a:extLst>
          </p:cNvPr>
          <p:cNvGrpSpPr/>
          <p:nvPr/>
        </p:nvGrpSpPr>
        <p:grpSpPr>
          <a:xfrm>
            <a:off x="916068" y="5443760"/>
            <a:ext cx="2456682" cy="1044116"/>
            <a:chOff x="6816080" y="3825044"/>
            <a:chExt cx="2456682" cy="104411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E30FE5E-62A0-C202-0B59-B45A85BB1CC8}"/>
                </a:ext>
              </a:extLst>
            </p:cNvPr>
            <p:cNvSpPr/>
            <p:nvPr/>
          </p:nvSpPr>
          <p:spPr>
            <a:xfrm>
              <a:off x="6816080" y="3825044"/>
              <a:ext cx="2456682" cy="1044116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Task3.Context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AB1BDBF-434A-E6FB-5A3D-E4F932A52C88}"/>
                </a:ext>
              </a:extLst>
            </p:cNvPr>
            <p:cNvSpPr/>
            <p:nvPr/>
          </p:nvSpPr>
          <p:spPr>
            <a:xfrm>
              <a:off x="6921473" y="4337999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ra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3FE1945-CEA8-4AFA-F23D-7C0F2FCE528A}"/>
                </a:ext>
              </a:extLst>
            </p:cNvPr>
            <p:cNvSpPr/>
            <p:nvPr/>
          </p:nvSpPr>
          <p:spPr>
            <a:xfrm>
              <a:off x="7478368" y="4346283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sp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E754325-48B4-0A17-1C82-50F7FC03E3FC}"/>
                </a:ext>
              </a:extLst>
            </p:cNvPr>
            <p:cNvSpPr/>
            <p:nvPr/>
          </p:nvSpPr>
          <p:spPr>
            <a:xfrm>
              <a:off x="8044421" y="4346283"/>
              <a:ext cx="1067763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s0-s11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E903D0F-6563-F4C3-5F40-064E515B6BD9}"/>
              </a:ext>
            </a:extLst>
          </p:cNvPr>
          <p:cNvCxnSpPr/>
          <p:nvPr/>
        </p:nvCxnSpPr>
        <p:spPr>
          <a:xfrm>
            <a:off x="3393313" y="3248980"/>
            <a:ext cx="7584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C03DC1C-EF93-0729-B461-20C1BEA12DC7}"/>
              </a:ext>
            </a:extLst>
          </p:cNvPr>
          <p:cNvCxnSpPr/>
          <p:nvPr/>
        </p:nvCxnSpPr>
        <p:spPr>
          <a:xfrm flipH="1">
            <a:off x="3393313" y="3645024"/>
            <a:ext cx="758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CF61A94-B9F0-044F-A248-C4977F9D2CF1}"/>
              </a:ext>
            </a:extLst>
          </p:cNvPr>
          <p:cNvSpPr txBox="1"/>
          <p:nvPr/>
        </p:nvSpPr>
        <p:spPr>
          <a:xfrm>
            <a:off x="8238238" y="2391500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current_task</a:t>
            </a:r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6CF61F2-D2BE-E92D-F263-7A76619CAD63}"/>
              </a:ext>
            </a:extLst>
          </p:cNvPr>
          <p:cNvSpPr txBox="1"/>
          <p:nvPr/>
        </p:nvSpPr>
        <p:spPr>
          <a:xfrm>
            <a:off x="9993744" y="23915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next_task</a:t>
            </a:r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C0A7C2A-E0A2-AE93-34F9-820DFBA62149}"/>
              </a:ext>
            </a:extLst>
          </p:cNvPr>
          <p:cNvCxnSpPr>
            <a:cxnSpLocks/>
          </p:cNvCxnSpPr>
          <p:nvPr/>
        </p:nvCxnSpPr>
        <p:spPr>
          <a:xfrm>
            <a:off x="8886310" y="2792636"/>
            <a:ext cx="0" cy="6779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777D78F-6200-6A24-B990-68524D86A10E}"/>
              </a:ext>
            </a:extLst>
          </p:cNvPr>
          <p:cNvCxnSpPr>
            <a:cxnSpLocks/>
          </p:cNvCxnSpPr>
          <p:nvPr/>
        </p:nvCxnSpPr>
        <p:spPr>
          <a:xfrm>
            <a:off x="10497800" y="3722565"/>
            <a:ext cx="0" cy="864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B34878BE-2C1C-59E6-F5B2-C0CB65784740}"/>
              </a:ext>
            </a:extLst>
          </p:cNvPr>
          <p:cNvSpPr/>
          <p:nvPr/>
        </p:nvSpPr>
        <p:spPr>
          <a:xfrm>
            <a:off x="8562274" y="3470537"/>
            <a:ext cx="2340259" cy="2520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context_switch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4F1D2EA-3C80-F98B-EC1E-6DA4413C7A9B}"/>
              </a:ext>
            </a:extLst>
          </p:cNvPr>
          <p:cNvCxnSpPr>
            <a:cxnSpLocks/>
          </p:cNvCxnSpPr>
          <p:nvPr/>
        </p:nvCxnSpPr>
        <p:spPr>
          <a:xfrm>
            <a:off x="10497800" y="2792636"/>
            <a:ext cx="0" cy="67790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27C3BC5-A7B7-6AAD-B776-DC9C1B89A228}"/>
              </a:ext>
            </a:extLst>
          </p:cNvPr>
          <p:cNvCxnSpPr>
            <a:cxnSpLocks/>
          </p:cNvCxnSpPr>
          <p:nvPr/>
        </p:nvCxnSpPr>
        <p:spPr>
          <a:xfrm>
            <a:off x="8886310" y="3794573"/>
            <a:ext cx="0" cy="79208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BE0BF6E7-43ED-B49D-9109-2E6AC2C237E5}"/>
              </a:ext>
            </a:extLst>
          </p:cNvPr>
          <p:cNvSpPr txBox="1"/>
          <p:nvPr/>
        </p:nvSpPr>
        <p:spPr>
          <a:xfrm>
            <a:off x="7356140" y="3076234"/>
            <a:ext cx="176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保存当前任务</a:t>
            </a:r>
            <a:endParaRPr lang="en-US" altLang="zh-CN"/>
          </a:p>
          <a:p>
            <a:r>
              <a:rPr lang="zh-CN" altLang="en-US"/>
              <a:t>上下文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9E135D-B045-2F24-A9AE-B763A197C280}"/>
              </a:ext>
            </a:extLst>
          </p:cNvPr>
          <p:cNvSpPr txBox="1"/>
          <p:nvPr/>
        </p:nvSpPr>
        <p:spPr>
          <a:xfrm>
            <a:off x="10515801" y="3707950"/>
            <a:ext cx="159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恢复下个任务</a:t>
            </a:r>
            <a:endParaRPr lang="en-US" altLang="zh-CN"/>
          </a:p>
          <a:p>
            <a:r>
              <a:rPr lang="zh-CN" altLang="en-US"/>
              <a:t>上下文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FF99744-B59F-78A5-5C4E-09E66C59D309}"/>
              </a:ext>
            </a:extLst>
          </p:cNvPr>
          <p:cNvCxnSpPr>
            <a:stCxn id="63" idx="3"/>
          </p:cNvCxnSpPr>
          <p:nvPr/>
        </p:nvCxnSpPr>
        <p:spPr>
          <a:xfrm flipV="1">
            <a:off x="9120336" y="3399399"/>
            <a:ext cx="117013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97B9B1E-84B9-DFFB-C20E-73AD9B217134}"/>
              </a:ext>
            </a:extLst>
          </p:cNvPr>
          <p:cNvSpPr txBox="1"/>
          <p:nvPr/>
        </p:nvSpPr>
        <p:spPr>
          <a:xfrm>
            <a:off x="9416802" y="2999863"/>
            <a:ext cx="6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切换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0B6B3E1-DA46-D071-8675-812221AF4D66}"/>
              </a:ext>
            </a:extLst>
          </p:cNvPr>
          <p:cNvSpPr/>
          <p:nvPr/>
        </p:nvSpPr>
        <p:spPr>
          <a:xfrm>
            <a:off x="3796915" y="4200436"/>
            <a:ext cx="3182623" cy="25409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物理上每个</a:t>
            </a:r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r>
              <a:rPr lang="zh-CN" altLang="en-US">
                <a:solidFill>
                  <a:sysClr val="windowText" lastClr="000000"/>
                </a:solidFill>
              </a:rPr>
              <a:t>只存在一套寄存器，其中部分寄存器与任务状态直接相关，它们决定当前是哪个任务在运行。任务切入就是对应保存的上次寄存器状态载入；切出时，保存以备下次再次载入。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1F30F1D-AEAB-4A8E-F30B-6C1F55A0ADA6}"/>
              </a:ext>
            </a:extLst>
          </p:cNvPr>
          <p:cNvSpPr txBox="1"/>
          <p:nvPr/>
        </p:nvSpPr>
        <p:spPr>
          <a:xfrm>
            <a:off x="3503712" y="2888940"/>
            <a:ext cx="82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恢复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59CA216-347A-41E4-2F97-8DDF2849D5FF}"/>
              </a:ext>
            </a:extLst>
          </p:cNvPr>
          <p:cNvSpPr txBox="1"/>
          <p:nvPr/>
        </p:nvSpPr>
        <p:spPr>
          <a:xfrm>
            <a:off x="3503712" y="3311696"/>
            <a:ext cx="82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保存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C819E52-4F57-F401-4593-F3E74A08E0A1}"/>
              </a:ext>
            </a:extLst>
          </p:cNvPr>
          <p:cNvSpPr/>
          <p:nvPr/>
        </p:nvSpPr>
        <p:spPr>
          <a:xfrm>
            <a:off x="7498813" y="4930166"/>
            <a:ext cx="4501843" cy="17276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任务切换涉及两个任务，通过特殊函数</a:t>
            </a:r>
            <a:r>
              <a:rPr lang="en-US" altLang="zh-CN" err="1">
                <a:solidFill>
                  <a:sysClr val="windowText" lastClr="000000"/>
                </a:solidFill>
              </a:rPr>
              <a:t>context_switch</a:t>
            </a:r>
            <a:r>
              <a:rPr lang="zh-CN" altLang="en-US">
                <a:solidFill>
                  <a:sysClr val="windowText" lastClr="000000"/>
                </a:solidFill>
              </a:rPr>
              <a:t>完成。特殊之处：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某任务作为函数调用者进入函数后，状态保存后被挂起；函数返回后，执行权被交给另一个任务。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200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核心算法：</a:t>
            </a:r>
            <a:r>
              <a:rPr lang="en-US" altLang="zh-CN" sz="3200" err="1"/>
              <a:t>context_switch</a:t>
            </a:r>
            <a:endParaRPr lang="en-US" altLang="zh-CN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F45658-AE32-B8B1-2F1A-F557DCD4B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80628"/>
            <a:ext cx="4788532" cy="33843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253AC4-DB13-642C-6930-4390F40B3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20" y="3481796"/>
            <a:ext cx="2628292" cy="3329576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56403C5A-2F70-8C45-24F6-6EE18C91F286}"/>
              </a:ext>
            </a:extLst>
          </p:cNvPr>
          <p:cNvSpPr txBox="1"/>
          <p:nvPr/>
        </p:nvSpPr>
        <p:spPr>
          <a:xfrm>
            <a:off x="587388" y="3939440"/>
            <a:ext cx="62286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上下文</a:t>
            </a:r>
            <a:r>
              <a:rPr lang="en-US" altLang="zh-CN" sz="2400"/>
              <a:t>Context</a:t>
            </a:r>
            <a:r>
              <a:rPr lang="zh-CN" altLang="en-US" sz="2400"/>
              <a:t>包含寄存器</a:t>
            </a:r>
            <a:r>
              <a:rPr lang="en-US" altLang="zh-CN" sz="2400"/>
              <a:t>:</a:t>
            </a:r>
          </a:p>
          <a:p>
            <a:endParaRPr lang="en-US" altLang="zh-CN" sz="2400"/>
          </a:p>
          <a:p>
            <a:pPr marL="457200" indent="-457200">
              <a:buAutoNum type="arabicParenR"/>
            </a:pPr>
            <a:r>
              <a:rPr lang="en-US" altLang="zh-CN" sz="2000" err="1"/>
              <a:t>ra</a:t>
            </a:r>
            <a:r>
              <a:rPr lang="en-US" altLang="zh-CN" sz="2000"/>
              <a:t>: </a:t>
            </a:r>
            <a:r>
              <a:rPr lang="zh-CN" altLang="en-US" sz="2000"/>
              <a:t>函数返回地址寄存器，这个切换实现了任务执行指令流的切换。</a:t>
            </a:r>
            <a:endParaRPr lang="en-US" altLang="zh-CN" sz="2000"/>
          </a:p>
          <a:p>
            <a:pPr marL="457200" indent="-457200">
              <a:buAutoNum type="arabicParenR"/>
            </a:pPr>
            <a:r>
              <a:rPr lang="en-US" altLang="zh-CN" sz="2000" err="1"/>
              <a:t>sp</a:t>
            </a:r>
            <a:r>
              <a:rPr lang="en-US" altLang="zh-CN" sz="2000"/>
              <a:t>: </a:t>
            </a:r>
            <a:r>
              <a:rPr lang="zh-CN" altLang="en-US" sz="2000"/>
              <a:t>任务即线程，这个是线程栈</a:t>
            </a:r>
            <a:endParaRPr lang="en-US" altLang="zh-CN" sz="2000"/>
          </a:p>
          <a:p>
            <a:pPr marL="457200" indent="-457200">
              <a:buAutoNum type="arabicParenR"/>
            </a:pPr>
            <a:r>
              <a:rPr lang="en-US" altLang="zh-CN" sz="2000"/>
              <a:t>s0~s11</a:t>
            </a:r>
            <a:r>
              <a:rPr lang="zh-CN" altLang="en-US" sz="2000"/>
              <a:t>：按照</a:t>
            </a:r>
            <a:r>
              <a:rPr lang="en-US" altLang="zh-CN" sz="2000" err="1"/>
              <a:t>riscv</a:t>
            </a:r>
            <a:r>
              <a:rPr lang="zh-CN" altLang="en-US" sz="2000"/>
              <a:t>规范，</a:t>
            </a:r>
            <a:r>
              <a:rPr lang="en-US" altLang="zh-CN" sz="2000"/>
              <a:t>callee</a:t>
            </a:r>
            <a:r>
              <a:rPr lang="zh-CN" altLang="en-US" sz="2000"/>
              <a:t>不能改这组寄存器的信息，所以需要保存。</a:t>
            </a:r>
            <a:endParaRPr lang="en-US" altLang="zh-CN" sz="20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11FF61-8C57-3E29-2DB5-236CAE7EE098}"/>
              </a:ext>
            </a:extLst>
          </p:cNvPr>
          <p:cNvSpPr/>
          <p:nvPr/>
        </p:nvSpPr>
        <p:spPr>
          <a:xfrm>
            <a:off x="7536160" y="5589240"/>
            <a:ext cx="1836204" cy="756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28BC7F-13A2-7B39-4352-7CF48D73E2CD}"/>
              </a:ext>
            </a:extLst>
          </p:cNvPr>
          <p:cNvSpPr/>
          <p:nvPr/>
        </p:nvSpPr>
        <p:spPr>
          <a:xfrm>
            <a:off x="7356140" y="1175264"/>
            <a:ext cx="1836204" cy="345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1FF2E1-AA28-143A-6A69-B1D0EE4B8134}"/>
              </a:ext>
            </a:extLst>
          </p:cNvPr>
          <p:cNvSpPr txBox="1"/>
          <p:nvPr/>
        </p:nvSpPr>
        <p:spPr>
          <a:xfrm>
            <a:off x="1941885" y="1485608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current_task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79381B-22BA-83E7-A7A7-6B80E71C6BB0}"/>
              </a:ext>
            </a:extLst>
          </p:cNvPr>
          <p:cNvSpPr txBox="1"/>
          <p:nvPr/>
        </p:nvSpPr>
        <p:spPr>
          <a:xfrm>
            <a:off x="3697391" y="14856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next_task</a:t>
            </a:r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C30983D-AEC9-8ED3-0DFB-09AED3C56563}"/>
              </a:ext>
            </a:extLst>
          </p:cNvPr>
          <p:cNvCxnSpPr>
            <a:cxnSpLocks/>
          </p:cNvCxnSpPr>
          <p:nvPr/>
        </p:nvCxnSpPr>
        <p:spPr>
          <a:xfrm>
            <a:off x="2589957" y="1886744"/>
            <a:ext cx="0" cy="6779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0E78B78-FC8B-E2F2-3A64-A6C004EB0859}"/>
              </a:ext>
            </a:extLst>
          </p:cNvPr>
          <p:cNvCxnSpPr>
            <a:cxnSpLocks/>
          </p:cNvCxnSpPr>
          <p:nvPr/>
        </p:nvCxnSpPr>
        <p:spPr>
          <a:xfrm>
            <a:off x="4201447" y="2816673"/>
            <a:ext cx="0" cy="864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22E0D6D-A781-A333-3E4B-C8617451782A}"/>
              </a:ext>
            </a:extLst>
          </p:cNvPr>
          <p:cNvSpPr/>
          <p:nvPr/>
        </p:nvSpPr>
        <p:spPr>
          <a:xfrm>
            <a:off x="2265921" y="2564645"/>
            <a:ext cx="2340259" cy="2520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context_switch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7775D90-0796-C5E9-7817-AE25CFEA4AFD}"/>
              </a:ext>
            </a:extLst>
          </p:cNvPr>
          <p:cNvCxnSpPr>
            <a:cxnSpLocks/>
          </p:cNvCxnSpPr>
          <p:nvPr/>
        </p:nvCxnSpPr>
        <p:spPr>
          <a:xfrm>
            <a:off x="4201447" y="1886744"/>
            <a:ext cx="0" cy="67790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060C312-47CB-4059-58F9-320BAAE1BF44}"/>
              </a:ext>
            </a:extLst>
          </p:cNvPr>
          <p:cNvCxnSpPr>
            <a:cxnSpLocks/>
          </p:cNvCxnSpPr>
          <p:nvPr/>
        </p:nvCxnSpPr>
        <p:spPr>
          <a:xfrm>
            <a:off x="2589957" y="2888681"/>
            <a:ext cx="0" cy="79208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C8C4723-827B-E72A-364B-96594250FDCE}"/>
              </a:ext>
            </a:extLst>
          </p:cNvPr>
          <p:cNvSpPr txBox="1"/>
          <p:nvPr/>
        </p:nvSpPr>
        <p:spPr>
          <a:xfrm>
            <a:off x="1059787" y="2170342"/>
            <a:ext cx="176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保存当前任务</a:t>
            </a:r>
            <a:endParaRPr lang="en-US" altLang="zh-CN"/>
          </a:p>
          <a:p>
            <a:r>
              <a:rPr lang="zh-CN" altLang="en-US"/>
              <a:t>上下文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634A5E-CF8F-7F70-292F-2D81AE01283E}"/>
              </a:ext>
            </a:extLst>
          </p:cNvPr>
          <p:cNvSpPr txBox="1"/>
          <p:nvPr/>
        </p:nvSpPr>
        <p:spPr>
          <a:xfrm>
            <a:off x="4219448" y="2802058"/>
            <a:ext cx="159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恢复下个任务</a:t>
            </a:r>
            <a:endParaRPr lang="en-US" altLang="zh-CN"/>
          </a:p>
          <a:p>
            <a:r>
              <a:rPr lang="zh-CN" altLang="en-US"/>
              <a:t>上下文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A77E0B7-C9F2-3FC6-D120-3C636EA515DB}"/>
              </a:ext>
            </a:extLst>
          </p:cNvPr>
          <p:cNvCxnSpPr>
            <a:stCxn id="19" idx="3"/>
          </p:cNvCxnSpPr>
          <p:nvPr/>
        </p:nvCxnSpPr>
        <p:spPr>
          <a:xfrm flipV="1">
            <a:off x="2823983" y="2493507"/>
            <a:ext cx="117013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379E7FE-9F5D-DF4F-B23C-371FDF1726C4}"/>
              </a:ext>
            </a:extLst>
          </p:cNvPr>
          <p:cNvSpPr txBox="1"/>
          <p:nvPr/>
        </p:nvSpPr>
        <p:spPr>
          <a:xfrm>
            <a:off x="3120449" y="2093971"/>
            <a:ext cx="6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切换</a:t>
            </a:r>
          </a:p>
        </p:txBody>
      </p:sp>
    </p:spTree>
    <p:extLst>
      <p:ext uri="{BB962C8B-B14F-4D97-AF65-F5344CB8AC3E}">
        <p14:creationId xmlns:p14="http://schemas.microsoft.com/office/powerpoint/2010/main" val="3970139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系统默认内置任务</a:t>
            </a:r>
            <a:endParaRPr lang="en-US" altLang="zh-CN" sz="3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5816D8-2E18-63F9-3C3C-6FC47805F49A}"/>
              </a:ext>
            </a:extLst>
          </p:cNvPr>
          <p:cNvSpPr/>
          <p:nvPr/>
        </p:nvSpPr>
        <p:spPr>
          <a:xfrm>
            <a:off x="838337" y="4725144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idle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0F84A28-9AE7-4514-F3E5-8409D8C2CA1E}"/>
              </a:ext>
            </a:extLst>
          </p:cNvPr>
          <p:cNvSpPr/>
          <p:nvPr/>
        </p:nvSpPr>
        <p:spPr>
          <a:xfrm>
            <a:off x="2351583" y="3574476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main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7DB5ECC-38AC-892D-6AB3-82F26CF2BCCD}"/>
              </a:ext>
            </a:extLst>
          </p:cNvPr>
          <p:cNvSpPr/>
          <p:nvPr/>
        </p:nvSpPr>
        <p:spPr>
          <a:xfrm>
            <a:off x="2334530" y="2242328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gc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4D03011-801A-CCD2-F712-9C66FEECA933}"/>
              </a:ext>
            </a:extLst>
          </p:cNvPr>
          <p:cNvCxnSpPr/>
          <p:nvPr/>
        </p:nvCxnSpPr>
        <p:spPr>
          <a:xfrm>
            <a:off x="1378397" y="1988840"/>
            <a:ext cx="0" cy="270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D557867-35CE-C15F-221C-C6CFF687A563}"/>
              </a:ext>
            </a:extLst>
          </p:cNvPr>
          <p:cNvSpPr txBox="1"/>
          <p:nvPr/>
        </p:nvSpPr>
        <p:spPr>
          <a:xfrm>
            <a:off x="1090370" y="1340768"/>
            <a:ext cx="648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初始任务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7B95F54-9E17-9297-0F59-25002421F3B3}"/>
              </a:ext>
            </a:extLst>
          </p:cNvPr>
          <p:cNvCxnSpPr/>
          <p:nvPr/>
        </p:nvCxnSpPr>
        <p:spPr>
          <a:xfrm>
            <a:off x="1414401" y="2459813"/>
            <a:ext cx="9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BA3F539-308B-C62A-8FB6-233FCF495D7A}"/>
              </a:ext>
            </a:extLst>
          </p:cNvPr>
          <p:cNvCxnSpPr/>
          <p:nvPr/>
        </p:nvCxnSpPr>
        <p:spPr>
          <a:xfrm>
            <a:off x="1414401" y="3791961"/>
            <a:ext cx="9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92DB421-9712-183E-F9CE-B430E5C6A25E}"/>
              </a:ext>
            </a:extLst>
          </p:cNvPr>
          <p:cNvSpPr txBox="1"/>
          <p:nvPr/>
        </p:nvSpPr>
        <p:spPr>
          <a:xfrm>
            <a:off x="1450405" y="209685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spawn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3FFDE6-5E74-2501-EB39-FCB6972F0F63}"/>
              </a:ext>
            </a:extLst>
          </p:cNvPr>
          <p:cNvSpPr txBox="1"/>
          <p:nvPr/>
        </p:nvSpPr>
        <p:spPr>
          <a:xfrm>
            <a:off x="1450405" y="3429000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spawn</a:t>
            </a:r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C486EA0-E375-5384-3DC6-08D84C9C9A9C}"/>
              </a:ext>
            </a:extLst>
          </p:cNvPr>
          <p:cNvSpPr/>
          <p:nvPr/>
        </p:nvSpPr>
        <p:spPr>
          <a:xfrm>
            <a:off x="848312" y="5536534"/>
            <a:ext cx="4501843" cy="1073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IDLE: </a:t>
            </a:r>
            <a:r>
              <a:rPr lang="zh-CN" altLang="en-US">
                <a:solidFill>
                  <a:sysClr val="windowText" lastClr="000000"/>
                </a:solidFill>
              </a:rPr>
              <a:t>当其它所有任务都空闲或者根本已经不存在时，才会执行它。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对某些</a:t>
            </a:r>
            <a:r>
              <a:rPr lang="en-US" altLang="zh-CN">
                <a:solidFill>
                  <a:sysClr val="windowText" lastClr="000000"/>
                </a:solidFill>
              </a:rPr>
              <a:t>arch</a:t>
            </a:r>
            <a:r>
              <a:rPr lang="zh-CN" altLang="en-US">
                <a:solidFill>
                  <a:sysClr val="windowText" lastClr="000000"/>
                </a:solidFill>
              </a:rPr>
              <a:t>，</a:t>
            </a:r>
            <a:r>
              <a:rPr lang="en-US" altLang="zh-CN" err="1">
                <a:solidFill>
                  <a:sysClr val="windowText" lastClr="000000"/>
                </a:solidFill>
              </a:rPr>
              <a:t>wait_for_irqs</a:t>
            </a:r>
            <a:r>
              <a:rPr lang="zh-CN" altLang="en-US">
                <a:solidFill>
                  <a:sysClr val="windowText" lastClr="000000"/>
                </a:solidFill>
              </a:rPr>
              <a:t>对应</a:t>
            </a:r>
            <a:r>
              <a:rPr lang="zh-CN" altLang="en-US" b="1">
                <a:solidFill>
                  <a:sysClr val="windowText" lastClr="000000"/>
                </a:solidFill>
              </a:rPr>
              <a:t>非</a:t>
            </a:r>
            <a:r>
              <a:rPr lang="zh-CN" altLang="en-US">
                <a:solidFill>
                  <a:sysClr val="windowText" lastClr="000000"/>
                </a:solidFill>
              </a:rPr>
              <a:t>忙等指令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D3C6BC4-CC38-5A0D-2D5E-4730C70B6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5174332"/>
            <a:ext cx="4716524" cy="1550339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400049F-2C21-BFD0-F100-96CB647E585E}"/>
              </a:ext>
            </a:extLst>
          </p:cNvPr>
          <p:cNvSpPr/>
          <p:nvPr/>
        </p:nvSpPr>
        <p:spPr>
          <a:xfrm>
            <a:off x="3719737" y="3446616"/>
            <a:ext cx="3384372" cy="735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MAIN: </a:t>
            </a:r>
            <a:r>
              <a:rPr lang="zh-CN" altLang="en-US">
                <a:solidFill>
                  <a:sysClr val="windowText" lastClr="000000"/>
                </a:solidFill>
              </a:rPr>
              <a:t>执行应用逻辑的主线程，它完成退出会导致系统退出。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4D208B7-5AEC-0784-6974-5B5FAE3B3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20" y="2132856"/>
            <a:ext cx="4821585" cy="2484646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6FF0ECD-2486-E84E-FB7F-A9661A5E9E27}"/>
              </a:ext>
            </a:extLst>
          </p:cNvPr>
          <p:cNvSpPr/>
          <p:nvPr/>
        </p:nvSpPr>
        <p:spPr>
          <a:xfrm>
            <a:off x="2315580" y="1312327"/>
            <a:ext cx="3941489" cy="735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GC: </a:t>
            </a:r>
            <a:r>
              <a:rPr lang="zh-CN" altLang="en-US">
                <a:solidFill>
                  <a:sysClr val="windowText" lastClr="000000"/>
                </a:solidFill>
              </a:rPr>
              <a:t>除</a:t>
            </a:r>
            <a:r>
              <a:rPr lang="en-US" altLang="zh-CN">
                <a:solidFill>
                  <a:sysClr val="windowText" lastClr="000000"/>
                </a:solidFill>
              </a:rPr>
              <a:t>main</a:t>
            </a:r>
            <a:r>
              <a:rPr lang="zh-CN" altLang="en-US">
                <a:solidFill>
                  <a:sysClr val="windowText" lastClr="000000"/>
                </a:solidFill>
              </a:rPr>
              <a:t>之外的任务</a:t>
            </a:r>
            <a:r>
              <a:rPr lang="en-US" altLang="zh-CN">
                <a:solidFill>
                  <a:sysClr val="windowText" lastClr="000000"/>
                </a:solidFill>
              </a:rPr>
              <a:t>(</a:t>
            </a:r>
            <a:r>
              <a:rPr lang="zh-CN" altLang="en-US">
                <a:solidFill>
                  <a:sysClr val="windowText" lastClr="000000"/>
                </a:solidFill>
              </a:rPr>
              <a:t>线程</a:t>
            </a:r>
            <a:r>
              <a:rPr lang="en-US" altLang="zh-CN">
                <a:solidFill>
                  <a:sysClr val="windowText" lastClr="000000"/>
                </a:solidFill>
              </a:rPr>
              <a:t>)</a:t>
            </a:r>
            <a:r>
              <a:rPr lang="zh-CN" altLang="en-US">
                <a:solidFill>
                  <a:sysClr val="windowText" lastClr="000000"/>
                </a:solidFill>
              </a:rPr>
              <a:t>退出后，由</a:t>
            </a:r>
            <a:r>
              <a:rPr lang="en-US" altLang="zh-CN" err="1">
                <a:solidFill>
                  <a:sysClr val="windowText" lastClr="000000"/>
                </a:solidFill>
              </a:rPr>
              <a:t>gc</a:t>
            </a:r>
            <a:r>
              <a:rPr lang="zh-CN" altLang="en-US">
                <a:solidFill>
                  <a:sysClr val="windowText" lastClr="000000"/>
                </a:solidFill>
              </a:rPr>
              <a:t>负责回收清理。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83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3CA531-23C7-F643-13B9-48BA04FA4E8A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协作式调度算法</a:t>
            </a:r>
            <a:r>
              <a:rPr lang="en-US" altLang="zh-CN" sz="3200"/>
              <a:t>FIFO</a:t>
            </a:r>
            <a:r>
              <a:rPr lang="zh-CN" altLang="en-US" sz="3200"/>
              <a:t>机制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4C6A20-4B5A-4E77-E3F9-B345654B43F9}"/>
              </a:ext>
            </a:extLst>
          </p:cNvPr>
          <p:cNvSpPr/>
          <p:nvPr/>
        </p:nvSpPr>
        <p:spPr>
          <a:xfrm>
            <a:off x="2056431" y="3817675"/>
            <a:ext cx="5230119" cy="16182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328EDD1-BB9C-A288-4B90-D9F28767AF24}"/>
              </a:ext>
            </a:extLst>
          </p:cNvPr>
          <p:cNvSpPr/>
          <p:nvPr/>
        </p:nvSpPr>
        <p:spPr>
          <a:xfrm>
            <a:off x="661814" y="4220885"/>
            <a:ext cx="1044116" cy="784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CB56A0-7822-E535-33DA-54998BEB4BFD}"/>
              </a:ext>
            </a:extLst>
          </p:cNvPr>
          <p:cNvSpPr/>
          <p:nvPr/>
        </p:nvSpPr>
        <p:spPr>
          <a:xfrm>
            <a:off x="2570026" y="4371499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56F7726-200D-F6A8-E998-41F05FE283D6}"/>
              </a:ext>
            </a:extLst>
          </p:cNvPr>
          <p:cNvCxnSpPr/>
          <p:nvPr/>
        </p:nvCxnSpPr>
        <p:spPr>
          <a:xfrm>
            <a:off x="1849946" y="4645767"/>
            <a:ext cx="61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1BA96B7-A7B4-4A41-D9A1-B2BFC3A13F59}"/>
              </a:ext>
            </a:extLst>
          </p:cNvPr>
          <p:cNvSpPr/>
          <p:nvPr/>
        </p:nvSpPr>
        <p:spPr>
          <a:xfrm>
            <a:off x="3755412" y="437150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C887F0-D75C-761D-DD3A-0205D580365B}"/>
              </a:ext>
            </a:extLst>
          </p:cNvPr>
          <p:cNvSpPr/>
          <p:nvPr/>
        </p:nvSpPr>
        <p:spPr>
          <a:xfrm>
            <a:off x="4880789" y="4371499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502C3A-44CC-422A-EC5C-187ABCE9C0D9}"/>
              </a:ext>
            </a:extLst>
          </p:cNvPr>
          <p:cNvSpPr/>
          <p:nvPr/>
        </p:nvSpPr>
        <p:spPr>
          <a:xfrm>
            <a:off x="6006452" y="4371499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186EFC-1F8B-C35B-B6B0-34241411CF2E}"/>
              </a:ext>
            </a:extLst>
          </p:cNvPr>
          <p:cNvSpPr txBox="1"/>
          <p:nvPr/>
        </p:nvSpPr>
        <p:spPr>
          <a:xfrm>
            <a:off x="2462013" y="4912346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当前任务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5715F6-8949-9B9A-E4D0-26912C9FB713}"/>
              </a:ext>
            </a:extLst>
          </p:cNvPr>
          <p:cNvSpPr txBox="1"/>
          <p:nvPr/>
        </p:nvSpPr>
        <p:spPr>
          <a:xfrm>
            <a:off x="551383" y="1016732"/>
            <a:ext cx="110172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协作式</a:t>
            </a:r>
            <a:r>
              <a:rPr lang="en-US" altLang="zh-CN" sz="2400"/>
              <a:t>FIFO</a:t>
            </a:r>
            <a:r>
              <a:rPr lang="zh-CN" altLang="en-US" sz="2400"/>
              <a:t>机制：</a:t>
            </a:r>
            <a:endParaRPr lang="en-US" altLang="zh-CN" sz="2400"/>
          </a:p>
          <a:p>
            <a:pPr marL="457200" indent="-457200">
              <a:buAutoNum type="arabicParenR"/>
            </a:pPr>
            <a:r>
              <a:rPr lang="zh-CN" altLang="en-US" sz="2400"/>
              <a:t>任务按照先入先出的顺序被</a:t>
            </a:r>
            <a:r>
              <a:rPr lang="en-US" altLang="zh-CN" sz="2400"/>
              <a:t>CPU</a:t>
            </a:r>
            <a:r>
              <a:rPr lang="zh-CN" altLang="en-US" sz="2400"/>
              <a:t>执行</a:t>
            </a:r>
            <a:endParaRPr lang="en-US" altLang="zh-CN" sz="2400"/>
          </a:p>
          <a:p>
            <a:pPr marL="457200" indent="-457200">
              <a:buAutoNum type="arabicParenR"/>
            </a:pPr>
            <a:r>
              <a:rPr lang="zh-CN" altLang="en-US" sz="2400"/>
              <a:t>当前任务一旦获得执行权，就会一直执行。</a:t>
            </a:r>
            <a:endParaRPr lang="en-US" altLang="zh-CN" sz="2400"/>
          </a:p>
          <a:p>
            <a:pPr marL="457200" indent="-457200">
              <a:buAutoNum type="arabicParenR"/>
            </a:pPr>
            <a:r>
              <a:rPr lang="zh-CN" altLang="en-US" sz="2400"/>
              <a:t>只有两种情况下，其它任务才能获得执行机会：</a:t>
            </a:r>
            <a:endParaRPr lang="en-US" altLang="zh-CN" sz="2400"/>
          </a:p>
          <a:p>
            <a:pPr lvl="1"/>
            <a:r>
              <a:rPr lang="en-US" altLang="zh-CN" sz="2400"/>
              <a:t>3.1) </a:t>
            </a:r>
            <a:r>
              <a:rPr lang="zh-CN" altLang="en-US" sz="2400"/>
              <a:t>当前任务执行完成后退出</a:t>
            </a:r>
            <a:endParaRPr lang="en-US" altLang="zh-CN" sz="2400"/>
          </a:p>
          <a:p>
            <a:pPr lvl="1"/>
            <a:r>
              <a:rPr lang="en-US" altLang="zh-CN" sz="2400"/>
              <a:t>3.2) </a:t>
            </a:r>
            <a:r>
              <a:rPr lang="zh-CN" altLang="en-US" sz="2400"/>
              <a:t>当前任务主动调用</a:t>
            </a:r>
            <a:r>
              <a:rPr lang="en-US" altLang="zh-CN" sz="2400" err="1"/>
              <a:t>yield_now</a:t>
            </a:r>
            <a:r>
              <a:rPr lang="zh-CN" altLang="en-US" sz="2400"/>
              <a:t>让出执行权</a:t>
            </a:r>
            <a:endParaRPr lang="en-US" altLang="zh-CN" sz="240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B7F03855-EAF2-4BBD-FF94-811195ADCEDB}"/>
              </a:ext>
            </a:extLst>
          </p:cNvPr>
          <p:cNvSpPr/>
          <p:nvPr/>
        </p:nvSpPr>
        <p:spPr>
          <a:xfrm>
            <a:off x="3156112" y="4631105"/>
            <a:ext cx="4632076" cy="1253559"/>
          </a:xfrm>
          <a:custGeom>
            <a:avLst/>
            <a:gdLst>
              <a:gd name="connsiteX0" fmla="*/ 0 w 4632076"/>
              <a:gd name="connsiteY0" fmla="*/ 668594 h 1253559"/>
              <a:gd name="connsiteX1" fmla="*/ 403123 w 4632076"/>
              <a:gd name="connsiteY1" fmla="*/ 1052052 h 1253559"/>
              <a:gd name="connsiteX2" fmla="*/ 1406013 w 4632076"/>
              <a:gd name="connsiteY2" fmla="*/ 1209368 h 1253559"/>
              <a:gd name="connsiteX3" fmla="*/ 3539613 w 4632076"/>
              <a:gd name="connsiteY3" fmla="*/ 1189704 h 1253559"/>
              <a:gd name="connsiteX4" fmla="*/ 4581833 w 4632076"/>
              <a:gd name="connsiteY4" fmla="*/ 511278 h 1253559"/>
              <a:gd name="connsiteX5" fmla="*/ 4404852 w 4632076"/>
              <a:gd name="connsiteY5" fmla="*/ 157316 h 1253559"/>
              <a:gd name="connsiteX6" fmla="*/ 3854246 w 4632076"/>
              <a:gd name="connsiteY6" fmla="*/ 0 h 1253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2076" h="1253559">
                <a:moveTo>
                  <a:pt x="0" y="668594"/>
                </a:moveTo>
                <a:cubicBezTo>
                  <a:pt x="84394" y="815258"/>
                  <a:pt x="168788" y="961923"/>
                  <a:pt x="403123" y="1052052"/>
                </a:cubicBezTo>
                <a:cubicBezTo>
                  <a:pt x="637458" y="1142181"/>
                  <a:pt x="883265" y="1186426"/>
                  <a:pt x="1406013" y="1209368"/>
                </a:cubicBezTo>
                <a:cubicBezTo>
                  <a:pt x="1928761" y="1232310"/>
                  <a:pt x="3010310" y="1306052"/>
                  <a:pt x="3539613" y="1189704"/>
                </a:cubicBezTo>
                <a:cubicBezTo>
                  <a:pt x="4068916" y="1073356"/>
                  <a:pt x="4437627" y="683343"/>
                  <a:pt x="4581833" y="511278"/>
                </a:cubicBezTo>
                <a:cubicBezTo>
                  <a:pt x="4726040" y="339213"/>
                  <a:pt x="4526116" y="242529"/>
                  <a:pt x="4404852" y="157316"/>
                </a:cubicBezTo>
                <a:cubicBezTo>
                  <a:pt x="4283588" y="72103"/>
                  <a:pt x="4068917" y="36051"/>
                  <a:pt x="3854246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41CE86-A7C9-ED3C-641C-FC4129D225D7}"/>
              </a:ext>
            </a:extLst>
          </p:cNvPr>
          <p:cNvSpPr txBox="1"/>
          <p:nvPr/>
        </p:nvSpPr>
        <p:spPr>
          <a:xfrm>
            <a:off x="4468699" y="5975992"/>
            <a:ext cx="306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执行</a:t>
            </a:r>
            <a:r>
              <a:rPr lang="en-US" altLang="zh-CN" b="1">
                <a:solidFill>
                  <a:srgbClr val="0070C0"/>
                </a:solidFill>
              </a:rPr>
              <a:t>yield</a:t>
            </a:r>
            <a:r>
              <a:rPr lang="zh-CN" altLang="en-US" b="1">
                <a:solidFill>
                  <a:srgbClr val="0070C0"/>
                </a:solidFill>
              </a:rPr>
              <a:t>将会排到队尾</a:t>
            </a:r>
          </a:p>
        </p:txBody>
      </p:sp>
    </p:spTree>
    <p:extLst>
      <p:ext uri="{BB962C8B-B14F-4D97-AF65-F5344CB8AC3E}">
        <p14:creationId xmlns:p14="http://schemas.microsoft.com/office/powerpoint/2010/main" val="324692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协作式调度算法</a:t>
            </a:r>
            <a:r>
              <a:rPr lang="en-US" altLang="zh-CN" sz="3200"/>
              <a:t>FIFO</a:t>
            </a:r>
            <a:r>
              <a:rPr lang="zh-CN" altLang="en-US" sz="3200"/>
              <a:t>实现</a:t>
            </a:r>
            <a:endParaRPr lang="en-US" altLang="zh-CN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0CEA69-921C-B865-A4FE-BC60F66CB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0" y="1016732"/>
            <a:ext cx="5068007" cy="7716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A6ED6B-9FF4-867C-10A8-270438D3B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38" y="1770288"/>
            <a:ext cx="6978618" cy="5080071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BED70A49-02AB-A059-FFDD-78D0E4FD5C51}"/>
              </a:ext>
            </a:extLst>
          </p:cNvPr>
          <p:cNvSpPr/>
          <p:nvPr/>
        </p:nvSpPr>
        <p:spPr>
          <a:xfrm>
            <a:off x="6204012" y="1124744"/>
            <a:ext cx="5068007" cy="4790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先入先出队列，直接使用最简单的</a:t>
            </a:r>
            <a:r>
              <a:rPr lang="en-US" altLang="zh-CN">
                <a:solidFill>
                  <a:sysClr val="windowText" lastClr="000000"/>
                </a:solidFill>
              </a:rPr>
              <a:t>List</a:t>
            </a:r>
            <a:r>
              <a:rPr lang="zh-CN" altLang="en-US">
                <a:solidFill>
                  <a:sysClr val="windowText" lastClr="000000"/>
                </a:solidFill>
              </a:rPr>
              <a:t>维护任务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B058D84-03E5-807D-E66C-589345092BA5}"/>
              </a:ext>
            </a:extLst>
          </p:cNvPr>
          <p:cNvSpPr/>
          <p:nvPr/>
        </p:nvSpPr>
        <p:spPr>
          <a:xfrm>
            <a:off x="7680176" y="2672916"/>
            <a:ext cx="3577760" cy="4790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新任务投入运行，直接</a:t>
            </a:r>
            <a:r>
              <a:rPr lang="en-US" altLang="zh-CN">
                <a:solidFill>
                  <a:sysClr val="windowText" lastClr="000000"/>
                </a:solidFill>
              </a:rPr>
              <a:t>push</a:t>
            </a:r>
            <a:r>
              <a:rPr lang="zh-CN" altLang="en-US">
                <a:solidFill>
                  <a:sysClr val="windowText" lastClr="000000"/>
                </a:solidFill>
              </a:rPr>
              <a:t>队尾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FA43B67-B395-DFC3-683F-B57C2D2CE72D}"/>
              </a:ext>
            </a:extLst>
          </p:cNvPr>
          <p:cNvSpPr/>
          <p:nvPr/>
        </p:nvSpPr>
        <p:spPr>
          <a:xfrm>
            <a:off x="7708940" y="4070796"/>
            <a:ext cx="3577760" cy="4790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取出下一个，</a:t>
            </a:r>
            <a:r>
              <a:rPr lang="en-US" altLang="zh-CN">
                <a:solidFill>
                  <a:sysClr val="windowText" lastClr="000000"/>
                </a:solidFill>
              </a:rPr>
              <a:t>pop</a:t>
            </a:r>
            <a:r>
              <a:rPr lang="zh-CN" altLang="en-US">
                <a:solidFill>
                  <a:sysClr val="windowText" lastClr="000000"/>
                </a:solidFill>
              </a:rPr>
              <a:t>队首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4E1A0FE-5C87-81A2-7794-C9EF6EEE3588}"/>
              </a:ext>
            </a:extLst>
          </p:cNvPr>
          <p:cNvSpPr/>
          <p:nvPr/>
        </p:nvSpPr>
        <p:spPr>
          <a:xfrm>
            <a:off x="7708940" y="4797152"/>
            <a:ext cx="3577760" cy="4790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放回前一个，</a:t>
            </a:r>
            <a:r>
              <a:rPr lang="en-US" altLang="zh-CN">
                <a:solidFill>
                  <a:sysClr val="windowText" lastClr="000000"/>
                </a:solidFill>
              </a:rPr>
              <a:t> push</a:t>
            </a:r>
            <a:r>
              <a:rPr lang="zh-CN" altLang="en-US">
                <a:solidFill>
                  <a:sysClr val="windowText" lastClr="000000"/>
                </a:solidFill>
              </a:rPr>
              <a:t>队尾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0570B26-B531-3492-CAEA-C82A095C12EA}"/>
              </a:ext>
            </a:extLst>
          </p:cNvPr>
          <p:cNvSpPr/>
          <p:nvPr/>
        </p:nvSpPr>
        <p:spPr>
          <a:xfrm>
            <a:off x="7694259" y="5726980"/>
            <a:ext cx="3577760" cy="762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不支持时钟定时触发的重调度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不支持设置优先级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965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58AD458-7CE5-3E2D-770E-17498093ECA2}"/>
              </a:ext>
            </a:extLst>
          </p:cNvPr>
          <p:cNvSpPr/>
          <p:nvPr/>
        </p:nvSpPr>
        <p:spPr>
          <a:xfrm>
            <a:off x="6780076" y="2583473"/>
            <a:ext cx="4500500" cy="2035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axtask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82F1BE-058C-A296-F88B-181D6C55014E}"/>
              </a:ext>
            </a:extLst>
          </p:cNvPr>
          <p:cNvSpPr txBox="1"/>
          <p:nvPr/>
        </p:nvSpPr>
        <p:spPr>
          <a:xfrm>
            <a:off x="515380" y="1307837"/>
            <a:ext cx="594359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1) </a:t>
            </a:r>
            <a:r>
              <a:rPr lang="zh-CN" altLang="en-US" sz="2400"/>
              <a:t>抢占式调度与协作式区别</a:t>
            </a:r>
            <a:endParaRPr lang="en-US" altLang="zh-CN" sz="2400"/>
          </a:p>
          <a:p>
            <a:r>
              <a:rPr lang="en-US" altLang="zh-CN" sz="2400"/>
              <a:t>2) </a:t>
            </a:r>
            <a:r>
              <a:rPr lang="zh-CN" altLang="en-US" sz="2400"/>
              <a:t>抢占式调度框架实现</a:t>
            </a:r>
            <a:endParaRPr lang="en-US" altLang="zh-CN" sz="2400"/>
          </a:p>
          <a:p>
            <a:r>
              <a:rPr lang="en-US" altLang="zh-CN" sz="2400"/>
              <a:t>3) </a:t>
            </a:r>
            <a:r>
              <a:rPr lang="zh-CN" altLang="en-US" sz="2400"/>
              <a:t>抢占式调度算法：</a:t>
            </a:r>
            <a:r>
              <a:rPr lang="en-US" altLang="zh-CN" sz="2400" err="1"/>
              <a:t>sched_rr</a:t>
            </a:r>
            <a:r>
              <a:rPr lang="en-US" altLang="zh-CN" sz="2400"/>
              <a:t> &amp; </a:t>
            </a:r>
            <a:r>
              <a:rPr lang="en-US" altLang="zh-CN" sz="2400" err="1"/>
              <a:t>sched_cfs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抢占式调度：调度器依据策略，可以打断当前任务的执行，移交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执行权给当前“更”有资格 的任务。</a:t>
            </a:r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抢占机制的根本保障是系统定时器。</a:t>
            </a:r>
            <a:endParaRPr lang="en-US" altLang="zh-CN" sz="20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 </a:t>
            </a:r>
            <a:r>
              <a:rPr lang="en-US" altLang="zh-CN" sz="3200"/>
              <a:t>– </a:t>
            </a:r>
            <a:r>
              <a:rPr lang="en-US" altLang="zh-CN" sz="3200" err="1"/>
              <a:t>PreemptiveSched</a:t>
            </a:r>
            <a:r>
              <a:rPr lang="en-US" altLang="zh-CN" sz="3200"/>
              <a:t>(v0.4)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ECFB1F-559B-C710-2D84-D4DC55ED54C7}"/>
              </a:ext>
            </a:extLst>
          </p:cNvPr>
          <p:cNvSpPr/>
          <p:nvPr/>
        </p:nvSpPr>
        <p:spPr>
          <a:xfrm>
            <a:off x="7032103" y="3142842"/>
            <a:ext cx="3996443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016737-16A4-CC5F-622B-8549DED1E2F8}"/>
              </a:ext>
            </a:extLst>
          </p:cNvPr>
          <p:cNvSpPr/>
          <p:nvPr/>
        </p:nvSpPr>
        <p:spPr>
          <a:xfrm>
            <a:off x="7032105" y="3697521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2EDD733-F194-2FF1-8A9F-E30677A14724}"/>
              </a:ext>
            </a:extLst>
          </p:cNvPr>
          <p:cNvSpPr/>
          <p:nvPr/>
        </p:nvSpPr>
        <p:spPr>
          <a:xfrm>
            <a:off x="6776504" y="4892365"/>
            <a:ext cx="4500500" cy="1416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scheduler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3186F9-57C4-BD7B-B0D2-83EE10012E40}"/>
              </a:ext>
            </a:extLst>
          </p:cNvPr>
          <p:cNvSpPr/>
          <p:nvPr/>
        </p:nvSpPr>
        <p:spPr>
          <a:xfrm>
            <a:off x="8681781" y="3697520"/>
            <a:ext cx="726587" cy="33123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0DBD5D4-FCA2-8430-89C7-FED849BD4C26}"/>
              </a:ext>
            </a:extLst>
          </p:cNvPr>
          <p:cNvSpPr/>
          <p:nvPr/>
        </p:nvSpPr>
        <p:spPr>
          <a:xfrm>
            <a:off x="7061601" y="5599647"/>
            <a:ext cx="1620180" cy="43496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sched_rr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5FD3A3-D316-5A53-DE70-3DACFACB05EA}"/>
              </a:ext>
            </a:extLst>
          </p:cNvPr>
          <p:cNvSpPr/>
          <p:nvPr/>
        </p:nvSpPr>
        <p:spPr>
          <a:xfrm>
            <a:off x="9696400" y="3697520"/>
            <a:ext cx="1332147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waitqueue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33CA50F-317B-5E8D-BCB8-DC557E707B7E}"/>
              </a:ext>
            </a:extLst>
          </p:cNvPr>
          <p:cNvSpPr/>
          <p:nvPr/>
        </p:nvSpPr>
        <p:spPr>
          <a:xfrm>
            <a:off x="10092444" y="4181358"/>
            <a:ext cx="1184561" cy="43748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时钟中断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0B52927-0D2B-220B-3547-4EE22D8A83AF}"/>
              </a:ext>
            </a:extLst>
          </p:cNvPr>
          <p:cNvSpPr/>
          <p:nvPr/>
        </p:nvSpPr>
        <p:spPr>
          <a:xfrm>
            <a:off x="7032103" y="1805899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idle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8705AC9-6EF0-AF42-DE0A-DB6C49A312A5}"/>
              </a:ext>
            </a:extLst>
          </p:cNvPr>
          <p:cNvSpPr/>
          <p:nvPr/>
        </p:nvSpPr>
        <p:spPr>
          <a:xfrm>
            <a:off x="8486693" y="1805898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main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E133CC8-23C4-FF54-E949-7030960E2AC4}"/>
              </a:ext>
            </a:extLst>
          </p:cNvPr>
          <p:cNvSpPr/>
          <p:nvPr/>
        </p:nvSpPr>
        <p:spPr>
          <a:xfrm>
            <a:off x="9876420" y="1805897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gc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B98D67-FF3B-A4EA-B40B-60E1CDF575DC}"/>
              </a:ext>
            </a:extLst>
          </p:cNvPr>
          <p:cNvSpPr/>
          <p:nvPr/>
        </p:nvSpPr>
        <p:spPr>
          <a:xfrm>
            <a:off x="9260780" y="5599646"/>
            <a:ext cx="1551744" cy="43496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sched_cfs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692FB0-C000-9D44-79A8-C74AE5F45DE0}"/>
              </a:ext>
            </a:extLst>
          </p:cNvPr>
          <p:cNvSpPr/>
          <p:nvPr/>
        </p:nvSpPr>
        <p:spPr>
          <a:xfrm>
            <a:off x="10092444" y="4905164"/>
            <a:ext cx="1193302" cy="27306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task_tick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1FA20DB-4394-1BFA-59F5-BCD8E4C5DF0E}"/>
              </a:ext>
            </a:extLst>
          </p:cNvPr>
          <p:cNvCxnSpPr/>
          <p:nvPr/>
        </p:nvCxnSpPr>
        <p:spPr>
          <a:xfrm>
            <a:off x="11028546" y="4618845"/>
            <a:ext cx="0" cy="27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518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1FDB11-51AC-7246-0488-256D6E4DCB77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抢占式调度与协作式在框架上的区别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34B9E1-5E80-1C10-746A-DEF3E3AA7C50}"/>
              </a:ext>
            </a:extLst>
          </p:cNvPr>
          <p:cNvSpPr txBox="1"/>
          <p:nvPr/>
        </p:nvSpPr>
        <p:spPr>
          <a:xfrm>
            <a:off x="584452" y="1052736"/>
            <a:ext cx="8679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抢占式调度在协作式自主</a:t>
            </a:r>
            <a:r>
              <a:rPr lang="en-US" altLang="zh-CN" sz="2400"/>
              <a:t>yield</a:t>
            </a:r>
            <a:r>
              <a:rPr lang="zh-CN" altLang="en-US" sz="2400"/>
              <a:t>的基础上，通过加入时钟中断，确保个别任务不会长期不合理的占据</a:t>
            </a:r>
            <a:r>
              <a:rPr lang="en-US" altLang="zh-CN" sz="2400"/>
              <a:t>CPU</a:t>
            </a:r>
            <a:r>
              <a:rPr lang="zh-CN" altLang="en-US" sz="2400"/>
              <a:t>。</a:t>
            </a:r>
            <a:endParaRPr lang="en-US" altLang="zh-CN" sz="2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570445-4E84-08EC-F0D5-59047B479EC3}"/>
              </a:ext>
            </a:extLst>
          </p:cNvPr>
          <p:cNvSpPr/>
          <p:nvPr/>
        </p:nvSpPr>
        <p:spPr>
          <a:xfrm>
            <a:off x="1765981" y="2367653"/>
            <a:ext cx="5230119" cy="68695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err="1">
                <a:solidFill>
                  <a:schemeClr val="tx1"/>
                </a:solidFill>
              </a:rPr>
              <a:t>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4AFC2C-E0EC-E571-208A-D39E83853032}"/>
              </a:ext>
            </a:extLst>
          </p:cNvPr>
          <p:cNvSpPr/>
          <p:nvPr/>
        </p:nvSpPr>
        <p:spPr>
          <a:xfrm>
            <a:off x="1765981" y="3411766"/>
            <a:ext cx="5230119" cy="16182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err="1">
                <a:solidFill>
                  <a:schemeClr val="tx1"/>
                </a:solidFill>
              </a:rPr>
              <a:t>run_queue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9224F6-A658-E558-072F-FE99389E487C}"/>
              </a:ext>
            </a:extLst>
          </p:cNvPr>
          <p:cNvSpPr/>
          <p:nvPr/>
        </p:nvSpPr>
        <p:spPr>
          <a:xfrm>
            <a:off x="1765982" y="5461436"/>
            <a:ext cx="5230118" cy="708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scheduler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F011CB-F61A-4D3E-67B4-AAAB56EA48B0}"/>
              </a:ext>
            </a:extLst>
          </p:cNvPr>
          <p:cNvSpPr/>
          <p:nvPr/>
        </p:nvSpPr>
        <p:spPr>
          <a:xfrm>
            <a:off x="3122339" y="5605882"/>
            <a:ext cx="1468000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sched_rr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41FFB1F-2746-EB88-4C5C-898EE3A4C260}"/>
              </a:ext>
            </a:extLst>
          </p:cNvPr>
          <p:cNvSpPr/>
          <p:nvPr/>
        </p:nvSpPr>
        <p:spPr>
          <a:xfrm>
            <a:off x="371364" y="3561027"/>
            <a:ext cx="1044116" cy="784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BE60EE-4587-341C-F09A-25934564A994}"/>
              </a:ext>
            </a:extLst>
          </p:cNvPr>
          <p:cNvSpPr/>
          <p:nvPr/>
        </p:nvSpPr>
        <p:spPr>
          <a:xfrm>
            <a:off x="2279576" y="3965590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AF00BD4-EE8D-6060-588D-7E600245E2BA}"/>
              </a:ext>
            </a:extLst>
          </p:cNvPr>
          <p:cNvCxnSpPr/>
          <p:nvPr/>
        </p:nvCxnSpPr>
        <p:spPr>
          <a:xfrm>
            <a:off x="1559496" y="3985909"/>
            <a:ext cx="61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C5D3761-BE96-F8B2-BE01-B6C7B3C9AE55}"/>
              </a:ext>
            </a:extLst>
          </p:cNvPr>
          <p:cNvSpPr/>
          <p:nvPr/>
        </p:nvSpPr>
        <p:spPr>
          <a:xfrm>
            <a:off x="3464962" y="3965591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B8A436-5AB7-54A2-227C-B41275CE4A24}"/>
              </a:ext>
            </a:extLst>
          </p:cNvPr>
          <p:cNvSpPr/>
          <p:nvPr/>
        </p:nvSpPr>
        <p:spPr>
          <a:xfrm>
            <a:off x="4590339" y="39655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DA3729-7DA9-FC33-8630-F4985046E5C5}"/>
              </a:ext>
            </a:extLst>
          </p:cNvPr>
          <p:cNvSpPr/>
          <p:nvPr/>
        </p:nvSpPr>
        <p:spPr>
          <a:xfrm>
            <a:off x="5716002" y="39655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(blocked)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6CEE6C8-ACA5-D73A-EF6E-4107301C8E54}"/>
              </a:ext>
            </a:extLst>
          </p:cNvPr>
          <p:cNvSpPr/>
          <p:nvPr/>
        </p:nvSpPr>
        <p:spPr>
          <a:xfrm>
            <a:off x="1968162" y="3801941"/>
            <a:ext cx="4799463" cy="1120072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scheduler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9C45FD2-3CCC-6065-40CE-2AB70C6DA065}"/>
              </a:ext>
            </a:extLst>
          </p:cNvPr>
          <p:cNvSpPr/>
          <p:nvPr/>
        </p:nvSpPr>
        <p:spPr>
          <a:xfrm>
            <a:off x="3827748" y="2504386"/>
            <a:ext cx="1620180" cy="43496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on_time_tick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CFA2B901-D272-62A9-8E7E-CDF7FB5CC21E}"/>
              </a:ext>
            </a:extLst>
          </p:cNvPr>
          <p:cNvSpPr/>
          <p:nvPr/>
        </p:nvSpPr>
        <p:spPr>
          <a:xfrm>
            <a:off x="4205694" y="4938280"/>
            <a:ext cx="484632" cy="48191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512977-DFCF-20E3-D997-C34FB75133BF}"/>
              </a:ext>
            </a:extLst>
          </p:cNvPr>
          <p:cNvSpPr txBox="1"/>
          <p:nvPr/>
        </p:nvSpPr>
        <p:spPr>
          <a:xfrm>
            <a:off x="2171563" y="4506437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当前任务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453E491-5076-295F-1ED9-F05C4FF03AC8}"/>
              </a:ext>
            </a:extLst>
          </p:cNvPr>
          <p:cNvSpPr/>
          <p:nvPr/>
        </p:nvSpPr>
        <p:spPr>
          <a:xfrm>
            <a:off x="7428045" y="2222866"/>
            <a:ext cx="1629719" cy="11161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平台提供的时钟中断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6885AA-7059-1B39-C311-9C9A91906217}"/>
              </a:ext>
            </a:extLst>
          </p:cNvPr>
          <p:cNvCxnSpPr/>
          <p:nvPr/>
        </p:nvCxnSpPr>
        <p:spPr>
          <a:xfrm flipH="1">
            <a:off x="5627948" y="2780928"/>
            <a:ext cx="163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1B64DC01-25AC-5D86-B84C-5DFA78EC9F4B}"/>
              </a:ext>
            </a:extLst>
          </p:cNvPr>
          <p:cNvSpPr/>
          <p:nvPr/>
        </p:nvSpPr>
        <p:spPr>
          <a:xfrm>
            <a:off x="4978586" y="5605882"/>
            <a:ext cx="1468000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sched_cfs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E4914CEF-8D66-F6A7-DF06-836EB29DE3F2}"/>
              </a:ext>
            </a:extLst>
          </p:cNvPr>
          <p:cNvSpPr/>
          <p:nvPr/>
        </p:nvSpPr>
        <p:spPr>
          <a:xfrm>
            <a:off x="4240334" y="3095849"/>
            <a:ext cx="484632" cy="6580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B92996-0302-5488-1D8C-1EF10A07A369}"/>
              </a:ext>
            </a:extLst>
          </p:cNvPr>
          <p:cNvSpPr txBox="1"/>
          <p:nvPr/>
        </p:nvSpPr>
        <p:spPr>
          <a:xfrm>
            <a:off x="4619836" y="3104964"/>
            <a:ext cx="22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定时触发</a:t>
            </a:r>
            <a:r>
              <a:rPr lang="en-US" altLang="zh-CN" err="1"/>
              <a:t>runqueue</a:t>
            </a:r>
            <a:endParaRPr lang="en-US" altLang="zh-CN"/>
          </a:p>
          <a:p>
            <a:r>
              <a:rPr lang="zh-CN" altLang="en-US"/>
              <a:t>更新任务队列排序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F2AFE0F-6BC9-8E8F-24C1-9965651FD39B}"/>
              </a:ext>
            </a:extLst>
          </p:cNvPr>
          <p:cNvSpPr txBox="1"/>
          <p:nvPr/>
        </p:nvSpPr>
        <p:spPr>
          <a:xfrm>
            <a:off x="4637838" y="4851303"/>
            <a:ext cx="22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定时触发调度器</a:t>
            </a:r>
            <a:endParaRPr lang="en-US" altLang="zh-CN"/>
          </a:p>
          <a:p>
            <a:r>
              <a:rPr lang="zh-CN" altLang="en-US"/>
              <a:t>更新任务队列排序</a:t>
            </a:r>
          </a:p>
        </p:txBody>
      </p:sp>
    </p:spTree>
    <p:extLst>
      <p:ext uri="{BB962C8B-B14F-4D97-AF65-F5344CB8AC3E}">
        <p14:creationId xmlns:p14="http://schemas.microsoft.com/office/powerpoint/2010/main" val="310624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24920C-B073-F518-4A15-FD223A959249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err="1"/>
              <a:t>ArceOS</a:t>
            </a:r>
            <a:r>
              <a:rPr lang="zh-CN" altLang="en-US" sz="3200"/>
              <a:t>设计目标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CEDF48-D031-CB0A-E950-B46B05D7383F}"/>
              </a:ext>
            </a:extLst>
          </p:cNvPr>
          <p:cNvSpPr txBox="1"/>
          <p:nvPr/>
        </p:nvSpPr>
        <p:spPr>
          <a:xfrm>
            <a:off x="515380" y="1160748"/>
            <a:ext cx="106931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目标领域：</a:t>
            </a:r>
            <a:endParaRPr lang="en-US" altLang="zh-CN" sz="2800"/>
          </a:p>
          <a:p>
            <a:r>
              <a:rPr lang="zh-CN" altLang="en-US" sz="2800"/>
              <a:t>面向智能物联网设备，安全、高性能、应用兼容性高的操作系统。即目标领域是</a:t>
            </a:r>
            <a:r>
              <a:rPr lang="en-US" altLang="zh-CN" sz="2800" b="1" err="1"/>
              <a:t>AIoT</a:t>
            </a:r>
            <a:r>
              <a:rPr lang="zh-CN" altLang="en-US" sz="2800"/>
              <a:t>领域。</a:t>
            </a:r>
          </a:p>
          <a:p>
            <a:endParaRPr lang="en-US" altLang="zh-CN" sz="2800"/>
          </a:p>
          <a:p>
            <a:r>
              <a:rPr lang="zh-CN" altLang="en-US" sz="2800"/>
              <a:t>采用</a:t>
            </a:r>
            <a:r>
              <a:rPr lang="en-US" altLang="zh-CN" sz="2800"/>
              <a:t>Rust</a:t>
            </a:r>
            <a:r>
              <a:rPr lang="zh-CN" altLang="en-US" sz="2800"/>
              <a:t>语言开发操作系统内核，结合软硬件协同优化达到：</a:t>
            </a: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/>
              <a:t>安全</a:t>
            </a:r>
            <a:r>
              <a:rPr lang="zh-CN" altLang="en-US" sz="2800"/>
              <a:t>（基于</a:t>
            </a:r>
            <a:r>
              <a:rPr lang="en-US" altLang="zh-CN" sz="2800"/>
              <a:t>Rust</a:t>
            </a:r>
            <a:r>
              <a:rPr lang="zh-CN" altLang="en-US" sz="2800"/>
              <a:t>语言）</a:t>
            </a: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/>
              <a:t>高并发支持</a:t>
            </a:r>
            <a:r>
              <a:rPr lang="zh-CN" altLang="en-US" sz="2800"/>
              <a:t>和高吞吐量（异步协程）</a:t>
            </a: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/>
              <a:t>实时</a:t>
            </a:r>
            <a:r>
              <a:rPr lang="zh-CN" altLang="en-US" sz="2800"/>
              <a:t>性（用户态中断机制）</a:t>
            </a: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/>
              <a:t>支持 </a:t>
            </a:r>
            <a:r>
              <a:rPr lang="en-US" altLang="zh-CN" sz="2800" b="1"/>
              <a:t>POSIX</a:t>
            </a:r>
            <a:r>
              <a:rPr lang="zh-CN" altLang="en-US" sz="2800"/>
              <a:t>接口（兼容生态）、</a:t>
            </a: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/>
              <a:t>内核模块可</a:t>
            </a:r>
            <a:r>
              <a:rPr lang="zh-CN" altLang="en-US" sz="2800" b="1"/>
              <a:t>按应用场景</a:t>
            </a:r>
            <a:r>
              <a:rPr lang="zh-CN" altLang="en-US" sz="2800"/>
              <a:t>开发（便捷精简开发）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7785413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A1A013-6396-4FB1-916C-B032FB189178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时钟中断与抢占式调度</a:t>
            </a:r>
            <a:endParaRPr lang="en-US" altLang="zh-CN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8EC954-1469-8E64-B9F0-4C08F220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48" y="434349"/>
            <a:ext cx="3972936" cy="6895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E676597-8090-EDD2-35A7-4A2A61C4E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948" y="1067579"/>
            <a:ext cx="5328592" cy="19982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F95CE5F-7B98-73FE-1EB5-76E6A185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948" y="3412099"/>
            <a:ext cx="4896544" cy="13834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308938C-9EEF-2E83-2534-7CA7C6F0A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948" y="5133587"/>
            <a:ext cx="6552728" cy="158979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CE077B8-7534-B583-D816-CD44F70C1FAB}"/>
              </a:ext>
            </a:extLst>
          </p:cNvPr>
          <p:cNvSpPr/>
          <p:nvPr/>
        </p:nvSpPr>
        <p:spPr>
          <a:xfrm>
            <a:off x="6240016" y="1556792"/>
            <a:ext cx="32763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2EEE0C4-E50A-5BF7-5B06-A42490F8EA5E}"/>
              </a:ext>
            </a:extLst>
          </p:cNvPr>
          <p:cNvSpPr/>
          <p:nvPr/>
        </p:nvSpPr>
        <p:spPr>
          <a:xfrm>
            <a:off x="803412" y="1373214"/>
            <a:ext cx="4068452" cy="7596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通过</a:t>
            </a:r>
            <a:r>
              <a:rPr lang="en-US" altLang="zh-CN" err="1">
                <a:solidFill>
                  <a:sysClr val="windowText" lastClr="000000"/>
                </a:solidFill>
              </a:rPr>
              <a:t>axhal</a:t>
            </a:r>
            <a:r>
              <a:rPr lang="en-US" altLang="zh-CN">
                <a:solidFill>
                  <a:sysClr val="windowText" lastClr="000000"/>
                </a:solidFill>
              </a:rPr>
              <a:t> </a:t>
            </a:r>
            <a:r>
              <a:rPr lang="zh-CN" altLang="en-US">
                <a:solidFill>
                  <a:sysClr val="windowText" lastClr="000000"/>
                </a:solidFill>
              </a:rPr>
              <a:t>注册时钟中断，定期触发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 err="1">
                <a:solidFill>
                  <a:sysClr val="windowText" lastClr="000000"/>
                </a:solidFill>
              </a:rPr>
              <a:t>axtask</a:t>
            </a:r>
            <a:r>
              <a:rPr lang="en-US" altLang="zh-CN">
                <a:solidFill>
                  <a:sysClr val="windowText" lastClr="000000"/>
                </a:solidFill>
              </a:rPr>
              <a:t>::</a:t>
            </a:r>
            <a:r>
              <a:rPr lang="en-US" altLang="zh-CN" err="1">
                <a:solidFill>
                  <a:sysClr val="windowText" lastClr="000000"/>
                </a:solidFill>
              </a:rPr>
              <a:t>on_timer_tick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C9CB10B-B695-393F-BB94-6C09D4AE3A9B}"/>
              </a:ext>
            </a:extLst>
          </p:cNvPr>
          <p:cNvSpPr/>
          <p:nvPr/>
        </p:nvSpPr>
        <p:spPr>
          <a:xfrm>
            <a:off x="806412" y="3560444"/>
            <a:ext cx="4068452" cy="540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经由</a:t>
            </a:r>
            <a:r>
              <a:rPr lang="en-US" altLang="zh-CN" err="1">
                <a:solidFill>
                  <a:sysClr val="windowText" lastClr="000000"/>
                </a:solidFill>
              </a:rPr>
              <a:t>runqueue</a:t>
            </a:r>
            <a:r>
              <a:rPr lang="zh-CN" altLang="en-US">
                <a:solidFill>
                  <a:sysClr val="windowText" lastClr="000000"/>
                </a:solidFill>
              </a:rPr>
              <a:t>传递定时事件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E9AAD7F-EE38-ADA8-E9F8-E3D687752BCC}"/>
              </a:ext>
            </a:extLst>
          </p:cNvPr>
          <p:cNvSpPr/>
          <p:nvPr/>
        </p:nvSpPr>
        <p:spPr>
          <a:xfrm>
            <a:off x="803412" y="5517232"/>
            <a:ext cx="4068452" cy="9028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触发特定调度器的</a:t>
            </a:r>
            <a:r>
              <a:rPr lang="en-US" altLang="zh-CN" err="1">
                <a:solidFill>
                  <a:sysClr val="windowText" lastClr="000000"/>
                </a:solidFill>
              </a:rPr>
              <a:t>task_tick</a:t>
            </a:r>
            <a:r>
              <a:rPr lang="zh-CN" altLang="en-US">
                <a:solidFill>
                  <a:sysClr val="windowText" lastClr="000000"/>
                </a:solidFill>
              </a:rPr>
              <a:t>，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更新内部队列中的任务排序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A065B8E7-3462-E1B3-0DE7-542DB24A710F}"/>
              </a:ext>
            </a:extLst>
          </p:cNvPr>
          <p:cNvSpPr/>
          <p:nvPr/>
        </p:nvSpPr>
        <p:spPr>
          <a:xfrm>
            <a:off x="2595322" y="2362876"/>
            <a:ext cx="484632" cy="97840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638541F8-5F6F-42BE-2DD3-0EDF9BB68F8B}"/>
              </a:ext>
            </a:extLst>
          </p:cNvPr>
          <p:cNvSpPr/>
          <p:nvPr/>
        </p:nvSpPr>
        <p:spPr>
          <a:xfrm>
            <a:off x="2595322" y="4351822"/>
            <a:ext cx="484632" cy="97840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66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1FDB11-51AC-7246-0488-256D6E4DCB77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ROUND_ROBIN</a:t>
            </a:r>
            <a:r>
              <a:rPr lang="zh-CN" altLang="en-US" sz="3200"/>
              <a:t>机制</a:t>
            </a:r>
            <a:endParaRPr lang="en-US" altLang="zh-CN" sz="3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4405B5-84D1-4D9C-B21F-AD3311244A86}"/>
              </a:ext>
            </a:extLst>
          </p:cNvPr>
          <p:cNvSpPr/>
          <p:nvPr/>
        </p:nvSpPr>
        <p:spPr>
          <a:xfrm>
            <a:off x="2378049" y="3961691"/>
            <a:ext cx="5230119" cy="16182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C89CB39-A986-D31A-355C-3278FE14A955}"/>
              </a:ext>
            </a:extLst>
          </p:cNvPr>
          <p:cNvSpPr/>
          <p:nvPr/>
        </p:nvSpPr>
        <p:spPr>
          <a:xfrm>
            <a:off x="983432" y="4364901"/>
            <a:ext cx="1044116" cy="784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7F8401-94A9-1112-C29E-4C6EE9CF20C6}"/>
              </a:ext>
            </a:extLst>
          </p:cNvPr>
          <p:cNvSpPr/>
          <p:nvPr/>
        </p:nvSpPr>
        <p:spPr>
          <a:xfrm>
            <a:off x="2891644" y="4515515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4C8B35-0C29-8A73-4630-5CA67378E9F1}"/>
              </a:ext>
            </a:extLst>
          </p:cNvPr>
          <p:cNvCxnSpPr/>
          <p:nvPr/>
        </p:nvCxnSpPr>
        <p:spPr>
          <a:xfrm>
            <a:off x="2171564" y="4789783"/>
            <a:ext cx="61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A927B42-D4F0-94D1-99B5-7321F49E6A94}"/>
              </a:ext>
            </a:extLst>
          </p:cNvPr>
          <p:cNvSpPr/>
          <p:nvPr/>
        </p:nvSpPr>
        <p:spPr>
          <a:xfrm>
            <a:off x="4077030" y="4515516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377EFC-42EF-D604-47CD-897E3E20B84D}"/>
              </a:ext>
            </a:extLst>
          </p:cNvPr>
          <p:cNvSpPr/>
          <p:nvPr/>
        </p:nvSpPr>
        <p:spPr>
          <a:xfrm>
            <a:off x="5202407" y="451551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425831-DAAD-BB94-AD79-94713AA5E471}"/>
              </a:ext>
            </a:extLst>
          </p:cNvPr>
          <p:cNvSpPr/>
          <p:nvPr/>
        </p:nvSpPr>
        <p:spPr>
          <a:xfrm>
            <a:off x="6328070" y="451551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DD0AAB-8E0F-E069-F8AE-96F08ABABCF1}"/>
              </a:ext>
            </a:extLst>
          </p:cNvPr>
          <p:cNvSpPr txBox="1"/>
          <p:nvPr/>
        </p:nvSpPr>
        <p:spPr>
          <a:xfrm>
            <a:off x="2783631" y="5056362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当前任务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532E35E-C9A3-8D52-A5A2-8FEED7E452D5}"/>
              </a:ext>
            </a:extLst>
          </p:cNvPr>
          <p:cNvSpPr/>
          <p:nvPr/>
        </p:nvSpPr>
        <p:spPr>
          <a:xfrm>
            <a:off x="3477730" y="4775121"/>
            <a:ext cx="4632076" cy="1253559"/>
          </a:xfrm>
          <a:custGeom>
            <a:avLst/>
            <a:gdLst>
              <a:gd name="connsiteX0" fmla="*/ 0 w 4632076"/>
              <a:gd name="connsiteY0" fmla="*/ 668594 h 1253559"/>
              <a:gd name="connsiteX1" fmla="*/ 403123 w 4632076"/>
              <a:gd name="connsiteY1" fmla="*/ 1052052 h 1253559"/>
              <a:gd name="connsiteX2" fmla="*/ 1406013 w 4632076"/>
              <a:gd name="connsiteY2" fmla="*/ 1209368 h 1253559"/>
              <a:gd name="connsiteX3" fmla="*/ 3539613 w 4632076"/>
              <a:gd name="connsiteY3" fmla="*/ 1189704 h 1253559"/>
              <a:gd name="connsiteX4" fmla="*/ 4581833 w 4632076"/>
              <a:gd name="connsiteY4" fmla="*/ 511278 h 1253559"/>
              <a:gd name="connsiteX5" fmla="*/ 4404852 w 4632076"/>
              <a:gd name="connsiteY5" fmla="*/ 157316 h 1253559"/>
              <a:gd name="connsiteX6" fmla="*/ 3854246 w 4632076"/>
              <a:gd name="connsiteY6" fmla="*/ 0 h 1253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2076" h="1253559">
                <a:moveTo>
                  <a:pt x="0" y="668594"/>
                </a:moveTo>
                <a:cubicBezTo>
                  <a:pt x="84394" y="815258"/>
                  <a:pt x="168788" y="961923"/>
                  <a:pt x="403123" y="1052052"/>
                </a:cubicBezTo>
                <a:cubicBezTo>
                  <a:pt x="637458" y="1142181"/>
                  <a:pt x="883265" y="1186426"/>
                  <a:pt x="1406013" y="1209368"/>
                </a:cubicBezTo>
                <a:cubicBezTo>
                  <a:pt x="1928761" y="1232310"/>
                  <a:pt x="3010310" y="1306052"/>
                  <a:pt x="3539613" y="1189704"/>
                </a:cubicBezTo>
                <a:cubicBezTo>
                  <a:pt x="4068916" y="1073356"/>
                  <a:pt x="4437627" y="683343"/>
                  <a:pt x="4581833" y="511278"/>
                </a:cubicBezTo>
                <a:cubicBezTo>
                  <a:pt x="4726040" y="339213"/>
                  <a:pt x="4526116" y="242529"/>
                  <a:pt x="4404852" y="157316"/>
                </a:cubicBezTo>
                <a:cubicBezTo>
                  <a:pt x="4283588" y="72103"/>
                  <a:pt x="4068917" y="36051"/>
                  <a:pt x="3854246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0E08EB-2A5E-8AA3-4EDE-94939235A318}"/>
              </a:ext>
            </a:extLst>
          </p:cNvPr>
          <p:cNvSpPr txBox="1"/>
          <p:nvPr/>
        </p:nvSpPr>
        <p:spPr>
          <a:xfrm>
            <a:off x="4610297" y="612000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70C0"/>
                </a:solidFill>
              </a:rPr>
              <a:t>2) </a:t>
            </a:r>
            <a:r>
              <a:rPr lang="zh-CN" altLang="en-US" b="1">
                <a:solidFill>
                  <a:srgbClr val="0070C0"/>
                </a:solidFill>
              </a:rPr>
              <a:t>主动执行</a:t>
            </a:r>
            <a:r>
              <a:rPr lang="en-US" altLang="zh-CN" b="1">
                <a:solidFill>
                  <a:srgbClr val="0070C0"/>
                </a:solidFill>
              </a:rPr>
              <a:t>yield</a:t>
            </a:r>
            <a:r>
              <a:rPr lang="zh-CN" altLang="en-US" b="1">
                <a:solidFill>
                  <a:srgbClr val="0070C0"/>
                </a:solidFill>
              </a:rPr>
              <a:t>将会排到队尾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0B636A-516B-1E4E-5D51-9431D5F0CCFD}"/>
              </a:ext>
            </a:extLst>
          </p:cNvPr>
          <p:cNvSpPr txBox="1"/>
          <p:nvPr/>
        </p:nvSpPr>
        <p:spPr>
          <a:xfrm>
            <a:off x="515380" y="1124744"/>
            <a:ext cx="98650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在协作式调度</a:t>
            </a:r>
            <a:r>
              <a:rPr lang="en-US" altLang="zh-CN" sz="2400"/>
              <a:t>FIFO</a:t>
            </a:r>
            <a:r>
              <a:rPr lang="zh-CN" altLang="en-US" sz="2400"/>
              <a:t>的基础上，由定时器定时递减</a:t>
            </a:r>
            <a:r>
              <a:rPr lang="zh-CN" altLang="en-US" sz="2400" b="1">
                <a:solidFill>
                  <a:srgbClr val="FF0000"/>
                </a:solidFill>
              </a:rPr>
              <a:t>当前任务</a:t>
            </a:r>
            <a:r>
              <a:rPr lang="zh-CN" altLang="en-US" sz="2400"/>
              <a:t>的时间片，耗尽时排到队尾，如此完成各个任务的循环排列。</a:t>
            </a:r>
            <a:endParaRPr lang="en-US" altLang="zh-CN" sz="2400"/>
          </a:p>
          <a:p>
            <a:r>
              <a:rPr lang="zh-CN" altLang="en-US" sz="2400" i="1">
                <a:solidFill>
                  <a:srgbClr val="0070C0"/>
                </a:solidFill>
              </a:rPr>
              <a:t>注：各个</a:t>
            </a:r>
            <a:r>
              <a:rPr lang="en-US" altLang="zh-CN" sz="2400" i="1">
                <a:solidFill>
                  <a:srgbClr val="0070C0"/>
                </a:solidFill>
              </a:rPr>
              <a:t>scheduler</a:t>
            </a:r>
            <a:r>
              <a:rPr lang="zh-CN" altLang="en-US" sz="2400" i="1">
                <a:solidFill>
                  <a:srgbClr val="0070C0"/>
                </a:solidFill>
              </a:rPr>
              <a:t>操作的核心目标都是</a:t>
            </a:r>
            <a:r>
              <a:rPr lang="zh-CN" altLang="en-US" sz="2400" b="1" i="1">
                <a:solidFill>
                  <a:srgbClr val="0070C0"/>
                </a:solidFill>
              </a:rPr>
              <a:t>当前任务</a:t>
            </a:r>
            <a:r>
              <a:rPr lang="zh-CN" altLang="en-US" sz="2400" i="1">
                <a:solidFill>
                  <a:srgbClr val="0070C0"/>
                </a:solidFill>
              </a:rPr>
              <a:t>。</a:t>
            </a:r>
            <a:endParaRPr lang="en-US" altLang="zh-CN" sz="2000" i="1">
              <a:solidFill>
                <a:srgbClr val="0070C0"/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BFD2960C-3CEB-7214-D1B6-826CF0EBB881}"/>
              </a:ext>
            </a:extLst>
          </p:cNvPr>
          <p:cNvSpPr/>
          <p:nvPr/>
        </p:nvSpPr>
        <p:spPr>
          <a:xfrm>
            <a:off x="3252189" y="3269023"/>
            <a:ext cx="5272050" cy="1350996"/>
          </a:xfrm>
          <a:custGeom>
            <a:avLst/>
            <a:gdLst>
              <a:gd name="connsiteX0" fmla="*/ 28896 w 5272050"/>
              <a:gd name="connsiteY0" fmla="*/ 1252673 h 1350996"/>
              <a:gd name="connsiteX1" fmla="*/ 235374 w 5272050"/>
              <a:gd name="connsiteY1" fmla="*/ 328441 h 1350996"/>
              <a:gd name="connsiteX2" fmla="*/ 1759374 w 5272050"/>
              <a:gd name="connsiteY2" fmla="*/ 13808 h 1350996"/>
              <a:gd name="connsiteX3" fmla="*/ 4305929 w 5272050"/>
              <a:gd name="connsiteY3" fmla="*/ 141628 h 1350996"/>
              <a:gd name="connsiteX4" fmla="*/ 5269490 w 5272050"/>
              <a:gd name="connsiteY4" fmla="*/ 888879 h 1350996"/>
              <a:gd name="connsiteX5" fmla="*/ 4069954 w 5272050"/>
              <a:gd name="connsiteY5" fmla="*/ 1350996 h 135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2050" h="1350996">
                <a:moveTo>
                  <a:pt x="28896" y="1252673"/>
                </a:moveTo>
                <a:cubicBezTo>
                  <a:pt x="-12072" y="893795"/>
                  <a:pt x="-53039" y="534918"/>
                  <a:pt x="235374" y="328441"/>
                </a:cubicBezTo>
                <a:cubicBezTo>
                  <a:pt x="523787" y="121964"/>
                  <a:pt x="1080948" y="44943"/>
                  <a:pt x="1759374" y="13808"/>
                </a:cubicBezTo>
                <a:cubicBezTo>
                  <a:pt x="2437800" y="-17328"/>
                  <a:pt x="3720910" y="-4217"/>
                  <a:pt x="4305929" y="141628"/>
                </a:cubicBezTo>
                <a:cubicBezTo>
                  <a:pt x="4890948" y="287473"/>
                  <a:pt x="5308819" y="687318"/>
                  <a:pt x="5269490" y="888879"/>
                </a:cubicBezTo>
                <a:cubicBezTo>
                  <a:pt x="5230161" y="1090440"/>
                  <a:pt x="4650057" y="1220718"/>
                  <a:pt x="4069954" y="135099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98DED6C-7F85-5B3E-2397-C6F88AE809F4}"/>
              </a:ext>
            </a:extLst>
          </p:cNvPr>
          <p:cNvSpPr txBox="1"/>
          <p:nvPr/>
        </p:nvSpPr>
        <p:spPr>
          <a:xfrm>
            <a:off x="3622289" y="2654824"/>
            <a:ext cx="476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zh-CN" altLang="en-US" b="1">
                <a:solidFill>
                  <a:srgbClr val="FF0000"/>
                </a:solidFill>
              </a:rPr>
              <a:t>定时器递减当前任务的时间片计数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当减到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r>
              <a:rPr lang="zh-CN" altLang="en-US" b="1">
                <a:solidFill>
                  <a:srgbClr val="FF0000"/>
                </a:solidFill>
              </a:rPr>
              <a:t>时，放到队尾并重置时间片计数</a:t>
            </a:r>
          </a:p>
        </p:txBody>
      </p:sp>
    </p:spTree>
    <p:extLst>
      <p:ext uri="{BB962C8B-B14F-4D97-AF65-F5344CB8AC3E}">
        <p14:creationId xmlns:p14="http://schemas.microsoft.com/office/powerpoint/2010/main" val="10759837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1FDB11-51AC-7246-0488-256D6E4DCB77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ROUND_ROBIN</a:t>
            </a:r>
            <a:r>
              <a:rPr lang="zh-CN" altLang="en-US" sz="3200"/>
              <a:t>实现</a:t>
            </a:r>
            <a:endParaRPr lang="en-US" altLang="zh-CN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194183-510E-0050-8BA6-DF38E711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6" y="1304764"/>
            <a:ext cx="5292588" cy="8650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3F5A91-3B74-B730-E280-F1DE260B4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11" y="3288568"/>
            <a:ext cx="5912341" cy="29847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39953A-A9E4-3499-2DED-F6ADBB5E5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96" y="2538566"/>
            <a:ext cx="5292588" cy="6384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DCF8D31-F000-5258-D465-A63EA87656A8}"/>
              </a:ext>
            </a:extLst>
          </p:cNvPr>
          <p:cNvSpPr/>
          <p:nvPr/>
        </p:nvSpPr>
        <p:spPr>
          <a:xfrm>
            <a:off x="947428" y="4617132"/>
            <a:ext cx="327636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659B0EE-22AC-7CE7-B040-D20CE90EA1FC}"/>
              </a:ext>
            </a:extLst>
          </p:cNvPr>
          <p:cNvSpPr/>
          <p:nvPr/>
        </p:nvSpPr>
        <p:spPr>
          <a:xfrm>
            <a:off x="6096000" y="1489259"/>
            <a:ext cx="5688632" cy="4275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 </a:t>
            </a:r>
            <a:r>
              <a:rPr lang="zh-CN" altLang="en-US">
                <a:solidFill>
                  <a:sysClr val="windowText" lastClr="000000"/>
                </a:solidFill>
              </a:rPr>
              <a:t>任务维护时间片作为本轮生命，耗尽时将被调度出去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68136F3-285E-2BDB-D9F7-D0BF9622B01C}"/>
              </a:ext>
            </a:extLst>
          </p:cNvPr>
          <p:cNvSpPr/>
          <p:nvPr/>
        </p:nvSpPr>
        <p:spPr>
          <a:xfrm>
            <a:off x="6096000" y="2636912"/>
            <a:ext cx="4356484" cy="4275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 </a:t>
            </a:r>
            <a:r>
              <a:rPr lang="zh-CN" altLang="en-US">
                <a:solidFill>
                  <a:sysClr val="windowText" lastClr="000000"/>
                </a:solidFill>
              </a:rPr>
              <a:t>调度器队列是一个双端可操作的队列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147B583-912F-BBE6-EDAE-4A596966B085}"/>
              </a:ext>
            </a:extLst>
          </p:cNvPr>
          <p:cNvSpPr/>
          <p:nvPr/>
        </p:nvSpPr>
        <p:spPr>
          <a:xfrm>
            <a:off x="6096000" y="4250492"/>
            <a:ext cx="4356484" cy="8706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时间片耗尽时，放到队尾，即调度出去；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否则，保存队首，即仍是当前任务。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E22F1D1-BB63-892B-83FC-BEC8D6A89011}"/>
              </a:ext>
            </a:extLst>
          </p:cNvPr>
          <p:cNvSpPr/>
          <p:nvPr/>
        </p:nvSpPr>
        <p:spPr>
          <a:xfrm>
            <a:off x="6762074" y="5436498"/>
            <a:ext cx="4356484" cy="8368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关键：由时钟中断定时触发，每次递减；达到</a:t>
            </a:r>
            <a:r>
              <a:rPr lang="en-US" altLang="zh-CN">
                <a:solidFill>
                  <a:sysClr val="windowText" lastClr="000000"/>
                </a:solidFill>
              </a:rPr>
              <a:t>0</a:t>
            </a:r>
            <a:r>
              <a:rPr lang="zh-CN" altLang="en-US">
                <a:solidFill>
                  <a:sysClr val="windowText" lastClr="000000"/>
                </a:solidFill>
              </a:rPr>
              <a:t>时，要求触发</a:t>
            </a:r>
            <a:r>
              <a:rPr lang="en-US" altLang="zh-CN" err="1">
                <a:solidFill>
                  <a:sysClr val="windowText" lastClr="000000"/>
                </a:solidFill>
              </a:rPr>
              <a:t>resched</a:t>
            </a:r>
            <a:r>
              <a:rPr lang="zh-CN" altLang="en-US">
                <a:solidFill>
                  <a:sysClr val="windowText" lastClr="000000"/>
                </a:solidFill>
              </a:rPr>
              <a:t>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85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CA21E1-91E3-EFB4-0ED4-5FAA0F478343}"/>
              </a:ext>
            </a:extLst>
          </p:cNvPr>
          <p:cNvSpPr txBox="1"/>
          <p:nvPr/>
        </p:nvSpPr>
        <p:spPr>
          <a:xfrm>
            <a:off x="515380" y="370134"/>
            <a:ext cx="9685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CFS(Completely Fair Scheduler)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3CA067-3907-2AF2-B4E7-BD41B8E84D84}"/>
              </a:ext>
            </a:extLst>
          </p:cNvPr>
          <p:cNvSpPr/>
          <p:nvPr/>
        </p:nvSpPr>
        <p:spPr>
          <a:xfrm>
            <a:off x="623392" y="5553236"/>
            <a:ext cx="6742287" cy="9001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err="1">
                <a:solidFill>
                  <a:schemeClr val="tx1"/>
                </a:solidFill>
              </a:rPr>
              <a:t>run_queue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41BCE7-02DD-4551-AD36-D4419E9950F5}"/>
              </a:ext>
            </a:extLst>
          </p:cNvPr>
          <p:cNvSpPr/>
          <p:nvPr/>
        </p:nvSpPr>
        <p:spPr>
          <a:xfrm>
            <a:off x="2459596" y="5775655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35BDF1-74FC-AA9C-2136-9204DFA3A404}"/>
              </a:ext>
            </a:extLst>
          </p:cNvPr>
          <p:cNvSpPr/>
          <p:nvPr/>
        </p:nvSpPr>
        <p:spPr>
          <a:xfrm>
            <a:off x="3644982" y="5775656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EE879C-0B58-EBA4-2D7F-855AD06D2770}"/>
              </a:ext>
            </a:extLst>
          </p:cNvPr>
          <p:cNvSpPr/>
          <p:nvPr/>
        </p:nvSpPr>
        <p:spPr>
          <a:xfrm>
            <a:off x="4770359" y="577565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7649C0-E536-8385-F119-7C29C2ADD1F1}"/>
              </a:ext>
            </a:extLst>
          </p:cNvPr>
          <p:cNvSpPr/>
          <p:nvPr/>
        </p:nvSpPr>
        <p:spPr>
          <a:xfrm>
            <a:off x="5896022" y="577565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E7427E-957C-821E-2F3C-DBBAC8614A41}"/>
              </a:ext>
            </a:extLst>
          </p:cNvPr>
          <p:cNvSpPr/>
          <p:nvPr/>
        </p:nvSpPr>
        <p:spPr>
          <a:xfrm>
            <a:off x="3909295" y="4005064"/>
            <a:ext cx="432048" cy="1404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27C6A0-9D7A-8E41-E8B2-42B89D5A948A}"/>
              </a:ext>
            </a:extLst>
          </p:cNvPr>
          <p:cNvSpPr/>
          <p:nvPr/>
        </p:nvSpPr>
        <p:spPr>
          <a:xfrm>
            <a:off x="2873563" y="4661520"/>
            <a:ext cx="432048" cy="756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7E2FC6-69CD-46C0-E3DE-C8514C5ABB11}"/>
              </a:ext>
            </a:extLst>
          </p:cNvPr>
          <p:cNvSpPr/>
          <p:nvPr/>
        </p:nvSpPr>
        <p:spPr>
          <a:xfrm>
            <a:off x="5019133" y="3861048"/>
            <a:ext cx="432048" cy="15337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B6A8A4-AD5C-61AF-6544-5B73E8DC5E44}"/>
              </a:ext>
            </a:extLst>
          </p:cNvPr>
          <p:cNvSpPr/>
          <p:nvPr/>
        </p:nvSpPr>
        <p:spPr>
          <a:xfrm>
            <a:off x="6144796" y="3284985"/>
            <a:ext cx="432048" cy="2109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C77CA6-7CA4-AA5D-F43A-FB9CFFB199AD}"/>
              </a:ext>
            </a:extLst>
          </p:cNvPr>
          <p:cNvSpPr txBox="1"/>
          <p:nvPr/>
        </p:nvSpPr>
        <p:spPr>
          <a:xfrm>
            <a:off x="2603612" y="4221088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17234C3-3713-8C0C-717E-E5E846F10652}"/>
              </a:ext>
            </a:extLst>
          </p:cNvPr>
          <p:cNvSpPr txBox="1"/>
          <p:nvPr/>
        </p:nvSpPr>
        <p:spPr>
          <a:xfrm>
            <a:off x="3630956" y="3594502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B26535-1071-B54F-7388-4B75A40217D9}"/>
              </a:ext>
            </a:extLst>
          </p:cNvPr>
          <p:cNvSpPr txBox="1"/>
          <p:nvPr/>
        </p:nvSpPr>
        <p:spPr>
          <a:xfrm>
            <a:off x="4739830" y="3403739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8DEA87-7A31-64FD-B339-3B6E71D1EC88}"/>
              </a:ext>
            </a:extLst>
          </p:cNvPr>
          <p:cNvSpPr txBox="1"/>
          <p:nvPr/>
        </p:nvSpPr>
        <p:spPr>
          <a:xfrm>
            <a:off x="5896022" y="2894701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1EF6597-D3B7-B338-4342-A2E83EBC0D5C}"/>
              </a:ext>
            </a:extLst>
          </p:cNvPr>
          <p:cNvSpPr/>
          <p:nvPr/>
        </p:nvSpPr>
        <p:spPr>
          <a:xfrm>
            <a:off x="623392" y="3573016"/>
            <a:ext cx="1368152" cy="6480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timer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DBB0A7-C139-E6E6-F4CE-125972D4F838}"/>
              </a:ext>
            </a:extLst>
          </p:cNvPr>
          <p:cNvCxnSpPr>
            <a:cxnSpLocks/>
          </p:cNvCxnSpPr>
          <p:nvPr/>
        </p:nvCxnSpPr>
        <p:spPr>
          <a:xfrm>
            <a:off x="1991544" y="4221088"/>
            <a:ext cx="612068" cy="576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E967563-1A03-F6B4-52FC-BADCE5A99BDD}"/>
              </a:ext>
            </a:extLst>
          </p:cNvPr>
          <p:cNvSpPr txBox="1"/>
          <p:nvPr/>
        </p:nvSpPr>
        <p:spPr>
          <a:xfrm>
            <a:off x="623392" y="4365104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1) </a:t>
            </a:r>
            <a:r>
              <a:rPr lang="zh-CN" altLang="en-US"/>
              <a:t>递增</a:t>
            </a:r>
            <a:r>
              <a:rPr lang="en-US" altLang="zh-CN"/>
              <a:t>delta</a:t>
            </a:r>
          </a:p>
          <a:p>
            <a:r>
              <a:rPr lang="zh-CN" altLang="en-US">
                <a:solidFill>
                  <a:srgbClr val="FF0000"/>
                </a:solidFill>
              </a:rPr>
              <a:t>只针对当前任务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A7E3410-CD91-1153-545A-DC1BA55EC74D}"/>
              </a:ext>
            </a:extLst>
          </p:cNvPr>
          <p:cNvSpPr txBox="1"/>
          <p:nvPr/>
        </p:nvSpPr>
        <p:spPr>
          <a:xfrm>
            <a:off x="515380" y="1124744"/>
            <a:ext cx="8064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当前</a:t>
            </a:r>
            <a:r>
              <a:rPr lang="en-US" altLang="zh-CN" sz="2400" err="1"/>
              <a:t>vruntime</a:t>
            </a:r>
            <a:r>
              <a:rPr lang="zh-CN" altLang="en-US" sz="2400"/>
              <a:t>最小的任务就是</a:t>
            </a:r>
            <a:r>
              <a:rPr lang="zh-CN" altLang="en-US" sz="2400">
                <a:solidFill>
                  <a:srgbClr val="FF0000"/>
                </a:solidFill>
              </a:rPr>
              <a:t>当前任务</a:t>
            </a:r>
            <a:r>
              <a:rPr lang="zh-CN" altLang="en-US" sz="2400"/>
              <a:t>。计算公式</a:t>
            </a:r>
            <a:endParaRPr lang="en-US" altLang="zh-CN" sz="2400"/>
          </a:p>
          <a:p>
            <a:r>
              <a:rPr lang="en-US" altLang="zh-CN" sz="2400" b="1" err="1">
                <a:solidFill>
                  <a:srgbClr val="0070C0"/>
                </a:solidFill>
              </a:rPr>
              <a:t>vruntime</a:t>
            </a:r>
            <a:r>
              <a:rPr lang="en-US" altLang="zh-CN" sz="2400" b="1">
                <a:solidFill>
                  <a:srgbClr val="0070C0"/>
                </a:solidFill>
              </a:rPr>
              <a:t> = </a:t>
            </a:r>
            <a:r>
              <a:rPr lang="en-US" altLang="zh-CN" sz="2400" b="1" err="1">
                <a:solidFill>
                  <a:srgbClr val="0070C0"/>
                </a:solidFill>
              </a:rPr>
              <a:t>init_vruntime</a:t>
            </a:r>
            <a:r>
              <a:rPr lang="en-US" altLang="zh-CN" sz="2400" b="1">
                <a:solidFill>
                  <a:srgbClr val="0070C0"/>
                </a:solidFill>
              </a:rPr>
              <a:t> + (delta / weight(nice))</a:t>
            </a:r>
          </a:p>
          <a:p>
            <a:r>
              <a:rPr lang="zh-CN" altLang="en-US" sz="2400"/>
              <a:t>系统初始化时，</a:t>
            </a:r>
            <a:r>
              <a:rPr lang="en-US" altLang="zh-CN" sz="2400" err="1"/>
              <a:t>init_vruntime</a:t>
            </a:r>
            <a:r>
              <a:rPr lang="en-US" altLang="zh-CN" sz="2400"/>
              <a:t>, delta, nice</a:t>
            </a:r>
            <a:r>
              <a:rPr lang="zh-CN" altLang="en-US" sz="2400"/>
              <a:t>三者都是</a:t>
            </a:r>
            <a:r>
              <a:rPr lang="en-US" altLang="zh-CN" sz="2400"/>
              <a:t>0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FA22A83-996A-0F6E-ED47-A8975BB3F1A1}"/>
              </a:ext>
            </a:extLst>
          </p:cNvPr>
          <p:cNvSpPr/>
          <p:nvPr/>
        </p:nvSpPr>
        <p:spPr>
          <a:xfrm>
            <a:off x="7631008" y="2979784"/>
            <a:ext cx="4351242" cy="11390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新增任务：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新任务的</a:t>
            </a:r>
            <a:r>
              <a:rPr lang="en-US" altLang="zh-CN" err="1">
                <a:solidFill>
                  <a:sysClr val="windowText" lastClr="000000"/>
                </a:solidFill>
              </a:rPr>
              <a:t>init_vruntime</a:t>
            </a:r>
            <a:r>
              <a:rPr lang="zh-CN" altLang="en-US">
                <a:solidFill>
                  <a:sysClr val="windowText" lastClr="000000"/>
                </a:solidFill>
              </a:rPr>
              <a:t>等于</a:t>
            </a:r>
            <a:r>
              <a:rPr lang="en-US" altLang="zh-CN" err="1">
                <a:solidFill>
                  <a:sysClr val="windowText" lastClr="000000"/>
                </a:solidFill>
              </a:rPr>
              <a:t>min_vruntime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即默认情况下新任务能够尽快投入运行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4C3EDAF-FF36-41A0-7184-68B34ECFDE9D}"/>
              </a:ext>
            </a:extLst>
          </p:cNvPr>
          <p:cNvSpPr/>
          <p:nvPr/>
        </p:nvSpPr>
        <p:spPr>
          <a:xfrm>
            <a:off x="7635276" y="4622893"/>
            <a:ext cx="4351242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设置优先级</a:t>
            </a:r>
            <a:r>
              <a:rPr lang="en-US" altLang="zh-CN" err="1">
                <a:solidFill>
                  <a:sysClr val="windowText" lastClr="000000"/>
                </a:solidFill>
              </a:rPr>
              <a:t>set_priority</a:t>
            </a:r>
            <a:r>
              <a:rPr lang="zh-CN" altLang="en-US">
                <a:solidFill>
                  <a:sysClr val="windowText" lastClr="000000"/>
                </a:solidFill>
              </a:rPr>
              <a:t>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只有</a:t>
            </a:r>
            <a:r>
              <a:rPr lang="en-US" altLang="zh-CN">
                <a:solidFill>
                  <a:sysClr val="windowText" lastClr="000000"/>
                </a:solidFill>
              </a:rPr>
              <a:t>CFS</a:t>
            </a:r>
            <a:r>
              <a:rPr lang="zh-CN" altLang="en-US">
                <a:solidFill>
                  <a:sysClr val="windowText" lastClr="000000"/>
                </a:solidFill>
              </a:rPr>
              <a:t>支持设置优先级，即</a:t>
            </a:r>
            <a:r>
              <a:rPr lang="en-US" altLang="zh-CN">
                <a:solidFill>
                  <a:sysClr val="windowText" lastClr="000000"/>
                </a:solidFill>
              </a:rPr>
              <a:t>nice</a:t>
            </a:r>
            <a:r>
              <a:rPr lang="zh-CN" altLang="en-US">
                <a:solidFill>
                  <a:sysClr val="windowText" lastClr="000000"/>
                </a:solidFill>
              </a:rPr>
              <a:t>值，会影响</a:t>
            </a:r>
            <a:r>
              <a:rPr lang="en-US" altLang="zh-CN" err="1">
                <a:solidFill>
                  <a:sysClr val="windowText" lastClr="000000"/>
                </a:solidFill>
              </a:rPr>
              <a:t>init_vruntime</a:t>
            </a:r>
            <a:r>
              <a:rPr lang="zh-CN" altLang="en-US">
                <a:solidFill>
                  <a:sysClr val="windowText" lastClr="000000"/>
                </a:solidFill>
              </a:rPr>
              <a:t>以及运行中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值，该任务会比默认情况获得更多或更少的运行机会。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FA03710-F195-77A5-EE5D-8911E66003D2}"/>
              </a:ext>
            </a:extLst>
          </p:cNvPr>
          <p:cNvSpPr txBox="1"/>
          <p:nvPr/>
        </p:nvSpPr>
        <p:spPr>
          <a:xfrm>
            <a:off x="2351584" y="2677270"/>
            <a:ext cx="288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2) </a:t>
            </a:r>
            <a:r>
              <a:rPr lang="zh-CN" altLang="en-US"/>
              <a:t>触发调度器总是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把</a:t>
            </a:r>
            <a:r>
              <a:rPr lang="en-US" altLang="zh-CN" err="1">
                <a:solidFill>
                  <a:srgbClr val="FF0000"/>
                </a:solidFill>
              </a:rPr>
              <a:t>vruntime</a:t>
            </a:r>
            <a:r>
              <a:rPr lang="zh-CN" altLang="en-US">
                <a:solidFill>
                  <a:srgbClr val="FF0000"/>
                </a:solidFill>
              </a:rPr>
              <a:t>最小值放在队首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893F71-8306-96C1-186A-419DFD8996B4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774942" y="3000436"/>
            <a:ext cx="576642" cy="566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498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CA21E1-91E3-EFB4-0ED4-5FAA0F478343}"/>
              </a:ext>
            </a:extLst>
          </p:cNvPr>
          <p:cNvSpPr txBox="1"/>
          <p:nvPr/>
        </p:nvSpPr>
        <p:spPr>
          <a:xfrm>
            <a:off x="515380" y="370134"/>
            <a:ext cx="9685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CFS(Completely Fair Scheduler)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D702F3-F042-6D07-4A47-90AC0430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7" y="1095408"/>
            <a:ext cx="6534384" cy="12470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6CA988-8FA1-403E-07D7-302E6AAEE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76" y="2482992"/>
            <a:ext cx="9331333" cy="4186368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08EEBC2-BA58-6FE9-3EF0-DB26E91A4F8D}"/>
              </a:ext>
            </a:extLst>
          </p:cNvPr>
          <p:cNvSpPr/>
          <p:nvPr/>
        </p:nvSpPr>
        <p:spPr>
          <a:xfrm>
            <a:off x="7356140" y="1302504"/>
            <a:ext cx="4068452" cy="722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任务队列基于</a:t>
            </a:r>
            <a:r>
              <a:rPr lang="en-US" altLang="zh-CN" err="1">
                <a:solidFill>
                  <a:sysClr val="windowText" lastClr="000000"/>
                </a:solidFill>
              </a:rPr>
              <a:t>BtreeMap</a:t>
            </a:r>
            <a:r>
              <a:rPr lang="zh-CN" altLang="en-US">
                <a:solidFill>
                  <a:sysClr val="windowText" lastClr="000000"/>
                </a:solidFill>
              </a:rPr>
              <a:t>，即有序队列，排序基于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5B075D8-493B-6AE0-6C54-A98BC781809E}"/>
              </a:ext>
            </a:extLst>
          </p:cNvPr>
          <p:cNvSpPr/>
          <p:nvPr/>
        </p:nvSpPr>
        <p:spPr>
          <a:xfrm>
            <a:off x="7356140" y="2708920"/>
            <a:ext cx="4068452" cy="722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队首永远是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最小的任务，即当前应该被调度的目标任务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ACC4F27-9D2A-02B7-AC7C-3D23BE16B5C9}"/>
              </a:ext>
            </a:extLst>
          </p:cNvPr>
          <p:cNvSpPr/>
          <p:nvPr/>
        </p:nvSpPr>
        <p:spPr>
          <a:xfrm>
            <a:off x="7369520" y="4471987"/>
            <a:ext cx="4523124" cy="722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由于上次任务执行后，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必然会发生变化，必须重新计算插入适当位置。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0EEADC2-F31A-0204-536F-EAE0FD5904C6}"/>
              </a:ext>
            </a:extLst>
          </p:cNvPr>
          <p:cNvSpPr/>
          <p:nvPr/>
        </p:nvSpPr>
        <p:spPr>
          <a:xfrm>
            <a:off x="7356140" y="5445224"/>
            <a:ext cx="4523124" cy="10426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更新</a:t>
            </a:r>
            <a:r>
              <a:rPr lang="zh-CN" altLang="en-US" b="1">
                <a:solidFill>
                  <a:srgbClr val="FF0000"/>
                </a:solidFill>
              </a:rPr>
              <a:t>当前任务</a:t>
            </a:r>
            <a:r>
              <a:rPr lang="zh-CN" altLang="en-US">
                <a:solidFill>
                  <a:sysClr val="windowText" lastClr="000000"/>
                </a:solidFill>
              </a:rPr>
              <a:t>的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；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首次运行，或者当前任务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比</a:t>
            </a:r>
            <a:r>
              <a:rPr lang="en-US" altLang="zh-CN" err="1">
                <a:solidFill>
                  <a:sysClr val="windowText" lastClr="000000"/>
                </a:solidFill>
              </a:rPr>
              <a:t>min_vruntime</a:t>
            </a:r>
            <a:r>
              <a:rPr lang="zh-CN" altLang="en-US">
                <a:solidFill>
                  <a:sysClr val="windowText" lastClr="000000"/>
                </a:solidFill>
              </a:rPr>
              <a:t>大，就会触发</a:t>
            </a:r>
            <a:r>
              <a:rPr lang="en-US" altLang="zh-CN" err="1">
                <a:solidFill>
                  <a:sysClr val="windowText" lastClr="000000"/>
                </a:solidFill>
              </a:rPr>
              <a:t>resched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67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CA21E1-91E3-EFB4-0ED4-5FAA0F478343}"/>
              </a:ext>
            </a:extLst>
          </p:cNvPr>
          <p:cNvSpPr txBox="1"/>
          <p:nvPr/>
        </p:nvSpPr>
        <p:spPr>
          <a:xfrm>
            <a:off x="515380" y="370134"/>
            <a:ext cx="9685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CFS(Completely Fair Scheduler)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8DE9F1-9684-1616-6AF3-C6CD2575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39" y="1146144"/>
            <a:ext cx="3401673" cy="16347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1B5119-6BC6-3AB6-8A3A-7B0839ADB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99" y="3467501"/>
            <a:ext cx="8081383" cy="16176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80146F-68D1-ACEE-4777-E9C1229A7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1" y="5123684"/>
            <a:ext cx="5976664" cy="16176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C8D37C2-501C-A86F-2CF5-8DD7A73B2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93" y="2780928"/>
            <a:ext cx="4793000" cy="667569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31279E1-4DCA-66D4-6968-8DD6C927490B}"/>
              </a:ext>
            </a:extLst>
          </p:cNvPr>
          <p:cNvSpPr/>
          <p:nvPr/>
        </p:nvSpPr>
        <p:spPr>
          <a:xfrm>
            <a:off x="4511824" y="1163462"/>
            <a:ext cx="4068452" cy="12214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计算公式涉及的基础参数：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 err="1">
                <a:solidFill>
                  <a:sysClr val="windowText" lastClr="000000"/>
                </a:solidFill>
              </a:rPr>
              <a:t>init_vruntime</a:t>
            </a:r>
            <a:r>
              <a:rPr lang="zh-CN" altLang="en-US">
                <a:solidFill>
                  <a:sysClr val="windowText" lastClr="000000"/>
                </a:solidFill>
              </a:rPr>
              <a:t>创建时固定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delta</a:t>
            </a:r>
            <a:r>
              <a:rPr lang="zh-CN" altLang="en-US">
                <a:solidFill>
                  <a:sysClr val="windowText" lastClr="000000"/>
                </a:solidFill>
              </a:rPr>
              <a:t>由定时器递增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nice</a:t>
            </a:r>
            <a:r>
              <a:rPr lang="zh-CN" altLang="en-US">
                <a:solidFill>
                  <a:sysClr val="windowText" lastClr="000000"/>
                </a:solidFill>
              </a:rPr>
              <a:t>由</a:t>
            </a:r>
            <a:r>
              <a:rPr lang="en-US" altLang="zh-CN" err="1">
                <a:solidFill>
                  <a:sysClr val="windowText" lastClr="000000"/>
                </a:solidFill>
              </a:rPr>
              <a:t>set_priority</a:t>
            </a:r>
            <a:r>
              <a:rPr lang="zh-CN" altLang="en-US">
                <a:solidFill>
                  <a:sysClr val="windowText" lastClr="000000"/>
                </a:solidFill>
              </a:rPr>
              <a:t>设置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3F8445-1E59-46EE-0226-A48F8A485038}"/>
              </a:ext>
            </a:extLst>
          </p:cNvPr>
          <p:cNvSpPr/>
          <p:nvPr/>
        </p:nvSpPr>
        <p:spPr>
          <a:xfrm>
            <a:off x="5494764" y="2888939"/>
            <a:ext cx="5677800" cy="5015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delta</a:t>
            </a:r>
            <a:r>
              <a:rPr lang="zh-CN" altLang="en-US">
                <a:solidFill>
                  <a:sysClr val="windowText" lastClr="000000"/>
                </a:solidFill>
              </a:rPr>
              <a:t>由定时器递增。如前页，只有当前任务由此机会。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6746FD8-CEFA-74AC-85BB-59E61048A386}"/>
              </a:ext>
            </a:extLst>
          </p:cNvPr>
          <p:cNvSpPr/>
          <p:nvPr/>
        </p:nvSpPr>
        <p:spPr>
          <a:xfrm>
            <a:off x="8904312" y="4039214"/>
            <a:ext cx="2268252" cy="4742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计算公式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2BED87F-B760-8245-4517-4D1FAB9A602E}"/>
              </a:ext>
            </a:extLst>
          </p:cNvPr>
          <p:cNvSpPr/>
          <p:nvPr/>
        </p:nvSpPr>
        <p:spPr>
          <a:xfrm>
            <a:off x="6672065" y="5509002"/>
            <a:ext cx="4716523" cy="836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设置</a:t>
            </a:r>
            <a:r>
              <a:rPr lang="en-US" altLang="zh-CN">
                <a:solidFill>
                  <a:sysClr val="windowText" lastClr="000000"/>
                </a:solidFill>
              </a:rPr>
              <a:t>nice</a:t>
            </a:r>
            <a:r>
              <a:rPr lang="zh-CN" altLang="en-US">
                <a:solidFill>
                  <a:sysClr val="windowText" lastClr="000000"/>
                </a:solidFill>
              </a:rPr>
              <a:t>不是直接影响当前值，而是影响未来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的计算结果，步进速度会变化。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0636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6E856E-A3B1-210D-936F-665A55A4B674}"/>
              </a:ext>
            </a:extLst>
          </p:cNvPr>
          <p:cNvSpPr txBox="1"/>
          <p:nvPr/>
        </p:nvSpPr>
        <p:spPr>
          <a:xfrm>
            <a:off x="515380" y="370134"/>
            <a:ext cx="8100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小结 </a:t>
            </a:r>
            <a:r>
              <a:rPr lang="en-US" altLang="zh-CN" sz="3200"/>
              <a:t>– Cooperative(v0.3) &amp; Preemptive(v0.4)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56BBDD-9805-F80D-8743-F32DB39DCFDD}"/>
              </a:ext>
            </a:extLst>
          </p:cNvPr>
          <p:cNvSpPr/>
          <p:nvPr/>
        </p:nvSpPr>
        <p:spPr>
          <a:xfrm>
            <a:off x="1055440" y="5124308"/>
            <a:ext cx="6462718" cy="1040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算法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842FB0-3C44-B7C1-E457-C2FCDE76ABB5}"/>
              </a:ext>
            </a:extLst>
          </p:cNvPr>
          <p:cNvSpPr/>
          <p:nvPr/>
        </p:nvSpPr>
        <p:spPr>
          <a:xfrm>
            <a:off x="1055440" y="3788094"/>
            <a:ext cx="6462718" cy="115212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框架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B6DD22C-BC36-815E-E5B4-B11068CADC0E}"/>
              </a:ext>
            </a:extLst>
          </p:cNvPr>
          <p:cNvSpPr txBox="1"/>
          <p:nvPr/>
        </p:nvSpPr>
        <p:spPr>
          <a:xfrm>
            <a:off x="515380" y="1124744"/>
            <a:ext cx="964907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v0.3&amp;v0.4 </a:t>
            </a:r>
            <a:r>
              <a:rPr lang="zh-CN" altLang="en-US" sz="2400"/>
              <a:t>建立了基础的调度框架，引入三个系统任务辅助任务管理。目前可以基于最简单的协作式和抢占式调度算法，支持多任务。</a:t>
            </a:r>
            <a:endParaRPr lang="en-US" altLang="zh-CN" sz="2400"/>
          </a:p>
          <a:p>
            <a:r>
              <a:rPr lang="zh-CN" altLang="en-US" sz="2000" i="1">
                <a:solidFill>
                  <a:srgbClr val="0070C0"/>
                </a:solidFill>
              </a:rPr>
              <a:t>注：</a:t>
            </a:r>
            <a:r>
              <a:rPr lang="en-US" altLang="zh-CN" sz="2000" i="1" err="1">
                <a:solidFill>
                  <a:srgbClr val="0070C0"/>
                </a:solidFill>
              </a:rPr>
              <a:t>ArceOS</a:t>
            </a:r>
            <a:r>
              <a:rPr lang="zh-CN" altLang="en-US" sz="2000" i="1">
                <a:solidFill>
                  <a:srgbClr val="0070C0"/>
                </a:solidFill>
              </a:rPr>
              <a:t>的抢占式调度与</a:t>
            </a:r>
            <a:r>
              <a:rPr lang="en-US" altLang="zh-CN" sz="2000" i="1">
                <a:solidFill>
                  <a:srgbClr val="0070C0"/>
                </a:solidFill>
              </a:rPr>
              <a:t>Linux</a:t>
            </a:r>
            <a:r>
              <a:rPr lang="zh-CN" altLang="en-US" sz="2000" i="1">
                <a:solidFill>
                  <a:srgbClr val="0070C0"/>
                </a:solidFill>
              </a:rPr>
              <a:t>所说的</a:t>
            </a:r>
            <a:r>
              <a:rPr lang="en-US" altLang="zh-CN" sz="2000" i="1">
                <a:solidFill>
                  <a:srgbClr val="0070C0"/>
                </a:solidFill>
              </a:rPr>
              <a:t>”</a:t>
            </a:r>
            <a:r>
              <a:rPr lang="zh-CN" altLang="en-US" sz="2000" i="1">
                <a:solidFill>
                  <a:srgbClr val="0070C0"/>
                </a:solidFill>
              </a:rPr>
              <a:t>抢占</a:t>
            </a:r>
            <a:r>
              <a:rPr lang="en-US" altLang="zh-CN" sz="2000" i="1">
                <a:solidFill>
                  <a:srgbClr val="0070C0"/>
                </a:solidFill>
              </a:rPr>
              <a:t>”</a:t>
            </a:r>
            <a:r>
              <a:rPr lang="zh-CN" altLang="en-US" sz="2000" i="1">
                <a:solidFill>
                  <a:srgbClr val="0070C0"/>
                </a:solidFill>
              </a:rPr>
              <a:t>有概念上的区别。</a:t>
            </a:r>
            <a:endParaRPr lang="en-US" altLang="zh-CN" sz="2000" i="1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E79B92-12DE-E4DB-C1E7-845FADB502DE}"/>
              </a:ext>
            </a:extLst>
          </p:cNvPr>
          <p:cNvSpPr txBox="1"/>
          <p:nvPr/>
        </p:nvSpPr>
        <p:spPr>
          <a:xfrm>
            <a:off x="1959095" y="5733256"/>
            <a:ext cx="20758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协作式调度</a:t>
            </a:r>
            <a:r>
              <a:rPr lang="en-US" altLang="zh-CN" sz="1600" err="1">
                <a:solidFill>
                  <a:schemeClr val="tx1"/>
                </a:solidFill>
              </a:rPr>
              <a:t>sched_fifo</a:t>
            </a:r>
            <a:endParaRPr lang="zh-CN" altLang="en-US" sz="16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B7808DA-1554-96FD-F69B-2BDCDDB45011}"/>
              </a:ext>
            </a:extLst>
          </p:cNvPr>
          <p:cNvSpPr/>
          <p:nvPr/>
        </p:nvSpPr>
        <p:spPr>
          <a:xfrm>
            <a:off x="6474042" y="4522069"/>
            <a:ext cx="869943" cy="347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idle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10484B-9081-EABB-EA16-04368B4DD0C4}"/>
              </a:ext>
            </a:extLst>
          </p:cNvPr>
          <p:cNvSpPr/>
          <p:nvPr/>
        </p:nvSpPr>
        <p:spPr>
          <a:xfrm>
            <a:off x="6474044" y="4213216"/>
            <a:ext cx="869943" cy="347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main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17C39F-D1AE-19D8-F5CE-820540C8D0BE}"/>
              </a:ext>
            </a:extLst>
          </p:cNvPr>
          <p:cNvSpPr/>
          <p:nvPr/>
        </p:nvSpPr>
        <p:spPr>
          <a:xfrm>
            <a:off x="6474043" y="3916070"/>
            <a:ext cx="869943" cy="347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gc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3026FE-DB80-BC75-D510-C230207AA3A5}"/>
              </a:ext>
            </a:extLst>
          </p:cNvPr>
          <p:cNvSpPr txBox="1"/>
          <p:nvPr/>
        </p:nvSpPr>
        <p:spPr>
          <a:xfrm>
            <a:off x="1973542" y="5243834"/>
            <a:ext cx="234201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任务切换</a:t>
            </a:r>
            <a:r>
              <a:rPr lang="en-US" altLang="zh-CN" sz="1600" err="1">
                <a:solidFill>
                  <a:schemeClr val="tx1"/>
                </a:solidFill>
              </a:rPr>
              <a:t>context_switch</a:t>
            </a:r>
            <a:endParaRPr lang="zh-CN" altLang="en-US" sz="16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A9D44C3-A8CB-BAFE-208D-543D76CB3133}"/>
              </a:ext>
            </a:extLst>
          </p:cNvPr>
          <p:cNvSpPr/>
          <p:nvPr/>
        </p:nvSpPr>
        <p:spPr>
          <a:xfrm>
            <a:off x="2039704" y="4250213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2376669-34CA-FE5B-3C9E-A3BBB59D2F32}"/>
              </a:ext>
            </a:extLst>
          </p:cNvPr>
          <p:cNvSpPr/>
          <p:nvPr/>
        </p:nvSpPr>
        <p:spPr>
          <a:xfrm>
            <a:off x="3689380" y="4250212"/>
            <a:ext cx="726587" cy="33123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4138C59-DDAB-880C-D310-D6F8CD237909}"/>
              </a:ext>
            </a:extLst>
          </p:cNvPr>
          <p:cNvSpPr/>
          <p:nvPr/>
        </p:nvSpPr>
        <p:spPr>
          <a:xfrm>
            <a:off x="4703999" y="4250212"/>
            <a:ext cx="1332147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waitqueue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4C59E12-8348-8E9D-BFB8-B454BC1B36AC}"/>
              </a:ext>
            </a:extLst>
          </p:cNvPr>
          <p:cNvSpPr/>
          <p:nvPr/>
        </p:nvSpPr>
        <p:spPr>
          <a:xfrm>
            <a:off x="1055440" y="2997542"/>
            <a:ext cx="6462718" cy="536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接口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B4F31EF-534B-393F-6529-DDA8E66765B0}"/>
              </a:ext>
            </a:extLst>
          </p:cNvPr>
          <p:cNvSpPr/>
          <p:nvPr/>
        </p:nvSpPr>
        <p:spPr>
          <a:xfrm>
            <a:off x="2039704" y="3131778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spawn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3388210-F297-4EBF-4795-2EDD62267870}"/>
              </a:ext>
            </a:extLst>
          </p:cNvPr>
          <p:cNvSpPr/>
          <p:nvPr/>
        </p:nvSpPr>
        <p:spPr>
          <a:xfrm>
            <a:off x="3620725" y="3129673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yield_now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86CB5A-71A4-957D-7ABB-99EB44B9278E}"/>
              </a:ext>
            </a:extLst>
          </p:cNvPr>
          <p:cNvSpPr/>
          <p:nvPr/>
        </p:nvSpPr>
        <p:spPr>
          <a:xfrm>
            <a:off x="5153726" y="3136815"/>
            <a:ext cx="1050286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sleep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FEE349D-C3A7-FBE4-5541-D69FC5169AFD}"/>
              </a:ext>
            </a:extLst>
          </p:cNvPr>
          <p:cNvSpPr/>
          <p:nvPr/>
        </p:nvSpPr>
        <p:spPr>
          <a:xfrm>
            <a:off x="6404865" y="3129673"/>
            <a:ext cx="1050286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exit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C1CEF2-A97B-4AF3-73C6-9604467CDE3E}"/>
              </a:ext>
            </a:extLst>
          </p:cNvPr>
          <p:cNvSpPr txBox="1"/>
          <p:nvPr/>
        </p:nvSpPr>
        <p:spPr>
          <a:xfrm>
            <a:off x="4300411" y="5720088"/>
            <a:ext cx="304357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抢占式调度</a:t>
            </a:r>
            <a:r>
              <a:rPr lang="en-US" altLang="zh-CN" sz="1600" err="1">
                <a:solidFill>
                  <a:schemeClr val="tx1"/>
                </a:solidFill>
              </a:rPr>
              <a:t>sched_rr</a:t>
            </a:r>
            <a:r>
              <a:rPr lang="en-US" altLang="zh-CN" sz="1600">
                <a:solidFill>
                  <a:schemeClr val="tx1"/>
                </a:solidFill>
              </a:rPr>
              <a:t> &amp;</a:t>
            </a:r>
            <a:r>
              <a:rPr lang="en-US" altLang="zh-CN" sz="1600" err="1">
                <a:solidFill>
                  <a:schemeClr val="tx1"/>
                </a:solidFill>
              </a:rPr>
              <a:t>sched_cfs</a:t>
            </a:r>
            <a:endParaRPr lang="zh-CN" altLang="en-US" sz="160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ACD7109E-D906-0B8B-84FD-F809087C3447}"/>
              </a:ext>
            </a:extLst>
          </p:cNvPr>
          <p:cNvSpPr/>
          <p:nvPr/>
        </p:nvSpPr>
        <p:spPr>
          <a:xfrm>
            <a:off x="7752184" y="3036485"/>
            <a:ext cx="338619" cy="19037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05B526-3F25-9F69-9602-E47CEED6FEA9}"/>
              </a:ext>
            </a:extLst>
          </p:cNvPr>
          <p:cNvSpPr txBox="1"/>
          <p:nvPr/>
        </p:nvSpPr>
        <p:spPr>
          <a:xfrm>
            <a:off x="8292244" y="371703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err="1"/>
              <a:t>axtask</a:t>
            </a:r>
            <a:endParaRPr lang="zh-CN" altLang="en-US" sz="240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D3EDFA-6140-B7E4-6B62-6D04B81CBAFA}"/>
              </a:ext>
            </a:extLst>
          </p:cNvPr>
          <p:cNvSpPr txBox="1"/>
          <p:nvPr/>
        </p:nvSpPr>
        <p:spPr>
          <a:xfrm>
            <a:off x="8292323" y="5227645"/>
            <a:ext cx="1688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scheduler</a:t>
            </a:r>
          </a:p>
          <a:p>
            <a:r>
              <a:rPr lang="en-US" altLang="zh-CN" sz="2400" b="1"/>
              <a:t>&amp; </a:t>
            </a:r>
            <a:r>
              <a:rPr lang="en-US" altLang="zh-CN" sz="2400" b="1" err="1"/>
              <a:t>axhal</a:t>
            </a:r>
            <a:endParaRPr lang="zh-CN" altLang="en-US" sz="2400" b="1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8B0BD4B-3139-7D18-B4E7-7344B181A30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7518158" y="5643144"/>
            <a:ext cx="774165" cy="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04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A8CD652-8BD0-425A-89A5-798B7F97CE79}"/>
              </a:ext>
            </a:extLst>
          </p:cNvPr>
          <p:cNvSpPr txBox="1"/>
          <p:nvPr/>
        </p:nvSpPr>
        <p:spPr>
          <a:xfrm>
            <a:off x="515380" y="370134"/>
            <a:ext cx="31323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课后练习</a:t>
            </a:r>
            <a:r>
              <a:rPr lang="en-US" altLang="zh-CN" sz="3200"/>
              <a:t>a2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07071D-D593-47D9-3A19-9D8AFED5539E}"/>
              </a:ext>
            </a:extLst>
          </p:cNvPr>
          <p:cNvSpPr txBox="1"/>
          <p:nvPr/>
        </p:nvSpPr>
        <p:spPr>
          <a:xfrm>
            <a:off x="623392" y="1124744"/>
            <a:ext cx="109452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题目：把协作式调度算法改造为抢占式调度算法。</a:t>
            </a:r>
            <a:endParaRPr lang="en-US" altLang="zh-CN" sz="2000"/>
          </a:p>
          <a:p>
            <a:r>
              <a:rPr lang="zh-CN" altLang="en-US" sz="2000"/>
              <a:t>要求：只能修改</a:t>
            </a:r>
            <a:r>
              <a:rPr lang="en-US" altLang="zh-CN" sz="2000"/>
              <a:t>crates/scheduler/src/simple.rs</a:t>
            </a:r>
            <a:r>
              <a:rPr lang="zh-CN" altLang="en-US" sz="2000"/>
              <a:t>，</a:t>
            </a:r>
            <a:endParaRPr lang="en-US" altLang="zh-CN" sz="2000"/>
          </a:p>
          <a:p>
            <a:r>
              <a:rPr lang="zh-CN" altLang="en-US" sz="2000"/>
              <a:t>修改其中的数据结构和填充相关函数，执行</a:t>
            </a:r>
            <a:r>
              <a:rPr lang="en-US" altLang="zh-CN" sz="2000"/>
              <a:t>verify</a:t>
            </a:r>
            <a:r>
              <a:rPr lang="zh-CN" altLang="en-US" sz="2000"/>
              <a:t>脚本验证</a:t>
            </a:r>
            <a:r>
              <a:rPr lang="en-US" altLang="zh-CN" sz="2000"/>
              <a:t>a2</a:t>
            </a:r>
            <a:r>
              <a:rPr lang="zh-CN" altLang="en-US" sz="2000"/>
              <a:t>通过。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提示：</a:t>
            </a:r>
            <a:endParaRPr lang="en-US" altLang="zh-CN" sz="2000"/>
          </a:p>
          <a:p>
            <a:pPr marL="457200" indent="-457200">
              <a:buAutoNum type="arabicParenR"/>
            </a:pPr>
            <a:r>
              <a:rPr lang="zh-CN" altLang="en-US" sz="2000"/>
              <a:t>可以参考现有的</a:t>
            </a:r>
            <a:r>
              <a:rPr lang="en-US" altLang="zh-CN" sz="2000" err="1"/>
              <a:t>sched_rr</a:t>
            </a:r>
            <a:r>
              <a:rPr lang="zh-CN" altLang="en-US" sz="2000"/>
              <a:t>或</a:t>
            </a:r>
            <a:r>
              <a:rPr lang="en-US" altLang="zh-CN" sz="2000" err="1"/>
              <a:t>sched_cfs</a:t>
            </a:r>
            <a:r>
              <a:rPr lang="zh-CN" altLang="en-US" sz="2000"/>
              <a:t>等算法；或者其它了解的算法。</a:t>
            </a:r>
            <a:endParaRPr lang="en-US" altLang="zh-CN" sz="2000"/>
          </a:p>
          <a:p>
            <a:pPr marL="457200" indent="-457200">
              <a:buAutoNum type="arabicParenR"/>
            </a:pPr>
            <a:r>
              <a:rPr lang="zh-CN" altLang="en-US" sz="2000"/>
              <a:t>重点是发挥</a:t>
            </a:r>
            <a:r>
              <a:rPr lang="en-US" altLang="zh-CN" sz="2000" err="1"/>
              <a:t>task_tick</a:t>
            </a:r>
            <a:r>
              <a:rPr lang="zh-CN" altLang="en-US" sz="2000"/>
              <a:t>方法的作用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911641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A8CD652-8BD0-425A-89A5-798B7F97CE79}"/>
              </a:ext>
            </a:extLst>
          </p:cNvPr>
          <p:cNvSpPr txBox="1"/>
          <p:nvPr/>
        </p:nvSpPr>
        <p:spPr>
          <a:xfrm>
            <a:off x="515380" y="370134"/>
            <a:ext cx="31323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课后练习</a:t>
            </a:r>
            <a:r>
              <a:rPr lang="en-US" altLang="zh-CN" sz="3200"/>
              <a:t>a3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07071D-D593-47D9-3A19-9D8AFED5539E}"/>
              </a:ext>
            </a:extLst>
          </p:cNvPr>
          <p:cNvSpPr txBox="1"/>
          <p:nvPr/>
        </p:nvSpPr>
        <p:spPr>
          <a:xfrm>
            <a:off x="623392" y="1124744"/>
            <a:ext cx="70207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题目：支持</a:t>
            </a:r>
            <a:r>
              <a:rPr lang="en-US" altLang="zh-CN" sz="2000" err="1"/>
              <a:t>ramfs</a:t>
            </a:r>
            <a:r>
              <a:rPr lang="zh-CN" altLang="en-US" sz="2000"/>
              <a:t>的</a:t>
            </a:r>
            <a:r>
              <a:rPr lang="en-US" altLang="zh-CN" sz="2000"/>
              <a:t>rename</a:t>
            </a:r>
            <a:r>
              <a:rPr lang="zh-CN" altLang="en-US" sz="2000"/>
              <a:t>操作。</a:t>
            </a:r>
            <a:endParaRPr lang="en-US" altLang="zh-CN" sz="2000"/>
          </a:p>
          <a:p>
            <a:r>
              <a:rPr lang="zh-CN" altLang="en-US" sz="2000"/>
              <a:t>要求：只能修改</a:t>
            </a:r>
            <a:r>
              <a:rPr lang="fr-FR" altLang="zh-CN" sz="2000"/>
              <a:t>crates/axfs_ramfs/src/dir.rs</a:t>
            </a:r>
            <a:r>
              <a:rPr lang="zh-CN" altLang="en-US" sz="2000"/>
              <a:t>，</a:t>
            </a:r>
            <a:endParaRPr lang="en-US" altLang="zh-CN" sz="2000"/>
          </a:p>
          <a:p>
            <a:r>
              <a:rPr lang="zh-CN" altLang="en-US" sz="2000"/>
              <a:t>增加相关函数，实现部分</a:t>
            </a:r>
            <a:r>
              <a:rPr lang="en-US" altLang="zh-CN" sz="2000"/>
              <a:t>trait</a:t>
            </a:r>
            <a:r>
              <a:rPr lang="zh-CN" altLang="en-US" sz="2000"/>
              <a:t>，执行</a:t>
            </a:r>
            <a:r>
              <a:rPr lang="en-US" altLang="zh-CN" sz="2000"/>
              <a:t>verify</a:t>
            </a:r>
            <a:r>
              <a:rPr lang="zh-CN" altLang="en-US" sz="2000"/>
              <a:t>脚本验证</a:t>
            </a:r>
            <a:r>
              <a:rPr lang="en-US" altLang="zh-CN" sz="2000"/>
              <a:t>a3</a:t>
            </a:r>
            <a:r>
              <a:rPr lang="zh-CN" altLang="en-US" sz="2000"/>
              <a:t>通过。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提示：无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280225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6444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设备与驱动 </a:t>
            </a:r>
            <a:r>
              <a:rPr lang="en-US" altLang="zh-CN" sz="3200"/>
              <a:t>- Bus &amp; Device (v0.5)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2096E0-C1EB-2450-78F3-5783AA76B1E5}"/>
              </a:ext>
            </a:extLst>
          </p:cNvPr>
          <p:cNvSpPr txBox="1"/>
          <p:nvPr/>
        </p:nvSpPr>
        <p:spPr>
          <a:xfrm>
            <a:off x="667780" y="1460237"/>
            <a:ext cx="38800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1) </a:t>
            </a:r>
            <a:r>
              <a:rPr lang="zh-CN" altLang="en-US" sz="2400"/>
              <a:t>设备管理结构</a:t>
            </a:r>
            <a:endParaRPr lang="en-US" altLang="zh-CN" sz="2400"/>
          </a:p>
          <a:p>
            <a:r>
              <a:rPr lang="en-US" altLang="zh-CN" sz="2400"/>
              <a:t>2) </a:t>
            </a:r>
            <a:r>
              <a:rPr lang="zh-CN" altLang="en-US" sz="2400"/>
              <a:t>设备发现与初始化</a:t>
            </a:r>
            <a:endParaRPr lang="en-US" altLang="zh-CN" sz="2400"/>
          </a:p>
          <a:p>
            <a:r>
              <a:rPr lang="en-US" altLang="zh-CN" sz="2400"/>
              <a:t>3) </a:t>
            </a:r>
            <a:r>
              <a:rPr lang="zh-CN" altLang="en-US" sz="2400"/>
              <a:t>中断机制与初始化</a:t>
            </a:r>
            <a:endParaRPr lang="en-US" altLang="zh-CN"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15D32B-8330-AAFD-8865-5368D10CCE50}"/>
              </a:ext>
            </a:extLst>
          </p:cNvPr>
          <p:cNvSpPr/>
          <p:nvPr/>
        </p:nvSpPr>
        <p:spPr>
          <a:xfrm>
            <a:off x="6780076" y="2583473"/>
            <a:ext cx="4500500" cy="1745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modules::axdriver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AACC6B-926C-EAE5-F192-8C306967DE95}"/>
              </a:ext>
            </a:extLst>
          </p:cNvPr>
          <p:cNvSpPr/>
          <p:nvPr/>
        </p:nvSpPr>
        <p:spPr>
          <a:xfrm>
            <a:off x="7032103" y="3142842"/>
            <a:ext cx="3996443" cy="3312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AllDevices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C3D968-FB4B-08A5-C8F3-F0DCB986CFE3}"/>
              </a:ext>
            </a:extLst>
          </p:cNvPr>
          <p:cNvSpPr/>
          <p:nvPr/>
        </p:nvSpPr>
        <p:spPr>
          <a:xfrm>
            <a:off x="7032105" y="3697521"/>
            <a:ext cx="1076545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net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03421E-B1E6-28A2-04D9-A2CED87B023F}"/>
              </a:ext>
            </a:extLst>
          </p:cNvPr>
          <p:cNvSpPr/>
          <p:nvPr/>
        </p:nvSpPr>
        <p:spPr>
          <a:xfrm>
            <a:off x="6776504" y="4671705"/>
            <a:ext cx="4500500" cy="1637615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crates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376DDB-9CFF-EC28-65C7-6104934BCF2E}"/>
              </a:ext>
            </a:extLst>
          </p:cNvPr>
          <p:cNvSpPr/>
          <p:nvPr/>
        </p:nvSpPr>
        <p:spPr>
          <a:xfrm>
            <a:off x="9952001" y="3697520"/>
            <a:ext cx="1076546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display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E34740-06BF-4686-7E0C-A4854FDAB089}"/>
              </a:ext>
            </a:extLst>
          </p:cNvPr>
          <p:cNvSpPr/>
          <p:nvPr/>
        </p:nvSpPr>
        <p:spPr>
          <a:xfrm>
            <a:off x="7032103" y="1805899"/>
            <a:ext cx="1649678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文件系统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023C5B0-0FD2-F47C-CAC1-79243CDFFA85}"/>
              </a:ext>
            </a:extLst>
          </p:cNvPr>
          <p:cNvSpPr/>
          <p:nvPr/>
        </p:nvSpPr>
        <p:spPr>
          <a:xfrm>
            <a:off x="9306864" y="1805897"/>
            <a:ext cx="1649677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网络协议栈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2FFF34E-7229-2684-C1CE-10FA39822C5A}"/>
              </a:ext>
            </a:extLst>
          </p:cNvPr>
          <p:cNvSpPr/>
          <p:nvPr/>
        </p:nvSpPr>
        <p:spPr>
          <a:xfrm>
            <a:off x="8533419" y="3697519"/>
            <a:ext cx="1076544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block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01775D-6044-6EBB-658B-F97972BC3F3B}"/>
              </a:ext>
            </a:extLst>
          </p:cNvPr>
          <p:cNvSpPr txBox="1"/>
          <p:nvPr/>
        </p:nvSpPr>
        <p:spPr>
          <a:xfrm>
            <a:off x="8304584" y="5142802"/>
            <a:ext cx="139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driver_block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65935B-2F7C-9D7C-CB0D-2D8DC8187DDF}"/>
              </a:ext>
            </a:extLst>
          </p:cNvPr>
          <p:cNvSpPr txBox="1"/>
          <p:nvPr/>
        </p:nvSpPr>
        <p:spPr>
          <a:xfrm>
            <a:off x="7068108" y="5142802"/>
            <a:ext cx="12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driver_net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A9E2275-9E76-BE19-C6A0-0CF38BFBD018}"/>
              </a:ext>
            </a:extLst>
          </p:cNvPr>
          <p:cNvSpPr txBox="1"/>
          <p:nvPr/>
        </p:nvSpPr>
        <p:spPr>
          <a:xfrm>
            <a:off x="9711064" y="5142802"/>
            <a:ext cx="1571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driver_display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76076F-4EF5-6D40-9EA8-5B9472B79006}"/>
              </a:ext>
            </a:extLst>
          </p:cNvPr>
          <p:cNvSpPr txBox="1"/>
          <p:nvPr/>
        </p:nvSpPr>
        <p:spPr>
          <a:xfrm>
            <a:off x="7570377" y="5772998"/>
            <a:ext cx="1499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driver_virtio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CA06367-2A0A-A071-4E23-B93301CC4C0D}"/>
              </a:ext>
            </a:extLst>
          </p:cNvPr>
          <p:cNvSpPr txBox="1"/>
          <p:nvPr/>
        </p:nvSpPr>
        <p:spPr>
          <a:xfrm>
            <a:off x="9346103" y="5772998"/>
            <a:ext cx="1211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driver_pci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DD46C1-40A0-3002-F739-856F12AF9843}"/>
              </a:ext>
            </a:extLst>
          </p:cNvPr>
          <p:cNvSpPr/>
          <p:nvPr/>
        </p:nvSpPr>
        <p:spPr>
          <a:xfrm>
            <a:off x="1275036" y="3883520"/>
            <a:ext cx="108012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bus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938E63-EA6C-6CC6-37BD-4F1880D17D44}"/>
              </a:ext>
            </a:extLst>
          </p:cNvPr>
          <p:cNvSpPr/>
          <p:nvPr/>
        </p:nvSpPr>
        <p:spPr>
          <a:xfrm>
            <a:off x="1275036" y="5733256"/>
            <a:ext cx="108012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device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9FC0A3-8007-CC20-1D6F-C17DC793D148}"/>
              </a:ext>
            </a:extLst>
          </p:cNvPr>
          <p:cNvSpPr/>
          <p:nvPr/>
        </p:nvSpPr>
        <p:spPr>
          <a:xfrm>
            <a:off x="3431704" y="4842083"/>
            <a:ext cx="108012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driver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20D0A1C-6E87-E23E-1B1E-30738103F97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815096" y="4459584"/>
            <a:ext cx="0" cy="127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17BAB9F-AF1D-EDA3-CDEC-29A84569B345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2355156" y="4171552"/>
            <a:ext cx="1616608" cy="67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5934314-062E-93C5-87B6-9C7ED609ADED}"/>
              </a:ext>
            </a:extLst>
          </p:cNvPr>
          <p:cNvSpPr txBox="1"/>
          <p:nvPr/>
        </p:nvSpPr>
        <p:spPr>
          <a:xfrm>
            <a:off x="1207840" y="4925548"/>
            <a:ext cx="7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: N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1ABE38E-4798-13A1-C833-A336B9381119}"/>
              </a:ext>
            </a:extLst>
          </p:cNvPr>
          <p:cNvSpPr txBox="1"/>
          <p:nvPr/>
        </p:nvSpPr>
        <p:spPr>
          <a:xfrm>
            <a:off x="3023637" y="4171552"/>
            <a:ext cx="7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: N</a:t>
            </a:r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44B0CEF-338A-AE0A-70E4-A1F01ABCC2DD}"/>
              </a:ext>
            </a:extLst>
          </p:cNvPr>
          <p:cNvCxnSpPr>
            <a:endCxn id="10" idx="1"/>
          </p:cNvCxnSpPr>
          <p:nvPr/>
        </p:nvCxnSpPr>
        <p:spPr>
          <a:xfrm flipV="1">
            <a:off x="2279576" y="5130115"/>
            <a:ext cx="1152128" cy="60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896ECDB-E3EB-091B-7C40-3D7A2AF8C0B9}"/>
              </a:ext>
            </a:extLst>
          </p:cNvPr>
          <p:cNvCxnSpPr>
            <a:cxnSpLocks/>
          </p:cNvCxnSpPr>
          <p:nvPr/>
        </p:nvCxnSpPr>
        <p:spPr>
          <a:xfrm flipH="1">
            <a:off x="2345745" y="5445224"/>
            <a:ext cx="1161539" cy="64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AAC0F5D-D576-5ECB-223C-20FE84ED076D}"/>
              </a:ext>
            </a:extLst>
          </p:cNvPr>
          <p:cNvSpPr txBox="1"/>
          <p:nvPr/>
        </p:nvSpPr>
        <p:spPr>
          <a:xfrm>
            <a:off x="2799474" y="5696261"/>
            <a:ext cx="7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: N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2C30570-FC8C-12DE-DE27-9EA3920C874C}"/>
              </a:ext>
            </a:extLst>
          </p:cNvPr>
          <p:cNvSpPr txBox="1"/>
          <p:nvPr/>
        </p:nvSpPr>
        <p:spPr>
          <a:xfrm>
            <a:off x="2351584" y="4997556"/>
            <a:ext cx="7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: N?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66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E1F6A0C-B373-1434-B043-E9EC205C45B2}"/>
              </a:ext>
            </a:extLst>
          </p:cNvPr>
          <p:cNvGrpSpPr/>
          <p:nvPr/>
        </p:nvGrpSpPr>
        <p:grpSpPr>
          <a:xfrm>
            <a:off x="832005" y="1808820"/>
            <a:ext cx="2923735" cy="4249529"/>
            <a:chOff x="1127448" y="1608022"/>
            <a:chExt cx="3204356" cy="4493658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B39EE1C-BB59-5BDF-6380-398DE7324244}"/>
                </a:ext>
              </a:extLst>
            </p:cNvPr>
            <p:cNvSpPr/>
            <p:nvPr/>
          </p:nvSpPr>
          <p:spPr>
            <a:xfrm>
              <a:off x="1127448" y="1608022"/>
              <a:ext cx="3204356" cy="354917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8E549A8-3426-F707-D190-1BCD2C9A1CC2}"/>
                </a:ext>
              </a:extLst>
            </p:cNvPr>
            <p:cNvSpPr/>
            <p:nvPr/>
          </p:nvSpPr>
          <p:spPr>
            <a:xfrm>
              <a:off x="1451484" y="1772816"/>
              <a:ext cx="2664296" cy="864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APP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12F5EAE-8F3C-1C5F-9568-6D198B8EFFF2}"/>
                </a:ext>
              </a:extLst>
            </p:cNvPr>
            <p:cNvSpPr/>
            <p:nvPr/>
          </p:nvSpPr>
          <p:spPr>
            <a:xfrm>
              <a:off x="1454626" y="2919392"/>
              <a:ext cx="2664296" cy="2057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err="1">
                  <a:solidFill>
                    <a:schemeClr val="tx1"/>
                  </a:solidFill>
                </a:rPr>
                <a:t>UniKernel</a:t>
              </a:r>
              <a:r>
                <a:rPr lang="en-US" altLang="zh-CN" b="1">
                  <a:solidFill>
                    <a:schemeClr val="tx1"/>
                  </a:solidFill>
                </a:rPr>
                <a:t> OS</a:t>
              </a:r>
            </a:p>
            <a:p>
              <a:pPr algn="ctr"/>
              <a:r>
                <a:rPr lang="zh-CN" altLang="en-US" b="1">
                  <a:solidFill>
                    <a:sysClr val="windowText" lastClr="000000"/>
                  </a:solidFill>
                </a:rPr>
                <a:t>或称</a:t>
              </a:r>
              <a:r>
                <a:rPr lang="en-US" altLang="zh-CN" b="1" err="1">
                  <a:solidFill>
                    <a:sysClr val="windowText" lastClr="000000"/>
                  </a:solidFill>
                </a:rPr>
                <a:t>LibOS</a:t>
              </a:r>
              <a:endParaRPr lang="zh-CN" altLang="en-US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C0606A9-833B-2CC1-8372-FFEF162D7926}"/>
                </a:ext>
              </a:extLst>
            </p:cNvPr>
            <p:cNvSpPr/>
            <p:nvPr/>
          </p:nvSpPr>
          <p:spPr>
            <a:xfrm>
              <a:off x="1133630" y="5409220"/>
              <a:ext cx="3198174" cy="6924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Hypervisor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07DCCF08-57FB-B52D-1E70-7625A22F2846}"/>
              </a:ext>
            </a:extLst>
          </p:cNvPr>
          <p:cNvSpPr txBox="1"/>
          <p:nvPr/>
        </p:nvSpPr>
        <p:spPr>
          <a:xfrm>
            <a:off x="5416390" y="4862259"/>
            <a:ext cx="586418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单一应用</a:t>
            </a:r>
            <a:endParaRPr lang="en-US" altLang="zh-CN" sz="2400" b="1"/>
          </a:p>
          <a:p>
            <a:r>
              <a:rPr lang="zh-CN" altLang="en-US" sz="2400" b="1"/>
              <a:t>单一的地址空间</a:t>
            </a:r>
            <a:endParaRPr lang="en-US" altLang="zh-CN" sz="2400" b="1"/>
          </a:p>
          <a:p>
            <a:r>
              <a:rPr lang="zh-CN" altLang="en-US"/>
              <a:t>应用与</a:t>
            </a:r>
            <a:r>
              <a:rPr lang="en-US" altLang="zh-CN"/>
              <a:t>OS</a:t>
            </a:r>
            <a:r>
              <a:rPr lang="zh-CN" altLang="en-US"/>
              <a:t>共用一个地址空间，不分用户空间和内核空间。</a:t>
            </a:r>
            <a:endParaRPr lang="en-US" altLang="zh-CN"/>
          </a:p>
          <a:p>
            <a:r>
              <a:rPr lang="zh-CN" altLang="en-US" sz="2400" b="1"/>
              <a:t>单一的特权级</a:t>
            </a:r>
            <a:endParaRPr lang="en-US" altLang="zh-CN" sz="2400" b="1"/>
          </a:p>
          <a:p>
            <a:r>
              <a:rPr lang="zh-CN" altLang="en-US"/>
              <a:t>只有一个运行</a:t>
            </a:r>
            <a:r>
              <a:rPr lang="en-US" altLang="zh-CN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privilege level</a:t>
            </a:r>
            <a:r>
              <a:rPr lang="zh-CN" alt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，不分用户态和内核态。</a:t>
            </a:r>
            <a:endParaRPr lang="en-US" altLang="zh-CN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CD23C08-6A23-E61E-4B6B-B9E344F5D607}"/>
              </a:ext>
            </a:extLst>
          </p:cNvPr>
          <p:cNvSpPr txBox="1"/>
          <p:nvPr/>
        </p:nvSpPr>
        <p:spPr>
          <a:xfrm>
            <a:off x="447773" y="6220634"/>
            <a:ext cx="514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ysClr val="windowText" lastClr="000000"/>
                </a:solidFill>
              </a:rPr>
              <a:t>Hypervisor</a:t>
            </a:r>
            <a:r>
              <a:rPr lang="zh-CN" altLang="en-US"/>
              <a:t>提供运行体之间安全隔离保护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918198-C83D-96DF-0538-C936D0AD1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547" y="152636"/>
            <a:ext cx="6851205" cy="3054437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9B9FA-35CF-3C1B-7DDD-299E760E9DE3}"/>
              </a:ext>
            </a:extLst>
          </p:cNvPr>
          <p:cNvCxnSpPr/>
          <p:nvPr/>
        </p:nvCxnSpPr>
        <p:spPr>
          <a:xfrm flipH="1">
            <a:off x="767408" y="1484784"/>
            <a:ext cx="410445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37071E6-6FC2-7B30-FD24-6D0D74B8D3CE}"/>
              </a:ext>
            </a:extLst>
          </p:cNvPr>
          <p:cNvSpPr txBox="1"/>
          <p:nvPr/>
        </p:nvSpPr>
        <p:spPr>
          <a:xfrm>
            <a:off x="5375920" y="3465004"/>
            <a:ext cx="586418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Uni</a:t>
            </a:r>
            <a:r>
              <a:rPr lang="en-US" altLang="zh-CN" sz="2400" b="1"/>
              <a:t>-Kernel: </a:t>
            </a:r>
            <a:r>
              <a:rPr lang="zh-CN" altLang="en-US" sz="2400"/>
              <a:t>应用和</a:t>
            </a:r>
            <a:r>
              <a:rPr lang="en-US" altLang="zh-CN" sz="2400"/>
              <a:t>OS</a:t>
            </a:r>
            <a:r>
              <a:rPr lang="zh-CN" altLang="en-US" sz="2400"/>
              <a:t>是一体的</a:t>
            </a:r>
            <a:endParaRPr lang="en-US" altLang="zh-CN" sz="2400"/>
          </a:p>
          <a:p>
            <a:r>
              <a:rPr lang="en-US" altLang="zh-CN" sz="2400" b="1">
                <a:solidFill>
                  <a:srgbClr val="FF0000"/>
                </a:solidFill>
              </a:rPr>
              <a:t>Lib</a:t>
            </a:r>
            <a:r>
              <a:rPr lang="en-US" altLang="zh-CN" sz="2400" b="1"/>
              <a:t>-OS</a:t>
            </a:r>
            <a:r>
              <a:rPr lang="zh-CN" altLang="en-US" sz="2400" b="1"/>
              <a:t>：</a:t>
            </a:r>
            <a:r>
              <a:rPr lang="en-US" altLang="zh-CN" sz="2400"/>
              <a:t>OS</a:t>
            </a:r>
            <a:r>
              <a:rPr lang="zh-CN" altLang="en-US" sz="2400"/>
              <a:t>以库的形式存在</a:t>
            </a:r>
            <a:endParaRPr lang="en-US" altLang="zh-CN" sz="240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1B8A83E8-FA5F-F018-F51E-FB54EB9C405F}"/>
              </a:ext>
            </a:extLst>
          </p:cNvPr>
          <p:cNvSpPr/>
          <p:nvPr/>
        </p:nvSpPr>
        <p:spPr>
          <a:xfrm>
            <a:off x="3879971" y="3610077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AB5626D-FDEA-14BE-4A5D-F339511FA3A9}"/>
              </a:ext>
            </a:extLst>
          </p:cNvPr>
          <p:cNvSpPr/>
          <p:nvPr/>
        </p:nvSpPr>
        <p:spPr>
          <a:xfrm>
            <a:off x="7777805" y="4341727"/>
            <a:ext cx="484632" cy="5109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58301A-0582-1717-FB0F-2BDB4A1BBB00}"/>
              </a:ext>
            </a:extLst>
          </p:cNvPr>
          <p:cNvSpPr txBox="1"/>
          <p:nvPr/>
        </p:nvSpPr>
        <p:spPr>
          <a:xfrm>
            <a:off x="8256240" y="4329100"/>
            <a:ext cx="89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特点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A08933-F0CE-F1E4-D72A-A75490AFCB1C}"/>
              </a:ext>
            </a:extLst>
          </p:cNvPr>
          <p:cNvSpPr txBox="1"/>
          <p:nvPr/>
        </p:nvSpPr>
        <p:spPr>
          <a:xfrm>
            <a:off x="515379" y="370134"/>
            <a:ext cx="5144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概念</a:t>
            </a:r>
            <a:r>
              <a:rPr lang="en-US" altLang="zh-CN" sz="3200"/>
              <a:t>- </a:t>
            </a:r>
            <a:r>
              <a:rPr lang="en-US" altLang="zh-CN" sz="3200" err="1"/>
              <a:t>UniKernel</a:t>
            </a:r>
            <a:r>
              <a:rPr lang="en-US" altLang="zh-CN" sz="3200"/>
              <a:t> OS (</a:t>
            </a:r>
            <a:r>
              <a:rPr lang="en-US" altLang="zh-CN" sz="3200" err="1"/>
              <a:t>libOS</a:t>
            </a:r>
            <a:r>
              <a:rPr lang="en-US" altLang="zh-CN" sz="3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4110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831A85-9694-D9EF-FDB1-EC3056D9143F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设备管理框架</a:t>
            </a:r>
            <a:endParaRPr lang="en-US" altLang="zh-CN" sz="3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4706836-A345-913C-3051-D7AEDA129FEB}"/>
              </a:ext>
            </a:extLst>
          </p:cNvPr>
          <p:cNvSpPr/>
          <p:nvPr/>
        </p:nvSpPr>
        <p:spPr>
          <a:xfrm>
            <a:off x="869112" y="2492896"/>
            <a:ext cx="1440160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AllDevices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566345-BE15-D030-A280-BE7BA2E77382}"/>
              </a:ext>
            </a:extLst>
          </p:cNvPr>
          <p:cNvSpPr/>
          <p:nvPr/>
        </p:nvSpPr>
        <p:spPr>
          <a:xfrm>
            <a:off x="998561" y="2888940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8589D5-3130-C39F-3F38-91E82CA32DA7}"/>
              </a:ext>
            </a:extLst>
          </p:cNvPr>
          <p:cNvSpPr/>
          <p:nvPr/>
        </p:nvSpPr>
        <p:spPr>
          <a:xfrm>
            <a:off x="998561" y="3371587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B7ED58-9119-BD49-AD15-042964C5350F}"/>
              </a:ext>
            </a:extLst>
          </p:cNvPr>
          <p:cNvSpPr/>
          <p:nvPr/>
        </p:nvSpPr>
        <p:spPr>
          <a:xfrm>
            <a:off x="1003497" y="3830891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display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C7D9E62-D9E1-D723-7AD6-2D17A3428FC4}"/>
              </a:ext>
            </a:extLst>
          </p:cNvPr>
          <p:cNvSpPr/>
          <p:nvPr/>
        </p:nvSpPr>
        <p:spPr>
          <a:xfrm>
            <a:off x="4403812" y="2910349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NetDev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BD1DE0D-68FC-2128-3724-0369DF411A10}"/>
              </a:ext>
            </a:extLst>
          </p:cNvPr>
          <p:cNvSpPr/>
          <p:nvPr/>
        </p:nvSpPr>
        <p:spPr>
          <a:xfrm>
            <a:off x="4403812" y="3392996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BlkDev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8BE901A-9005-1475-5C0C-E724C072C782}"/>
              </a:ext>
            </a:extLst>
          </p:cNvPr>
          <p:cNvSpPr/>
          <p:nvPr/>
        </p:nvSpPr>
        <p:spPr>
          <a:xfrm>
            <a:off x="4403812" y="3832876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GPU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8794E15-1221-8DEA-FF58-24AA6FFC8645}"/>
              </a:ext>
            </a:extLst>
          </p:cNvPr>
          <p:cNvCxnSpPr/>
          <p:nvPr/>
        </p:nvCxnSpPr>
        <p:spPr>
          <a:xfrm>
            <a:off x="3707146" y="3088947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FA8D7F8-5885-CD40-25BB-14BBF4785515}"/>
              </a:ext>
            </a:extLst>
          </p:cNvPr>
          <p:cNvCxnSpPr/>
          <p:nvPr/>
        </p:nvCxnSpPr>
        <p:spPr>
          <a:xfrm>
            <a:off x="3707145" y="3612412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10FAB38-DB5F-EFD2-E3B1-66061D15480F}"/>
              </a:ext>
            </a:extLst>
          </p:cNvPr>
          <p:cNvCxnSpPr/>
          <p:nvPr/>
        </p:nvCxnSpPr>
        <p:spPr>
          <a:xfrm>
            <a:off x="3707145" y="4042459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C789B80-062F-1B84-DD1B-010B022134FB}"/>
              </a:ext>
            </a:extLst>
          </p:cNvPr>
          <p:cNvCxnSpPr/>
          <p:nvPr/>
        </p:nvCxnSpPr>
        <p:spPr>
          <a:xfrm>
            <a:off x="6059488" y="954909"/>
            <a:ext cx="0" cy="546242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7DD0A12-71E8-C009-4E8E-1EA9FF2D47DA}"/>
              </a:ext>
            </a:extLst>
          </p:cNvPr>
          <p:cNvSpPr txBox="1"/>
          <p:nvPr/>
        </p:nvSpPr>
        <p:spPr>
          <a:xfrm>
            <a:off x="524743" y="1152931"/>
            <a:ext cx="5354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/>
              <a:t>AllDevices</a:t>
            </a:r>
            <a:r>
              <a:rPr lang="zh-CN" altLang="en-US" sz="2400"/>
              <a:t>管理系统所有的设备，为上层的子系统如文件系统</a:t>
            </a:r>
            <a:r>
              <a:rPr lang="en-US" altLang="zh-CN" sz="2400"/>
              <a:t>FS</a:t>
            </a:r>
            <a:r>
              <a:rPr lang="zh-CN" altLang="en-US" sz="2400"/>
              <a:t>、网络协议栈</a:t>
            </a:r>
            <a:r>
              <a:rPr lang="en-US" altLang="zh-CN" sz="2400"/>
              <a:t>NET</a:t>
            </a:r>
            <a:r>
              <a:rPr lang="zh-CN" altLang="en-US" sz="2400"/>
              <a:t>提供访问服务。三种设备类型：</a:t>
            </a:r>
            <a:endParaRPr lang="en-US" altLang="zh-CN" sz="240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0FC2E8D-DED4-EAEF-63C1-C76E6CBD95BB}"/>
              </a:ext>
            </a:extLst>
          </p:cNvPr>
          <p:cNvCxnSpPr/>
          <p:nvPr/>
        </p:nvCxnSpPr>
        <p:spPr>
          <a:xfrm>
            <a:off x="6096000" y="3645024"/>
            <a:ext cx="5436604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6D23191-CECA-F1C4-129C-BCD1964D7061}"/>
              </a:ext>
            </a:extLst>
          </p:cNvPr>
          <p:cNvCxnSpPr>
            <a:cxnSpLocks/>
          </p:cNvCxnSpPr>
          <p:nvPr/>
        </p:nvCxnSpPr>
        <p:spPr>
          <a:xfrm flipV="1">
            <a:off x="5843972" y="2744924"/>
            <a:ext cx="648072" cy="34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84AAA7A-A95C-DC5C-7CD6-FB5D1DBE0404}"/>
              </a:ext>
            </a:extLst>
          </p:cNvPr>
          <p:cNvCxnSpPr>
            <a:cxnSpLocks/>
          </p:cNvCxnSpPr>
          <p:nvPr/>
        </p:nvCxnSpPr>
        <p:spPr>
          <a:xfrm>
            <a:off x="5843972" y="3930603"/>
            <a:ext cx="576064" cy="29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63F2441-1EF2-EB89-FD77-B28D32AA8691}"/>
              </a:ext>
            </a:extLst>
          </p:cNvPr>
          <p:cNvSpPr txBox="1"/>
          <p:nvPr/>
        </p:nvSpPr>
        <p:spPr>
          <a:xfrm>
            <a:off x="6240016" y="874412"/>
            <a:ext cx="949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static</a:t>
            </a:r>
            <a:endParaRPr lang="zh-CN" altLang="en-US" sz="20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E2F12E7-44DA-7EA5-9749-FBD01588B6BF}"/>
              </a:ext>
            </a:extLst>
          </p:cNvPr>
          <p:cNvSpPr txBox="1"/>
          <p:nvPr/>
        </p:nvSpPr>
        <p:spPr>
          <a:xfrm>
            <a:off x="6240016" y="6015527"/>
            <a:ext cx="949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dyn</a:t>
            </a:r>
            <a:endParaRPr lang="zh-CN" altLang="en-US" sz="200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E2F658EF-E999-616C-473D-515CC818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12" y="4545124"/>
            <a:ext cx="4463358" cy="2000366"/>
          </a:xfrm>
          <a:prstGeom prst="rect">
            <a:avLst/>
          </a:prstGeom>
        </p:spPr>
      </p:pic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E7CD321-6DE1-A1E5-ED51-D7ED66DBCD42}"/>
              </a:ext>
            </a:extLst>
          </p:cNvPr>
          <p:cNvCxnSpPr/>
          <p:nvPr/>
        </p:nvCxnSpPr>
        <p:spPr>
          <a:xfrm>
            <a:off x="2309273" y="3088947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8519FCF-5B20-E345-3D76-3E7BE3C5CDB8}"/>
              </a:ext>
            </a:extLst>
          </p:cNvPr>
          <p:cNvCxnSpPr/>
          <p:nvPr/>
        </p:nvCxnSpPr>
        <p:spPr>
          <a:xfrm>
            <a:off x="2309272" y="3612412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17F9199-2BC4-716E-6064-ACBA8FFB37FB}"/>
              </a:ext>
            </a:extLst>
          </p:cNvPr>
          <p:cNvCxnSpPr/>
          <p:nvPr/>
        </p:nvCxnSpPr>
        <p:spPr>
          <a:xfrm>
            <a:off x="2309272" y="4042459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489854C9-9955-9F68-81F2-59903FC953F7}"/>
              </a:ext>
            </a:extLst>
          </p:cNvPr>
          <p:cNvSpPr/>
          <p:nvPr/>
        </p:nvSpPr>
        <p:spPr>
          <a:xfrm>
            <a:off x="2999656" y="2492896"/>
            <a:ext cx="648072" cy="1800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AxDeviceContainer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CBB1262-8AB5-095F-F6CE-DC0CC194C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36" y="2003831"/>
            <a:ext cx="5468113" cy="38105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3BD7A5D-4EA6-B961-F4BD-47EACC40316F}"/>
              </a:ext>
            </a:extLst>
          </p:cNvPr>
          <p:cNvSpPr txBox="1"/>
          <p:nvPr/>
        </p:nvSpPr>
        <p:spPr>
          <a:xfrm>
            <a:off x="6753435" y="2483604"/>
            <a:ext cx="488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以静态方式对 具体</a:t>
            </a:r>
            <a:r>
              <a:rPr lang="zh-CN" altLang="en-US" b="1"/>
              <a:t>设备类型 </a:t>
            </a:r>
            <a:r>
              <a:rPr lang="zh-CN" altLang="en-US"/>
              <a:t>进行简单封装。</a:t>
            </a:r>
            <a:endParaRPr lang="en-US" altLang="zh-CN"/>
          </a:p>
          <a:p>
            <a:r>
              <a:rPr lang="zh-CN" altLang="en-US"/>
              <a:t>但是每种类型只能管理一个设备。</a:t>
            </a:r>
            <a:endParaRPr lang="en-US" altLang="zh-CN"/>
          </a:p>
          <a:p>
            <a:r>
              <a:rPr lang="zh-CN" altLang="en-US" b="1"/>
              <a:t>效率高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8956B27-BF32-559D-B9C1-BB1575794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940" y="4308966"/>
            <a:ext cx="5077534" cy="31436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CDF676-CA51-B883-1999-29F1A570B59A}"/>
              </a:ext>
            </a:extLst>
          </p:cNvPr>
          <p:cNvSpPr txBox="1"/>
          <p:nvPr/>
        </p:nvSpPr>
        <p:spPr>
          <a:xfrm>
            <a:off x="6786507" y="4834897"/>
            <a:ext cx="488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包含一个动态可变的</a:t>
            </a:r>
            <a:r>
              <a:rPr lang="en-US" altLang="zh-CN"/>
              <a:t>Vec</a:t>
            </a:r>
            <a:r>
              <a:rPr lang="zh-CN" altLang="en-US"/>
              <a:t>，因而可以为每个类型动态管理多个设备。</a:t>
            </a:r>
            <a:endParaRPr lang="en-US" altLang="zh-CN"/>
          </a:p>
          <a:p>
            <a:r>
              <a:rPr lang="zh-CN" altLang="en-US" b="1"/>
              <a:t>效率相对低</a:t>
            </a:r>
          </a:p>
        </p:txBody>
      </p:sp>
    </p:spTree>
    <p:extLst>
      <p:ext uri="{BB962C8B-B14F-4D97-AF65-F5344CB8AC3E}">
        <p14:creationId xmlns:p14="http://schemas.microsoft.com/office/powerpoint/2010/main" val="2909067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9D07F74-B7F7-6DC7-59BC-ADBA62BD8217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设备发现与初始化过程</a:t>
            </a:r>
            <a:endParaRPr lang="en-US" altLang="zh-CN" sz="3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BE51DDA-7144-E890-1D95-D55292839FA7}"/>
              </a:ext>
            </a:extLst>
          </p:cNvPr>
          <p:cNvSpPr/>
          <p:nvPr/>
        </p:nvSpPr>
        <p:spPr>
          <a:xfrm>
            <a:off x="1048566" y="1934834"/>
            <a:ext cx="2921743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axdriver::init_drivers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24D0A05-7E7D-51A4-52B4-8C46C8C98DF4}"/>
              </a:ext>
            </a:extLst>
          </p:cNvPr>
          <p:cNvSpPr/>
          <p:nvPr/>
        </p:nvSpPr>
        <p:spPr>
          <a:xfrm>
            <a:off x="1055439" y="1196752"/>
            <a:ext cx="2921743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axruntime::rust_main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6473C4-DDAB-5FD0-17CF-646843C8D884}"/>
              </a:ext>
            </a:extLst>
          </p:cNvPr>
          <p:cNvSpPr/>
          <p:nvPr/>
        </p:nvSpPr>
        <p:spPr>
          <a:xfrm>
            <a:off x="1052074" y="2672916"/>
            <a:ext cx="2921743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AllDevices::probe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F7908-AA3C-0B7F-1885-22BFA5C34985}"/>
              </a:ext>
            </a:extLst>
          </p:cNvPr>
          <p:cNvSpPr/>
          <p:nvPr/>
        </p:nvSpPr>
        <p:spPr>
          <a:xfrm>
            <a:off x="1055439" y="3410997"/>
            <a:ext cx="2921743" cy="1158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probe_bus_devices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3B3AEC4-B44F-C84A-951F-A61D240D6D1D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flipH="1">
            <a:off x="2509438" y="1592796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FC6BB72-5818-2419-460E-4787BD080B5B}"/>
              </a:ext>
            </a:extLst>
          </p:cNvPr>
          <p:cNvCxnSpPr/>
          <p:nvPr/>
        </p:nvCxnSpPr>
        <p:spPr>
          <a:xfrm flipH="1">
            <a:off x="2512873" y="2350487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AEC52BF-9783-70E7-7D5B-A5D4791750D4}"/>
              </a:ext>
            </a:extLst>
          </p:cNvPr>
          <p:cNvCxnSpPr/>
          <p:nvPr/>
        </p:nvCxnSpPr>
        <p:spPr>
          <a:xfrm flipH="1">
            <a:off x="2512876" y="3098177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BDFE75E-AEC6-2191-DD25-5094463E1853}"/>
              </a:ext>
            </a:extLst>
          </p:cNvPr>
          <p:cNvCxnSpPr/>
          <p:nvPr/>
        </p:nvCxnSpPr>
        <p:spPr>
          <a:xfrm flipH="1">
            <a:off x="1739516" y="3813131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3A9E8B3-9160-81D1-21A6-4CBB923AAED5}"/>
              </a:ext>
            </a:extLst>
          </p:cNvPr>
          <p:cNvCxnSpPr>
            <a:cxnSpLocks/>
          </p:cNvCxnSpPr>
          <p:nvPr/>
        </p:nvCxnSpPr>
        <p:spPr>
          <a:xfrm flipH="1">
            <a:off x="3215680" y="3777825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4CB03A6-9870-5063-2172-BA7A61BD7195}"/>
              </a:ext>
            </a:extLst>
          </p:cNvPr>
          <p:cNvSpPr/>
          <p:nvPr/>
        </p:nvSpPr>
        <p:spPr>
          <a:xfrm>
            <a:off x="1048567" y="4149080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pci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33D9F3F-A81C-0548-2ADF-FA6E2C0ECBF8}"/>
              </a:ext>
            </a:extLst>
          </p:cNvPr>
          <p:cNvSpPr/>
          <p:nvPr/>
        </p:nvSpPr>
        <p:spPr>
          <a:xfrm>
            <a:off x="2795920" y="4173869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mmio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4286C91-1087-797C-C8E5-D0E32CFDB8A0}"/>
              </a:ext>
            </a:extLst>
          </p:cNvPr>
          <p:cNvSpPr/>
          <p:nvPr/>
        </p:nvSpPr>
        <p:spPr>
          <a:xfrm>
            <a:off x="2831924" y="5132405"/>
            <a:ext cx="1895924" cy="852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for_each_drivers {</a:t>
            </a:r>
          </a:p>
          <a:p>
            <a:r>
              <a:rPr lang="en-US" altLang="zh-CN">
                <a:solidFill>
                  <a:schemeClr val="tx1"/>
                </a:solidFill>
              </a:rPr>
              <a:t>    add_device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E7CBCF-C2DC-0D73-199B-6482B44B3EE8}"/>
              </a:ext>
            </a:extLst>
          </p:cNvPr>
          <p:cNvCxnSpPr/>
          <p:nvPr/>
        </p:nvCxnSpPr>
        <p:spPr>
          <a:xfrm>
            <a:off x="3215680" y="4569912"/>
            <a:ext cx="6873" cy="56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CDAA9191-3BD9-B39B-9C00-1B6FC33C2893}"/>
              </a:ext>
            </a:extLst>
          </p:cNvPr>
          <p:cNvSpPr/>
          <p:nvPr/>
        </p:nvSpPr>
        <p:spPr>
          <a:xfrm>
            <a:off x="333905" y="5120492"/>
            <a:ext cx="1895924" cy="85287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pci bus</a:t>
            </a:r>
          </a:p>
          <a:p>
            <a:r>
              <a:rPr lang="en-US" altLang="zh-CN">
                <a:solidFill>
                  <a:schemeClr val="tx1"/>
                </a:solidFill>
              </a:rPr>
              <a:t>detect devices</a:t>
            </a:r>
          </a:p>
          <a:p>
            <a:r>
              <a:rPr lang="en-US" altLang="zh-CN">
                <a:solidFill>
                  <a:schemeClr val="tx1"/>
                </a:solidFill>
              </a:rPr>
              <a:t>based on regs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EB69452-AD83-9291-7378-BFC0188A2A9E}"/>
              </a:ext>
            </a:extLst>
          </p:cNvPr>
          <p:cNvCxnSpPr/>
          <p:nvPr/>
        </p:nvCxnSpPr>
        <p:spPr>
          <a:xfrm>
            <a:off x="1732643" y="4575409"/>
            <a:ext cx="6873" cy="56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右 34">
            <a:extLst>
              <a:ext uri="{FF2B5EF4-FFF2-40B4-BE49-F238E27FC236}">
                <a16:creationId xmlns:a16="http://schemas.microsoft.com/office/drawing/2014/main" id="{1C0A7EC1-6F7B-37D4-F873-78E7C70E9EB5}"/>
              </a:ext>
            </a:extLst>
          </p:cNvPr>
          <p:cNvSpPr/>
          <p:nvPr/>
        </p:nvSpPr>
        <p:spPr>
          <a:xfrm>
            <a:off x="4871864" y="5304615"/>
            <a:ext cx="736641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0916207-8808-EEBB-1E60-DF90168EBCAD}"/>
              </a:ext>
            </a:extLst>
          </p:cNvPr>
          <p:cNvSpPr/>
          <p:nvPr/>
        </p:nvSpPr>
        <p:spPr>
          <a:xfrm>
            <a:off x="5771964" y="4889147"/>
            <a:ext cx="1440160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AllDevices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39D85B3-A7F2-BA58-DC1C-5CF5666A8EC1}"/>
              </a:ext>
            </a:extLst>
          </p:cNvPr>
          <p:cNvSpPr/>
          <p:nvPr/>
        </p:nvSpPr>
        <p:spPr>
          <a:xfrm>
            <a:off x="5901413" y="5285191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A3F8980-3965-179C-975D-3F48A7367129}"/>
              </a:ext>
            </a:extLst>
          </p:cNvPr>
          <p:cNvSpPr/>
          <p:nvPr/>
        </p:nvSpPr>
        <p:spPr>
          <a:xfrm>
            <a:off x="5901413" y="5767838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4CB70A3-1222-C422-4BD4-B6B1F31052C0}"/>
              </a:ext>
            </a:extLst>
          </p:cNvPr>
          <p:cNvSpPr/>
          <p:nvPr/>
        </p:nvSpPr>
        <p:spPr>
          <a:xfrm>
            <a:off x="5906349" y="6227142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display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A548671-A8E1-2CE4-CB91-894A9A46D4DE}"/>
              </a:ext>
            </a:extLst>
          </p:cNvPr>
          <p:cNvSpPr/>
          <p:nvPr/>
        </p:nvSpPr>
        <p:spPr>
          <a:xfrm>
            <a:off x="7779341" y="5304615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NetDev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520E081-84D1-C155-3165-23C174C78AA2}"/>
              </a:ext>
            </a:extLst>
          </p:cNvPr>
          <p:cNvSpPr/>
          <p:nvPr/>
        </p:nvSpPr>
        <p:spPr>
          <a:xfrm>
            <a:off x="7779341" y="5787262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BlkDev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07B2F4C-F83C-34AC-5561-719CC5620C53}"/>
              </a:ext>
            </a:extLst>
          </p:cNvPr>
          <p:cNvSpPr/>
          <p:nvPr/>
        </p:nvSpPr>
        <p:spPr>
          <a:xfrm>
            <a:off x="7779341" y="6227142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GPU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2AE3277-4562-141F-17DC-F5611A74C298}"/>
              </a:ext>
            </a:extLst>
          </p:cNvPr>
          <p:cNvCxnSpPr/>
          <p:nvPr/>
        </p:nvCxnSpPr>
        <p:spPr>
          <a:xfrm>
            <a:off x="7082675" y="5483213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CAF928F-46BC-1CFE-FD84-9A76A1A87EBB}"/>
              </a:ext>
            </a:extLst>
          </p:cNvPr>
          <p:cNvCxnSpPr/>
          <p:nvPr/>
        </p:nvCxnSpPr>
        <p:spPr>
          <a:xfrm>
            <a:off x="7082674" y="6006678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1218AB7-2179-EB6C-7240-630F8D5E7D70}"/>
              </a:ext>
            </a:extLst>
          </p:cNvPr>
          <p:cNvCxnSpPr/>
          <p:nvPr/>
        </p:nvCxnSpPr>
        <p:spPr>
          <a:xfrm>
            <a:off x="7082674" y="6436725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B911D7B-BB0A-33FF-7256-0A5BA40ADF21}"/>
              </a:ext>
            </a:extLst>
          </p:cNvPr>
          <p:cNvSpPr/>
          <p:nvPr/>
        </p:nvSpPr>
        <p:spPr>
          <a:xfrm>
            <a:off x="4835860" y="1102386"/>
            <a:ext cx="7018357" cy="58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主干组件</a:t>
            </a:r>
            <a:r>
              <a:rPr lang="en-US" altLang="zh-CN">
                <a:solidFill>
                  <a:schemeClr val="tx1"/>
                </a:solidFill>
              </a:rPr>
              <a:t>axruntime</a:t>
            </a:r>
            <a:r>
              <a:rPr lang="zh-CN" altLang="en-US">
                <a:solidFill>
                  <a:schemeClr val="tx1"/>
                </a:solidFill>
              </a:rPr>
              <a:t>在启动后期，发现设备并用相应驱动进行初始化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0E786BB-5C40-E1B1-3698-1841DCFA1AF3}"/>
              </a:ext>
            </a:extLst>
          </p:cNvPr>
          <p:cNvSpPr/>
          <p:nvPr/>
        </p:nvSpPr>
        <p:spPr>
          <a:xfrm>
            <a:off x="4833860" y="1872117"/>
            <a:ext cx="7018357" cy="58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axdriver</a:t>
            </a:r>
            <a:r>
              <a:rPr lang="zh-CN" altLang="en-US">
                <a:solidFill>
                  <a:schemeClr val="tx1"/>
                </a:solidFill>
              </a:rPr>
              <a:t>负责发现设备和对其初始化的过程，核心结构</a:t>
            </a:r>
            <a:r>
              <a:rPr lang="en-US" altLang="zh-CN">
                <a:solidFill>
                  <a:schemeClr val="tx1"/>
                </a:solidFill>
              </a:rPr>
              <a:t>AllDevices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0BEE708-E484-6B9E-C953-4905A6948EFF}"/>
              </a:ext>
            </a:extLst>
          </p:cNvPr>
          <p:cNvSpPr/>
          <p:nvPr/>
        </p:nvSpPr>
        <p:spPr>
          <a:xfrm>
            <a:off x="4833859" y="2619554"/>
            <a:ext cx="7018357" cy="58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probe</a:t>
            </a:r>
            <a:r>
              <a:rPr lang="zh-CN" altLang="en-US">
                <a:solidFill>
                  <a:schemeClr val="tx1"/>
                </a:solidFill>
              </a:rPr>
              <a:t>基于总线发现设备，逐个匹配驱动并初始化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87AC5DD-DE84-B1AC-63B8-6FE3EFF13055}"/>
              </a:ext>
            </a:extLst>
          </p:cNvPr>
          <p:cNvSpPr/>
          <p:nvPr/>
        </p:nvSpPr>
        <p:spPr>
          <a:xfrm>
            <a:off x="4833859" y="3477172"/>
            <a:ext cx="7018357" cy="1052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按照平台，有两种总线：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1) PCI</a:t>
            </a:r>
            <a:r>
              <a:rPr lang="zh-CN" altLang="en-US">
                <a:solidFill>
                  <a:schemeClr val="tx1"/>
                </a:solidFill>
              </a:rPr>
              <a:t>总线：基于</a:t>
            </a:r>
            <a:r>
              <a:rPr lang="en-US" altLang="zh-CN">
                <a:solidFill>
                  <a:schemeClr val="tx1"/>
                </a:solidFill>
              </a:rPr>
              <a:t>PCI</a:t>
            </a:r>
            <a:r>
              <a:rPr lang="zh-CN" altLang="en-US">
                <a:solidFill>
                  <a:schemeClr val="tx1"/>
                </a:solidFill>
              </a:rPr>
              <a:t>总线协议发现和管理设备，对应</a:t>
            </a:r>
            <a:r>
              <a:rPr lang="en-US" altLang="zh-CN">
                <a:solidFill>
                  <a:schemeClr val="tx1"/>
                </a:solidFill>
              </a:rPr>
              <a:t>PC &amp; Server</a:t>
            </a:r>
          </a:p>
          <a:p>
            <a:r>
              <a:rPr lang="en-US" altLang="zh-CN">
                <a:solidFill>
                  <a:schemeClr val="tx1"/>
                </a:solidFill>
              </a:rPr>
              <a:t>2) MMIO</a:t>
            </a:r>
            <a:r>
              <a:rPr lang="zh-CN" altLang="en-US">
                <a:solidFill>
                  <a:schemeClr val="tx1"/>
                </a:solidFill>
              </a:rPr>
              <a:t>总线：基于</a:t>
            </a:r>
            <a:r>
              <a:rPr lang="en-US" altLang="zh-CN">
                <a:solidFill>
                  <a:schemeClr val="tx1"/>
                </a:solidFill>
              </a:rPr>
              <a:t>FDT</a:t>
            </a:r>
            <a:r>
              <a:rPr lang="zh-CN" altLang="en-US">
                <a:solidFill>
                  <a:schemeClr val="tx1"/>
                </a:solidFill>
              </a:rPr>
              <a:t>解析发现和管理设备，对应嵌入式平台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726ABCB-2FE6-6172-7BF2-B7AF6DFDCBBD}"/>
              </a:ext>
            </a:extLst>
          </p:cNvPr>
          <p:cNvSpPr/>
          <p:nvPr/>
        </p:nvSpPr>
        <p:spPr>
          <a:xfrm>
            <a:off x="9098080" y="4868974"/>
            <a:ext cx="2754136" cy="17851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chemeClr val="tx1"/>
                </a:solidFill>
              </a:rPr>
              <a:t>输出结果</a:t>
            </a:r>
            <a:r>
              <a:rPr lang="en-US" altLang="zh-CN">
                <a:solidFill>
                  <a:schemeClr val="tx1"/>
                </a:solidFill>
              </a:rPr>
              <a:t>AllDevices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static: </a:t>
            </a:r>
            <a:r>
              <a:rPr lang="zh-CN" altLang="en-US">
                <a:solidFill>
                  <a:schemeClr val="tx1"/>
                </a:solidFill>
              </a:rPr>
              <a:t>单映射，效率高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dyn: </a:t>
            </a:r>
            <a:r>
              <a:rPr lang="zh-CN" altLang="en-US">
                <a:solidFill>
                  <a:schemeClr val="tx1"/>
                </a:solidFill>
              </a:rPr>
              <a:t>适用性强，效率低</a:t>
            </a:r>
          </a:p>
        </p:txBody>
      </p:sp>
    </p:spTree>
    <p:extLst>
      <p:ext uri="{BB962C8B-B14F-4D97-AF65-F5344CB8AC3E}">
        <p14:creationId xmlns:p14="http://schemas.microsoft.com/office/powerpoint/2010/main" val="12037544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161273-8CFD-026C-24CE-9F5146606844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基于总线发现设备</a:t>
            </a:r>
            <a:r>
              <a:rPr lang="en-US" altLang="zh-CN" sz="3200"/>
              <a:t>- qemu</a:t>
            </a:r>
            <a:r>
              <a:rPr lang="zh-CN" altLang="en-US" sz="3200"/>
              <a:t>平台示例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148CA6-3F58-32EA-A4FB-D8002357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1568791"/>
            <a:ext cx="5940660" cy="22601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A7180C5-569E-CDA0-6B75-3A711AF69977}"/>
              </a:ext>
            </a:extLst>
          </p:cNvPr>
          <p:cNvSpPr/>
          <p:nvPr/>
        </p:nvSpPr>
        <p:spPr>
          <a:xfrm>
            <a:off x="1271464" y="2276872"/>
            <a:ext cx="1620180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A0034A-A5C3-80F0-6081-841E78E04942}"/>
              </a:ext>
            </a:extLst>
          </p:cNvPr>
          <p:cNvSpPr txBox="1"/>
          <p:nvPr/>
        </p:nvSpPr>
        <p:spPr>
          <a:xfrm>
            <a:off x="509718" y="1050911"/>
            <a:ext cx="3642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modules/axdriver/src/bus/mmio.rs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FC49C1E-6ADD-AB60-C8DE-C038A4812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8" y="3977449"/>
            <a:ext cx="5940660" cy="2814640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573DA48-8088-27AC-DC23-89E4ED022B8B}"/>
              </a:ext>
            </a:extLst>
          </p:cNvPr>
          <p:cNvSpPr/>
          <p:nvPr/>
        </p:nvSpPr>
        <p:spPr>
          <a:xfrm>
            <a:off x="6996100" y="1600939"/>
            <a:ext cx="4824536" cy="22601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目前管理设备和驱动数量少，采用简单方式，两级循环探测发现设备：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第一级：遍历所有</a:t>
            </a:r>
            <a:r>
              <a:rPr lang="en-US" altLang="zh-CN">
                <a:solidFill>
                  <a:schemeClr val="tx1"/>
                </a:solidFill>
              </a:rPr>
              <a:t>virtio_mmio</a:t>
            </a:r>
            <a:r>
              <a:rPr lang="zh-CN" altLang="en-US">
                <a:solidFill>
                  <a:schemeClr val="tx1"/>
                </a:solidFill>
              </a:rPr>
              <a:t>地址范围，由平台物理内存布局决定并进行过分页映射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第二级：用</a:t>
            </a:r>
            <a:r>
              <a:rPr lang="en-US" altLang="zh-CN">
                <a:solidFill>
                  <a:schemeClr val="tx1"/>
                </a:solidFill>
              </a:rPr>
              <a:t>for_each_drivers</a:t>
            </a:r>
            <a:r>
              <a:rPr lang="zh-CN" altLang="en-US">
                <a:solidFill>
                  <a:schemeClr val="tx1"/>
                </a:solidFill>
              </a:rPr>
              <a:t>宏枚举设备，然后对每个</a:t>
            </a:r>
            <a:r>
              <a:rPr lang="en-US" altLang="zh-CN">
                <a:solidFill>
                  <a:schemeClr val="tx1"/>
                </a:solidFill>
              </a:rPr>
              <a:t>virtio</a:t>
            </a:r>
            <a:r>
              <a:rPr lang="zh-CN" altLang="en-US">
                <a:solidFill>
                  <a:schemeClr val="tx1"/>
                </a:solidFill>
              </a:rPr>
              <a:t>设备</a:t>
            </a:r>
            <a:r>
              <a:rPr lang="en-US" altLang="zh-CN">
                <a:solidFill>
                  <a:schemeClr val="tx1"/>
                </a:solidFill>
              </a:rPr>
              <a:t>probe_mmio</a:t>
            </a:r>
            <a:r>
              <a:rPr lang="zh-CN" altLang="en-US">
                <a:solidFill>
                  <a:schemeClr val="tx1"/>
                </a:solidFill>
              </a:rPr>
              <a:t>进行探查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F6EEFE6-468F-A57A-A4EE-5E19089E3099}"/>
              </a:ext>
            </a:extLst>
          </p:cNvPr>
          <p:cNvSpPr/>
          <p:nvPr/>
        </p:nvSpPr>
        <p:spPr>
          <a:xfrm>
            <a:off x="7006297" y="4227757"/>
            <a:ext cx="4824536" cy="22601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for_each_drivers</a:t>
            </a:r>
            <a:r>
              <a:rPr lang="zh-CN" altLang="en-US">
                <a:solidFill>
                  <a:schemeClr val="tx1"/>
                </a:solidFill>
              </a:rPr>
              <a:t>宏：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对所有涉及的</a:t>
            </a:r>
            <a:r>
              <a:rPr lang="en-US" altLang="zh-CN">
                <a:solidFill>
                  <a:schemeClr val="tx1"/>
                </a:solidFill>
              </a:rPr>
              <a:t>virtio</a:t>
            </a:r>
            <a:r>
              <a:rPr lang="zh-CN" altLang="en-US">
                <a:solidFill>
                  <a:schemeClr val="tx1"/>
                </a:solidFill>
              </a:rPr>
              <a:t>设备类型，进行枚举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下步会将这个宏及上级循环用通用方式替换</a:t>
            </a:r>
            <a:r>
              <a:rPr lang="en-US" altLang="zh-CN">
                <a:solidFill>
                  <a:schemeClr val="tx1"/>
                </a:solidFill>
              </a:rPr>
              <a:t>:</a:t>
            </a:r>
          </a:p>
          <a:p>
            <a:r>
              <a:rPr lang="en-US" altLang="zh-CN">
                <a:solidFill>
                  <a:schemeClr val="tx1"/>
                </a:solidFill>
              </a:rPr>
              <a:t>parse FDT</a:t>
            </a:r>
            <a:r>
              <a:rPr lang="zh-CN" altLang="en-US">
                <a:solidFill>
                  <a:schemeClr val="tx1"/>
                </a:solidFill>
              </a:rPr>
              <a:t>设备树文件的方式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D5157E-1058-8F18-73AE-2488B1199B85}"/>
              </a:ext>
            </a:extLst>
          </p:cNvPr>
          <p:cNvSpPr/>
          <p:nvPr/>
        </p:nvSpPr>
        <p:spPr>
          <a:xfrm>
            <a:off x="3341694" y="2446818"/>
            <a:ext cx="1818202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701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E879B7F-2FD6-67C2-21AF-5B4ECC093F86}"/>
              </a:ext>
            </a:extLst>
          </p:cNvPr>
          <p:cNvSpPr/>
          <p:nvPr/>
        </p:nvSpPr>
        <p:spPr>
          <a:xfrm>
            <a:off x="7176120" y="4512099"/>
            <a:ext cx="3780420" cy="830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qemu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B24311-813B-44A5-E145-AA2D10CCB2CD}"/>
              </a:ext>
            </a:extLst>
          </p:cNvPr>
          <p:cNvSpPr txBox="1"/>
          <p:nvPr/>
        </p:nvSpPr>
        <p:spPr>
          <a:xfrm>
            <a:off x="515380" y="370134"/>
            <a:ext cx="4716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virtio</a:t>
            </a:r>
            <a:r>
              <a:rPr lang="zh-CN" altLang="en-US" sz="3200"/>
              <a:t>设备的</a:t>
            </a:r>
            <a:r>
              <a:rPr lang="en-US" altLang="zh-CN" sz="3200"/>
              <a:t>probe</a:t>
            </a:r>
            <a:r>
              <a:rPr lang="zh-CN" altLang="en-US" sz="3200"/>
              <a:t>过程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3A2BF6-FD16-67AD-7237-05EAF18711DB}"/>
              </a:ext>
            </a:extLst>
          </p:cNvPr>
          <p:cNvSpPr txBox="1"/>
          <p:nvPr/>
        </p:nvSpPr>
        <p:spPr>
          <a:xfrm>
            <a:off x="443381" y="1269335"/>
            <a:ext cx="61065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1)</a:t>
            </a:r>
            <a:r>
              <a:rPr lang="zh-CN" altLang="en-US" sz="2000"/>
              <a:t> </a:t>
            </a:r>
            <a:r>
              <a:rPr lang="en-US" altLang="zh-CN" sz="2000"/>
              <a:t>qemu</a:t>
            </a:r>
            <a:r>
              <a:rPr lang="zh-CN" altLang="en-US" sz="2000"/>
              <a:t>模拟器基于命令行产生设备</a:t>
            </a:r>
            <a:endParaRPr lang="en-US" altLang="zh-CN" sz="2000"/>
          </a:p>
          <a:p>
            <a:r>
              <a:rPr lang="en-US" altLang="zh-CN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device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virtio-blk-device</a:t>
            </a:r>
            <a:r>
              <a:rPr lang="en-US" altLang="zh-CN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</a:t>
            </a:r>
            <a:r>
              <a:rPr lang="en-US" altLang="zh-CN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disk0</a:t>
            </a:r>
          </a:p>
          <a:p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 id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disk0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raw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disk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endParaRPr lang="en-US" altLang="zh-CN">
              <a:effectLst/>
            </a:endParaRPr>
          </a:p>
          <a:p>
            <a:endParaRPr lang="en-US" altLang="zh-CN" sz="2000"/>
          </a:p>
          <a:p>
            <a:r>
              <a:rPr lang="en-US" altLang="zh-CN" sz="2000"/>
              <a:t>2) qemu</a:t>
            </a:r>
            <a:r>
              <a:rPr lang="zh-CN" altLang="en-US" sz="2000"/>
              <a:t>将设备</a:t>
            </a:r>
            <a:r>
              <a:rPr lang="en-US" altLang="zh-CN" sz="2000"/>
              <a:t>mmio</a:t>
            </a:r>
            <a:r>
              <a:rPr lang="zh-CN" altLang="en-US" sz="2000"/>
              <a:t>地址区域映射到</a:t>
            </a:r>
            <a:r>
              <a:rPr lang="en-US" altLang="zh-CN" sz="2000"/>
              <a:t>Guest</a:t>
            </a:r>
            <a:r>
              <a:rPr lang="zh-CN" altLang="en-US" sz="2000"/>
              <a:t>中</a:t>
            </a:r>
            <a:endParaRPr lang="en-US" altLang="zh-CN" sz="2000"/>
          </a:p>
          <a:p>
            <a:r>
              <a:rPr lang="en-US" altLang="zh-CN" sz="2000"/>
              <a:t>qemu-virt</a:t>
            </a:r>
            <a:r>
              <a:rPr lang="zh-CN" altLang="en-US" sz="2000"/>
              <a:t>平台默认有</a:t>
            </a:r>
            <a:r>
              <a:rPr lang="en-US" altLang="zh-CN" sz="2000"/>
              <a:t>8</a:t>
            </a:r>
            <a:r>
              <a:rPr lang="zh-CN" altLang="en-US" sz="2000"/>
              <a:t>个区域槽位，通常只有部分会形成映射，其它处于未映射状态，即表现为空设备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3) virtio-mmio</a:t>
            </a:r>
            <a:r>
              <a:rPr lang="zh-CN" altLang="en-US" sz="2000"/>
              <a:t>驱动逐个发请求区探查</a:t>
            </a:r>
            <a:r>
              <a:rPr lang="en-US" altLang="zh-CN" sz="2000"/>
              <a:t>3</a:t>
            </a:r>
            <a:r>
              <a:rPr lang="zh-CN" altLang="en-US" sz="2000"/>
              <a:t>这些区域槽位</a:t>
            </a:r>
            <a:endParaRPr lang="en-US" altLang="zh-CN" sz="2000"/>
          </a:p>
          <a:p>
            <a:r>
              <a:rPr lang="zh-CN" altLang="en-US" sz="2000"/>
              <a:t>对应映射设备响应请求，返回本设备的类型</a:t>
            </a:r>
            <a:r>
              <a:rPr lang="en-US" altLang="zh-CN" sz="2000"/>
              <a:t>ID</a:t>
            </a:r>
            <a:r>
              <a:rPr lang="zh-CN" altLang="en-US" sz="2000"/>
              <a:t>；</a:t>
            </a:r>
            <a:endParaRPr lang="en-US" altLang="zh-CN" sz="2000"/>
          </a:p>
          <a:p>
            <a:r>
              <a:rPr lang="zh-CN" altLang="en-US" sz="2000"/>
              <a:t>没有映射的槽位返回零，表示空设备。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4) virtio-mmio</a:t>
            </a:r>
            <a:r>
              <a:rPr lang="zh-CN" altLang="en-US" sz="2000"/>
              <a:t>驱动把</a:t>
            </a:r>
            <a:r>
              <a:rPr lang="en-US" altLang="zh-CN" sz="2000"/>
              <a:t>probe</a:t>
            </a:r>
            <a:r>
              <a:rPr lang="zh-CN" altLang="en-US" sz="2000"/>
              <a:t>结果报告上层</a:t>
            </a:r>
            <a:endParaRPr lang="en-US" altLang="zh-CN" sz="200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695462B-9519-5211-F5CE-9356E149C45E}"/>
              </a:ext>
            </a:extLst>
          </p:cNvPr>
          <p:cNvCxnSpPr>
            <a:cxnSpLocks/>
          </p:cNvCxnSpPr>
          <p:nvPr/>
        </p:nvCxnSpPr>
        <p:spPr>
          <a:xfrm>
            <a:off x="7176120" y="3454412"/>
            <a:ext cx="439248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2123A87-02E0-EBDB-6267-09783C8E1891}"/>
              </a:ext>
            </a:extLst>
          </p:cNvPr>
          <p:cNvSpPr/>
          <p:nvPr/>
        </p:nvSpPr>
        <p:spPr>
          <a:xfrm>
            <a:off x="7545276" y="5841268"/>
            <a:ext cx="1034999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对应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磁盘文件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685E96-DA13-05AE-670F-5A0EAC93FCEE}"/>
              </a:ext>
            </a:extLst>
          </p:cNvPr>
          <p:cNvSpPr/>
          <p:nvPr/>
        </p:nvSpPr>
        <p:spPr>
          <a:xfrm>
            <a:off x="7500156" y="3166380"/>
            <a:ext cx="1292871" cy="520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virtio-mmio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槽位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200C5D-D78C-BFB7-F3B1-6267190E7A7F}"/>
              </a:ext>
            </a:extLst>
          </p:cNvPr>
          <p:cNvSpPr/>
          <p:nvPr/>
        </p:nvSpPr>
        <p:spPr>
          <a:xfrm>
            <a:off x="7500155" y="4675569"/>
            <a:ext cx="1080121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</a:t>
            </a:r>
            <a:r>
              <a:rPr lang="en-US" altLang="zh-CN" sz="1600">
                <a:solidFill>
                  <a:schemeClr val="tx1"/>
                </a:solidFill>
              </a:rPr>
              <a:t>-blk</a:t>
            </a: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2F6556-BA98-5EC4-5B22-E8080B8E2F86}"/>
              </a:ext>
            </a:extLst>
          </p:cNvPr>
          <p:cNvSpPr/>
          <p:nvPr/>
        </p:nvSpPr>
        <p:spPr>
          <a:xfrm>
            <a:off x="9408368" y="3172604"/>
            <a:ext cx="1292871" cy="52026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virtio-mmio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槽位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7145CE5-61EC-6788-0830-0CFB79E2C855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062776" y="5197084"/>
            <a:ext cx="163" cy="64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48C2782-C4D9-2DDA-A5AE-5A7D14C5E9C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040216" y="3869910"/>
            <a:ext cx="0" cy="80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D37EAC6-160B-32E2-443D-00262A90DF32}"/>
              </a:ext>
            </a:extLst>
          </p:cNvPr>
          <p:cNvSpPr/>
          <p:nvPr/>
        </p:nvSpPr>
        <p:spPr>
          <a:xfrm>
            <a:off x="7221240" y="2010328"/>
            <a:ext cx="18630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virtio-mmio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驱动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BC8A3D1-4772-BE00-1D46-404E1C616DD0}"/>
              </a:ext>
            </a:extLst>
          </p:cNvPr>
          <p:cNvCxnSpPr/>
          <p:nvPr/>
        </p:nvCxnSpPr>
        <p:spPr>
          <a:xfrm>
            <a:off x="7791461" y="2514383"/>
            <a:ext cx="0" cy="65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2B0123A-C355-969C-4DEA-E22D102BB271}"/>
              </a:ext>
            </a:extLst>
          </p:cNvPr>
          <p:cNvCxnSpPr>
            <a:endCxn id="16" idx="0"/>
          </p:cNvCxnSpPr>
          <p:nvPr/>
        </p:nvCxnSpPr>
        <p:spPr>
          <a:xfrm>
            <a:off x="9033014" y="2514384"/>
            <a:ext cx="1021790" cy="65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9C346FC-FD81-5A2E-1AEC-D1D1BCDA03B8}"/>
              </a:ext>
            </a:extLst>
          </p:cNvPr>
          <p:cNvSpPr txBox="1"/>
          <p:nvPr/>
        </p:nvSpPr>
        <p:spPr>
          <a:xfrm>
            <a:off x="7434318" y="2566481"/>
            <a:ext cx="219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err="1"/>
              <a:t>virtio_mmio_probe</a:t>
            </a:r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7DBA176-2E1E-9BE5-6780-31F8D107E1C1}"/>
              </a:ext>
            </a:extLst>
          </p:cNvPr>
          <p:cNvCxnSpPr/>
          <p:nvPr/>
        </p:nvCxnSpPr>
        <p:spPr>
          <a:xfrm>
            <a:off x="6312024" y="4113076"/>
            <a:ext cx="569190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2477A58-9608-241A-3A29-20DB19505B46}"/>
              </a:ext>
            </a:extLst>
          </p:cNvPr>
          <p:cNvSpPr txBox="1"/>
          <p:nvPr/>
        </p:nvSpPr>
        <p:spPr>
          <a:xfrm>
            <a:off x="10408222" y="5667635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Host</a:t>
            </a:r>
            <a:endParaRPr lang="zh-CN" altLang="en-US" sz="2400" b="1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2E591B1-8B18-0B01-E1E3-0062390178A0}"/>
              </a:ext>
            </a:extLst>
          </p:cNvPr>
          <p:cNvSpPr txBox="1"/>
          <p:nvPr/>
        </p:nvSpPr>
        <p:spPr>
          <a:xfrm>
            <a:off x="10326470" y="2024844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Guest</a:t>
            </a:r>
            <a:endParaRPr lang="zh-CN" altLang="en-US" sz="2400" b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79B53A-1D1A-46AB-D156-8D0B6AC1925A}"/>
              </a:ext>
            </a:extLst>
          </p:cNvPr>
          <p:cNvSpPr txBox="1"/>
          <p:nvPr/>
        </p:nvSpPr>
        <p:spPr>
          <a:xfrm>
            <a:off x="8226406" y="5363924"/>
            <a:ext cx="219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由</a:t>
            </a:r>
            <a:r>
              <a:rPr lang="en-US" altLang="zh-CN" sz="1800" err="1"/>
              <a:t>qemu</a:t>
            </a:r>
            <a:r>
              <a:rPr lang="zh-CN" altLang="en-US" sz="1800"/>
              <a:t>命令行指定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2BD9A52-082F-196C-324D-528AE5C1434D}"/>
              </a:ext>
            </a:extLst>
          </p:cNvPr>
          <p:cNvSpPr/>
          <p:nvPr/>
        </p:nvSpPr>
        <p:spPr>
          <a:xfrm>
            <a:off x="9524655" y="4675569"/>
            <a:ext cx="1080121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virt-net</a:t>
            </a: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设备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0D8571-0D21-D1CB-2556-69C471DCF27E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10054803" y="3802110"/>
            <a:ext cx="9913" cy="87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箭头: 下 4">
            <a:extLst>
              <a:ext uri="{FF2B5EF4-FFF2-40B4-BE49-F238E27FC236}">
                <a16:creationId xmlns:a16="http://schemas.microsoft.com/office/drawing/2014/main" id="{98795C50-3C06-C35A-44AE-24FCACA86D02}"/>
              </a:ext>
            </a:extLst>
          </p:cNvPr>
          <p:cNvSpPr/>
          <p:nvPr/>
        </p:nvSpPr>
        <p:spPr>
          <a:xfrm>
            <a:off x="7904275" y="1291583"/>
            <a:ext cx="484632" cy="66682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E31C53-2328-A1FB-4C02-5CE4850958DA}"/>
              </a:ext>
            </a:extLst>
          </p:cNvPr>
          <p:cNvSpPr txBox="1"/>
          <p:nvPr/>
        </p:nvSpPr>
        <p:spPr>
          <a:xfrm>
            <a:off x="6672064" y="803856"/>
            <a:ext cx="3680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通过</a:t>
            </a:r>
            <a:r>
              <a:rPr lang="en-US" altLang="zh-CN" sz="1800"/>
              <a:t>virtio-mmio</a:t>
            </a:r>
            <a:r>
              <a:rPr lang="zh-CN" altLang="en-US" sz="1800"/>
              <a:t>驱动探查发现设备</a:t>
            </a:r>
            <a:endParaRPr lang="zh-CN" altLang="en-US"/>
          </a:p>
        </p:txBody>
      </p:sp>
      <p:sp>
        <p:nvSpPr>
          <p:cNvPr id="14" name="箭头: 上 13">
            <a:extLst>
              <a:ext uri="{FF2B5EF4-FFF2-40B4-BE49-F238E27FC236}">
                <a16:creationId xmlns:a16="http://schemas.microsoft.com/office/drawing/2014/main" id="{1710D106-00E8-23B4-901D-2E59BFC60D04}"/>
              </a:ext>
            </a:extLst>
          </p:cNvPr>
          <p:cNvSpPr/>
          <p:nvPr/>
        </p:nvSpPr>
        <p:spPr>
          <a:xfrm>
            <a:off x="11610361" y="1557367"/>
            <a:ext cx="246279" cy="403187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429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E879B7F-2FD6-67C2-21AF-5B4ECC093F86}"/>
              </a:ext>
            </a:extLst>
          </p:cNvPr>
          <p:cNvSpPr/>
          <p:nvPr/>
        </p:nvSpPr>
        <p:spPr>
          <a:xfrm>
            <a:off x="1019436" y="4051954"/>
            <a:ext cx="4401604" cy="1789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400" err="1">
                <a:solidFill>
                  <a:schemeClr val="tx1"/>
                </a:solidFill>
              </a:rPr>
              <a:t>qemu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B24311-813B-44A5-E145-AA2D10CCB2CD}"/>
              </a:ext>
            </a:extLst>
          </p:cNvPr>
          <p:cNvSpPr txBox="1"/>
          <p:nvPr/>
        </p:nvSpPr>
        <p:spPr>
          <a:xfrm>
            <a:off x="515380" y="370134"/>
            <a:ext cx="4905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err="1"/>
              <a:t>virtio</a:t>
            </a:r>
            <a:r>
              <a:rPr lang="zh-CN" altLang="en-US" sz="3200"/>
              <a:t>驱动基本模型</a:t>
            </a:r>
            <a:endParaRPr lang="en-US" altLang="zh-CN" sz="3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200C5D-D78C-BFB7-F3B1-6267190E7A7F}"/>
              </a:ext>
            </a:extLst>
          </p:cNvPr>
          <p:cNvSpPr/>
          <p:nvPr/>
        </p:nvSpPr>
        <p:spPr>
          <a:xfrm>
            <a:off x="3832078" y="4381148"/>
            <a:ext cx="1080121" cy="740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</a:t>
            </a:r>
            <a:r>
              <a:rPr lang="zh-CN" altLang="en-US" sz="160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37EAC6-160B-32E2-443D-00262A90DF32}"/>
              </a:ext>
            </a:extLst>
          </p:cNvPr>
          <p:cNvSpPr/>
          <p:nvPr/>
        </p:nvSpPr>
        <p:spPr>
          <a:xfrm>
            <a:off x="1331795" y="1293586"/>
            <a:ext cx="3580403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</a:t>
            </a:r>
            <a:r>
              <a:rPr lang="zh-CN" altLang="en-US" sz="1600">
                <a:solidFill>
                  <a:schemeClr val="tx1"/>
                </a:solidFill>
              </a:rPr>
              <a:t>驱动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BC8A3D1-4772-BE00-1D46-404E1C616DD0}"/>
              </a:ext>
            </a:extLst>
          </p:cNvPr>
          <p:cNvCxnSpPr>
            <a:cxnSpLocks/>
          </p:cNvCxnSpPr>
          <p:nvPr/>
        </p:nvCxnSpPr>
        <p:spPr>
          <a:xfrm>
            <a:off x="2066825" y="3284984"/>
            <a:ext cx="0" cy="10441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7DBA176-2E1E-9BE5-6780-31F8D107E1C1}"/>
              </a:ext>
            </a:extLst>
          </p:cNvPr>
          <p:cNvCxnSpPr/>
          <p:nvPr/>
        </p:nvCxnSpPr>
        <p:spPr>
          <a:xfrm>
            <a:off x="587388" y="3645024"/>
            <a:ext cx="5691905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2477A58-9608-241A-3A29-20DB19505B46}"/>
              </a:ext>
            </a:extLst>
          </p:cNvPr>
          <p:cNvSpPr txBox="1"/>
          <p:nvPr/>
        </p:nvSpPr>
        <p:spPr>
          <a:xfrm>
            <a:off x="5314603" y="4564556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Host</a:t>
            </a:r>
            <a:endParaRPr lang="zh-CN" altLang="en-US" sz="2400" b="1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2E591B1-8B18-0B01-E1E3-0062390178A0}"/>
              </a:ext>
            </a:extLst>
          </p:cNvPr>
          <p:cNvSpPr txBox="1"/>
          <p:nvPr/>
        </p:nvSpPr>
        <p:spPr>
          <a:xfrm>
            <a:off x="5270286" y="2528900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Guest</a:t>
            </a:r>
            <a:endParaRPr lang="zh-CN" altLang="en-US" sz="2400" b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B53E99-403E-AD0B-B7E5-BBF8A279BC18}"/>
              </a:ext>
            </a:extLst>
          </p:cNvPr>
          <p:cNvSpPr/>
          <p:nvPr/>
        </p:nvSpPr>
        <p:spPr>
          <a:xfrm>
            <a:off x="1339139" y="4384281"/>
            <a:ext cx="1516500" cy="740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vring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物理连续页面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475FEC-4E9F-268C-195E-1D9BB2B66555}"/>
              </a:ext>
            </a:extLst>
          </p:cNvPr>
          <p:cNvSpPr/>
          <p:nvPr/>
        </p:nvSpPr>
        <p:spPr>
          <a:xfrm>
            <a:off x="1331794" y="2528900"/>
            <a:ext cx="1523845" cy="74084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vring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Guest</a:t>
            </a:r>
            <a:r>
              <a:rPr lang="zh-CN" altLang="en-US" sz="1600">
                <a:solidFill>
                  <a:schemeClr val="tx1"/>
                </a:solidFill>
              </a:rPr>
              <a:t>空间映射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08FC37C-FD64-45B3-BCE9-257EFC5D4E87}"/>
              </a:ext>
            </a:extLst>
          </p:cNvPr>
          <p:cNvCxnSpPr/>
          <p:nvPr/>
        </p:nvCxnSpPr>
        <p:spPr>
          <a:xfrm>
            <a:off x="2066825" y="1797642"/>
            <a:ext cx="0" cy="58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01FE330-BE4F-5F1E-A47A-E08098C858EB}"/>
              </a:ext>
            </a:extLst>
          </p:cNvPr>
          <p:cNvCxnSpPr>
            <a:cxnSpLocks/>
          </p:cNvCxnSpPr>
          <p:nvPr/>
        </p:nvCxnSpPr>
        <p:spPr>
          <a:xfrm flipH="1">
            <a:off x="2855639" y="4725144"/>
            <a:ext cx="976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0ED08E7-C1B1-B22E-BB6D-88791F1545EE}"/>
              </a:ext>
            </a:extLst>
          </p:cNvPr>
          <p:cNvSpPr/>
          <p:nvPr/>
        </p:nvSpPr>
        <p:spPr>
          <a:xfrm>
            <a:off x="3665075" y="2601076"/>
            <a:ext cx="141412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中断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响应函数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21DC47D-D1AA-D2FF-E65E-3D54DADD1C90}"/>
              </a:ext>
            </a:extLst>
          </p:cNvPr>
          <p:cNvCxnSpPr/>
          <p:nvPr/>
        </p:nvCxnSpPr>
        <p:spPr>
          <a:xfrm>
            <a:off x="4372138" y="1797642"/>
            <a:ext cx="0" cy="73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AC61F3C-9FF6-7E48-B97F-CD4B54140E9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372139" y="3332334"/>
            <a:ext cx="0" cy="104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2919EAD-ED3E-E54B-B22B-E2686C2EEC5B}"/>
              </a:ext>
            </a:extLst>
          </p:cNvPr>
          <p:cNvSpPr txBox="1"/>
          <p:nvPr/>
        </p:nvSpPr>
        <p:spPr>
          <a:xfrm>
            <a:off x="4367808" y="2024844"/>
            <a:ext cx="73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注册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43EF13-12FA-FA7D-5B28-8720C0DE17DB}"/>
              </a:ext>
            </a:extLst>
          </p:cNvPr>
          <p:cNvSpPr txBox="1"/>
          <p:nvPr/>
        </p:nvSpPr>
        <p:spPr>
          <a:xfrm>
            <a:off x="4367807" y="3573016"/>
            <a:ext cx="73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触发中断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0CFDAC4-3207-25FA-0B5F-076F0E2545A4}"/>
              </a:ext>
            </a:extLst>
          </p:cNvPr>
          <p:cNvSpPr txBox="1"/>
          <p:nvPr/>
        </p:nvSpPr>
        <p:spPr>
          <a:xfrm>
            <a:off x="7112801" y="2208949"/>
            <a:ext cx="48352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virtio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驱动和</a:t>
            </a:r>
            <a:r>
              <a:rPr lang="en-US" altLang="zh-CN" sz="20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virtio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设备交互的两条路</a:t>
            </a:r>
            <a:r>
              <a:rPr lang="zh-CN" altLang="en-US" sz="2000"/>
              <a:t>：</a:t>
            </a:r>
            <a:endParaRPr lang="en-US" altLang="zh-CN" sz="2000"/>
          </a:p>
          <a:p>
            <a:r>
              <a:rPr lang="en-US" altLang="zh-CN" sz="2000"/>
              <a:t>(1)</a:t>
            </a:r>
            <a:r>
              <a:rPr lang="zh-CN" altLang="en-US" sz="2000"/>
              <a:t>主要基于</a:t>
            </a:r>
            <a:r>
              <a:rPr lang="en-US" altLang="zh-CN" sz="2000" err="1"/>
              <a:t>vring</a:t>
            </a:r>
            <a:r>
              <a:rPr lang="zh-CN" altLang="en-US" sz="2000"/>
              <a:t>环形队列</a:t>
            </a:r>
            <a:r>
              <a:rPr lang="en-US" altLang="zh-CN" sz="2000"/>
              <a:t>:</a:t>
            </a:r>
          </a:p>
          <a:p>
            <a:r>
              <a:rPr lang="zh-CN" altLang="en-US" sz="2000"/>
              <a:t>本质上是连续的</a:t>
            </a:r>
            <a:r>
              <a:rPr lang="en-US" altLang="zh-CN" sz="2000"/>
              <a:t>Page</a:t>
            </a:r>
            <a:r>
              <a:rPr lang="zh-CN" altLang="en-US" sz="2000"/>
              <a:t>页面，在</a:t>
            </a:r>
            <a:r>
              <a:rPr lang="en-US" altLang="zh-CN" sz="2000"/>
              <a:t>Guest</a:t>
            </a:r>
            <a:r>
              <a:rPr lang="zh-CN" altLang="en-US" sz="2000"/>
              <a:t>和</a:t>
            </a:r>
            <a:r>
              <a:rPr lang="en-US" altLang="zh-CN" sz="2000"/>
              <a:t>Host</a:t>
            </a:r>
            <a:r>
              <a:rPr lang="zh-CN" altLang="en-US" sz="2000"/>
              <a:t>都可见可写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(2)</a:t>
            </a:r>
            <a:r>
              <a:rPr lang="zh-CN" altLang="en-US" sz="2000"/>
              <a:t>中断响应的通道</a:t>
            </a:r>
            <a:endParaRPr lang="en-US" altLang="zh-CN" sz="2000"/>
          </a:p>
          <a:p>
            <a:r>
              <a:rPr lang="zh-CN" altLang="en-US" sz="2000"/>
              <a:t>主要对等待读取大块数据时是有用。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4324157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B84368-9D4E-77C6-B8C7-770BB06DC6FA}"/>
              </a:ext>
            </a:extLst>
          </p:cNvPr>
          <p:cNvSpPr txBox="1"/>
          <p:nvPr/>
        </p:nvSpPr>
        <p:spPr>
          <a:xfrm>
            <a:off x="515380" y="370134"/>
            <a:ext cx="694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中断机制与初始化</a:t>
            </a:r>
            <a:r>
              <a:rPr lang="en-US" altLang="zh-CN" sz="3200"/>
              <a:t>(</a:t>
            </a:r>
            <a:r>
              <a:rPr lang="zh-CN" altLang="en-US" sz="3200"/>
              <a:t>以</a:t>
            </a:r>
            <a:r>
              <a:rPr lang="en-US" altLang="zh-CN" sz="3200"/>
              <a:t>riscv64</a:t>
            </a:r>
            <a:r>
              <a:rPr lang="zh-CN" altLang="en-US" sz="3200"/>
              <a:t>为例</a:t>
            </a:r>
            <a:r>
              <a:rPr lang="en-US" altLang="zh-CN" sz="3200"/>
              <a:t>)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8B0BAD8-6D56-3910-314A-ABCDD5D0B8F4}"/>
              </a:ext>
            </a:extLst>
          </p:cNvPr>
          <p:cNvGrpSpPr/>
          <p:nvPr/>
        </p:nvGrpSpPr>
        <p:grpSpPr>
          <a:xfrm>
            <a:off x="3539716" y="1268760"/>
            <a:ext cx="5616623" cy="5105293"/>
            <a:chOff x="3935760" y="1196752"/>
            <a:chExt cx="5616623" cy="510529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5A4B7B-F832-22CE-D5F7-95F440195685}"/>
                </a:ext>
              </a:extLst>
            </p:cNvPr>
            <p:cNvSpPr/>
            <p:nvPr/>
          </p:nvSpPr>
          <p:spPr>
            <a:xfrm>
              <a:off x="3948435" y="3287441"/>
              <a:ext cx="5063889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CPU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B972EF8-9F84-9A11-B3DF-744A608A29AB}"/>
                </a:ext>
              </a:extLst>
            </p:cNvPr>
            <p:cNvSpPr/>
            <p:nvPr/>
          </p:nvSpPr>
          <p:spPr>
            <a:xfrm>
              <a:off x="4857690" y="3793501"/>
              <a:ext cx="4154634" cy="4198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intc</a:t>
              </a:r>
              <a:r>
                <a:rPr lang="zh-CN" altLang="en-US" sz="2000">
                  <a:solidFill>
                    <a:schemeClr val="tx1"/>
                  </a:solidFill>
                </a:rPr>
                <a:t>中断控制器</a:t>
              </a:r>
              <a:r>
                <a:rPr lang="en-US" altLang="zh-CN" sz="2000">
                  <a:solidFill>
                    <a:schemeClr val="tx1"/>
                  </a:solidFill>
                </a:rPr>
                <a:t>(</a:t>
              </a:r>
              <a:r>
                <a:rPr lang="zh-CN" altLang="en-US" sz="2000">
                  <a:solidFill>
                    <a:schemeClr val="tx1"/>
                  </a:solidFill>
                </a:rPr>
                <a:t>根</a:t>
              </a:r>
              <a:r>
                <a:rPr lang="en-US" altLang="zh-CN" sz="2000">
                  <a:solidFill>
                    <a:schemeClr val="tx1"/>
                  </a:solidFill>
                </a:rPr>
                <a:t>)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1103B20-844B-E264-9098-832F1645D412}"/>
                </a:ext>
              </a:extLst>
            </p:cNvPr>
            <p:cNvSpPr/>
            <p:nvPr/>
          </p:nvSpPr>
          <p:spPr>
            <a:xfrm>
              <a:off x="6848073" y="4876110"/>
              <a:ext cx="2185147" cy="67058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clint</a:t>
              </a:r>
              <a:r>
                <a:rPr lang="zh-CN" altLang="en-US" sz="2000">
                  <a:solidFill>
                    <a:schemeClr val="tx1"/>
                  </a:solidFill>
                </a:rPr>
                <a:t>中断控制器</a:t>
              </a:r>
            </a:p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(core-local)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D4A96B4-DCBC-1725-5C7B-F5A1A6C5D86F}"/>
                </a:ext>
              </a:extLst>
            </p:cNvPr>
            <p:cNvCxnSpPr>
              <a:cxnSpLocks/>
            </p:cNvCxnSpPr>
            <p:nvPr/>
          </p:nvCxnSpPr>
          <p:spPr>
            <a:xfrm>
              <a:off x="8400256" y="4223545"/>
              <a:ext cx="0" cy="633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EFE1CAA-6603-B0E6-B412-3C82FA61E810}"/>
                </a:ext>
              </a:extLst>
            </p:cNvPr>
            <p:cNvSpPr txBox="1"/>
            <p:nvPr/>
          </p:nvSpPr>
          <p:spPr>
            <a:xfrm>
              <a:off x="4946392" y="4362745"/>
              <a:ext cx="1800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外部设备中断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522F0D5-0A5E-0E13-A8A6-1DA4DAB4B64D}"/>
                </a:ext>
              </a:extLst>
            </p:cNvPr>
            <p:cNvSpPr txBox="1"/>
            <p:nvPr/>
          </p:nvSpPr>
          <p:spPr>
            <a:xfrm>
              <a:off x="7076791" y="4376832"/>
              <a:ext cx="1215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时钟中断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1E8DDD-5A36-66CF-5975-DB7F4433DFBB}"/>
                </a:ext>
              </a:extLst>
            </p:cNvPr>
            <p:cNvSpPr txBox="1"/>
            <p:nvPr/>
          </p:nvSpPr>
          <p:spPr>
            <a:xfrm>
              <a:off x="8400256" y="4362745"/>
              <a:ext cx="1152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IPI</a:t>
              </a:r>
              <a:r>
                <a:rPr lang="zh-CN" altLang="en-US" sz="2000"/>
                <a:t>中断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BF51C04-2505-0381-8531-CC43E8264137}"/>
                </a:ext>
              </a:extLst>
            </p:cNvPr>
            <p:cNvSpPr/>
            <p:nvPr/>
          </p:nvSpPr>
          <p:spPr>
            <a:xfrm>
              <a:off x="3935760" y="1196752"/>
              <a:ext cx="5076564" cy="1842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ArceOS</a:t>
              </a:r>
              <a:r>
                <a:rPr lang="zh-CN" altLang="en-US" sz="2000" b="1">
                  <a:solidFill>
                    <a:schemeClr val="tx1"/>
                  </a:solidFill>
                </a:rPr>
                <a:t>内核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C31B275-28FF-5EF8-4D62-43282879C9E5}"/>
                </a:ext>
              </a:extLst>
            </p:cNvPr>
            <p:cNvSpPr/>
            <p:nvPr/>
          </p:nvSpPr>
          <p:spPr>
            <a:xfrm>
              <a:off x="3935760" y="3283193"/>
              <a:ext cx="921930" cy="4198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stvec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113FECD-C1C3-7603-A88C-8A38A8FA1D3C}"/>
                </a:ext>
              </a:extLst>
            </p:cNvPr>
            <p:cNvSpPr/>
            <p:nvPr/>
          </p:nvSpPr>
          <p:spPr>
            <a:xfrm>
              <a:off x="4292123" y="1952836"/>
              <a:ext cx="1705064" cy="735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异常</a:t>
              </a:r>
              <a:r>
                <a:rPr lang="en-US" altLang="zh-CN" sz="2000">
                  <a:solidFill>
                    <a:schemeClr val="tx1"/>
                  </a:solidFill>
                </a:rPr>
                <a:t>/</a:t>
              </a:r>
              <a:r>
                <a:rPr lang="zh-CN" altLang="en-US" sz="2000">
                  <a:solidFill>
                    <a:schemeClr val="tx1"/>
                  </a:solidFill>
                </a:rPr>
                <a:t>中断</a:t>
              </a:r>
              <a:endParaRPr lang="en-US" altLang="zh-CN" sz="200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向量表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FE0D009-E21E-A7CE-A192-202E2A3ADC1F}"/>
                </a:ext>
              </a:extLst>
            </p:cNvPr>
            <p:cNvSpPr/>
            <p:nvPr/>
          </p:nvSpPr>
          <p:spPr>
            <a:xfrm>
              <a:off x="7104111" y="1854519"/>
              <a:ext cx="1436205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axhal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A2E4502-9547-FC30-681C-13562D0CE4B6}"/>
                </a:ext>
              </a:extLst>
            </p:cNvPr>
            <p:cNvCxnSpPr/>
            <p:nvPr/>
          </p:nvCxnSpPr>
          <p:spPr>
            <a:xfrm flipH="1">
              <a:off x="6096000" y="2060848"/>
              <a:ext cx="1008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1849887-FEB5-A4F6-5BD7-13024FCE2E29}"/>
                </a:ext>
              </a:extLst>
            </p:cNvPr>
            <p:cNvSpPr txBox="1"/>
            <p:nvPr/>
          </p:nvSpPr>
          <p:spPr>
            <a:xfrm>
              <a:off x="6255123" y="1700808"/>
              <a:ext cx="725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建立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77D182D-6337-9C39-A6DF-A44DD29DDD1F}"/>
                </a:ext>
              </a:extLst>
            </p:cNvPr>
            <p:cNvSpPr/>
            <p:nvPr/>
          </p:nvSpPr>
          <p:spPr>
            <a:xfrm>
              <a:off x="7104111" y="2358575"/>
              <a:ext cx="1436205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drivers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BA53E20-2A4F-652C-03F3-DFB551D5E06A}"/>
                </a:ext>
              </a:extLst>
            </p:cNvPr>
            <p:cNvCxnSpPr/>
            <p:nvPr/>
          </p:nvCxnSpPr>
          <p:spPr>
            <a:xfrm flipH="1">
              <a:off x="6096000" y="2564904"/>
              <a:ext cx="1008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0FCB8AD-5192-DFA6-062E-737B79639FAD}"/>
                </a:ext>
              </a:extLst>
            </p:cNvPr>
            <p:cNvSpPr txBox="1"/>
            <p:nvPr/>
          </p:nvSpPr>
          <p:spPr>
            <a:xfrm>
              <a:off x="6255123" y="2204864"/>
              <a:ext cx="725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注册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CBF8B75-06AA-E7FF-E2FD-1E4FAB17BAD5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4396725" y="2708920"/>
              <a:ext cx="0" cy="574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FC30535-12E4-250A-DC4A-5CAA7B9AC0E2}"/>
                </a:ext>
              </a:extLst>
            </p:cNvPr>
            <p:cNvCxnSpPr>
              <a:cxnSpLocks/>
            </p:cNvCxnSpPr>
            <p:nvPr/>
          </p:nvCxnSpPr>
          <p:spPr>
            <a:xfrm>
              <a:off x="7123373" y="4223545"/>
              <a:ext cx="0" cy="633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FF7468DB-1458-1DFA-9674-899E0EEC591D}"/>
                </a:ext>
              </a:extLst>
            </p:cNvPr>
            <p:cNvSpPr/>
            <p:nvPr/>
          </p:nvSpPr>
          <p:spPr>
            <a:xfrm>
              <a:off x="3947945" y="4856800"/>
              <a:ext cx="2185147" cy="67058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plic</a:t>
              </a:r>
              <a:r>
                <a:rPr lang="zh-CN" altLang="en-US" sz="2000">
                  <a:solidFill>
                    <a:schemeClr val="tx1"/>
                  </a:solidFill>
                </a:rPr>
                <a:t>中断控制器</a:t>
              </a:r>
              <a:endParaRPr lang="en-US" altLang="zh-CN" sz="20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(platform-level)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0E9E92B-0038-1179-C9C4-6A848DE8D505}"/>
                </a:ext>
              </a:extLst>
            </p:cNvPr>
            <p:cNvCxnSpPr>
              <a:cxnSpLocks/>
            </p:cNvCxnSpPr>
            <p:nvPr/>
          </p:nvCxnSpPr>
          <p:spPr>
            <a:xfrm>
              <a:off x="5051884" y="4244903"/>
              <a:ext cx="0" cy="633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427E43A-8949-B7E3-78AB-E0B2BD0CA352}"/>
                </a:ext>
              </a:extLst>
            </p:cNvPr>
            <p:cNvSpPr/>
            <p:nvPr/>
          </p:nvSpPr>
          <p:spPr>
            <a:xfrm>
              <a:off x="3941419" y="5951700"/>
              <a:ext cx="678418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dev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C2F14BB-DD0A-D65E-B783-49A690CA9431}"/>
                </a:ext>
              </a:extLst>
            </p:cNvPr>
            <p:cNvSpPr/>
            <p:nvPr/>
          </p:nvSpPr>
          <p:spPr>
            <a:xfrm>
              <a:off x="5454674" y="5951699"/>
              <a:ext cx="678418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dev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B9E61F3-DB28-5A74-4C12-29F4A111DA08}"/>
                </a:ext>
              </a:extLst>
            </p:cNvPr>
            <p:cNvSpPr/>
            <p:nvPr/>
          </p:nvSpPr>
          <p:spPr>
            <a:xfrm>
              <a:off x="4712675" y="5951698"/>
              <a:ext cx="678418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dev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98D1810-2F5B-F431-9EA8-B23F66D26A84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280628" y="5546697"/>
              <a:ext cx="0" cy="405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6FE5D41-0593-BEE1-5BB7-F92E44CAFEC8}"/>
                </a:ext>
              </a:extLst>
            </p:cNvPr>
            <p:cNvCxnSpPr>
              <a:cxnSpLocks/>
            </p:cNvCxnSpPr>
            <p:nvPr/>
          </p:nvCxnSpPr>
          <p:spPr>
            <a:xfrm>
              <a:off x="5050564" y="5546695"/>
              <a:ext cx="0" cy="405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FB5C893-5508-081D-4D0B-C9928D6F880F}"/>
                </a:ext>
              </a:extLst>
            </p:cNvPr>
            <p:cNvCxnSpPr>
              <a:cxnSpLocks/>
            </p:cNvCxnSpPr>
            <p:nvPr/>
          </p:nvCxnSpPr>
          <p:spPr>
            <a:xfrm>
              <a:off x="5807968" y="5546695"/>
              <a:ext cx="0" cy="405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41851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块设备驱动 </a:t>
            </a:r>
            <a:r>
              <a:rPr lang="en-US" altLang="zh-CN" sz="3200"/>
              <a:t>- BlockDriver (v0.6)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2C365-CCA4-B545-E2B5-B882124A9898}"/>
              </a:ext>
            </a:extLst>
          </p:cNvPr>
          <p:cNvSpPr/>
          <p:nvPr/>
        </p:nvSpPr>
        <p:spPr>
          <a:xfrm>
            <a:off x="3863752" y="3367177"/>
            <a:ext cx="471652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Trait</a:t>
            </a:r>
            <a:r>
              <a:rPr lang="en-US" altLang="zh-CN">
                <a:solidFill>
                  <a:schemeClr val="tx1"/>
                </a:solidFill>
              </a:rPr>
              <a:t>: BlockDriverOps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D9A541-186B-1E05-B19D-0C1A04F1D8F9}"/>
              </a:ext>
            </a:extLst>
          </p:cNvPr>
          <p:cNvSpPr/>
          <p:nvPr/>
        </p:nvSpPr>
        <p:spPr>
          <a:xfrm>
            <a:off x="3863752" y="4833156"/>
            <a:ext cx="1368152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ramdisk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A1E03B-6A59-8BB7-054C-5CF40A69512B}"/>
              </a:ext>
            </a:extLst>
          </p:cNvPr>
          <p:cNvSpPr/>
          <p:nvPr/>
        </p:nvSpPr>
        <p:spPr>
          <a:xfrm>
            <a:off x="6960096" y="4833156"/>
            <a:ext cx="1620178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bcm2835sdhci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6C6192-DBB0-955B-3D38-EF7910436345}"/>
              </a:ext>
            </a:extLst>
          </p:cNvPr>
          <p:cNvSpPr/>
          <p:nvPr/>
        </p:nvSpPr>
        <p:spPr>
          <a:xfrm>
            <a:off x="5411924" y="4849220"/>
            <a:ext cx="1368152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virtio-blk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0EBFCF7-E17A-5CF7-6CC6-2383AA935635}"/>
              </a:ext>
            </a:extLst>
          </p:cNvPr>
          <p:cNvCxnSpPr>
            <a:stCxn id="10" idx="0"/>
          </p:cNvCxnSpPr>
          <p:nvPr/>
        </p:nvCxnSpPr>
        <p:spPr>
          <a:xfrm flipV="1">
            <a:off x="4547828" y="3799225"/>
            <a:ext cx="0" cy="10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1D39312-0484-828F-8EAF-082F98346B03}"/>
              </a:ext>
            </a:extLst>
          </p:cNvPr>
          <p:cNvCxnSpPr/>
          <p:nvPr/>
        </p:nvCxnSpPr>
        <p:spPr>
          <a:xfrm flipV="1">
            <a:off x="6096000" y="3815289"/>
            <a:ext cx="0" cy="10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8F15DE-A300-2D2D-F7DD-79A31815F935}"/>
              </a:ext>
            </a:extLst>
          </p:cNvPr>
          <p:cNvCxnSpPr/>
          <p:nvPr/>
        </p:nvCxnSpPr>
        <p:spPr>
          <a:xfrm flipV="1">
            <a:off x="7716180" y="3815289"/>
            <a:ext cx="0" cy="10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84A5EBA-4690-02E5-2C5B-7043FAA65D26}"/>
              </a:ext>
            </a:extLst>
          </p:cNvPr>
          <p:cNvSpPr/>
          <p:nvPr/>
        </p:nvSpPr>
        <p:spPr>
          <a:xfrm>
            <a:off x="3863752" y="1990430"/>
            <a:ext cx="4716522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FileSystem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A211E6EC-D675-9E05-42A2-BF12E6784336}"/>
              </a:ext>
            </a:extLst>
          </p:cNvPr>
          <p:cNvSpPr/>
          <p:nvPr/>
        </p:nvSpPr>
        <p:spPr>
          <a:xfrm>
            <a:off x="5853684" y="2641665"/>
            <a:ext cx="484632" cy="6535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7851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CF6D43D-B81D-BA47-B109-3860F6BC9F39}"/>
              </a:ext>
            </a:extLst>
          </p:cNvPr>
          <p:cNvSpPr/>
          <p:nvPr/>
        </p:nvSpPr>
        <p:spPr>
          <a:xfrm>
            <a:off x="7032104" y="2564904"/>
            <a:ext cx="4896544" cy="25562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块设备模型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块设备驱动</a:t>
            </a:r>
            <a:r>
              <a:rPr lang="en-US" altLang="zh-CN" sz="3200"/>
              <a:t>Trait - BlockDriverOps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766B66-2E22-4740-0710-FD359D5C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6" y="1412776"/>
            <a:ext cx="6408712" cy="484673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6C2B9B6-9BAB-794D-5B6F-9A72C57DC82A}"/>
              </a:ext>
            </a:extLst>
          </p:cNvPr>
          <p:cNvSpPr/>
          <p:nvPr/>
        </p:nvSpPr>
        <p:spPr>
          <a:xfrm>
            <a:off x="7821540" y="3326081"/>
            <a:ext cx="39737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cache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1F530E-C0DC-5A5D-17D4-E62A823B63F7}"/>
              </a:ext>
            </a:extLst>
          </p:cNvPr>
          <p:cNvSpPr/>
          <p:nvPr/>
        </p:nvSpPr>
        <p:spPr>
          <a:xfrm>
            <a:off x="782154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1DA75C-71DE-D0AD-5AAE-CE62F33F9E55}"/>
              </a:ext>
            </a:extLst>
          </p:cNvPr>
          <p:cNvSpPr/>
          <p:nvPr/>
        </p:nvSpPr>
        <p:spPr>
          <a:xfrm>
            <a:off x="861628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56C4BFA-2BCD-6E0E-D2B7-F4BBEA6B210F}"/>
              </a:ext>
            </a:extLst>
          </p:cNvPr>
          <p:cNvSpPr/>
          <p:nvPr/>
        </p:nvSpPr>
        <p:spPr>
          <a:xfrm>
            <a:off x="941102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8BC27FA-643E-AE12-F908-E32A6CDB1CBE}"/>
              </a:ext>
            </a:extLst>
          </p:cNvPr>
          <p:cNvSpPr/>
          <p:nvPr/>
        </p:nvSpPr>
        <p:spPr>
          <a:xfrm>
            <a:off x="1020576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2B3B34-3801-8AEA-D25F-9A05652D8732}"/>
              </a:ext>
            </a:extLst>
          </p:cNvPr>
          <p:cNvSpPr/>
          <p:nvPr/>
        </p:nvSpPr>
        <p:spPr>
          <a:xfrm>
            <a:off x="11000500" y="3969060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21AA44-8835-1283-C1AE-FE7CAEB4FE2D}"/>
              </a:ext>
            </a:extLst>
          </p:cNvPr>
          <p:cNvSpPr txBox="1"/>
          <p:nvPr/>
        </p:nvSpPr>
        <p:spPr>
          <a:xfrm>
            <a:off x="7032104" y="4557601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索引</a:t>
            </a:r>
            <a:r>
              <a:rPr lang="en-US" altLang="zh-CN"/>
              <a:t>ID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2B84BB-F6EA-6AA7-ADDB-8AD0CF8EC73E}"/>
              </a:ext>
            </a:extLst>
          </p:cNvPr>
          <p:cNvSpPr txBox="1"/>
          <p:nvPr/>
        </p:nvSpPr>
        <p:spPr>
          <a:xfrm>
            <a:off x="8076220" y="4566300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10011D-59AB-4A87-995E-657C79ABBE2B}"/>
              </a:ext>
            </a:extLst>
          </p:cNvPr>
          <p:cNvSpPr txBox="1"/>
          <p:nvPr/>
        </p:nvSpPr>
        <p:spPr>
          <a:xfrm>
            <a:off x="8867511" y="4557601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2CB910-5FF2-0D47-D454-5A4A6D2BD61D}"/>
              </a:ext>
            </a:extLst>
          </p:cNvPr>
          <p:cNvSpPr txBox="1"/>
          <p:nvPr/>
        </p:nvSpPr>
        <p:spPr>
          <a:xfrm>
            <a:off x="9658802" y="4566300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CDA369-7EA5-96DD-0D2C-E5BD82F88EC0}"/>
              </a:ext>
            </a:extLst>
          </p:cNvPr>
          <p:cNvSpPr txBox="1"/>
          <p:nvPr/>
        </p:nvSpPr>
        <p:spPr>
          <a:xfrm>
            <a:off x="10485637" y="4566300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EC36F0-68DB-0341-DC25-2AAFE93EBC70}"/>
              </a:ext>
            </a:extLst>
          </p:cNvPr>
          <p:cNvSpPr txBox="1"/>
          <p:nvPr/>
        </p:nvSpPr>
        <p:spPr>
          <a:xfrm>
            <a:off x="11312472" y="4557601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051C1B-4B8F-AA5A-1DA5-DD49BC3A5E24}"/>
              </a:ext>
            </a:extLst>
          </p:cNvPr>
          <p:cNvSpPr txBox="1"/>
          <p:nvPr/>
        </p:nvSpPr>
        <p:spPr>
          <a:xfrm>
            <a:off x="7020853" y="404654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块数组</a:t>
            </a:r>
            <a:endParaRPr lang="en-US" altLang="zh-CN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ACB90B-5541-1E5C-C552-63F549BDFB90}"/>
              </a:ext>
            </a:extLst>
          </p:cNvPr>
          <p:cNvSpPr txBox="1"/>
          <p:nvPr/>
        </p:nvSpPr>
        <p:spPr>
          <a:xfrm>
            <a:off x="7019102" y="337920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读</a:t>
            </a:r>
            <a:r>
              <a:rPr lang="en-US" altLang="zh-CN"/>
              <a:t>/</a:t>
            </a:r>
            <a:r>
              <a:rPr lang="zh-CN" altLang="en-US"/>
              <a:t>写</a:t>
            </a:r>
            <a:r>
              <a:rPr lang="en-US" altLang="zh-CN"/>
              <a:t>?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975437-446A-041F-A884-9240AF8A66E9}"/>
              </a:ext>
            </a:extLst>
          </p:cNvPr>
          <p:cNvSpPr txBox="1"/>
          <p:nvPr/>
        </p:nvSpPr>
        <p:spPr>
          <a:xfrm>
            <a:off x="6996100" y="5373216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块设备：连续空间按指定尺寸划分为数组形式</a:t>
            </a:r>
            <a:endParaRPr lang="en-US" altLang="zh-CN"/>
          </a:p>
          <a:p>
            <a:r>
              <a:rPr lang="zh-CN" altLang="en-US"/>
              <a:t>关键属性：</a:t>
            </a:r>
            <a:r>
              <a:rPr lang="zh-CN" altLang="en-US" b="1"/>
              <a:t>块大小 </a:t>
            </a:r>
            <a:r>
              <a:rPr lang="zh-CN" altLang="en-US"/>
              <a:t>和 </a:t>
            </a:r>
            <a:r>
              <a:rPr lang="zh-CN" altLang="en-US" b="1"/>
              <a:t>总块数</a:t>
            </a:r>
          </a:p>
        </p:txBody>
      </p:sp>
      <p:sp>
        <p:nvSpPr>
          <p:cNvPr id="20" name="箭头: 上 19">
            <a:extLst>
              <a:ext uri="{FF2B5EF4-FFF2-40B4-BE49-F238E27FC236}">
                <a16:creationId xmlns:a16="http://schemas.microsoft.com/office/drawing/2014/main" id="{FDEC03A6-12E7-8A6F-5EA2-BC3A887C2EDD}"/>
              </a:ext>
            </a:extLst>
          </p:cNvPr>
          <p:cNvSpPr/>
          <p:nvPr/>
        </p:nvSpPr>
        <p:spPr>
          <a:xfrm>
            <a:off x="7718407" y="1859590"/>
            <a:ext cx="484632" cy="593544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9A7A64B7-D2CE-0626-FB9B-2CABCDCF9D3B}"/>
              </a:ext>
            </a:extLst>
          </p:cNvPr>
          <p:cNvSpPr/>
          <p:nvPr/>
        </p:nvSpPr>
        <p:spPr>
          <a:xfrm>
            <a:off x="9262882" y="1873338"/>
            <a:ext cx="484632" cy="62212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BD928A70-FD1E-6141-230B-A372FD780D4F}"/>
              </a:ext>
            </a:extLst>
          </p:cNvPr>
          <p:cNvSpPr/>
          <p:nvPr/>
        </p:nvSpPr>
        <p:spPr>
          <a:xfrm>
            <a:off x="11001950" y="1845384"/>
            <a:ext cx="484632" cy="622126"/>
          </a:xfrm>
          <a:prstGeom prst="downArrow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A78C29-807D-B75C-6FA8-3E22D8B609CE}"/>
              </a:ext>
            </a:extLst>
          </p:cNvPr>
          <p:cNvSpPr txBox="1"/>
          <p:nvPr/>
        </p:nvSpPr>
        <p:spPr>
          <a:xfrm>
            <a:off x="7392144" y="112648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按索引</a:t>
            </a:r>
            <a:endParaRPr lang="en-US" altLang="zh-CN"/>
          </a:p>
          <a:p>
            <a:r>
              <a:rPr lang="zh-CN" altLang="en-US"/>
              <a:t>读出一块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D34257-64C3-8942-1757-C7EB8F0208C4}"/>
              </a:ext>
            </a:extLst>
          </p:cNvPr>
          <p:cNvSpPr txBox="1"/>
          <p:nvPr/>
        </p:nvSpPr>
        <p:spPr>
          <a:xfrm>
            <a:off x="8904312" y="115112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按索引</a:t>
            </a:r>
            <a:endParaRPr lang="en-US" altLang="zh-CN"/>
          </a:p>
          <a:p>
            <a:r>
              <a:rPr lang="zh-CN" altLang="en-US"/>
              <a:t>写入一块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43481C-8070-3323-13D5-8E9B8D0EB13D}"/>
              </a:ext>
            </a:extLst>
          </p:cNvPr>
          <p:cNvSpPr txBox="1"/>
          <p:nvPr/>
        </p:nvSpPr>
        <p:spPr>
          <a:xfrm>
            <a:off x="10660816" y="1164333"/>
            <a:ext cx="123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刷缓存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回写模式</a:t>
            </a:r>
            <a:r>
              <a:rPr lang="en-US" altLang="zh-CN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537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65527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 </a:t>
            </a:r>
            <a:r>
              <a:rPr lang="en-US" altLang="zh-CN" sz="3200"/>
              <a:t>- FileSystem (v0.7)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A65D36-28AB-3EFC-7D7B-A3270E29CE24}"/>
              </a:ext>
            </a:extLst>
          </p:cNvPr>
          <p:cNvSpPr/>
          <p:nvPr/>
        </p:nvSpPr>
        <p:spPr>
          <a:xfrm>
            <a:off x="1455056" y="2984023"/>
            <a:ext cx="3903377" cy="145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modules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DE1CD3-36EE-6B45-65C2-48985A42BB8D}"/>
              </a:ext>
            </a:extLst>
          </p:cNvPr>
          <p:cNvSpPr/>
          <p:nvPr/>
        </p:nvSpPr>
        <p:spPr>
          <a:xfrm>
            <a:off x="1775520" y="3428815"/>
            <a:ext cx="3114861" cy="71136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axfs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DC85E0-79E3-6103-5F15-B30E81E7C6D4}"/>
              </a:ext>
            </a:extLst>
          </p:cNvPr>
          <p:cNvSpPr/>
          <p:nvPr/>
        </p:nvSpPr>
        <p:spPr>
          <a:xfrm>
            <a:off x="1451484" y="4833310"/>
            <a:ext cx="3903377" cy="1637615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crates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E16DB0C-0E70-DA2A-9624-AE7EC90BB5CC}"/>
              </a:ext>
            </a:extLst>
          </p:cNvPr>
          <p:cNvSpPr/>
          <p:nvPr/>
        </p:nvSpPr>
        <p:spPr>
          <a:xfrm>
            <a:off x="2819636" y="5194252"/>
            <a:ext cx="1368350" cy="3312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axfs_vfs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995E34C-54AD-0B67-A4AA-FF98978B478F}"/>
              </a:ext>
            </a:extLst>
          </p:cNvPr>
          <p:cNvSpPr/>
          <p:nvPr/>
        </p:nvSpPr>
        <p:spPr>
          <a:xfrm>
            <a:off x="1866045" y="5878195"/>
            <a:ext cx="1368350" cy="3312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axfs_ramfs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3A60C2C-C45B-DB83-092D-807A08628E3C}"/>
              </a:ext>
            </a:extLst>
          </p:cNvPr>
          <p:cNvSpPr/>
          <p:nvPr/>
        </p:nvSpPr>
        <p:spPr>
          <a:xfrm>
            <a:off x="3757484" y="5878195"/>
            <a:ext cx="1368350" cy="3312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axfs_devfs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160478-70F2-2D87-827D-974B83353877}"/>
              </a:ext>
            </a:extLst>
          </p:cNvPr>
          <p:cNvSpPr txBox="1"/>
          <p:nvPr/>
        </p:nvSpPr>
        <p:spPr>
          <a:xfrm>
            <a:off x="2601466" y="3610784"/>
            <a:ext cx="71717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fatfs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61825CD-21C9-33AB-283C-ABFE03C131A0}"/>
              </a:ext>
            </a:extLst>
          </p:cNvPr>
          <p:cNvSpPr txBox="1"/>
          <p:nvPr/>
        </p:nvSpPr>
        <p:spPr>
          <a:xfrm>
            <a:off x="3575719" y="3598818"/>
            <a:ext cx="120910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myfs-IF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BFC92DA-82B4-EDC7-6B0B-B7FF0882AAD3}"/>
              </a:ext>
            </a:extLst>
          </p:cNvPr>
          <p:cNvSpPr/>
          <p:nvPr/>
        </p:nvSpPr>
        <p:spPr>
          <a:xfrm>
            <a:off x="1451484" y="1453285"/>
            <a:ext cx="3903377" cy="1134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apps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0FA8417-DA83-80AF-9E44-A90D656A502E}"/>
              </a:ext>
            </a:extLst>
          </p:cNvPr>
          <p:cNvSpPr/>
          <p:nvPr/>
        </p:nvSpPr>
        <p:spPr>
          <a:xfrm>
            <a:off x="1775520" y="1885333"/>
            <a:ext cx="3116861" cy="61206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F8E646B-F7DD-CCCD-111D-D990E754CD7F}"/>
              </a:ext>
            </a:extLst>
          </p:cNvPr>
          <p:cNvSpPr txBox="1"/>
          <p:nvPr/>
        </p:nvSpPr>
        <p:spPr>
          <a:xfrm>
            <a:off x="3575719" y="2020487"/>
            <a:ext cx="118775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myfs-impl</a:t>
            </a:r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1D6AE61-BC71-0CD8-DBED-74FFAACA49A5}"/>
              </a:ext>
            </a:extLst>
          </p:cNvPr>
          <p:cNvSpPr txBox="1"/>
          <p:nvPr/>
        </p:nvSpPr>
        <p:spPr>
          <a:xfrm>
            <a:off x="2603612" y="2014598"/>
            <a:ext cx="71503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shell</a:t>
            </a:r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BBB0151B-8D53-3C70-BFD8-12C8F59C991B}"/>
              </a:ext>
            </a:extLst>
          </p:cNvPr>
          <p:cNvSpPr/>
          <p:nvPr/>
        </p:nvSpPr>
        <p:spPr>
          <a:xfrm>
            <a:off x="4768645" y="2186071"/>
            <a:ext cx="521199" cy="1619013"/>
          </a:xfrm>
          <a:custGeom>
            <a:avLst/>
            <a:gdLst>
              <a:gd name="connsiteX0" fmla="*/ 0 w 521199"/>
              <a:gd name="connsiteY0" fmla="*/ 1619013 h 1619013"/>
              <a:gd name="connsiteX1" fmla="*/ 422787 w 521199"/>
              <a:gd name="connsiteY1" fmla="*/ 979916 h 1619013"/>
              <a:gd name="connsiteX2" fmla="*/ 491613 w 521199"/>
              <a:gd name="connsiteY2" fmla="*/ 144174 h 1619013"/>
              <a:gd name="connsiteX3" fmla="*/ 29497 w 521199"/>
              <a:gd name="connsiteY3" fmla="*/ 6523 h 1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199" h="1619013">
                <a:moveTo>
                  <a:pt x="0" y="1619013"/>
                </a:moveTo>
                <a:cubicBezTo>
                  <a:pt x="170426" y="1422367"/>
                  <a:pt x="340852" y="1225722"/>
                  <a:pt x="422787" y="979916"/>
                </a:cubicBezTo>
                <a:cubicBezTo>
                  <a:pt x="504722" y="734110"/>
                  <a:pt x="557161" y="306406"/>
                  <a:pt x="491613" y="144174"/>
                </a:cubicBezTo>
                <a:cubicBezTo>
                  <a:pt x="426065" y="-18058"/>
                  <a:pt x="227781" y="-5768"/>
                  <a:pt x="29497" y="652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9F845B4-97D1-0678-0D65-57DDC4AAAE17}"/>
              </a:ext>
            </a:extLst>
          </p:cNvPr>
          <p:cNvSpPr txBox="1"/>
          <p:nvPr/>
        </p:nvSpPr>
        <p:spPr>
          <a:xfrm>
            <a:off x="502425" y="1873040"/>
            <a:ext cx="78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应用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9D7900A-A233-9222-ED89-4775A8B26B2E}"/>
              </a:ext>
            </a:extLst>
          </p:cNvPr>
          <p:cNvSpPr txBox="1"/>
          <p:nvPr/>
        </p:nvSpPr>
        <p:spPr>
          <a:xfrm>
            <a:off x="500481" y="3609020"/>
            <a:ext cx="78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框架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3C58B26-2992-7420-B711-73D8C6AA1EF5}"/>
              </a:ext>
            </a:extLst>
          </p:cNvPr>
          <p:cNvSpPr txBox="1"/>
          <p:nvPr/>
        </p:nvSpPr>
        <p:spPr>
          <a:xfrm>
            <a:off x="191344" y="5335926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基础设施</a:t>
            </a:r>
            <a:endParaRPr lang="en-US" altLang="zh-CN" sz="2000"/>
          </a:p>
          <a:p>
            <a:r>
              <a:rPr lang="zh-CN" altLang="en-US" sz="2000"/>
              <a:t>具体类型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A97C9F8-7DFB-FDCE-16E2-BD616D51B963}"/>
              </a:ext>
            </a:extLst>
          </p:cNvPr>
          <p:cNvSpPr/>
          <p:nvPr/>
        </p:nvSpPr>
        <p:spPr>
          <a:xfrm>
            <a:off x="6081633" y="2984023"/>
            <a:ext cx="4824536" cy="14532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框架负责在启动时建立类似</a:t>
            </a:r>
            <a:r>
              <a:rPr lang="en-US" altLang="zh-CN">
                <a:solidFill>
                  <a:schemeClr val="tx1"/>
                </a:solidFill>
              </a:rPr>
              <a:t>linux</a:t>
            </a:r>
            <a:r>
              <a:rPr lang="zh-CN" altLang="en-US">
                <a:solidFill>
                  <a:schemeClr val="tx1"/>
                </a:solidFill>
              </a:rPr>
              <a:t>文件系统，在根目录下包含普通目录与文件，及</a:t>
            </a:r>
            <a:r>
              <a:rPr lang="en-US" altLang="zh-CN">
                <a:solidFill>
                  <a:schemeClr val="tx1"/>
                </a:solidFill>
              </a:rPr>
              <a:t>dev</a:t>
            </a:r>
            <a:r>
              <a:rPr lang="zh-CN" altLang="en-US">
                <a:solidFill>
                  <a:schemeClr val="tx1"/>
                </a:solidFill>
              </a:rPr>
              <a:t>目录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两个选择：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fatfs</a:t>
            </a:r>
            <a:r>
              <a:rPr lang="zh-CN" altLang="en-US">
                <a:solidFill>
                  <a:schemeClr val="tx1"/>
                </a:solidFill>
              </a:rPr>
              <a:t>：引入外部</a:t>
            </a:r>
            <a:r>
              <a:rPr lang="en-US" altLang="zh-CN">
                <a:solidFill>
                  <a:schemeClr val="tx1"/>
                </a:solidFill>
              </a:rPr>
              <a:t>fatfs</a:t>
            </a:r>
            <a:r>
              <a:rPr lang="zh-CN" altLang="en-US">
                <a:solidFill>
                  <a:schemeClr val="tx1"/>
                </a:solidFill>
              </a:rPr>
              <a:t>的适配接口，不是实现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myfs-IF</a:t>
            </a:r>
            <a:r>
              <a:rPr lang="zh-CN" altLang="en-US">
                <a:solidFill>
                  <a:schemeClr val="tx1"/>
                </a:solidFill>
              </a:rPr>
              <a:t>：应用自定义</a:t>
            </a:r>
            <a:r>
              <a:rPr lang="en-US" altLang="zh-CN">
                <a:solidFill>
                  <a:schemeClr val="tx1"/>
                </a:solidFill>
              </a:rPr>
              <a:t>FS</a:t>
            </a:r>
            <a:r>
              <a:rPr lang="zh-CN" altLang="en-US">
                <a:solidFill>
                  <a:schemeClr val="tx1"/>
                </a:solidFill>
              </a:rPr>
              <a:t>的接口，见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2FDA72B-6A10-31C8-9CD3-5993D95616B0}"/>
              </a:ext>
            </a:extLst>
          </p:cNvPr>
          <p:cNvSpPr/>
          <p:nvPr/>
        </p:nvSpPr>
        <p:spPr>
          <a:xfrm>
            <a:off x="6081633" y="1453285"/>
            <a:ext cx="4824536" cy="11346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应用</a:t>
            </a:r>
            <a:r>
              <a:rPr lang="en-US" altLang="zh-CN">
                <a:solidFill>
                  <a:schemeClr val="tx1"/>
                </a:solidFill>
              </a:rPr>
              <a:t>shell</a:t>
            </a:r>
            <a:r>
              <a:rPr lang="zh-CN" altLang="en-US">
                <a:solidFill>
                  <a:schemeClr val="tx1"/>
                </a:solidFill>
              </a:rPr>
              <a:t>本身模拟</a:t>
            </a:r>
            <a:r>
              <a:rPr lang="en-US" altLang="zh-CN">
                <a:solidFill>
                  <a:schemeClr val="tx1"/>
                </a:solidFill>
              </a:rPr>
              <a:t>linux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shell</a:t>
            </a:r>
            <a:r>
              <a:rPr lang="zh-CN" altLang="en-US">
                <a:solidFill>
                  <a:schemeClr val="tx1"/>
                </a:solidFill>
              </a:rPr>
              <a:t>，同时包含一个自定义</a:t>
            </a:r>
            <a:r>
              <a:rPr lang="en-US" altLang="zh-CN">
                <a:solidFill>
                  <a:schemeClr val="tx1"/>
                </a:solidFill>
              </a:rPr>
              <a:t>FS</a:t>
            </a:r>
            <a:r>
              <a:rPr lang="zh-CN" altLang="en-US">
                <a:solidFill>
                  <a:schemeClr val="tx1"/>
                </a:solidFill>
              </a:rPr>
              <a:t>可以启用，类似于</a:t>
            </a:r>
            <a:r>
              <a:rPr lang="en-US" altLang="zh-CN">
                <a:solidFill>
                  <a:schemeClr val="tx1"/>
                </a:solidFill>
              </a:rPr>
              <a:t>FUSE</a:t>
            </a:r>
            <a:r>
              <a:rPr lang="zh-CN" altLang="en-US">
                <a:solidFill>
                  <a:schemeClr val="tx1"/>
                </a:solidFill>
              </a:rPr>
              <a:t>，只是没有</a:t>
            </a:r>
            <a:r>
              <a:rPr lang="en-US" altLang="zh-CN">
                <a:solidFill>
                  <a:schemeClr val="tx1"/>
                </a:solidFill>
              </a:rPr>
              <a:t>privilege</a:t>
            </a:r>
            <a:r>
              <a:rPr lang="zh-CN" altLang="en-US">
                <a:solidFill>
                  <a:schemeClr val="tx1"/>
                </a:solidFill>
              </a:rPr>
              <a:t>的划分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97A6BA10-F3CE-0728-5A3C-3EB15B4A4FB0}"/>
              </a:ext>
            </a:extLst>
          </p:cNvPr>
          <p:cNvSpPr/>
          <p:nvPr/>
        </p:nvSpPr>
        <p:spPr>
          <a:xfrm>
            <a:off x="2749763" y="2587978"/>
            <a:ext cx="484632" cy="51186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09F5AE39-15E2-0FD5-2193-1626928FA326}"/>
              </a:ext>
            </a:extLst>
          </p:cNvPr>
          <p:cNvSpPr/>
          <p:nvPr/>
        </p:nvSpPr>
        <p:spPr>
          <a:xfrm>
            <a:off x="2749763" y="4453252"/>
            <a:ext cx="484632" cy="51186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DCC8721-DABD-42AA-EF4B-73F6BB677508}"/>
              </a:ext>
            </a:extLst>
          </p:cNvPr>
          <p:cNvSpPr/>
          <p:nvPr/>
        </p:nvSpPr>
        <p:spPr>
          <a:xfrm>
            <a:off x="6100119" y="4833310"/>
            <a:ext cx="4824536" cy="16545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VFS</a:t>
            </a:r>
            <a:r>
              <a:rPr lang="zh-CN" altLang="en-US">
                <a:solidFill>
                  <a:schemeClr val="tx1"/>
                </a:solidFill>
              </a:rPr>
              <a:t>定义文件系统的抽象层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系统无关的两个</a:t>
            </a:r>
            <a:r>
              <a:rPr lang="en-US" altLang="zh-CN">
                <a:solidFill>
                  <a:schemeClr val="tx1"/>
                </a:solidFill>
              </a:rPr>
              <a:t>FS</a:t>
            </a:r>
            <a:r>
              <a:rPr lang="zh-CN" altLang="en-US">
                <a:solidFill>
                  <a:schemeClr val="tx1"/>
                </a:solidFill>
              </a:rPr>
              <a:t>实现：</a:t>
            </a:r>
            <a:r>
              <a:rPr lang="en-US" altLang="zh-CN">
                <a:solidFill>
                  <a:schemeClr val="tx1"/>
                </a:solidFill>
              </a:rPr>
              <a:t>ramfs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devfs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135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2D7DC7-CBBD-AFB6-6557-79A953E5BB12}"/>
              </a:ext>
            </a:extLst>
          </p:cNvPr>
          <p:cNvSpPr/>
          <p:nvPr/>
        </p:nvSpPr>
        <p:spPr>
          <a:xfrm>
            <a:off x="7555490" y="4283559"/>
            <a:ext cx="3600400" cy="958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axfs_vfs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18D186-F53C-0C34-6EE6-90CC387BA64F}"/>
              </a:ext>
            </a:extLst>
          </p:cNvPr>
          <p:cNvSpPr/>
          <p:nvPr/>
        </p:nvSpPr>
        <p:spPr>
          <a:xfrm>
            <a:off x="9527887" y="4684173"/>
            <a:ext cx="143996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VfsOps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A62B11-581D-FA05-CAA5-F7A8B1E8AE7D}"/>
              </a:ext>
            </a:extLst>
          </p:cNvPr>
          <p:cNvSpPr/>
          <p:nvPr/>
        </p:nvSpPr>
        <p:spPr>
          <a:xfrm>
            <a:off x="7727687" y="4666110"/>
            <a:ext cx="143996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VfsNodeOps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05A0EA-EAD4-E3EF-2FBD-DB808E9A91D8}"/>
              </a:ext>
            </a:extLst>
          </p:cNvPr>
          <p:cNvSpPr/>
          <p:nvPr/>
        </p:nvSpPr>
        <p:spPr>
          <a:xfrm>
            <a:off x="623392" y="4834086"/>
            <a:ext cx="3168352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filesystem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2BA558-A0AE-49F0-08F1-7BBD46D8869E}"/>
              </a:ext>
            </a:extLst>
          </p:cNvPr>
          <p:cNvSpPr/>
          <p:nvPr/>
        </p:nvSpPr>
        <p:spPr>
          <a:xfrm>
            <a:off x="911425" y="5290450"/>
            <a:ext cx="254715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1D46D5-A2DB-68FE-B790-250D1152859E}"/>
              </a:ext>
            </a:extLst>
          </p:cNvPr>
          <p:cNvSpPr/>
          <p:nvPr/>
        </p:nvSpPr>
        <p:spPr>
          <a:xfrm>
            <a:off x="1991544" y="5877271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DA4A28-7814-7071-ADAE-D2962F432DE9}"/>
              </a:ext>
            </a:extLst>
          </p:cNvPr>
          <p:cNvSpPr/>
          <p:nvPr/>
        </p:nvSpPr>
        <p:spPr>
          <a:xfrm>
            <a:off x="928098" y="5877271"/>
            <a:ext cx="82809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19A61-FE4A-E822-9F9E-D96494BF73DE}"/>
              </a:ext>
            </a:extLst>
          </p:cNvPr>
          <p:cNvSpPr/>
          <p:nvPr/>
        </p:nvSpPr>
        <p:spPr>
          <a:xfrm>
            <a:off x="2774506" y="5883387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4C3C05-1739-15DA-F065-8624ECF5D989}"/>
              </a:ext>
            </a:extLst>
          </p:cNvPr>
          <p:cNvSpPr txBox="1"/>
          <p:nvPr/>
        </p:nvSpPr>
        <p:spPr>
          <a:xfrm>
            <a:off x="515380" y="370134"/>
            <a:ext cx="65527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文件系统的抽象与对应数据结构</a:t>
            </a:r>
            <a:endParaRPr lang="en-US" altLang="zh-CN" sz="3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828412-91E6-FFB8-E315-7BBFB4E442B2}"/>
              </a:ext>
            </a:extLst>
          </p:cNvPr>
          <p:cNvSpPr/>
          <p:nvPr/>
        </p:nvSpPr>
        <p:spPr>
          <a:xfrm>
            <a:off x="1756191" y="1736812"/>
            <a:ext cx="3168352" cy="2377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filesystem(root)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AB0D98-3750-DDA6-E6DD-E11689E897CB}"/>
              </a:ext>
            </a:extLst>
          </p:cNvPr>
          <p:cNvSpPr/>
          <p:nvPr/>
        </p:nvSpPr>
        <p:spPr>
          <a:xfrm>
            <a:off x="2044224" y="2204864"/>
            <a:ext cx="254715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7E57C9-BE8C-4868-BE11-85E43279F614}"/>
              </a:ext>
            </a:extLst>
          </p:cNvPr>
          <p:cNvSpPr/>
          <p:nvPr/>
        </p:nvSpPr>
        <p:spPr>
          <a:xfrm>
            <a:off x="3035660" y="2882824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DB8416-E730-E024-D66A-C1FC87133036}"/>
              </a:ext>
            </a:extLst>
          </p:cNvPr>
          <p:cNvSpPr/>
          <p:nvPr/>
        </p:nvSpPr>
        <p:spPr>
          <a:xfrm>
            <a:off x="2060897" y="2882824"/>
            <a:ext cx="82809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0A3E6B-C9BD-C568-86D0-7BAA7AB34C62}"/>
              </a:ext>
            </a:extLst>
          </p:cNvPr>
          <p:cNvSpPr/>
          <p:nvPr/>
        </p:nvSpPr>
        <p:spPr>
          <a:xfrm>
            <a:off x="3907305" y="2888940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dir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1C5C0A-383C-2845-221D-7F1834B157F0}"/>
              </a:ext>
            </a:extLst>
          </p:cNvPr>
          <p:cNvCxnSpPr>
            <a:cxnSpLocks/>
          </p:cNvCxnSpPr>
          <p:nvPr/>
        </p:nvCxnSpPr>
        <p:spPr>
          <a:xfrm flipV="1">
            <a:off x="963522" y="3173577"/>
            <a:ext cx="1097375" cy="211687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0A59956-0C73-4561-82B6-FE146D7F14A0}"/>
              </a:ext>
            </a:extLst>
          </p:cNvPr>
          <p:cNvSpPr txBox="1"/>
          <p:nvPr/>
        </p:nvSpPr>
        <p:spPr>
          <a:xfrm>
            <a:off x="1127448" y="4274789"/>
            <a:ext cx="933449" cy="37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mount</a:t>
            </a:r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B60434-8886-7AA2-F18D-733E743B6FD1}"/>
              </a:ext>
            </a:extLst>
          </p:cNvPr>
          <p:cNvSpPr/>
          <p:nvPr/>
        </p:nvSpPr>
        <p:spPr>
          <a:xfrm>
            <a:off x="3910590" y="3537012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0C944A8-7881-F65C-56D1-734FCFA28D38}"/>
              </a:ext>
            </a:extLst>
          </p:cNvPr>
          <p:cNvCxnSpPr>
            <a:cxnSpLocks/>
          </p:cNvCxnSpPr>
          <p:nvPr/>
        </p:nvCxnSpPr>
        <p:spPr>
          <a:xfrm flipV="1">
            <a:off x="2474943" y="2640307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CCDA371-79FD-B642-A90B-8DBA71BE6981}"/>
              </a:ext>
            </a:extLst>
          </p:cNvPr>
          <p:cNvCxnSpPr>
            <a:cxnSpLocks/>
          </p:cNvCxnSpPr>
          <p:nvPr/>
        </p:nvCxnSpPr>
        <p:spPr>
          <a:xfrm flipV="1">
            <a:off x="3395700" y="2636912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39F0D07-6CF4-0BB5-8F72-8883BD5968F8}"/>
              </a:ext>
            </a:extLst>
          </p:cNvPr>
          <p:cNvCxnSpPr>
            <a:cxnSpLocks/>
          </p:cNvCxnSpPr>
          <p:nvPr/>
        </p:nvCxnSpPr>
        <p:spPr>
          <a:xfrm flipV="1">
            <a:off x="4259796" y="2636912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4D3DC30-04B2-39FA-0F63-E54FE99554C3}"/>
              </a:ext>
            </a:extLst>
          </p:cNvPr>
          <p:cNvCxnSpPr>
            <a:cxnSpLocks/>
          </p:cNvCxnSpPr>
          <p:nvPr/>
        </p:nvCxnSpPr>
        <p:spPr>
          <a:xfrm flipV="1">
            <a:off x="4259796" y="3324383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2F4B43D-49A8-3E84-807F-1289F59C6914}"/>
              </a:ext>
            </a:extLst>
          </p:cNvPr>
          <p:cNvCxnSpPr>
            <a:cxnSpLocks/>
          </p:cNvCxnSpPr>
          <p:nvPr/>
        </p:nvCxnSpPr>
        <p:spPr>
          <a:xfrm flipV="1">
            <a:off x="3107668" y="5700647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2D47985-ABBC-C1D2-B574-D722C56B9A97}"/>
              </a:ext>
            </a:extLst>
          </p:cNvPr>
          <p:cNvCxnSpPr>
            <a:stCxn id="14" idx="0"/>
          </p:cNvCxnSpPr>
          <p:nvPr/>
        </p:nvCxnSpPr>
        <p:spPr>
          <a:xfrm flipV="1">
            <a:off x="2333582" y="5722498"/>
            <a:ext cx="0" cy="15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836CF93-ADC7-BBF8-7027-A4B96B396E81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1342144" y="5722498"/>
            <a:ext cx="1" cy="15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1FC4192-6309-C486-FC7D-140BF4A19C56}"/>
              </a:ext>
            </a:extLst>
          </p:cNvPr>
          <p:cNvSpPr txBox="1"/>
          <p:nvPr/>
        </p:nvSpPr>
        <p:spPr>
          <a:xfrm>
            <a:off x="1235460" y="1152274"/>
            <a:ext cx="4671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抽象对象：</a:t>
            </a:r>
            <a:r>
              <a:rPr lang="en-US" altLang="zh-CN" sz="2400"/>
              <a:t>filesystem, dir</a:t>
            </a:r>
            <a:r>
              <a:rPr lang="zh-CN" altLang="en-US" sz="2400"/>
              <a:t>和</a:t>
            </a:r>
            <a:r>
              <a:rPr lang="en-US" altLang="zh-CN" sz="2400"/>
              <a:t>file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12A1899-91B8-25D3-4B28-DBC8B7F66FEC}"/>
              </a:ext>
            </a:extLst>
          </p:cNvPr>
          <p:cNvCxnSpPr/>
          <p:nvPr/>
        </p:nvCxnSpPr>
        <p:spPr>
          <a:xfrm>
            <a:off x="6240016" y="1152274"/>
            <a:ext cx="0" cy="54810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5507854-3A7A-C880-197B-DA39A7DB9635}"/>
              </a:ext>
            </a:extLst>
          </p:cNvPr>
          <p:cNvSpPr/>
          <p:nvPr/>
        </p:nvSpPr>
        <p:spPr>
          <a:xfrm>
            <a:off x="7548418" y="1736812"/>
            <a:ext cx="3600400" cy="2377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axfs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EA6A9A-AE5C-A056-8947-7C9536E484F1}"/>
              </a:ext>
            </a:extLst>
          </p:cNvPr>
          <p:cNvSpPr/>
          <p:nvPr/>
        </p:nvSpPr>
        <p:spPr>
          <a:xfrm>
            <a:off x="7888650" y="2168860"/>
            <a:ext cx="292387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>
                <a:solidFill>
                  <a:schemeClr val="tx1"/>
                </a:solidFill>
              </a:rPr>
              <a:t>mounts</a:t>
            </a:r>
            <a:r>
              <a:rPr lang="en-US" altLang="zh-CN">
                <a:solidFill>
                  <a:schemeClr val="tx1"/>
                </a:solidFill>
              </a:rPr>
              <a:t>: devfs ramfs ……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D3D9BD-589D-BC59-C55C-98FE4143BC9A}"/>
              </a:ext>
            </a:extLst>
          </p:cNvPr>
          <p:cNvSpPr/>
          <p:nvPr/>
        </p:nvSpPr>
        <p:spPr>
          <a:xfrm>
            <a:off x="7909012" y="2879228"/>
            <a:ext cx="1247129" cy="435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Directory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8274AC8-2E09-0B5B-7466-49CBEDE62C07}"/>
              </a:ext>
            </a:extLst>
          </p:cNvPr>
          <p:cNvCxnSpPr>
            <a:stCxn id="11" idx="3"/>
          </p:cNvCxnSpPr>
          <p:nvPr/>
        </p:nvCxnSpPr>
        <p:spPr>
          <a:xfrm>
            <a:off x="4591381" y="3104964"/>
            <a:ext cx="3196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13EC157-A430-EFA8-5024-2C4F561FBE63}"/>
              </a:ext>
            </a:extLst>
          </p:cNvPr>
          <p:cNvCxnSpPr>
            <a:cxnSpLocks/>
          </p:cNvCxnSpPr>
          <p:nvPr/>
        </p:nvCxnSpPr>
        <p:spPr>
          <a:xfrm>
            <a:off x="8292244" y="3324383"/>
            <a:ext cx="0" cy="135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4D9F0C3-3666-0621-5E7B-BEB955509554}"/>
              </a:ext>
            </a:extLst>
          </p:cNvPr>
          <p:cNvSpPr/>
          <p:nvPr/>
        </p:nvSpPr>
        <p:spPr>
          <a:xfrm>
            <a:off x="7909012" y="3494042"/>
            <a:ext cx="1247129" cy="435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21FBFED-4830-2B06-2685-01DA5D31CF01}"/>
              </a:ext>
            </a:extLst>
          </p:cNvPr>
          <p:cNvCxnSpPr>
            <a:cxnSpLocks/>
          </p:cNvCxnSpPr>
          <p:nvPr/>
        </p:nvCxnSpPr>
        <p:spPr>
          <a:xfrm>
            <a:off x="8796300" y="3929686"/>
            <a:ext cx="0" cy="75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F350111-A79B-08B7-5738-12B2160B9302}"/>
              </a:ext>
            </a:extLst>
          </p:cNvPr>
          <p:cNvCxnSpPr>
            <a:cxnSpLocks/>
          </p:cNvCxnSpPr>
          <p:nvPr/>
        </p:nvCxnSpPr>
        <p:spPr>
          <a:xfrm>
            <a:off x="10416480" y="2600908"/>
            <a:ext cx="0" cy="208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78E7ACC8-CEA4-D969-22F2-DCC12AD9058C}"/>
              </a:ext>
            </a:extLst>
          </p:cNvPr>
          <p:cNvSpPr/>
          <p:nvPr/>
        </p:nvSpPr>
        <p:spPr>
          <a:xfrm>
            <a:off x="7548418" y="5369486"/>
            <a:ext cx="3600400" cy="1120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axfs_XXX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C566634-DCDF-D915-22AE-0BCE91C08620}"/>
              </a:ext>
            </a:extLst>
          </p:cNvPr>
          <p:cNvCxnSpPr/>
          <p:nvPr/>
        </p:nvCxnSpPr>
        <p:spPr>
          <a:xfrm>
            <a:off x="4591381" y="3753036"/>
            <a:ext cx="3196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箭头: 右 44">
            <a:extLst>
              <a:ext uri="{FF2B5EF4-FFF2-40B4-BE49-F238E27FC236}">
                <a16:creationId xmlns:a16="http://schemas.microsoft.com/office/drawing/2014/main" id="{9D66E32B-3EDF-EDB4-BA41-8FB2118ABD05}"/>
              </a:ext>
            </a:extLst>
          </p:cNvPr>
          <p:cNvSpPr/>
          <p:nvPr/>
        </p:nvSpPr>
        <p:spPr>
          <a:xfrm>
            <a:off x="5568197" y="2188285"/>
            <a:ext cx="2219989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filesystems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14F1FA8-6DD5-474C-55C9-C33CDA3E3F7E}"/>
              </a:ext>
            </a:extLst>
          </p:cNvPr>
          <p:cNvSpPr/>
          <p:nvPr/>
        </p:nvSpPr>
        <p:spPr>
          <a:xfrm>
            <a:off x="7748496" y="6127092"/>
            <a:ext cx="1419153" cy="333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DirNode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B933A0A-EE55-0269-3835-FA805ABEB083}"/>
              </a:ext>
            </a:extLst>
          </p:cNvPr>
          <p:cNvCxnSpPr/>
          <p:nvPr/>
        </p:nvCxnSpPr>
        <p:spPr>
          <a:xfrm flipV="1">
            <a:off x="8273048" y="5098158"/>
            <a:ext cx="0" cy="60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F32B20C-B8FD-B522-8B46-4D62178AC710}"/>
              </a:ext>
            </a:extLst>
          </p:cNvPr>
          <p:cNvCxnSpPr/>
          <p:nvPr/>
        </p:nvCxnSpPr>
        <p:spPr>
          <a:xfrm flipV="1">
            <a:off x="8796300" y="5116221"/>
            <a:ext cx="0" cy="101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D694C08D-5D35-E1FD-74FF-315D749BD6FE}"/>
              </a:ext>
            </a:extLst>
          </p:cNvPr>
          <p:cNvSpPr/>
          <p:nvPr/>
        </p:nvSpPr>
        <p:spPr>
          <a:xfrm>
            <a:off x="7736988" y="5722498"/>
            <a:ext cx="1419153" cy="333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FileNode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3436704-E6F8-DE91-131B-1DC15BEF97D5}"/>
              </a:ext>
            </a:extLst>
          </p:cNvPr>
          <p:cNvSpPr/>
          <p:nvPr/>
        </p:nvSpPr>
        <p:spPr>
          <a:xfrm>
            <a:off x="9527887" y="5840793"/>
            <a:ext cx="143996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4E860FE-81A8-9A7F-453F-84ED05385D74}"/>
              </a:ext>
            </a:extLst>
          </p:cNvPr>
          <p:cNvCxnSpPr/>
          <p:nvPr/>
        </p:nvCxnSpPr>
        <p:spPr>
          <a:xfrm flipV="1">
            <a:off x="10560496" y="5116221"/>
            <a:ext cx="0" cy="76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12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3A08933-F0CE-F1E4-D72A-A75490AFCB1C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概念</a:t>
            </a:r>
            <a:r>
              <a:rPr lang="en-US" altLang="zh-CN" sz="3200"/>
              <a:t> - </a:t>
            </a:r>
            <a:r>
              <a:rPr lang="zh-CN" altLang="en-US" sz="3200"/>
              <a:t>组件和</a:t>
            </a:r>
            <a:r>
              <a:rPr lang="zh-CN" altLang="en-US" sz="3200" b="1"/>
              <a:t>组件化</a:t>
            </a:r>
            <a:r>
              <a:rPr lang="en-US" altLang="zh-CN" sz="3200"/>
              <a:t>OS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213327-8537-9435-FDF3-3FEDD256CEE2}"/>
              </a:ext>
            </a:extLst>
          </p:cNvPr>
          <p:cNvSpPr txBox="1"/>
          <p:nvPr/>
        </p:nvSpPr>
        <p:spPr>
          <a:xfrm>
            <a:off x="551384" y="1232756"/>
            <a:ext cx="585553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组件</a:t>
            </a:r>
            <a:endParaRPr lang="en-US" altLang="zh-CN" sz="2400" b="1"/>
          </a:p>
          <a:p>
            <a:r>
              <a:rPr lang="zh-CN" altLang="en-US" sz="2000"/>
              <a:t>预构建的、可以复用的、封装特定功能的独立实体。</a:t>
            </a:r>
            <a:endParaRPr lang="en-US" altLang="zh-CN" sz="2000"/>
          </a:p>
          <a:p>
            <a:r>
              <a:rPr lang="zh-CN" altLang="en-US" sz="2000"/>
              <a:t>组件与外部只能通过公开的接口通信。</a:t>
            </a:r>
            <a:endParaRPr lang="en-US" altLang="zh-CN" sz="2000"/>
          </a:p>
          <a:p>
            <a:r>
              <a:rPr lang="zh-CN" altLang="en-US" sz="2000"/>
              <a:t>在不同阶段组件可能有不同的形式。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基于</a:t>
            </a:r>
            <a:r>
              <a:rPr lang="en-US" altLang="zh-CN" sz="2000"/>
              <a:t>Rust</a:t>
            </a:r>
            <a:r>
              <a:rPr lang="zh-CN" altLang="en-US" sz="2000"/>
              <a:t>语言实现组件时，组件≈</a:t>
            </a:r>
            <a:r>
              <a:rPr lang="en-US" altLang="zh-CN" sz="2000"/>
              <a:t>Crate</a:t>
            </a:r>
          </a:p>
          <a:p>
            <a:endParaRPr lang="en-US" altLang="zh-CN" sz="2400"/>
          </a:p>
          <a:p>
            <a:r>
              <a:rPr lang="zh-CN" altLang="en-US" sz="2400" b="1"/>
              <a:t>组件化</a:t>
            </a:r>
            <a:r>
              <a:rPr lang="en-US" altLang="zh-CN" sz="2400" b="1"/>
              <a:t>OS</a:t>
            </a:r>
          </a:p>
          <a:p>
            <a:r>
              <a:rPr lang="zh-CN" altLang="en-US" sz="2000"/>
              <a:t>组件是构建</a:t>
            </a:r>
            <a:r>
              <a:rPr lang="en-US" altLang="zh-CN" sz="2000"/>
              <a:t>OS</a:t>
            </a:r>
            <a:r>
              <a:rPr lang="zh-CN" altLang="en-US" sz="2000"/>
              <a:t>的基础，</a:t>
            </a:r>
            <a:r>
              <a:rPr lang="en-US" altLang="zh-CN" sz="2000"/>
              <a:t>Building Block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一切皆组件：底层的系统引导，中层的核心功能，上层的驱动以及服务，最上层的应用，都是组件。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根据应用的需求，选择一系列组件，通过一定的组合方式，来构造</a:t>
            </a:r>
            <a:r>
              <a:rPr lang="en-US" altLang="zh-CN" sz="2000"/>
              <a:t>OS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与传统不同，组件化</a:t>
            </a:r>
            <a:r>
              <a:rPr lang="en-US" altLang="zh-CN" sz="2000"/>
              <a:t>OS</a:t>
            </a:r>
            <a:r>
              <a:rPr lang="zh-CN" altLang="en-US" sz="2000"/>
              <a:t>项目更像是建立一个工厂，然后通过工厂生成各种</a:t>
            </a:r>
            <a:r>
              <a:rPr lang="en-US" altLang="zh-CN" sz="2000"/>
              <a:t>OS</a:t>
            </a:r>
            <a:r>
              <a:rPr lang="zh-CN" altLang="en-US" sz="2000"/>
              <a:t>产品。</a:t>
            </a:r>
            <a:endParaRPr lang="en-US" altLang="zh-CN" sz="200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459F66D-F333-4A8F-9347-DCD79E894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028" y="3558580"/>
            <a:ext cx="3703713" cy="316514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FE64E821-2BF7-B8FC-1EEA-6164DF0ADE9B}"/>
              </a:ext>
            </a:extLst>
          </p:cNvPr>
          <p:cNvSpPr/>
          <p:nvPr/>
        </p:nvSpPr>
        <p:spPr>
          <a:xfrm>
            <a:off x="8004212" y="5983946"/>
            <a:ext cx="3384376" cy="739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66DCCE94-42BB-A61D-54AF-4BA17B7D0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575" y="1340768"/>
            <a:ext cx="5120689" cy="133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09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D4C3C05-1739-15DA-F065-8624ECF5D989}"/>
              </a:ext>
            </a:extLst>
          </p:cNvPr>
          <p:cNvSpPr txBox="1"/>
          <p:nvPr/>
        </p:nvSpPr>
        <p:spPr>
          <a:xfrm>
            <a:off x="515380" y="370134"/>
            <a:ext cx="65527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文件系统节点的操作流程</a:t>
            </a:r>
            <a:endParaRPr lang="en-US" altLang="zh-CN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B04875-D46C-CE6F-0673-5BBF323CE756}"/>
              </a:ext>
            </a:extLst>
          </p:cNvPr>
          <p:cNvSpPr txBox="1"/>
          <p:nvPr/>
        </p:nvSpPr>
        <p:spPr>
          <a:xfrm>
            <a:off x="655340" y="1340768"/>
            <a:ext cx="59087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第一步：获得</a:t>
            </a:r>
            <a:r>
              <a:rPr lang="en-US" altLang="zh-CN" sz="2400"/>
              <a:t>Root </a:t>
            </a:r>
            <a:r>
              <a:rPr lang="zh-CN" altLang="en-US" sz="2400"/>
              <a:t>目录节点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第二步：解析路径，逐级通过</a:t>
            </a:r>
            <a:r>
              <a:rPr lang="en-US" altLang="zh-CN" sz="2400"/>
              <a:t>lookup</a:t>
            </a:r>
            <a:r>
              <a:rPr lang="zh-CN" altLang="en-US" sz="2400"/>
              <a:t>方法找到对应节点，直至目标节点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第三步：对目标节点执行操作</a:t>
            </a:r>
            <a:endParaRPr lang="en-US" altLang="zh-CN" sz="240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40AC9D6-B936-BBB1-5872-21951FEE6953}"/>
              </a:ext>
            </a:extLst>
          </p:cNvPr>
          <p:cNvSpPr/>
          <p:nvPr/>
        </p:nvSpPr>
        <p:spPr>
          <a:xfrm>
            <a:off x="7391946" y="1232755"/>
            <a:ext cx="3780618" cy="639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>
                <a:solidFill>
                  <a:schemeClr val="tx1"/>
                </a:solidFill>
              </a:rPr>
              <a:t>VfsOps</a:t>
            </a:r>
            <a:r>
              <a:rPr lang="en-US" altLang="zh-CN" sz="2400">
                <a:solidFill>
                  <a:schemeClr val="tx1"/>
                </a:solidFill>
              </a:rPr>
              <a:t>::root_dir()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EACD433-8286-7BA4-9EF6-A4C42FB2364D}"/>
              </a:ext>
            </a:extLst>
          </p:cNvPr>
          <p:cNvSpPr/>
          <p:nvPr/>
        </p:nvSpPr>
        <p:spPr>
          <a:xfrm>
            <a:off x="7391946" y="2544580"/>
            <a:ext cx="3780618" cy="639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>
                <a:solidFill>
                  <a:schemeClr val="tx1"/>
                </a:solidFill>
              </a:rPr>
              <a:t>VfsNodeOps</a:t>
            </a:r>
            <a:r>
              <a:rPr lang="en-US" altLang="zh-CN" sz="2400">
                <a:solidFill>
                  <a:schemeClr val="tx1"/>
                </a:solidFill>
              </a:rPr>
              <a:t>::lookup()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F170A99-96E4-A8C9-58E2-394839B43905}"/>
              </a:ext>
            </a:extLst>
          </p:cNvPr>
          <p:cNvSpPr/>
          <p:nvPr/>
        </p:nvSpPr>
        <p:spPr>
          <a:xfrm>
            <a:off x="7399390" y="3856405"/>
            <a:ext cx="3780618" cy="639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>
                <a:solidFill>
                  <a:schemeClr val="tx1"/>
                </a:solidFill>
              </a:rPr>
              <a:t>VfsNodeOps</a:t>
            </a:r>
            <a:r>
              <a:rPr lang="en-US" altLang="zh-CN" sz="2400">
                <a:solidFill>
                  <a:schemeClr val="tx1"/>
                </a:solidFill>
              </a:rPr>
              <a:t>::op_xxx()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32CE86C7-3188-FB8D-326A-65CB08490A8D}"/>
              </a:ext>
            </a:extLst>
          </p:cNvPr>
          <p:cNvSpPr/>
          <p:nvPr/>
        </p:nvSpPr>
        <p:spPr>
          <a:xfrm>
            <a:off x="9039939" y="1938319"/>
            <a:ext cx="484632" cy="5400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869F770E-4078-0203-3FCA-7B8BD5E2ECF2}"/>
              </a:ext>
            </a:extLst>
          </p:cNvPr>
          <p:cNvSpPr/>
          <p:nvPr/>
        </p:nvSpPr>
        <p:spPr>
          <a:xfrm>
            <a:off x="9039939" y="3311990"/>
            <a:ext cx="484632" cy="5400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321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网卡驱动 </a:t>
            </a:r>
            <a:r>
              <a:rPr lang="en-US" altLang="zh-CN" sz="3200"/>
              <a:t>- NICDriver(v0.8)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40D405-513A-F4AC-223C-F3FFC0804980}"/>
              </a:ext>
            </a:extLst>
          </p:cNvPr>
          <p:cNvSpPr/>
          <p:nvPr/>
        </p:nvSpPr>
        <p:spPr>
          <a:xfrm>
            <a:off x="3846458" y="3331173"/>
            <a:ext cx="3672405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Trait</a:t>
            </a:r>
            <a:r>
              <a:rPr lang="en-US" altLang="zh-CN">
                <a:solidFill>
                  <a:schemeClr val="tx1"/>
                </a:solidFill>
              </a:rPr>
              <a:t>: NetDriverOps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E07569-1FFA-0C32-E790-37BF325293A1}"/>
              </a:ext>
            </a:extLst>
          </p:cNvPr>
          <p:cNvSpPr/>
          <p:nvPr/>
        </p:nvSpPr>
        <p:spPr>
          <a:xfrm>
            <a:off x="5898686" y="4797152"/>
            <a:ext cx="1620178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ixgbe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E4C95D-7B93-CD42-CA98-E70A590C2187}"/>
              </a:ext>
            </a:extLst>
          </p:cNvPr>
          <p:cNvSpPr/>
          <p:nvPr/>
        </p:nvSpPr>
        <p:spPr>
          <a:xfrm>
            <a:off x="3846458" y="4797152"/>
            <a:ext cx="1368152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virtio-net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8757D9-8AC9-04F3-9EC5-DA35DC00D174}"/>
              </a:ext>
            </a:extLst>
          </p:cNvPr>
          <p:cNvCxnSpPr/>
          <p:nvPr/>
        </p:nvCxnSpPr>
        <p:spPr>
          <a:xfrm flipV="1">
            <a:off x="4530534" y="3763221"/>
            <a:ext cx="0" cy="10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6235F9-18D4-F86C-3655-8DB5C40CFF93}"/>
              </a:ext>
            </a:extLst>
          </p:cNvPr>
          <p:cNvCxnSpPr/>
          <p:nvPr/>
        </p:nvCxnSpPr>
        <p:spPr>
          <a:xfrm flipV="1">
            <a:off x="6654770" y="3779285"/>
            <a:ext cx="0" cy="10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C56F1E7-C50B-9704-96F9-85CA26139670}"/>
              </a:ext>
            </a:extLst>
          </p:cNvPr>
          <p:cNvSpPr/>
          <p:nvPr/>
        </p:nvSpPr>
        <p:spPr>
          <a:xfrm>
            <a:off x="3846458" y="1954426"/>
            <a:ext cx="3672405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Net Stack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797A60E-1DF4-4D26-A46E-0B81D25E0CB3}"/>
              </a:ext>
            </a:extLst>
          </p:cNvPr>
          <p:cNvSpPr/>
          <p:nvPr/>
        </p:nvSpPr>
        <p:spPr>
          <a:xfrm>
            <a:off x="5414054" y="2642799"/>
            <a:ext cx="484632" cy="6535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90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B06369C-4873-95AA-E81D-E78E6F188FA4}"/>
              </a:ext>
            </a:extLst>
          </p:cNvPr>
          <p:cNvSpPr/>
          <p:nvPr/>
        </p:nvSpPr>
        <p:spPr>
          <a:xfrm>
            <a:off x="6636061" y="4028294"/>
            <a:ext cx="3060341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网卡驱动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807A56-1A76-8922-913F-2112F5EA5A59}"/>
              </a:ext>
            </a:extLst>
          </p:cNvPr>
          <p:cNvSpPr/>
          <p:nvPr/>
        </p:nvSpPr>
        <p:spPr>
          <a:xfrm>
            <a:off x="6636060" y="4833156"/>
            <a:ext cx="3060341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网卡设备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F38B9F-0C63-451F-4BF9-094A51B2949A}"/>
              </a:ext>
            </a:extLst>
          </p:cNvPr>
          <p:cNvSpPr/>
          <p:nvPr/>
        </p:nvSpPr>
        <p:spPr>
          <a:xfrm>
            <a:off x="6636059" y="3223432"/>
            <a:ext cx="3060341" cy="432048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过滤驱动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透明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AEADF7-39B0-D934-2FDD-91209B09BDA8}"/>
              </a:ext>
            </a:extLst>
          </p:cNvPr>
          <p:cNvSpPr/>
          <p:nvPr/>
        </p:nvSpPr>
        <p:spPr>
          <a:xfrm>
            <a:off x="6636059" y="2415458"/>
            <a:ext cx="3060341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网络协议栈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DEFD4D5-8B2B-6CE4-4FB9-70F76E7FCA41}"/>
              </a:ext>
            </a:extLst>
          </p:cNvPr>
          <p:cNvSpPr/>
          <p:nvPr/>
        </p:nvSpPr>
        <p:spPr>
          <a:xfrm>
            <a:off x="9734918" y="3223936"/>
            <a:ext cx="386839" cy="865238"/>
          </a:xfrm>
          <a:custGeom>
            <a:avLst/>
            <a:gdLst>
              <a:gd name="connsiteX0" fmla="*/ 0 w 386839"/>
              <a:gd name="connsiteY0" fmla="*/ 865238 h 865238"/>
              <a:gd name="connsiteX1" fmla="*/ 304800 w 386839"/>
              <a:gd name="connsiteY1" fmla="*/ 580103 h 865238"/>
              <a:gd name="connsiteX2" fmla="*/ 373625 w 386839"/>
              <a:gd name="connsiteY2" fmla="*/ 157316 h 865238"/>
              <a:gd name="connsiteX3" fmla="*/ 88490 w 386839"/>
              <a:gd name="connsiteY3" fmla="*/ 0 h 86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839" h="865238">
                <a:moveTo>
                  <a:pt x="0" y="865238"/>
                </a:moveTo>
                <a:cubicBezTo>
                  <a:pt x="121264" y="781664"/>
                  <a:pt x="242529" y="698090"/>
                  <a:pt x="304800" y="580103"/>
                </a:cubicBezTo>
                <a:cubicBezTo>
                  <a:pt x="367071" y="462116"/>
                  <a:pt x="409677" y="254000"/>
                  <a:pt x="373625" y="157316"/>
                </a:cubicBezTo>
                <a:cubicBezTo>
                  <a:pt x="337573" y="60632"/>
                  <a:pt x="213031" y="30316"/>
                  <a:pt x="8849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14BA5EF-1802-BAEE-EBC0-542A68BA1649}"/>
              </a:ext>
            </a:extLst>
          </p:cNvPr>
          <p:cNvCxnSpPr/>
          <p:nvPr/>
        </p:nvCxnSpPr>
        <p:spPr>
          <a:xfrm>
            <a:off x="7429376" y="2847506"/>
            <a:ext cx="0" cy="37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2BF1674-F502-9ECB-052B-C63046A49944}"/>
              </a:ext>
            </a:extLst>
          </p:cNvPr>
          <p:cNvCxnSpPr/>
          <p:nvPr/>
        </p:nvCxnSpPr>
        <p:spPr>
          <a:xfrm>
            <a:off x="7429376" y="3655480"/>
            <a:ext cx="0" cy="37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E227B9C-942A-60D0-1910-9E39E8A0F604}"/>
              </a:ext>
            </a:extLst>
          </p:cNvPr>
          <p:cNvCxnSpPr/>
          <p:nvPr/>
        </p:nvCxnSpPr>
        <p:spPr>
          <a:xfrm>
            <a:off x="7429376" y="4460342"/>
            <a:ext cx="0" cy="37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4011A19-446C-329F-F105-4420459000DF}"/>
              </a:ext>
            </a:extLst>
          </p:cNvPr>
          <p:cNvSpPr/>
          <p:nvPr/>
        </p:nvSpPr>
        <p:spPr>
          <a:xfrm>
            <a:off x="1319317" y="4028294"/>
            <a:ext cx="3060341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网卡驱动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F0D0E6-4BDC-D726-7434-647E08BA899E}"/>
              </a:ext>
            </a:extLst>
          </p:cNvPr>
          <p:cNvSpPr/>
          <p:nvPr/>
        </p:nvSpPr>
        <p:spPr>
          <a:xfrm>
            <a:off x="1319316" y="4833156"/>
            <a:ext cx="3060341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网卡设备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28CB1B-E718-84BE-555E-B4DCB26403D3}"/>
              </a:ext>
            </a:extLst>
          </p:cNvPr>
          <p:cNvSpPr/>
          <p:nvPr/>
        </p:nvSpPr>
        <p:spPr>
          <a:xfrm>
            <a:off x="1319315" y="2415458"/>
            <a:ext cx="3060341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网络协议栈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77893C-6FFF-0BAA-A85D-7A4306DFB883}"/>
              </a:ext>
            </a:extLst>
          </p:cNvPr>
          <p:cNvCxnSpPr>
            <a:cxnSpLocks/>
          </p:cNvCxnSpPr>
          <p:nvPr/>
        </p:nvCxnSpPr>
        <p:spPr>
          <a:xfrm>
            <a:off x="2112632" y="2847506"/>
            <a:ext cx="0" cy="118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B454CA5-5672-EE5F-C7B2-AB3C4885B88E}"/>
              </a:ext>
            </a:extLst>
          </p:cNvPr>
          <p:cNvCxnSpPr/>
          <p:nvPr/>
        </p:nvCxnSpPr>
        <p:spPr>
          <a:xfrm>
            <a:off x="2112632" y="4460342"/>
            <a:ext cx="0" cy="37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箭头: 右 1">
            <a:extLst>
              <a:ext uri="{FF2B5EF4-FFF2-40B4-BE49-F238E27FC236}">
                <a16:creationId xmlns:a16="http://schemas.microsoft.com/office/drawing/2014/main" id="{0B5D9234-5AA9-BDC6-55FB-A648280279B6}"/>
              </a:ext>
            </a:extLst>
          </p:cNvPr>
          <p:cNvSpPr/>
          <p:nvPr/>
        </p:nvSpPr>
        <p:spPr>
          <a:xfrm>
            <a:off x="5055667" y="3390678"/>
            <a:ext cx="978408" cy="106966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16FA26-84E4-2033-839B-D3C2BCD95802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网卡过滤驱动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6E9719-3F2A-8B6D-9474-B5C61FEA8BDD}"/>
              </a:ext>
            </a:extLst>
          </p:cNvPr>
          <p:cNvSpPr txBox="1"/>
          <p:nvPr/>
        </p:nvSpPr>
        <p:spPr>
          <a:xfrm>
            <a:off x="587388" y="1052736"/>
            <a:ext cx="11017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在驱动链中插入一级驱动，向上提供与下层一致的接口，向下为上层传递请求。</a:t>
            </a:r>
            <a:endParaRPr lang="en-US" altLang="zh-CN" sz="2400"/>
          </a:p>
          <a:p>
            <a:r>
              <a:rPr lang="zh-CN" altLang="en-US" sz="2400"/>
              <a:t>通常作为安全用途：监控、审计甚至阻断。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41709452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EE8D288-C850-0DA3-D1B4-61CFC605F228}"/>
              </a:ext>
            </a:extLst>
          </p:cNvPr>
          <p:cNvSpPr/>
          <p:nvPr/>
        </p:nvSpPr>
        <p:spPr>
          <a:xfrm>
            <a:off x="2290982" y="2636912"/>
            <a:ext cx="3805018" cy="2558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axnet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网络协议栈 </a:t>
            </a:r>
            <a:r>
              <a:rPr lang="en-US" altLang="zh-CN" sz="3200"/>
              <a:t>- NET(v0.9)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E8B8A47-A9BA-7264-A3A9-A4E2D8B79078}"/>
              </a:ext>
            </a:extLst>
          </p:cNvPr>
          <p:cNvSpPr/>
          <p:nvPr/>
        </p:nvSpPr>
        <p:spPr>
          <a:xfrm>
            <a:off x="2672147" y="5433652"/>
            <a:ext cx="3060341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网卡设备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25B0B6-8063-0441-A1C7-0F4145CA351E}"/>
              </a:ext>
            </a:extLst>
          </p:cNvPr>
          <p:cNvSpPr/>
          <p:nvPr/>
        </p:nvSpPr>
        <p:spPr>
          <a:xfrm>
            <a:off x="2664069" y="4038324"/>
            <a:ext cx="3060341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ETH0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1E8DDF-A4E2-004A-F0DC-DD09B2CBE64F}"/>
              </a:ext>
            </a:extLst>
          </p:cNvPr>
          <p:cNvSpPr/>
          <p:nvPr/>
        </p:nvSpPr>
        <p:spPr>
          <a:xfrm>
            <a:off x="2664068" y="3147052"/>
            <a:ext cx="3060341" cy="653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SOCKET_SET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EA6DC7-08B6-0B0F-2851-B328100517E8}"/>
              </a:ext>
            </a:extLst>
          </p:cNvPr>
          <p:cNvSpPr txBox="1"/>
          <p:nvPr/>
        </p:nvSpPr>
        <p:spPr>
          <a:xfrm>
            <a:off x="2795235" y="4538020"/>
            <a:ext cx="1332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ether_addr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F2AC2E-DCE5-88FA-AF95-1A938D5E0587}"/>
              </a:ext>
            </a:extLst>
          </p:cNvPr>
          <p:cNvSpPr txBox="1"/>
          <p:nvPr/>
        </p:nvSpPr>
        <p:spPr>
          <a:xfrm>
            <a:off x="4748713" y="4610028"/>
            <a:ext cx="9756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/>
              <a:t>net_dev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235F1C6-DAE0-DD27-33C7-306BC3079A58}"/>
              </a:ext>
            </a:extLst>
          </p:cNvPr>
          <p:cNvCxnSpPr>
            <a:cxnSpLocks/>
          </p:cNvCxnSpPr>
          <p:nvPr/>
        </p:nvCxnSpPr>
        <p:spPr>
          <a:xfrm>
            <a:off x="5300605" y="4974428"/>
            <a:ext cx="0" cy="45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1FB48B4-C572-391A-F714-1B07B8A0292B}"/>
              </a:ext>
            </a:extLst>
          </p:cNvPr>
          <p:cNvSpPr/>
          <p:nvPr/>
        </p:nvSpPr>
        <p:spPr>
          <a:xfrm>
            <a:off x="2658744" y="1955016"/>
            <a:ext cx="3060341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网络应用和库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51F8F2-FFE5-FB6C-B24B-465D10F960B1}"/>
              </a:ext>
            </a:extLst>
          </p:cNvPr>
          <p:cNvSpPr txBox="1"/>
          <p:nvPr/>
        </p:nvSpPr>
        <p:spPr>
          <a:xfrm>
            <a:off x="2789745" y="3335898"/>
            <a:ext cx="5455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tcp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753A5CD-6015-535E-CA2B-EF2DD5C04FC6}"/>
              </a:ext>
            </a:extLst>
          </p:cNvPr>
          <p:cNvSpPr txBox="1"/>
          <p:nvPr/>
        </p:nvSpPr>
        <p:spPr>
          <a:xfrm>
            <a:off x="4991480" y="3333697"/>
            <a:ext cx="6347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udp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7BDFA0-ADE8-DF74-EA9B-42C6E549F898}"/>
              </a:ext>
            </a:extLst>
          </p:cNvPr>
          <p:cNvSpPr txBox="1"/>
          <p:nvPr/>
        </p:nvSpPr>
        <p:spPr>
          <a:xfrm>
            <a:off x="587388" y="1052736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目前基于对</a:t>
            </a:r>
            <a:r>
              <a:rPr lang="en-US" altLang="zh-CN" sz="2400"/>
              <a:t>smoltcp</a:t>
            </a:r>
            <a:r>
              <a:rPr lang="zh-CN" altLang="en-US" sz="2400"/>
              <a:t>的封装。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40785251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A8CD652-8BD0-425A-89A5-798B7F97CE79}"/>
              </a:ext>
            </a:extLst>
          </p:cNvPr>
          <p:cNvSpPr txBox="1"/>
          <p:nvPr/>
        </p:nvSpPr>
        <p:spPr>
          <a:xfrm>
            <a:off x="515380" y="370134"/>
            <a:ext cx="31323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课后练习</a:t>
            </a:r>
            <a:r>
              <a:rPr lang="en-US" altLang="zh-CN" sz="3200"/>
              <a:t>a4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07071D-D593-47D9-3A19-9D8AFED5539E}"/>
              </a:ext>
            </a:extLst>
          </p:cNvPr>
          <p:cNvSpPr txBox="1"/>
          <p:nvPr/>
        </p:nvSpPr>
        <p:spPr>
          <a:xfrm>
            <a:off x="623392" y="1124744"/>
            <a:ext cx="84609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题目：实现针对</a:t>
            </a:r>
            <a:r>
              <a:rPr lang="en-US" altLang="zh-CN" sz="2000" err="1"/>
              <a:t>virtio</a:t>
            </a:r>
            <a:r>
              <a:rPr lang="en-US" altLang="zh-CN" sz="2000"/>
              <a:t>-net</a:t>
            </a:r>
            <a:r>
              <a:rPr lang="zh-CN" altLang="en-US" sz="2000"/>
              <a:t>驱动的过滤驱动，监控发送和接受的数据包。</a:t>
            </a:r>
            <a:endParaRPr lang="en-US" altLang="zh-CN" sz="2000"/>
          </a:p>
          <a:p>
            <a:r>
              <a:rPr lang="zh-CN" altLang="en-US" sz="2000"/>
              <a:t>要求：只能修改</a:t>
            </a:r>
            <a:r>
              <a:rPr lang="fr-FR" altLang="zh-CN" sz="2000"/>
              <a:t>modules/axdriver/src/filter.rs</a:t>
            </a:r>
            <a:r>
              <a:rPr lang="zh-CN" altLang="en-US" sz="2000"/>
              <a:t>，执行</a:t>
            </a:r>
            <a:r>
              <a:rPr lang="en-US" altLang="zh-CN" sz="2000"/>
              <a:t>verify</a:t>
            </a:r>
            <a:r>
              <a:rPr lang="zh-CN" altLang="en-US" sz="2000"/>
              <a:t>脚本验证</a:t>
            </a:r>
            <a:r>
              <a:rPr lang="en-US" altLang="zh-CN" sz="2000"/>
              <a:t>a4</a:t>
            </a:r>
            <a:r>
              <a:rPr lang="zh-CN" altLang="en-US" sz="2000"/>
              <a:t>通过。</a:t>
            </a:r>
            <a:endParaRPr lang="en-US" altLang="zh-CN" sz="2000"/>
          </a:p>
          <a:p>
            <a:r>
              <a:rPr lang="zh-CN" altLang="en-US" sz="2000"/>
              <a:t>并且屏幕输出如下：</a:t>
            </a:r>
            <a:endParaRPr lang="en-US" altLang="zh-CN" sz="20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F378FD-8FE1-F912-1646-5E101693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240868"/>
            <a:ext cx="5259004" cy="41764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DCAB39-E652-345D-D50C-21AFA62597E1}"/>
              </a:ext>
            </a:extLst>
          </p:cNvPr>
          <p:cNvSpPr txBox="1"/>
          <p:nvPr/>
        </p:nvSpPr>
        <p:spPr>
          <a:xfrm>
            <a:off x="6237598" y="2240868"/>
            <a:ext cx="57990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提示：</a:t>
            </a:r>
            <a:endParaRPr lang="en-US" altLang="zh-CN" sz="2000"/>
          </a:p>
          <a:p>
            <a:r>
              <a:rPr lang="zh-CN" altLang="en-US" sz="2000"/>
              <a:t>过滤驱动用</a:t>
            </a:r>
            <a:r>
              <a:rPr lang="en-US" altLang="zh-CN" sz="2000"/>
              <a:t>warn!</a:t>
            </a:r>
            <a:r>
              <a:rPr lang="zh-CN" altLang="en-US" sz="2000"/>
              <a:t>打印监控到的收发数据。</a:t>
            </a:r>
            <a:endParaRPr lang="en-US" altLang="zh-CN" sz="2000"/>
          </a:p>
          <a:p>
            <a:pPr marL="457200" indent="-457200">
              <a:buAutoNum type="arabicParenR"/>
            </a:pPr>
            <a:r>
              <a:rPr lang="zh-CN" altLang="en-US" sz="2000"/>
              <a:t>对</a:t>
            </a:r>
            <a:r>
              <a:rPr lang="en-US" altLang="zh-CN" sz="2000"/>
              <a:t>transmit</a:t>
            </a:r>
          </a:p>
          <a:p>
            <a:pPr lvl="1"/>
            <a:r>
              <a:rPr lang="sv-SE" altLang="zh-CN" sz="2000"/>
              <a:t>warn!("Filter: transmit len[{}]", ptr.packet_len());</a:t>
            </a:r>
            <a:endParaRPr lang="en-US" altLang="zh-CN" sz="2000"/>
          </a:p>
          <a:p>
            <a:pPr marL="457200" indent="-457200">
              <a:buAutoNum type="arabicParenR"/>
            </a:pPr>
            <a:r>
              <a:rPr lang="zh-CN" altLang="en-US" sz="2000"/>
              <a:t>对</a:t>
            </a:r>
            <a:r>
              <a:rPr lang="en-US" altLang="zh-CN" sz="2000"/>
              <a:t>receive</a:t>
            </a:r>
          </a:p>
          <a:p>
            <a:pPr lvl="1"/>
            <a:r>
              <a:rPr lang="en-US" altLang="zh-CN" sz="2000"/>
              <a:t>warn!("Filter: receive </a:t>
            </a:r>
            <a:r>
              <a:rPr lang="en-US" altLang="zh-CN" sz="2000" err="1"/>
              <a:t>len</a:t>
            </a:r>
            <a:r>
              <a:rPr lang="en-US" altLang="zh-CN" sz="2000"/>
              <a:t>[{:?}]", </a:t>
            </a:r>
            <a:r>
              <a:rPr lang="en-US" altLang="zh-CN" sz="2000" err="1"/>
              <a:t>b.packet_len</a:t>
            </a:r>
            <a:r>
              <a:rPr lang="en-US" altLang="zh-CN" sz="200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0684437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应用支持库</a:t>
            </a:r>
            <a:r>
              <a:rPr lang="en-US" altLang="zh-CN" sz="3200"/>
              <a:t>- axstd &amp; axlibc (v0.10)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ECF28FB-5437-AC66-ADB5-418697AFFDCA}"/>
              </a:ext>
            </a:extLst>
          </p:cNvPr>
          <p:cNvSpPr/>
          <p:nvPr/>
        </p:nvSpPr>
        <p:spPr>
          <a:xfrm>
            <a:off x="2891644" y="3177331"/>
            <a:ext cx="4648700" cy="95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ulib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5EE165-3521-6EDD-7D97-1B75C6ABBD0E}"/>
              </a:ext>
            </a:extLst>
          </p:cNvPr>
          <p:cNvSpPr/>
          <p:nvPr/>
        </p:nvSpPr>
        <p:spPr>
          <a:xfrm>
            <a:off x="5992172" y="2418960"/>
            <a:ext cx="1548172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C app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A19FE5F-3D95-6B1C-B387-A79AFFE5183F}"/>
              </a:ext>
            </a:extLst>
          </p:cNvPr>
          <p:cNvSpPr/>
          <p:nvPr/>
        </p:nvSpPr>
        <p:spPr>
          <a:xfrm>
            <a:off x="2891644" y="4415690"/>
            <a:ext cx="464870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api</a:t>
            </a:r>
            <a:r>
              <a:rPr lang="en-US" altLang="zh-CN" sz="2000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arceos_api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399903-DF77-9E7E-A13D-34E09AE5C3DC}"/>
              </a:ext>
            </a:extLst>
          </p:cNvPr>
          <p:cNvSpPr/>
          <p:nvPr/>
        </p:nvSpPr>
        <p:spPr>
          <a:xfrm>
            <a:off x="2895826" y="2429764"/>
            <a:ext cx="1548172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Rust app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1B3660F-EFDA-A61C-87D8-3BDB929C4006}"/>
              </a:ext>
            </a:extLst>
          </p:cNvPr>
          <p:cNvSpPr/>
          <p:nvPr/>
        </p:nvSpPr>
        <p:spPr>
          <a:xfrm>
            <a:off x="3183858" y="3558639"/>
            <a:ext cx="1260140" cy="455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axstd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B354F9D-0B4C-7856-1F4C-B5CC59713139}"/>
              </a:ext>
            </a:extLst>
          </p:cNvPr>
          <p:cNvSpPr/>
          <p:nvPr/>
        </p:nvSpPr>
        <p:spPr>
          <a:xfrm>
            <a:off x="5992172" y="3555895"/>
            <a:ext cx="1260140" cy="455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axlibc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FA179A5-AC06-0422-9CCD-2A03D07B445D}"/>
              </a:ext>
            </a:extLst>
          </p:cNvPr>
          <p:cNvSpPr/>
          <p:nvPr/>
        </p:nvSpPr>
        <p:spPr>
          <a:xfrm>
            <a:off x="2891644" y="5034957"/>
            <a:ext cx="4648700" cy="95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ArceOS modules&amp;crates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03CDBB-5FFD-6E4E-3202-0F6BFFAEE233}"/>
              </a:ext>
            </a:extLst>
          </p:cNvPr>
          <p:cNvSpPr txBox="1"/>
          <p:nvPr/>
        </p:nvSpPr>
        <p:spPr>
          <a:xfrm>
            <a:off x="587388" y="1052736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支持</a:t>
            </a:r>
            <a:r>
              <a:rPr lang="en-US" altLang="zh-CN" sz="2400"/>
              <a:t>Rust</a:t>
            </a:r>
            <a:r>
              <a:rPr lang="zh-CN" altLang="en-US" sz="2400"/>
              <a:t>和</a:t>
            </a:r>
            <a:r>
              <a:rPr lang="en-US" altLang="zh-CN" sz="2400"/>
              <a:t>C</a:t>
            </a:r>
            <a:r>
              <a:rPr lang="zh-CN" altLang="en-US" sz="2400"/>
              <a:t>两种应用库。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3163701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应用支持库</a:t>
            </a:r>
            <a:r>
              <a:rPr lang="en-US" altLang="zh-CN" sz="3200"/>
              <a:t>- axstd &amp; axlibc (v0.10)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FFDFB7-2143-D7D7-184A-FC0481181902}"/>
              </a:ext>
            </a:extLst>
          </p:cNvPr>
          <p:cNvSpPr/>
          <p:nvPr/>
        </p:nvSpPr>
        <p:spPr>
          <a:xfrm>
            <a:off x="1423864" y="2204864"/>
            <a:ext cx="5860268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axstd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51B36C4-ACB6-E37D-4ED1-990609CAC88F}"/>
              </a:ext>
            </a:extLst>
          </p:cNvPr>
          <p:cNvSpPr/>
          <p:nvPr/>
        </p:nvSpPr>
        <p:spPr>
          <a:xfrm>
            <a:off x="1919536" y="2776282"/>
            <a:ext cx="54006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io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B502777-1884-4227-1B14-B5631508F9F2}"/>
              </a:ext>
            </a:extLst>
          </p:cNvPr>
          <p:cNvSpPr/>
          <p:nvPr/>
        </p:nvSpPr>
        <p:spPr>
          <a:xfrm>
            <a:off x="4403812" y="2771583"/>
            <a:ext cx="54006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net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DEC29AE-9213-4D77-5EDD-892D10A7A151}"/>
              </a:ext>
            </a:extLst>
          </p:cNvPr>
          <p:cNvSpPr/>
          <p:nvPr/>
        </p:nvSpPr>
        <p:spPr>
          <a:xfrm>
            <a:off x="3552496" y="2776282"/>
            <a:ext cx="54006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fs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6DD148F-CD8C-4D85-8627-F90EDBCB5C4A}"/>
              </a:ext>
            </a:extLst>
          </p:cNvPr>
          <p:cNvSpPr/>
          <p:nvPr/>
        </p:nvSpPr>
        <p:spPr>
          <a:xfrm>
            <a:off x="2673496" y="2776282"/>
            <a:ext cx="66510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time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88E3559-215F-45F6-5C28-94A355CB6DB3}"/>
              </a:ext>
            </a:extLst>
          </p:cNvPr>
          <p:cNvSpPr/>
          <p:nvPr/>
        </p:nvSpPr>
        <p:spPr>
          <a:xfrm>
            <a:off x="5286884" y="2780928"/>
            <a:ext cx="66510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sync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C5EE9AA-D44B-DA9F-4C41-E1D003E7A703}"/>
              </a:ext>
            </a:extLst>
          </p:cNvPr>
          <p:cNvSpPr/>
          <p:nvPr/>
        </p:nvSpPr>
        <p:spPr>
          <a:xfrm>
            <a:off x="6132004" y="2776282"/>
            <a:ext cx="864096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thread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B526C5D-9E56-B02E-B402-BC40CE125279}"/>
              </a:ext>
            </a:extLst>
          </p:cNvPr>
          <p:cNvSpPr/>
          <p:nvPr/>
        </p:nvSpPr>
        <p:spPr>
          <a:xfrm>
            <a:off x="1411601" y="4354882"/>
            <a:ext cx="5860267" cy="1562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</a:rPr>
              <a:t>ArceOS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263EFDC-FDDD-C5CA-D167-48CAC9612284}"/>
              </a:ext>
            </a:extLst>
          </p:cNvPr>
          <p:cNvSpPr txBox="1"/>
          <p:nvPr/>
        </p:nvSpPr>
        <p:spPr>
          <a:xfrm>
            <a:off x="7566942" y="2507128"/>
            <a:ext cx="3029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与官方</a:t>
            </a:r>
            <a:r>
              <a:rPr lang="en-US" altLang="zh-CN" sz="2000"/>
              <a:t>Rust std</a:t>
            </a:r>
            <a:r>
              <a:rPr lang="zh-CN" altLang="en-US" sz="2000"/>
              <a:t>接口兼容</a:t>
            </a:r>
            <a:endParaRPr lang="en-US" altLang="zh-CN" sz="2000"/>
          </a:p>
          <a:p>
            <a:r>
              <a:rPr lang="en-US" altLang="zh-CN" sz="2000"/>
              <a:t>(</a:t>
            </a:r>
            <a:r>
              <a:rPr lang="zh-CN" altLang="en-US" sz="2000"/>
              <a:t>进行中</a:t>
            </a:r>
            <a:r>
              <a:rPr lang="en-US" altLang="zh-CN" sz="2000"/>
              <a:t>)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825CB8E-EC48-4C18-ED70-2394647B5502}"/>
              </a:ext>
            </a:extLst>
          </p:cNvPr>
          <p:cNvSpPr txBox="1"/>
          <p:nvPr/>
        </p:nvSpPr>
        <p:spPr>
          <a:xfrm>
            <a:off x="7644172" y="4935900"/>
            <a:ext cx="2016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对应有</a:t>
            </a:r>
            <a:r>
              <a:rPr lang="en-US" altLang="zh-CN" sz="2000"/>
              <a:t>OS</a:t>
            </a:r>
            <a:r>
              <a:rPr lang="zh-CN" altLang="en-US" sz="2000"/>
              <a:t>支持</a:t>
            </a:r>
            <a:endParaRPr lang="zh-CN" altLang="en-US" sz="2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B19DCE-630C-75C2-9F35-8DE5AE67BDED}"/>
              </a:ext>
            </a:extLst>
          </p:cNvPr>
          <p:cNvSpPr/>
          <p:nvPr/>
        </p:nvSpPr>
        <p:spPr>
          <a:xfrm>
            <a:off x="1411602" y="3726324"/>
            <a:ext cx="5860267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api</a:t>
            </a:r>
            <a:r>
              <a:rPr lang="en-US" altLang="zh-CN" sz="2000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arceos_api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DE415C3-BA8B-1928-C5BC-DF851BE20A2D}"/>
              </a:ext>
            </a:extLst>
          </p:cNvPr>
          <p:cNvSpPr/>
          <p:nvPr/>
        </p:nvSpPr>
        <p:spPr>
          <a:xfrm>
            <a:off x="4248184" y="4896815"/>
            <a:ext cx="79731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axnet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263825B2-FC28-FF69-4706-7C6D3C5B19AD}"/>
              </a:ext>
            </a:extLst>
          </p:cNvPr>
          <p:cNvSpPr/>
          <p:nvPr/>
        </p:nvSpPr>
        <p:spPr>
          <a:xfrm>
            <a:off x="3431704" y="4901136"/>
            <a:ext cx="66510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axfs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6A14FEF-321F-F730-69B2-3A451DD0EB26}"/>
              </a:ext>
            </a:extLst>
          </p:cNvPr>
          <p:cNvSpPr/>
          <p:nvPr/>
        </p:nvSpPr>
        <p:spPr>
          <a:xfrm>
            <a:off x="1919536" y="4901136"/>
            <a:ext cx="141906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axhal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4EE955C-41C9-16D7-40C9-81319460AE74}"/>
              </a:ext>
            </a:extLst>
          </p:cNvPr>
          <p:cNvSpPr/>
          <p:nvPr/>
        </p:nvSpPr>
        <p:spPr>
          <a:xfrm>
            <a:off x="5142868" y="4905782"/>
            <a:ext cx="864096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axsync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9DF8106-3CD8-CE7A-9E29-71C1914EB944}"/>
              </a:ext>
            </a:extLst>
          </p:cNvPr>
          <p:cNvSpPr/>
          <p:nvPr/>
        </p:nvSpPr>
        <p:spPr>
          <a:xfrm>
            <a:off x="6113456" y="4902704"/>
            <a:ext cx="864096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axtask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915A515-5441-E854-9345-B1E925D7D1BD}"/>
              </a:ext>
            </a:extLst>
          </p:cNvPr>
          <p:cNvCxnSpPr/>
          <p:nvPr/>
        </p:nvCxnSpPr>
        <p:spPr>
          <a:xfrm>
            <a:off x="2171564" y="3150260"/>
            <a:ext cx="0" cy="174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3935FE9-9DE0-6056-0F57-BF3DD249DFCE}"/>
              </a:ext>
            </a:extLst>
          </p:cNvPr>
          <p:cNvCxnSpPr/>
          <p:nvPr/>
        </p:nvCxnSpPr>
        <p:spPr>
          <a:xfrm>
            <a:off x="2999656" y="3125578"/>
            <a:ext cx="0" cy="174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C67004F-B8F0-8FF8-58DA-E4FDF9949184}"/>
              </a:ext>
            </a:extLst>
          </p:cNvPr>
          <p:cNvCxnSpPr/>
          <p:nvPr/>
        </p:nvCxnSpPr>
        <p:spPr>
          <a:xfrm>
            <a:off x="3791744" y="3125578"/>
            <a:ext cx="0" cy="174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0D585DB-2D58-3938-59CB-2B4862F2B7BC}"/>
              </a:ext>
            </a:extLst>
          </p:cNvPr>
          <p:cNvCxnSpPr/>
          <p:nvPr/>
        </p:nvCxnSpPr>
        <p:spPr>
          <a:xfrm>
            <a:off x="4655840" y="3125578"/>
            <a:ext cx="0" cy="174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797A225-5E13-E649-C2C9-63EADF68635A}"/>
              </a:ext>
            </a:extLst>
          </p:cNvPr>
          <p:cNvCxnSpPr/>
          <p:nvPr/>
        </p:nvCxnSpPr>
        <p:spPr>
          <a:xfrm>
            <a:off x="5591944" y="3135410"/>
            <a:ext cx="0" cy="174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D3B4E19-323E-928B-828F-E7B502882811}"/>
              </a:ext>
            </a:extLst>
          </p:cNvPr>
          <p:cNvCxnSpPr/>
          <p:nvPr/>
        </p:nvCxnSpPr>
        <p:spPr>
          <a:xfrm>
            <a:off x="6528048" y="3125578"/>
            <a:ext cx="0" cy="174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BA0195D-8EF6-2E2A-C5B3-C4AB96ACE4C6}"/>
              </a:ext>
            </a:extLst>
          </p:cNvPr>
          <p:cNvSpPr txBox="1"/>
          <p:nvPr/>
        </p:nvSpPr>
        <p:spPr>
          <a:xfrm>
            <a:off x="587388" y="1052736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参照官方</a:t>
            </a:r>
            <a:r>
              <a:rPr lang="en-US" altLang="zh-CN" sz="2400"/>
              <a:t>Std</a:t>
            </a:r>
            <a:r>
              <a:rPr lang="zh-CN" altLang="en-US" sz="2400"/>
              <a:t>的接口及目录设置，用</a:t>
            </a:r>
            <a:r>
              <a:rPr lang="en-US" altLang="zh-CN" sz="2400"/>
              <a:t>ArceOS</a:t>
            </a:r>
            <a:r>
              <a:rPr lang="zh-CN" altLang="en-US" sz="2400"/>
              <a:t>对应的功能匹配。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9197724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2595F3-2A21-C2F8-A391-3041F9EDD76D}"/>
              </a:ext>
            </a:extLst>
          </p:cNvPr>
          <p:cNvSpPr/>
          <p:nvPr/>
        </p:nvSpPr>
        <p:spPr>
          <a:xfrm>
            <a:off x="2855640" y="4906160"/>
            <a:ext cx="4320480" cy="147516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</a:rPr>
              <a:t>libarceos.a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8F16F0-3A0E-607A-4368-DFE856366748}"/>
              </a:ext>
            </a:extLst>
          </p:cNvPr>
          <p:cNvSpPr/>
          <p:nvPr/>
        </p:nvSpPr>
        <p:spPr>
          <a:xfrm>
            <a:off x="2855640" y="1943851"/>
            <a:ext cx="4320480" cy="415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应用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B6324A-17B5-5E3B-39F7-9A03D51AF8B4}"/>
              </a:ext>
            </a:extLst>
          </p:cNvPr>
          <p:cNvSpPr/>
          <p:nvPr/>
        </p:nvSpPr>
        <p:spPr>
          <a:xfrm>
            <a:off x="2859285" y="3045512"/>
            <a:ext cx="4320480" cy="9605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axlibc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571141F2-C613-EAD7-12F4-AE771F3BC05F}"/>
              </a:ext>
            </a:extLst>
          </p:cNvPr>
          <p:cNvSpPr/>
          <p:nvPr/>
        </p:nvSpPr>
        <p:spPr>
          <a:xfrm>
            <a:off x="4834974" y="2395742"/>
            <a:ext cx="484632" cy="64373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3068B5C7-F9C9-65FD-F384-82C9A4291093}"/>
              </a:ext>
            </a:extLst>
          </p:cNvPr>
          <p:cNvSpPr/>
          <p:nvPr/>
        </p:nvSpPr>
        <p:spPr>
          <a:xfrm>
            <a:off x="3863752" y="4028088"/>
            <a:ext cx="484632" cy="86569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8E1C09-6874-2468-6335-7C365144CCBC}"/>
              </a:ext>
            </a:extLst>
          </p:cNvPr>
          <p:cNvSpPr/>
          <p:nvPr/>
        </p:nvSpPr>
        <p:spPr>
          <a:xfrm>
            <a:off x="3372649" y="5914272"/>
            <a:ext cx="732503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组件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1FF236-25DB-A940-14D9-8FF5115CB4F2}"/>
              </a:ext>
            </a:extLst>
          </p:cNvPr>
          <p:cNvSpPr txBox="1"/>
          <p:nvPr/>
        </p:nvSpPr>
        <p:spPr>
          <a:xfrm>
            <a:off x="4331804" y="4126266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公开</a:t>
            </a:r>
            <a:r>
              <a:rPr lang="zh-CN" altLang="en-US" sz="2000"/>
              <a:t>接口形式</a:t>
            </a:r>
            <a:r>
              <a:rPr lang="en-US" altLang="zh-CN" sz="2000"/>
              <a:t>FFI ABI</a:t>
            </a:r>
            <a:endParaRPr lang="en-US" altLang="zh-CN" sz="2000" dirty="0"/>
          </a:p>
          <a:p>
            <a:r>
              <a:rPr lang="en-US" altLang="zh-CN" sz="2000"/>
              <a:t>extern “C”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4230CF-2A5C-F6F4-F0C2-CD65B36FD9DD}"/>
              </a:ext>
            </a:extLst>
          </p:cNvPr>
          <p:cNvSpPr/>
          <p:nvPr/>
        </p:nvSpPr>
        <p:spPr>
          <a:xfrm>
            <a:off x="3320049" y="3576870"/>
            <a:ext cx="3391663" cy="429190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cbindgen</a:t>
            </a:r>
            <a:r>
              <a:rPr lang="zh-CN" altLang="en-US" sz="2000">
                <a:solidFill>
                  <a:schemeClr val="tx1"/>
                </a:solidFill>
              </a:rPr>
              <a:t>产生接口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417390-720A-D148-3621-75DD36476792}"/>
              </a:ext>
            </a:extLst>
          </p:cNvPr>
          <p:cNvSpPr/>
          <p:nvPr/>
        </p:nvSpPr>
        <p:spPr>
          <a:xfrm>
            <a:off x="4663846" y="5914272"/>
            <a:ext cx="732503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组件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E64F1F-FCC2-C8C1-BC71-15E3718D2B9F}"/>
              </a:ext>
            </a:extLst>
          </p:cNvPr>
          <p:cNvSpPr/>
          <p:nvPr/>
        </p:nvSpPr>
        <p:spPr>
          <a:xfrm>
            <a:off x="5975565" y="5914272"/>
            <a:ext cx="732503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组件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7A345B-2667-DD0E-5CDB-5FC76DEE961D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C</a:t>
            </a:r>
            <a:r>
              <a:rPr lang="zh-CN" altLang="en-US" sz="3200"/>
              <a:t>库 </a:t>
            </a:r>
            <a:r>
              <a:rPr lang="en-US" altLang="zh-CN" sz="3200"/>
              <a:t>- axlibc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95F12B-4B46-A67F-6044-B1D0333F9207}"/>
              </a:ext>
            </a:extLst>
          </p:cNvPr>
          <p:cNvSpPr/>
          <p:nvPr/>
        </p:nvSpPr>
        <p:spPr>
          <a:xfrm>
            <a:off x="3376293" y="4906160"/>
            <a:ext cx="3255032" cy="30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arceos-api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BE2782-66DA-366C-7959-F81A713D18C1}"/>
              </a:ext>
            </a:extLst>
          </p:cNvPr>
          <p:cNvSpPr txBox="1"/>
          <p:nvPr/>
        </p:nvSpPr>
        <p:spPr>
          <a:xfrm>
            <a:off x="587388" y="1052736"/>
            <a:ext cx="10153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首先把</a:t>
            </a:r>
            <a:r>
              <a:rPr lang="en-US" altLang="zh-CN" sz="2400"/>
              <a:t>ArceOS</a:t>
            </a:r>
            <a:r>
              <a:rPr lang="zh-CN" altLang="en-US" sz="2400"/>
              <a:t>主体编译为静态库，最后与应用以及</a:t>
            </a:r>
            <a:r>
              <a:rPr lang="en-US" altLang="zh-CN" sz="2400"/>
              <a:t>axlib</a:t>
            </a:r>
            <a:r>
              <a:rPr lang="zh-CN" altLang="en-US" sz="2400"/>
              <a:t>完成链接。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7319262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D50CBA-BE46-C64E-CE30-36588738D6EF}"/>
              </a:ext>
            </a:extLst>
          </p:cNvPr>
          <p:cNvSpPr/>
          <p:nvPr/>
        </p:nvSpPr>
        <p:spPr>
          <a:xfrm>
            <a:off x="4820947" y="2528900"/>
            <a:ext cx="1404156" cy="1044116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Rust Crate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DEAE73-F139-48BF-E578-4F49269780CE}"/>
              </a:ext>
            </a:extLst>
          </p:cNvPr>
          <p:cNvSpPr/>
          <p:nvPr/>
        </p:nvSpPr>
        <p:spPr>
          <a:xfrm>
            <a:off x="7737273" y="2528900"/>
            <a:ext cx="1404156" cy="1044116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 Lib&amp;APP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89E1324-FCF6-AA30-0D7D-7745352976F4}"/>
              </a:ext>
            </a:extLst>
          </p:cNvPr>
          <p:cNvCxnSpPr>
            <a:cxnSpLocks/>
          </p:cNvCxnSpPr>
          <p:nvPr/>
        </p:nvCxnSpPr>
        <p:spPr>
          <a:xfrm>
            <a:off x="3321659" y="3044735"/>
            <a:ext cx="151217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638EB2E-E8F3-13EF-C175-6CC141A810E4}"/>
              </a:ext>
            </a:extLst>
          </p:cNvPr>
          <p:cNvSpPr/>
          <p:nvPr/>
        </p:nvSpPr>
        <p:spPr>
          <a:xfrm>
            <a:off x="4835858" y="4833156"/>
            <a:ext cx="1404156" cy="1044116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Obj(ELF)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EBBD30-7C79-BDEB-889A-5C2D98903F53}"/>
              </a:ext>
            </a:extLst>
          </p:cNvPr>
          <p:cNvSpPr/>
          <p:nvPr/>
        </p:nvSpPr>
        <p:spPr>
          <a:xfrm>
            <a:off x="7752184" y="4833156"/>
            <a:ext cx="1404156" cy="1044116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Obj(ELF)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5405DC4-2EFF-E056-870C-43CA3A4740C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240014" y="5355214"/>
            <a:ext cx="1512170" cy="0"/>
          </a:xfrm>
          <a:prstGeom prst="straightConnector1">
            <a:avLst/>
          </a:prstGeom>
          <a:ln>
            <a:prstDash val="lg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8708433-41F2-3EAF-8F1A-D481B593389E}"/>
              </a:ext>
            </a:extLst>
          </p:cNvPr>
          <p:cNvCxnSpPr>
            <a:cxnSpLocks/>
          </p:cNvCxnSpPr>
          <p:nvPr/>
        </p:nvCxnSpPr>
        <p:spPr>
          <a:xfrm>
            <a:off x="1091444" y="4221088"/>
            <a:ext cx="8064896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5A209A1-758C-F16B-926A-A148EC15686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23025" y="3573016"/>
            <a:ext cx="0" cy="11521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FD1C30B-8316-9B9A-2727-5AD91D8586AB}"/>
              </a:ext>
            </a:extLst>
          </p:cNvPr>
          <p:cNvSpPr txBox="1"/>
          <p:nvPr/>
        </p:nvSpPr>
        <p:spPr>
          <a:xfrm>
            <a:off x="6729159" y="490516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ABI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E36D31-782C-D5C9-FDE0-F0653F67C5AC}"/>
              </a:ext>
            </a:extLst>
          </p:cNvPr>
          <p:cNvSpPr txBox="1"/>
          <p:nvPr/>
        </p:nvSpPr>
        <p:spPr>
          <a:xfrm>
            <a:off x="3537683" y="2657401"/>
            <a:ext cx="10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Rust</a:t>
            </a:r>
            <a:r>
              <a:rPr lang="zh-CN" altLang="en-US"/>
              <a:t>直通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8DB30F-64C0-1931-6676-06B283EF6ADE}"/>
              </a:ext>
            </a:extLst>
          </p:cNvPr>
          <p:cNvSpPr txBox="1"/>
          <p:nvPr/>
        </p:nvSpPr>
        <p:spPr>
          <a:xfrm>
            <a:off x="1100444" y="3743744"/>
            <a:ext cx="72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Safe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BF2FF08-76FF-91BA-E686-D50CD4544D24}"/>
              </a:ext>
            </a:extLst>
          </p:cNvPr>
          <p:cNvSpPr txBox="1"/>
          <p:nvPr/>
        </p:nvSpPr>
        <p:spPr>
          <a:xfrm>
            <a:off x="1091444" y="4365104"/>
            <a:ext cx="102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Unsafe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63CDD4-41BA-AE6E-EC16-A18ACED4ED16}"/>
              </a:ext>
            </a:extLst>
          </p:cNvPr>
          <p:cNvSpPr txBox="1"/>
          <p:nvPr/>
        </p:nvSpPr>
        <p:spPr>
          <a:xfrm>
            <a:off x="3624604" y="3062737"/>
            <a:ext cx="103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*.</a:t>
            </a:r>
            <a:r>
              <a:rPr lang="en-US" altLang="zh-CN" err="1"/>
              <a:t>rmeta</a:t>
            </a:r>
            <a:endParaRPr lang="en-US" altLang="zh-CN"/>
          </a:p>
          <a:p>
            <a:r>
              <a:rPr lang="en-US" altLang="zh-CN" b="1"/>
              <a:t>*.</a:t>
            </a:r>
            <a:r>
              <a:rPr lang="en-US" altLang="zh-CN" b="1" err="1"/>
              <a:t>rlib</a:t>
            </a:r>
            <a:endParaRPr lang="zh-CN" altLang="en-US" b="1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C883DFC-08AB-8181-0C7B-B2C375B8ACA2}"/>
              </a:ext>
            </a:extLst>
          </p:cNvPr>
          <p:cNvSpPr txBox="1"/>
          <p:nvPr/>
        </p:nvSpPr>
        <p:spPr>
          <a:xfrm>
            <a:off x="515380" y="370134"/>
            <a:ext cx="50076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axstd &amp; axlibc </a:t>
            </a:r>
            <a:r>
              <a:rPr lang="zh-CN" altLang="en-US" sz="3200"/>
              <a:t>方式的对比</a:t>
            </a:r>
            <a:endParaRPr lang="en-US" altLang="zh-CN" sz="32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5C6696-E777-0D7A-62D0-5056F4EFD22E}"/>
              </a:ext>
            </a:extLst>
          </p:cNvPr>
          <p:cNvSpPr/>
          <p:nvPr/>
        </p:nvSpPr>
        <p:spPr>
          <a:xfrm>
            <a:off x="1904621" y="2502713"/>
            <a:ext cx="1404156" cy="1044116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Rust Crate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B67AF90-7666-1A30-3797-FDEBD372D82C}"/>
              </a:ext>
            </a:extLst>
          </p:cNvPr>
          <p:cNvCxnSpPr>
            <a:cxnSpLocks/>
          </p:cNvCxnSpPr>
          <p:nvPr/>
        </p:nvCxnSpPr>
        <p:spPr>
          <a:xfrm>
            <a:off x="8472264" y="3609020"/>
            <a:ext cx="0" cy="11521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2D6E46D-44CD-B160-CA81-B4E99DBF30F3}"/>
              </a:ext>
            </a:extLst>
          </p:cNvPr>
          <p:cNvSpPr txBox="1"/>
          <p:nvPr/>
        </p:nvSpPr>
        <p:spPr>
          <a:xfrm>
            <a:off x="3728501" y="1602981"/>
            <a:ext cx="82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axstd</a:t>
            </a:r>
            <a:endParaRPr lang="zh-CN" altLang="en-US" sz="20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3750675-BC61-BE36-EA4C-B03F225DDADB}"/>
              </a:ext>
            </a:extLst>
          </p:cNvPr>
          <p:cNvSpPr txBox="1"/>
          <p:nvPr/>
        </p:nvSpPr>
        <p:spPr>
          <a:xfrm>
            <a:off x="6582053" y="1602981"/>
            <a:ext cx="82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axlibc</a:t>
            </a:r>
            <a:endParaRPr lang="zh-CN" altLang="en-US" sz="2000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F86E3169-7C03-ED69-1F6B-13777CE2B6C2}"/>
              </a:ext>
            </a:extLst>
          </p:cNvPr>
          <p:cNvSpPr/>
          <p:nvPr/>
        </p:nvSpPr>
        <p:spPr>
          <a:xfrm>
            <a:off x="2713703" y="1986046"/>
            <a:ext cx="2694039" cy="531012"/>
          </a:xfrm>
          <a:custGeom>
            <a:avLst/>
            <a:gdLst>
              <a:gd name="connsiteX0" fmla="*/ 0 w 2694039"/>
              <a:gd name="connsiteY0" fmla="*/ 501515 h 531012"/>
              <a:gd name="connsiteX1" fmla="*/ 1327355 w 2694039"/>
              <a:gd name="connsiteY1" fmla="*/ 70 h 531012"/>
              <a:gd name="connsiteX2" fmla="*/ 2694039 w 2694039"/>
              <a:gd name="connsiteY2" fmla="*/ 531012 h 53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4039" h="531012">
                <a:moveTo>
                  <a:pt x="0" y="501515"/>
                </a:moveTo>
                <a:cubicBezTo>
                  <a:pt x="439174" y="248334"/>
                  <a:pt x="878349" y="-4846"/>
                  <a:pt x="1327355" y="70"/>
                </a:cubicBezTo>
                <a:cubicBezTo>
                  <a:pt x="1776361" y="4986"/>
                  <a:pt x="2235200" y="267999"/>
                  <a:pt x="2694039" y="531012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4B42151D-135F-F199-24A9-00F731F1D743}"/>
              </a:ext>
            </a:extLst>
          </p:cNvPr>
          <p:cNvSpPr/>
          <p:nvPr/>
        </p:nvSpPr>
        <p:spPr>
          <a:xfrm>
            <a:off x="5745312" y="1998614"/>
            <a:ext cx="2694039" cy="531012"/>
          </a:xfrm>
          <a:custGeom>
            <a:avLst/>
            <a:gdLst>
              <a:gd name="connsiteX0" fmla="*/ 0 w 2694039"/>
              <a:gd name="connsiteY0" fmla="*/ 501515 h 531012"/>
              <a:gd name="connsiteX1" fmla="*/ 1327355 w 2694039"/>
              <a:gd name="connsiteY1" fmla="*/ 70 h 531012"/>
              <a:gd name="connsiteX2" fmla="*/ 2694039 w 2694039"/>
              <a:gd name="connsiteY2" fmla="*/ 531012 h 53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4039" h="531012">
                <a:moveTo>
                  <a:pt x="0" y="501515"/>
                </a:moveTo>
                <a:cubicBezTo>
                  <a:pt x="439174" y="248334"/>
                  <a:pt x="878349" y="-4846"/>
                  <a:pt x="1327355" y="70"/>
                </a:cubicBezTo>
                <a:cubicBezTo>
                  <a:pt x="1776361" y="4986"/>
                  <a:pt x="2235200" y="267999"/>
                  <a:pt x="2694039" y="531012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661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FF7331-6F19-FE5A-9E90-29E2855391F9}"/>
              </a:ext>
            </a:extLst>
          </p:cNvPr>
          <p:cNvSpPr txBox="1"/>
          <p:nvPr/>
        </p:nvSpPr>
        <p:spPr>
          <a:xfrm>
            <a:off x="515380" y="370134"/>
            <a:ext cx="5004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多核支持</a:t>
            </a:r>
            <a:r>
              <a:rPr lang="en-US" altLang="zh-CN" sz="3200"/>
              <a:t>- SMP (v0.11)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2519D4-57E9-058E-E314-78E3344C4A5B}"/>
              </a:ext>
            </a:extLst>
          </p:cNvPr>
          <p:cNvSpPr txBox="1"/>
          <p:nvPr/>
        </p:nvSpPr>
        <p:spPr>
          <a:xfrm>
            <a:off x="587388" y="1052736"/>
            <a:ext cx="8244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多个</a:t>
            </a:r>
            <a:r>
              <a:rPr lang="en-US" altLang="zh-CN" sz="2400"/>
              <a:t>CPU(</a:t>
            </a:r>
            <a:r>
              <a:rPr lang="zh-CN" altLang="en-US" sz="2400"/>
              <a:t>核</a:t>
            </a:r>
            <a:r>
              <a:rPr lang="en-US" altLang="zh-CN" sz="2400"/>
              <a:t>)</a:t>
            </a:r>
            <a:r>
              <a:rPr lang="zh-CN" altLang="en-US" sz="2400"/>
              <a:t>共享同一个任务调度队列，实现任务并发执行。</a:t>
            </a:r>
            <a:endParaRPr lang="en-US" altLang="zh-CN" sz="2400"/>
          </a:p>
          <a:p>
            <a:r>
              <a:rPr lang="en-US" altLang="zh-CN" sz="2400"/>
              <a:t>SpinLock</a:t>
            </a:r>
            <a:r>
              <a:rPr lang="zh-CN" altLang="en-US" sz="2400"/>
              <a:t>自旋锁对任务队列提供互斥保护。</a:t>
            </a:r>
            <a:endParaRPr lang="en-US" altLang="zh-CN" sz="240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CF9AF7-9232-0B63-888A-09C698556AD9}"/>
              </a:ext>
            </a:extLst>
          </p:cNvPr>
          <p:cNvSpPr/>
          <p:nvPr/>
        </p:nvSpPr>
        <p:spPr>
          <a:xfrm>
            <a:off x="1552315" y="3049444"/>
            <a:ext cx="1044116" cy="784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CPU0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4FC7E29-5B56-529D-0803-DD2BAE3B25B5}"/>
              </a:ext>
            </a:extLst>
          </p:cNvPr>
          <p:cNvCxnSpPr>
            <a:cxnSpLocks/>
          </p:cNvCxnSpPr>
          <p:nvPr/>
        </p:nvCxnSpPr>
        <p:spPr>
          <a:xfrm>
            <a:off x="2596431" y="3441905"/>
            <a:ext cx="1035981" cy="39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C21AF9A-F2E5-F7D2-029C-4258F1F6307B}"/>
              </a:ext>
            </a:extLst>
          </p:cNvPr>
          <p:cNvGrpSpPr/>
          <p:nvPr/>
        </p:nvGrpSpPr>
        <p:grpSpPr>
          <a:xfrm>
            <a:off x="3359696" y="3176972"/>
            <a:ext cx="4089139" cy="1872202"/>
            <a:chOff x="4302882" y="3032956"/>
            <a:chExt cx="4089139" cy="187220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A9EC3FD-1571-AFF4-A878-069F9EFC07E3}"/>
                </a:ext>
              </a:extLst>
            </p:cNvPr>
            <p:cNvSpPr/>
            <p:nvPr/>
          </p:nvSpPr>
          <p:spPr>
            <a:xfrm>
              <a:off x="4302882" y="3032956"/>
              <a:ext cx="4089139" cy="18722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>
                  <a:solidFill>
                    <a:srgbClr val="0070C0"/>
                  </a:solidFill>
                </a:rPr>
                <a:t>SpinLock</a:t>
              </a:r>
              <a:r>
                <a:rPr lang="zh-CN" altLang="en-US" b="1">
                  <a:solidFill>
                    <a:srgbClr val="0070C0"/>
                  </a:solidFill>
                </a:rPr>
                <a:t>保护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20714E0-856C-BF16-F1F5-D0534133868E}"/>
                </a:ext>
              </a:extLst>
            </p:cNvPr>
            <p:cNvSpPr/>
            <p:nvPr/>
          </p:nvSpPr>
          <p:spPr>
            <a:xfrm>
              <a:off x="4759954" y="3690351"/>
              <a:ext cx="929597" cy="5192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task</a:t>
              </a:r>
            </a:p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(ready)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8183929-E08E-DB62-D37B-E6B4926CCA3C}"/>
                </a:ext>
              </a:extLst>
            </p:cNvPr>
            <p:cNvSpPr/>
            <p:nvPr/>
          </p:nvSpPr>
          <p:spPr>
            <a:xfrm>
              <a:off x="5885331" y="3690350"/>
              <a:ext cx="929597" cy="5192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task</a:t>
              </a:r>
            </a:p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(ready)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5FD978C-2BBA-92B6-DBBD-66EE5C186C27}"/>
                </a:ext>
              </a:extLst>
            </p:cNvPr>
            <p:cNvSpPr/>
            <p:nvPr/>
          </p:nvSpPr>
          <p:spPr>
            <a:xfrm>
              <a:off x="7010994" y="3690350"/>
              <a:ext cx="929597" cy="5192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task</a:t>
              </a:r>
            </a:p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(blocked)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263BF94-C953-6D4F-B9A8-CC4DC8532B8A}"/>
                </a:ext>
              </a:extLst>
            </p:cNvPr>
            <p:cNvSpPr/>
            <p:nvPr/>
          </p:nvSpPr>
          <p:spPr>
            <a:xfrm>
              <a:off x="4575598" y="3526701"/>
              <a:ext cx="3487019" cy="1120072"/>
            </a:xfrm>
            <a:prstGeom prst="round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scheduler::run_queue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E38DB628-A7A9-3602-A562-C2694B466996}"/>
              </a:ext>
            </a:extLst>
          </p:cNvPr>
          <p:cNvSpPr/>
          <p:nvPr/>
        </p:nvSpPr>
        <p:spPr>
          <a:xfrm>
            <a:off x="1408250" y="4587748"/>
            <a:ext cx="1332246" cy="5192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idle_task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7BD85FC-59BC-F511-194E-BB728D4430DC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2074373" y="3834366"/>
            <a:ext cx="0" cy="75338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0BCF9018-6BF7-30D7-DED6-FEEE0788CE0A}"/>
              </a:ext>
            </a:extLst>
          </p:cNvPr>
          <p:cNvSpPr/>
          <p:nvPr/>
        </p:nvSpPr>
        <p:spPr>
          <a:xfrm>
            <a:off x="8210473" y="3049444"/>
            <a:ext cx="1044116" cy="784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CPU1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D407C38-BAF7-CF36-AE4A-ECCBAF4336D2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119431" y="3441905"/>
            <a:ext cx="1091042" cy="31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28521FE-A2D7-7477-4CB1-3048032243C3}"/>
              </a:ext>
            </a:extLst>
          </p:cNvPr>
          <p:cNvSpPr/>
          <p:nvPr/>
        </p:nvSpPr>
        <p:spPr>
          <a:xfrm>
            <a:off x="8066408" y="4587748"/>
            <a:ext cx="1332246" cy="5192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idle_task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2EA7BE4-C26F-77EB-AE29-C99B5E957347}"/>
              </a:ext>
            </a:extLst>
          </p:cNvPr>
          <p:cNvCxnSpPr>
            <a:stCxn id="23" idx="4"/>
            <a:endCxn id="25" idx="0"/>
          </p:cNvCxnSpPr>
          <p:nvPr/>
        </p:nvCxnSpPr>
        <p:spPr>
          <a:xfrm>
            <a:off x="8732531" y="3834366"/>
            <a:ext cx="0" cy="75338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9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FBB058A-24C3-003C-C0A7-B86BC6312462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err="1"/>
              <a:t>ArceOS</a:t>
            </a:r>
            <a:r>
              <a:rPr lang="zh-CN" altLang="en-US" sz="3200"/>
              <a:t>总体架构</a:t>
            </a:r>
            <a:endParaRPr lang="en-US" altLang="zh-CN" sz="3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8A75B7-6F73-33D1-044F-92B8BD78BCE7}"/>
              </a:ext>
            </a:extLst>
          </p:cNvPr>
          <p:cNvSpPr txBox="1"/>
          <p:nvPr/>
        </p:nvSpPr>
        <p:spPr>
          <a:xfrm>
            <a:off x="591387" y="2240868"/>
            <a:ext cx="413646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err="1"/>
              <a:t>Unikernel</a:t>
            </a:r>
            <a:r>
              <a:rPr lang="zh-CN" altLang="en-US" sz="2800"/>
              <a:t>形态</a:t>
            </a:r>
            <a:endParaRPr lang="en-US" altLang="zh-CN" sz="280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/>
              <a:t>单应⽤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/>
              <a:t>单地址空间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/>
              <a:t>单特权级</a:t>
            </a:r>
          </a:p>
          <a:p>
            <a:endParaRPr lang="en-US" altLang="zh-CN" sz="2800"/>
          </a:p>
          <a:p>
            <a:r>
              <a:rPr lang="zh-CN" altLang="en-US" sz="2800"/>
              <a:t>层级化</a:t>
            </a:r>
            <a:r>
              <a:rPr lang="en-US" altLang="zh-CN" sz="2800"/>
              <a:t>&amp;</a:t>
            </a:r>
            <a:r>
              <a:rPr lang="zh-CN" altLang="en-US" sz="2800"/>
              <a:t>组件化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/>
              <a:t>crates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/>
              <a:t>modules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err="1"/>
              <a:t>ulib</a:t>
            </a:r>
            <a:endParaRPr lang="en-US" altLang="zh-CN" sz="280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/>
              <a:t>apps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EE7BF0-7247-7AE3-04CB-66705CAD71B3}"/>
              </a:ext>
            </a:extLst>
          </p:cNvPr>
          <p:cNvSpPr txBox="1"/>
          <p:nvPr/>
        </p:nvSpPr>
        <p:spPr>
          <a:xfrm>
            <a:off x="511379" y="1052736"/>
            <a:ext cx="69887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/>
              <a:t>An experimental </a:t>
            </a:r>
            <a:r>
              <a:rPr lang="en-US" altLang="zh-CN" sz="2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 operating system </a:t>
            </a:r>
            <a:r>
              <a:rPr lang="en-US" altLang="zh-CN" sz="2800"/>
              <a:t>(or </a:t>
            </a:r>
            <a:r>
              <a:rPr lang="en-US" altLang="zh-CN" sz="280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unikernel</a:t>
            </a:r>
            <a:r>
              <a:rPr lang="en-US" altLang="zh-CN" sz="2800"/>
              <a:t>) written in </a:t>
            </a:r>
            <a:r>
              <a:rPr lang="en-US" altLang="zh-CN" sz="2800">
                <a:solidFill>
                  <a:srgbClr val="0070C0"/>
                </a:solidFill>
              </a:rPr>
              <a:t>Rust</a:t>
            </a:r>
            <a:r>
              <a:rPr lang="en-US" altLang="zh-CN" sz="2800"/>
              <a:t>.</a:t>
            </a:r>
            <a:endParaRPr lang="zh-CN" altLang="en-US" sz="2800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BA0F91C4-7FC7-181A-ACAD-96238EB98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2104" y="512676"/>
            <a:ext cx="48672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139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DBB07D2-03F4-7E0A-95A2-31E293562C5C}"/>
              </a:ext>
            </a:extLst>
          </p:cNvPr>
          <p:cNvSpPr/>
          <p:nvPr/>
        </p:nvSpPr>
        <p:spPr>
          <a:xfrm>
            <a:off x="1415480" y="4090372"/>
            <a:ext cx="3960440" cy="1001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FF7331-6F19-FE5A-9E90-29E2855391F9}"/>
              </a:ext>
            </a:extLst>
          </p:cNvPr>
          <p:cNvSpPr txBox="1"/>
          <p:nvPr/>
        </p:nvSpPr>
        <p:spPr>
          <a:xfrm>
            <a:off x="515380" y="370134"/>
            <a:ext cx="5004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PerCPU</a:t>
            </a:r>
            <a:r>
              <a:rPr lang="zh-CN" altLang="en-US" sz="3200"/>
              <a:t>作用</a:t>
            </a:r>
            <a:endParaRPr lang="en-US" altLang="zh-CN" sz="320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BB83400-153C-BA23-E7B7-CBDF9938B200}"/>
              </a:ext>
            </a:extLst>
          </p:cNvPr>
          <p:cNvSpPr/>
          <p:nvPr/>
        </p:nvSpPr>
        <p:spPr>
          <a:xfrm>
            <a:off x="1796294" y="2145992"/>
            <a:ext cx="1135828" cy="584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CPU0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6EFC43-AB68-204D-6F2D-048DC9BAD5C2}"/>
              </a:ext>
            </a:extLst>
          </p:cNvPr>
          <p:cNvSpPr/>
          <p:nvPr/>
        </p:nvSpPr>
        <p:spPr>
          <a:xfrm>
            <a:off x="1608124" y="3032956"/>
            <a:ext cx="1512168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本地缓存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B11A2B3-BE7A-73B9-46DC-3E1C50735F24}"/>
              </a:ext>
            </a:extLst>
          </p:cNvPr>
          <p:cNvSpPr/>
          <p:nvPr/>
        </p:nvSpPr>
        <p:spPr>
          <a:xfrm>
            <a:off x="3732362" y="2145991"/>
            <a:ext cx="1135828" cy="584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CPU1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2675CF-971C-235A-20B6-D3E35CC50D6D}"/>
              </a:ext>
            </a:extLst>
          </p:cNvPr>
          <p:cNvSpPr/>
          <p:nvPr/>
        </p:nvSpPr>
        <p:spPr>
          <a:xfrm>
            <a:off x="3584940" y="3032956"/>
            <a:ext cx="1512168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本地缓存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C2A4C9-7804-9A4F-2750-322522AB9451}"/>
              </a:ext>
            </a:extLst>
          </p:cNvPr>
          <p:cNvSpPr/>
          <p:nvPr/>
        </p:nvSpPr>
        <p:spPr>
          <a:xfrm>
            <a:off x="1602752" y="4280262"/>
            <a:ext cx="15121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percpu</a:t>
            </a: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存储区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6A4DD13-95D2-DE11-968B-E9516436512D}"/>
              </a:ext>
            </a:extLst>
          </p:cNvPr>
          <p:cNvCxnSpPr>
            <a:cxnSpLocks/>
          </p:cNvCxnSpPr>
          <p:nvPr/>
        </p:nvCxnSpPr>
        <p:spPr>
          <a:xfrm>
            <a:off x="3372320" y="2204864"/>
            <a:ext cx="0" cy="2880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19A1A28-70E4-AACB-7AA5-316135D35797}"/>
              </a:ext>
            </a:extLst>
          </p:cNvPr>
          <p:cNvSpPr/>
          <p:nvPr/>
        </p:nvSpPr>
        <p:spPr>
          <a:xfrm>
            <a:off x="3577743" y="4280262"/>
            <a:ext cx="15121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percpu</a:t>
            </a: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存储区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35BEAD-1D7F-3EA6-54A8-8D33A1C97098}"/>
              </a:ext>
            </a:extLst>
          </p:cNvPr>
          <p:cNvSpPr txBox="1"/>
          <p:nvPr/>
        </p:nvSpPr>
        <p:spPr>
          <a:xfrm>
            <a:off x="8292244" y="1088740"/>
            <a:ext cx="3738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/>
              <a:t>类比：</a:t>
            </a:r>
            <a:endParaRPr lang="en-US" altLang="zh-CN"/>
          </a:p>
          <a:p>
            <a:r>
              <a:rPr lang="en-US" altLang="zh-CN"/>
              <a:t>TLS: thread-local-storage</a:t>
            </a:r>
          </a:p>
          <a:p>
            <a:r>
              <a:rPr lang="en-US" altLang="zh-CN"/>
              <a:t>PerCPU: cpu-local-storage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0CA4C1-0269-C939-3C00-136307E065FB}"/>
              </a:ext>
            </a:extLst>
          </p:cNvPr>
          <p:cNvSpPr txBox="1"/>
          <p:nvPr/>
        </p:nvSpPr>
        <p:spPr>
          <a:xfrm>
            <a:off x="587388" y="1052736"/>
            <a:ext cx="766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专属于</a:t>
            </a:r>
            <a:r>
              <a:rPr lang="en-US" altLang="zh-CN" sz="2400"/>
              <a:t>CPU</a:t>
            </a:r>
            <a:r>
              <a:rPr lang="zh-CN" altLang="en-US" sz="2400"/>
              <a:t>的本地存储区域，获得更高的本地缓存效率。</a:t>
            </a:r>
            <a:endParaRPr lang="en-US" altLang="zh-CN" sz="24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237484-D721-3938-CE93-EFDD8C1071EE}"/>
              </a:ext>
            </a:extLst>
          </p:cNvPr>
          <p:cNvSpPr/>
          <p:nvPr/>
        </p:nvSpPr>
        <p:spPr>
          <a:xfrm>
            <a:off x="1419953" y="5445224"/>
            <a:ext cx="3955963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二级缓存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C3810E-EB7C-CF84-D746-B75F9B6EB322}"/>
              </a:ext>
            </a:extLst>
          </p:cNvPr>
          <p:cNvSpPr/>
          <p:nvPr/>
        </p:nvSpPr>
        <p:spPr>
          <a:xfrm>
            <a:off x="1415480" y="6030396"/>
            <a:ext cx="3960440" cy="566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其它内存区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3CA29A2-2D72-2492-7ED0-8F394DCD2197}"/>
              </a:ext>
            </a:extLst>
          </p:cNvPr>
          <p:cNvSpPr/>
          <p:nvPr/>
        </p:nvSpPr>
        <p:spPr>
          <a:xfrm>
            <a:off x="6708774" y="4090372"/>
            <a:ext cx="5322455" cy="10012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由</a:t>
            </a:r>
            <a:r>
              <a:rPr lang="en-US" altLang="zh-CN">
                <a:solidFill>
                  <a:schemeClr val="tx1"/>
                </a:solidFill>
              </a:rPr>
              <a:t>LDS</a:t>
            </a:r>
            <a:r>
              <a:rPr lang="zh-CN" altLang="en-US">
                <a:solidFill>
                  <a:schemeClr val="tx1"/>
                </a:solidFill>
              </a:rPr>
              <a:t>指定预留在</a:t>
            </a:r>
            <a:r>
              <a:rPr lang="en-US" altLang="zh-CN">
                <a:solidFill>
                  <a:schemeClr val="tx1"/>
                </a:solidFill>
              </a:rPr>
              <a:t>Image</a:t>
            </a:r>
            <a:r>
              <a:rPr lang="zh-CN" altLang="en-US">
                <a:solidFill>
                  <a:schemeClr val="tx1"/>
                </a:solidFill>
              </a:rPr>
              <a:t>中区域，标记为</a:t>
            </a:r>
            <a:r>
              <a:rPr lang="en-US" altLang="zh-CN">
                <a:solidFill>
                  <a:schemeClr val="tx1"/>
                </a:solidFill>
              </a:rPr>
              <a:t>.percpu</a:t>
            </a:r>
            <a:r>
              <a:rPr lang="zh-CN" altLang="en-US">
                <a:solidFill>
                  <a:schemeClr val="tx1"/>
                </a:solidFill>
              </a:rPr>
              <a:t>段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每个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r>
              <a:rPr lang="zh-CN" altLang="en-US">
                <a:solidFill>
                  <a:schemeClr val="tx1"/>
                </a:solidFill>
              </a:rPr>
              <a:t>按照</a:t>
            </a:r>
            <a:r>
              <a:rPr lang="en-US" altLang="zh-CN">
                <a:solidFill>
                  <a:schemeClr val="tx1"/>
                </a:solidFill>
              </a:rPr>
              <a:t>ID</a:t>
            </a:r>
            <a:r>
              <a:rPr lang="zh-CN" altLang="en-US">
                <a:solidFill>
                  <a:schemeClr val="tx1"/>
                </a:solidFill>
              </a:rPr>
              <a:t>对应访问，相互之间不可见和隔离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9B6979-45AB-B179-92DF-D2E27C832814}"/>
              </a:ext>
            </a:extLst>
          </p:cNvPr>
          <p:cNvSpPr txBox="1"/>
          <p:nvPr/>
        </p:nvSpPr>
        <p:spPr>
          <a:xfrm>
            <a:off x="1488070" y="422166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7AAA0C4-82F6-C884-37C3-582508C0A342}"/>
              </a:ext>
            </a:extLst>
          </p:cNvPr>
          <p:cNvSpPr txBox="1"/>
          <p:nvPr/>
        </p:nvSpPr>
        <p:spPr>
          <a:xfrm>
            <a:off x="3485094" y="42210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4A272C25-97B4-17D2-8B7C-7D5A121E7D89}"/>
              </a:ext>
            </a:extLst>
          </p:cNvPr>
          <p:cNvSpPr/>
          <p:nvPr/>
        </p:nvSpPr>
        <p:spPr>
          <a:xfrm>
            <a:off x="5580545" y="4454857"/>
            <a:ext cx="978408" cy="46166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020BDB2-F684-D730-7C3F-E65E593989C2}"/>
              </a:ext>
            </a:extLst>
          </p:cNvPr>
          <p:cNvSpPr/>
          <p:nvPr/>
        </p:nvSpPr>
        <p:spPr>
          <a:xfrm>
            <a:off x="6708774" y="2955699"/>
            <a:ext cx="5322453" cy="4616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通常称</a:t>
            </a:r>
            <a:r>
              <a:rPr lang="en-US" altLang="zh-CN">
                <a:solidFill>
                  <a:schemeClr val="tx1"/>
                </a:solidFill>
              </a:rPr>
              <a:t>L1 cache</a:t>
            </a:r>
            <a:r>
              <a:rPr lang="zh-CN" altLang="en-US">
                <a:solidFill>
                  <a:schemeClr val="tx1"/>
                </a:solidFill>
              </a:rPr>
              <a:t>：专属于所属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r>
              <a:rPr lang="zh-CN" altLang="en-US">
                <a:solidFill>
                  <a:schemeClr val="tx1"/>
                </a:solidFill>
              </a:rPr>
              <a:t>，速度最快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06D1FF81-2222-1E3E-7EA4-B8476C87DA96}"/>
              </a:ext>
            </a:extLst>
          </p:cNvPr>
          <p:cNvSpPr/>
          <p:nvPr/>
        </p:nvSpPr>
        <p:spPr>
          <a:xfrm>
            <a:off x="5606796" y="3000145"/>
            <a:ext cx="978408" cy="46166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0EB4E1E-2D7A-8114-08ED-A612E493FB1C}"/>
              </a:ext>
            </a:extLst>
          </p:cNvPr>
          <p:cNvSpPr/>
          <p:nvPr/>
        </p:nvSpPr>
        <p:spPr>
          <a:xfrm>
            <a:off x="6695499" y="5417803"/>
            <a:ext cx="5322453" cy="4616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通常称</a:t>
            </a:r>
            <a:r>
              <a:rPr lang="en-US" altLang="zh-CN">
                <a:solidFill>
                  <a:schemeClr val="tx1"/>
                </a:solidFill>
              </a:rPr>
              <a:t>L2 cache</a:t>
            </a:r>
            <a:r>
              <a:rPr lang="zh-CN" altLang="en-US">
                <a:solidFill>
                  <a:schemeClr val="tx1"/>
                </a:solidFill>
              </a:rPr>
              <a:t>：被所有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r>
              <a:rPr lang="zh-CN" altLang="en-US">
                <a:solidFill>
                  <a:schemeClr val="tx1"/>
                </a:solidFill>
              </a:rPr>
              <a:t>共享，速度较慢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5E23D500-64CB-2BA8-9751-01EDA0A89348}"/>
              </a:ext>
            </a:extLst>
          </p:cNvPr>
          <p:cNvSpPr/>
          <p:nvPr/>
        </p:nvSpPr>
        <p:spPr>
          <a:xfrm>
            <a:off x="5593521" y="5462249"/>
            <a:ext cx="978408" cy="46166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4875F593-6505-1A0F-73DD-BB6BF804752C}"/>
              </a:ext>
            </a:extLst>
          </p:cNvPr>
          <p:cNvSpPr/>
          <p:nvPr/>
        </p:nvSpPr>
        <p:spPr>
          <a:xfrm>
            <a:off x="7140116" y="3440636"/>
            <a:ext cx="484632" cy="650776"/>
          </a:xfrm>
          <a:prstGeom prst="upArrow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0D6C16B-5C4F-026D-9C55-A42EA5A9E712}"/>
              </a:ext>
            </a:extLst>
          </p:cNvPr>
          <p:cNvSpPr txBox="1"/>
          <p:nvPr/>
        </p:nvSpPr>
        <p:spPr>
          <a:xfrm>
            <a:off x="7684937" y="3465004"/>
            <a:ext cx="43330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percpu</a:t>
            </a:r>
            <a:r>
              <a:rPr lang="zh-CN" altLang="en-US">
                <a:solidFill>
                  <a:srgbClr val="0070C0"/>
                </a:solidFill>
              </a:rPr>
              <a:t>内存区域数据不被其它</a:t>
            </a:r>
            <a:r>
              <a:rPr lang="en-US" altLang="zh-CN">
                <a:solidFill>
                  <a:srgbClr val="0070C0"/>
                </a:solidFill>
              </a:rPr>
              <a:t>CPU</a:t>
            </a:r>
            <a:r>
              <a:rPr lang="zh-CN" altLang="en-US">
                <a:solidFill>
                  <a:srgbClr val="0070C0"/>
                </a:solidFill>
              </a:rPr>
              <a:t>影响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因此</a:t>
            </a:r>
            <a:r>
              <a:rPr lang="en-US" altLang="zh-CN">
                <a:solidFill>
                  <a:srgbClr val="0070C0"/>
                </a:solidFill>
              </a:rPr>
              <a:t>L1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cache</a:t>
            </a:r>
            <a:r>
              <a:rPr lang="zh-CN" altLang="en-US">
                <a:solidFill>
                  <a:srgbClr val="0070C0"/>
                </a:solidFill>
              </a:rPr>
              <a:t>对</a:t>
            </a:r>
            <a:r>
              <a:rPr lang="en-US" altLang="zh-CN">
                <a:solidFill>
                  <a:srgbClr val="0070C0"/>
                </a:solidFill>
              </a:rPr>
              <a:t>percpu</a:t>
            </a:r>
            <a:r>
              <a:rPr lang="zh-CN" altLang="en-US">
                <a:solidFill>
                  <a:srgbClr val="0070C0"/>
                </a:solidFill>
              </a:rPr>
              <a:t>区的缓存保持高效</a:t>
            </a:r>
            <a:endParaRPr lang="en-US" altLang="zh-CN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5058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设计思想 </a:t>
            </a:r>
            <a:r>
              <a:rPr lang="en-US" altLang="zh-CN" sz="3200"/>
              <a:t>– </a:t>
            </a:r>
            <a:r>
              <a:rPr lang="zh-CN" altLang="en-US" sz="3200"/>
              <a:t>组件化方法构造</a:t>
            </a:r>
            <a:r>
              <a:rPr lang="en-US" altLang="zh-CN" sz="3200"/>
              <a:t>OS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1FCDC0-6C3C-4938-C300-0198F7E70B83}"/>
              </a:ext>
            </a:extLst>
          </p:cNvPr>
          <p:cNvSpPr/>
          <p:nvPr/>
        </p:nvSpPr>
        <p:spPr>
          <a:xfrm>
            <a:off x="4424375" y="2504678"/>
            <a:ext cx="1404156" cy="6331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组合方案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Profile1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2224C7-F0E5-47D0-FD07-C826430987E5}"/>
              </a:ext>
            </a:extLst>
          </p:cNvPr>
          <p:cNvSpPr/>
          <p:nvPr/>
        </p:nvSpPr>
        <p:spPr>
          <a:xfrm>
            <a:off x="4413077" y="5654225"/>
            <a:ext cx="1404156" cy="677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组合方案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 err="1">
                <a:solidFill>
                  <a:schemeClr val="tx1"/>
                </a:solidFill>
              </a:rPr>
              <a:t>Profilen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256E25C-BF3B-BFD1-B446-04291B66235A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480159" y="2821237"/>
            <a:ext cx="1944216" cy="787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F8707B9-38DF-6ABE-47B8-30738E8885D8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763068" y="3832522"/>
            <a:ext cx="1661307" cy="362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E3283DE-455E-6500-4028-EE637C7ACB5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828531" y="3832522"/>
            <a:ext cx="1396974" cy="7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15AA88C-2FED-D43F-6172-E2B15A6FB291}"/>
              </a:ext>
            </a:extLst>
          </p:cNvPr>
          <p:cNvSpPr/>
          <p:nvPr/>
        </p:nvSpPr>
        <p:spPr>
          <a:xfrm>
            <a:off x="7218427" y="2504678"/>
            <a:ext cx="3074600" cy="6331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宏内核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等效于</a:t>
            </a:r>
            <a:r>
              <a:rPr lang="en-US" altLang="zh-CN">
                <a:solidFill>
                  <a:schemeClr val="tx1"/>
                </a:solidFill>
              </a:rPr>
              <a:t>Linux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639C0C3-DBF8-7508-9A20-498B02CB0C90}"/>
              </a:ext>
            </a:extLst>
          </p:cNvPr>
          <p:cNvCxnSpPr>
            <a:cxnSpLocks/>
          </p:cNvCxnSpPr>
          <p:nvPr/>
        </p:nvCxnSpPr>
        <p:spPr>
          <a:xfrm>
            <a:off x="5834981" y="2810545"/>
            <a:ext cx="13977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4D3595F3-BB99-4EC1-8541-55DC0D94C95C}"/>
              </a:ext>
            </a:extLst>
          </p:cNvPr>
          <p:cNvSpPr/>
          <p:nvPr/>
        </p:nvSpPr>
        <p:spPr>
          <a:xfrm>
            <a:off x="911424" y="3643034"/>
            <a:ext cx="1759073" cy="13109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组件库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C0CCBB-F1D3-042C-9A44-6883BBDD3808}"/>
              </a:ext>
            </a:extLst>
          </p:cNvPr>
          <p:cNvSpPr/>
          <p:nvPr/>
        </p:nvSpPr>
        <p:spPr>
          <a:xfrm>
            <a:off x="4424375" y="3515963"/>
            <a:ext cx="1404156" cy="6331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组合方案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Profile2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A74378-A00B-57E3-3F60-147C796A2B1C}"/>
              </a:ext>
            </a:extLst>
          </p:cNvPr>
          <p:cNvSpPr/>
          <p:nvPr/>
        </p:nvSpPr>
        <p:spPr>
          <a:xfrm>
            <a:off x="4430825" y="4501324"/>
            <a:ext cx="1404156" cy="677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chemeClr val="tx1"/>
                </a:solidFill>
              </a:rPr>
              <a:t>…</a:t>
            </a:r>
            <a:r>
              <a:rPr lang="zh-CN" altLang="en-US" sz="3600" b="1">
                <a:solidFill>
                  <a:schemeClr val="tx1"/>
                </a:solidFill>
              </a:rPr>
              <a:t> </a:t>
            </a:r>
            <a:r>
              <a:rPr lang="en-US" altLang="zh-CN" sz="3600" b="1">
                <a:solidFill>
                  <a:schemeClr val="tx1"/>
                </a:solidFill>
              </a:rPr>
              <a:t>… 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EA91DAB-4567-4A12-DDDF-C48DC03E848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840199" y="4477647"/>
            <a:ext cx="1590626" cy="362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820C25E-9B80-A349-FD62-85316F3608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648881" y="4840079"/>
            <a:ext cx="1764196" cy="11529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3C0187C-B2D6-19CD-C2CC-E60273F58A0F}"/>
              </a:ext>
            </a:extLst>
          </p:cNvPr>
          <p:cNvSpPr/>
          <p:nvPr/>
        </p:nvSpPr>
        <p:spPr>
          <a:xfrm>
            <a:off x="7225505" y="3493985"/>
            <a:ext cx="3074600" cy="6910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err="1">
                <a:solidFill>
                  <a:schemeClr val="tx1"/>
                </a:solidFill>
              </a:rPr>
              <a:t>ArceOS</a:t>
            </a:r>
            <a:r>
              <a:rPr lang="zh-CN" altLang="en-US" b="1">
                <a:solidFill>
                  <a:schemeClr val="tx1"/>
                </a:solidFill>
              </a:rPr>
              <a:t>基本模式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en-US" altLang="zh-CN" err="1">
                <a:solidFill>
                  <a:schemeClr val="tx1"/>
                </a:solidFill>
              </a:rPr>
              <a:t>Unikernel</a:t>
            </a:r>
            <a:r>
              <a:rPr lang="zh-CN" altLang="en-US">
                <a:solidFill>
                  <a:schemeClr val="tx1"/>
                </a:solidFill>
              </a:rPr>
              <a:t>形式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177113-D430-FED7-6A73-6C9FC607E18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847012" y="4940135"/>
            <a:ext cx="1396974" cy="138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3128AFE-3BC5-A00F-7AA2-750988CEA23A}"/>
              </a:ext>
            </a:extLst>
          </p:cNvPr>
          <p:cNvSpPr/>
          <p:nvPr/>
        </p:nvSpPr>
        <p:spPr>
          <a:xfrm>
            <a:off x="7243986" y="4601380"/>
            <a:ext cx="3074600" cy="677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微内核等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其它可能形式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656C7B0-FBF9-A746-C5B6-DD7FD8341D2B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5817233" y="5992980"/>
            <a:ext cx="1447886" cy="67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D404E83-9D58-D03A-9261-1802D3E01DD3}"/>
              </a:ext>
            </a:extLst>
          </p:cNvPr>
          <p:cNvSpPr/>
          <p:nvPr/>
        </p:nvSpPr>
        <p:spPr>
          <a:xfrm>
            <a:off x="7265119" y="5654225"/>
            <a:ext cx="3074600" cy="691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RTOS</a:t>
            </a: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各种实时操作系统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062953C-BF07-AA53-F251-5857136D61D9}"/>
              </a:ext>
            </a:extLst>
          </p:cNvPr>
          <p:cNvSpPr txBox="1"/>
          <p:nvPr/>
        </p:nvSpPr>
        <p:spPr>
          <a:xfrm>
            <a:off x="587388" y="1052736"/>
            <a:ext cx="8244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以组件库为基础，通过组合组件方式构造各种特性的</a:t>
            </a:r>
            <a:r>
              <a:rPr lang="en-US" altLang="zh-CN" sz="2400"/>
              <a:t>OS</a:t>
            </a:r>
            <a:r>
              <a:rPr lang="zh-CN" altLang="en-US" sz="2400"/>
              <a:t>。</a:t>
            </a:r>
            <a:endParaRPr lang="en-US" altLang="zh-CN" sz="2400"/>
          </a:p>
          <a:p>
            <a:r>
              <a:rPr lang="zh-CN" altLang="en-US" sz="2400"/>
              <a:t>即研究一种基于组件构造</a:t>
            </a:r>
            <a:r>
              <a:rPr lang="en-US" altLang="zh-CN" sz="2400"/>
              <a:t>OS</a:t>
            </a:r>
            <a:r>
              <a:rPr lang="zh-CN" altLang="en-US" sz="2400"/>
              <a:t>的</a:t>
            </a:r>
            <a:r>
              <a:rPr lang="en-US" altLang="zh-CN" sz="2400"/>
              <a:t>"</a:t>
            </a:r>
            <a:r>
              <a:rPr lang="zh-CN" altLang="en-US" sz="2400"/>
              <a:t>工厂式</a:t>
            </a:r>
            <a:r>
              <a:rPr lang="en-US" altLang="zh-CN" sz="2400"/>
              <a:t>"</a:t>
            </a:r>
            <a:r>
              <a:rPr lang="zh-CN" altLang="en-US" sz="2400"/>
              <a:t>方法。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212258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设计思想 </a:t>
            </a:r>
            <a:r>
              <a:rPr lang="en-US" altLang="zh-CN" sz="3200"/>
              <a:t>– </a:t>
            </a:r>
            <a:r>
              <a:rPr lang="zh-CN" altLang="en-US" sz="3200"/>
              <a:t>操作系统相关与无关</a:t>
            </a:r>
            <a:endParaRPr lang="en-US" altLang="zh-CN" sz="320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FF2BD76-F4A2-05BD-9804-DE9D315939EF}"/>
              </a:ext>
            </a:extLst>
          </p:cNvPr>
          <p:cNvCxnSpPr>
            <a:cxnSpLocks/>
          </p:cNvCxnSpPr>
          <p:nvPr/>
        </p:nvCxnSpPr>
        <p:spPr>
          <a:xfrm>
            <a:off x="2902342" y="2629760"/>
            <a:ext cx="450537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06D7873-7F93-B24F-3203-EAEF3F3A1E2D}"/>
              </a:ext>
            </a:extLst>
          </p:cNvPr>
          <p:cNvSpPr/>
          <p:nvPr/>
        </p:nvSpPr>
        <p:spPr>
          <a:xfrm>
            <a:off x="4028218" y="1316896"/>
            <a:ext cx="1244565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ysClr val="windowText" lastClr="000000"/>
                </a:solidFill>
              </a:rPr>
              <a:t>ArceOS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060D9F-A377-9D8B-D5ED-6CA461EED8E3}"/>
              </a:ext>
            </a:extLst>
          </p:cNvPr>
          <p:cNvSpPr/>
          <p:nvPr/>
        </p:nvSpPr>
        <p:spPr>
          <a:xfrm>
            <a:off x="5010486" y="2896004"/>
            <a:ext cx="1338079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复用组件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B6BDE3-71AF-C467-7A79-71C491DA13D1}"/>
              </a:ext>
            </a:extLst>
          </p:cNvPr>
          <p:cNvSpPr txBox="1"/>
          <p:nvPr/>
        </p:nvSpPr>
        <p:spPr>
          <a:xfrm>
            <a:off x="2727198" y="1690712"/>
            <a:ext cx="1026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OS</a:t>
            </a:r>
            <a:r>
              <a:rPr lang="zh-CN" altLang="en-US" sz="2000"/>
              <a:t>相关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019155-57F4-9D82-D037-53F84ABB3284}"/>
              </a:ext>
            </a:extLst>
          </p:cNvPr>
          <p:cNvSpPr txBox="1"/>
          <p:nvPr/>
        </p:nvSpPr>
        <p:spPr>
          <a:xfrm>
            <a:off x="1398734" y="3409564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算法复用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EBFAC2-EF58-8AE5-33A3-2A8137DF0BB7}"/>
              </a:ext>
            </a:extLst>
          </p:cNvPr>
          <p:cNvSpPr txBox="1"/>
          <p:nvPr/>
        </p:nvSpPr>
        <p:spPr>
          <a:xfrm>
            <a:off x="7833546" y="339375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体系结构复用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33F7EEE-DE55-4ED3-7B3D-DD89C5832CB8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7656446" y="5215657"/>
            <a:ext cx="2785" cy="51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5E40E2B-A017-5768-D6FE-F2485EC20BEB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7656446" y="5247872"/>
            <a:ext cx="1769901" cy="50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66B8FC4-4A62-93EA-5A0B-17325BFB41C9}"/>
              </a:ext>
            </a:extLst>
          </p:cNvPr>
          <p:cNvCxnSpPr>
            <a:cxnSpLocks/>
            <a:stCxn id="79" idx="2"/>
            <a:endCxn id="76" idx="0"/>
          </p:cNvCxnSpPr>
          <p:nvPr/>
        </p:nvCxnSpPr>
        <p:spPr>
          <a:xfrm flipH="1">
            <a:off x="7659231" y="5215657"/>
            <a:ext cx="1768707" cy="51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3D04776-FE63-E475-3907-F99A22246F2C}"/>
              </a:ext>
            </a:extLst>
          </p:cNvPr>
          <p:cNvSpPr/>
          <p:nvPr/>
        </p:nvSpPr>
        <p:spPr>
          <a:xfrm>
            <a:off x="4028217" y="2013595"/>
            <a:ext cx="1244565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adapter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9FE2A9-62B0-92EF-5533-988965135617}"/>
              </a:ext>
            </a:extLst>
          </p:cNvPr>
          <p:cNvSpPr/>
          <p:nvPr/>
        </p:nvSpPr>
        <p:spPr>
          <a:xfrm>
            <a:off x="6028867" y="1293414"/>
            <a:ext cx="1244565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OtherOS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1B11AC7-F274-D583-8B0D-27A3CECCF257}"/>
              </a:ext>
            </a:extLst>
          </p:cNvPr>
          <p:cNvSpPr/>
          <p:nvPr/>
        </p:nvSpPr>
        <p:spPr>
          <a:xfrm>
            <a:off x="6028866" y="1990113"/>
            <a:ext cx="1244565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adapter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563617A-63E3-8DC2-1BCF-6D290766AA6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650500" y="2433860"/>
            <a:ext cx="524970" cy="46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1985525-9719-160D-5179-A92D34B735A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183582" y="2410378"/>
            <a:ext cx="467567" cy="45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5CBD4C7-3161-2880-7B29-D4406116F472}"/>
              </a:ext>
            </a:extLst>
          </p:cNvPr>
          <p:cNvSpPr txBox="1"/>
          <p:nvPr/>
        </p:nvSpPr>
        <p:spPr>
          <a:xfrm>
            <a:off x="2760620" y="2857815"/>
            <a:ext cx="1026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OS</a:t>
            </a:r>
            <a:r>
              <a:rPr lang="zh-CN" altLang="en-US" sz="2000"/>
              <a:t>无关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195C9998-2A61-1D9A-6622-0EBD9D384580}"/>
              </a:ext>
            </a:extLst>
          </p:cNvPr>
          <p:cNvSpPr/>
          <p:nvPr/>
        </p:nvSpPr>
        <p:spPr>
          <a:xfrm>
            <a:off x="2511174" y="1019765"/>
            <a:ext cx="5184576" cy="24362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0B2869E-2867-DFFC-0F89-57B65E3DDFAA}"/>
              </a:ext>
            </a:extLst>
          </p:cNvPr>
          <p:cNvCxnSpPr>
            <a:cxnSpLocks/>
          </p:cNvCxnSpPr>
          <p:nvPr/>
        </p:nvCxnSpPr>
        <p:spPr>
          <a:xfrm>
            <a:off x="638631" y="5507412"/>
            <a:ext cx="453683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A1DFEE32-9BAD-19BD-A946-F0405C76CAFD}"/>
              </a:ext>
            </a:extLst>
          </p:cNvPr>
          <p:cNvSpPr/>
          <p:nvPr/>
        </p:nvSpPr>
        <p:spPr>
          <a:xfrm>
            <a:off x="724517" y="4194548"/>
            <a:ext cx="2002681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ysClr val="windowText" lastClr="000000"/>
                </a:solidFill>
              </a:rPr>
              <a:t>ArceOS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92DA810-958B-7E85-C569-76993751F67C}"/>
              </a:ext>
            </a:extLst>
          </p:cNvPr>
          <p:cNvSpPr/>
          <p:nvPr/>
        </p:nvSpPr>
        <p:spPr>
          <a:xfrm>
            <a:off x="731226" y="5729278"/>
            <a:ext cx="1995972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内存分配算法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8017238-9A46-21B2-AE54-6E301B60CF9F}"/>
              </a:ext>
            </a:extLst>
          </p:cNvPr>
          <p:cNvSpPr/>
          <p:nvPr/>
        </p:nvSpPr>
        <p:spPr>
          <a:xfrm>
            <a:off x="724517" y="4891247"/>
            <a:ext cx="906988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axalloc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A5ACBAB-7363-9246-3EA2-A464E0E5A531}"/>
              </a:ext>
            </a:extLst>
          </p:cNvPr>
          <p:cNvSpPr/>
          <p:nvPr/>
        </p:nvSpPr>
        <p:spPr>
          <a:xfrm>
            <a:off x="3090501" y="4198656"/>
            <a:ext cx="1995971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OtherOS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AF15DA3-823A-0213-D601-2258A57D2270}"/>
              </a:ext>
            </a:extLst>
          </p:cNvPr>
          <p:cNvSpPr/>
          <p:nvPr/>
        </p:nvSpPr>
        <p:spPr>
          <a:xfrm>
            <a:off x="3090501" y="4896729"/>
            <a:ext cx="1070297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… …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2247C6E-FD47-FCBA-FA4E-2C953DDDC36D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178011" y="5311512"/>
            <a:ext cx="0" cy="45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AA631197-F7A7-0AC6-A5AF-303E0F0E2498}"/>
              </a:ext>
            </a:extLst>
          </p:cNvPr>
          <p:cNvSpPr/>
          <p:nvPr/>
        </p:nvSpPr>
        <p:spPr>
          <a:xfrm>
            <a:off x="350599" y="3897417"/>
            <a:ext cx="4989317" cy="25397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22D47A5-F6B9-F873-8EB6-72E79F408B3F}"/>
              </a:ext>
            </a:extLst>
          </p:cNvPr>
          <p:cNvCxnSpPr>
            <a:cxnSpLocks/>
          </p:cNvCxnSpPr>
          <p:nvPr/>
        </p:nvCxnSpPr>
        <p:spPr>
          <a:xfrm>
            <a:off x="6933113" y="5435039"/>
            <a:ext cx="316928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69E2CA81-3028-4595-A409-BD1490D1E45C}"/>
              </a:ext>
            </a:extLst>
          </p:cNvPr>
          <p:cNvSpPr/>
          <p:nvPr/>
        </p:nvSpPr>
        <p:spPr>
          <a:xfrm>
            <a:off x="7018999" y="4122175"/>
            <a:ext cx="1244565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ysClr val="windowText" lastClr="000000"/>
                </a:solidFill>
              </a:rPr>
              <a:t>ArceOS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6029C0F-395C-8204-9F5D-0B352D4731A4}"/>
              </a:ext>
            </a:extLst>
          </p:cNvPr>
          <p:cNvSpPr/>
          <p:nvPr/>
        </p:nvSpPr>
        <p:spPr>
          <a:xfrm>
            <a:off x="7047093" y="5731629"/>
            <a:ext cx="1224276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riscv64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EDE064A-0097-4C3F-F1C8-04BDA0427C02}"/>
              </a:ext>
            </a:extLst>
          </p:cNvPr>
          <p:cNvSpPr/>
          <p:nvPr/>
        </p:nvSpPr>
        <p:spPr>
          <a:xfrm>
            <a:off x="7018998" y="4818874"/>
            <a:ext cx="1244565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axhal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0814887-D9CD-0945-1FB6-E590AD32A223}"/>
              </a:ext>
            </a:extLst>
          </p:cNvPr>
          <p:cNvSpPr/>
          <p:nvPr/>
        </p:nvSpPr>
        <p:spPr>
          <a:xfrm>
            <a:off x="8805656" y="4098693"/>
            <a:ext cx="1244565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OtherOS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09A9743-8FEF-7135-F328-A2681DA571B9}"/>
              </a:ext>
            </a:extLst>
          </p:cNvPr>
          <p:cNvSpPr/>
          <p:nvPr/>
        </p:nvSpPr>
        <p:spPr>
          <a:xfrm>
            <a:off x="8805655" y="4795392"/>
            <a:ext cx="1244565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adapter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6B7D7BC2-830D-1A39-C915-FDFA55485454}"/>
              </a:ext>
            </a:extLst>
          </p:cNvPr>
          <p:cNvSpPr/>
          <p:nvPr/>
        </p:nvSpPr>
        <p:spPr>
          <a:xfrm>
            <a:off x="6645081" y="3825044"/>
            <a:ext cx="3804439" cy="26628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757746-DADC-E98E-356C-FEC5FFE22D29}"/>
              </a:ext>
            </a:extLst>
          </p:cNvPr>
          <p:cNvSpPr/>
          <p:nvPr/>
        </p:nvSpPr>
        <p:spPr>
          <a:xfrm>
            <a:off x="8805654" y="5748609"/>
            <a:ext cx="1241385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aarch64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F9C911C-0B90-DF24-8931-D0DA47E4E470}"/>
              </a:ext>
            </a:extLst>
          </p:cNvPr>
          <p:cNvCxnSpPr>
            <a:cxnSpLocks/>
          </p:cNvCxnSpPr>
          <p:nvPr/>
        </p:nvCxnSpPr>
        <p:spPr>
          <a:xfrm>
            <a:off x="9416522" y="5232637"/>
            <a:ext cx="2785" cy="51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5AE6D7DB-7F50-7F80-0256-0379F7E6CC07}"/>
              </a:ext>
            </a:extLst>
          </p:cNvPr>
          <p:cNvSpPr txBox="1"/>
          <p:nvPr/>
        </p:nvSpPr>
        <p:spPr>
          <a:xfrm>
            <a:off x="6979473" y="6122224"/>
            <a:ext cx="3226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Boot/</a:t>
            </a:r>
            <a:r>
              <a:rPr lang="zh-CN" altLang="en-US">
                <a:solidFill>
                  <a:sysClr val="windowText" lastClr="000000"/>
                </a:solidFill>
              </a:rPr>
              <a:t>中断异常</a:t>
            </a:r>
            <a:r>
              <a:rPr lang="en-US" altLang="zh-CN">
                <a:solidFill>
                  <a:sysClr val="windowText" lastClr="000000"/>
                </a:solidFill>
              </a:rPr>
              <a:t>/</a:t>
            </a:r>
            <a:r>
              <a:rPr lang="zh-CN" altLang="en-US">
                <a:solidFill>
                  <a:sysClr val="windowText" lastClr="000000"/>
                </a:solidFill>
              </a:rPr>
              <a:t>分页</a:t>
            </a:r>
            <a:r>
              <a:rPr lang="en-US" altLang="zh-CN">
                <a:solidFill>
                  <a:sysClr val="windowText" lastClr="000000"/>
                </a:solidFill>
              </a:rPr>
              <a:t>/</a:t>
            </a:r>
            <a:r>
              <a:rPr lang="zh-CN" altLang="en-US">
                <a:solidFill>
                  <a:sysClr val="windowText" lastClr="000000"/>
                </a:solidFill>
              </a:rPr>
              <a:t>锁与信号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57FBA0D-1DB4-A756-0733-3E845E5B40B5}"/>
              </a:ext>
            </a:extLst>
          </p:cNvPr>
          <p:cNvSpPr/>
          <p:nvPr/>
        </p:nvSpPr>
        <p:spPr>
          <a:xfrm>
            <a:off x="1820210" y="4873647"/>
            <a:ext cx="906988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axtask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133189C-9652-6F76-5F46-FFB282EB7C5D}"/>
              </a:ext>
            </a:extLst>
          </p:cNvPr>
          <p:cNvSpPr/>
          <p:nvPr/>
        </p:nvSpPr>
        <p:spPr>
          <a:xfrm>
            <a:off x="3090501" y="5730677"/>
            <a:ext cx="1995972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任务调度算法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1E1C92E-30D2-ABFF-8813-647F02EBD634}"/>
              </a:ext>
            </a:extLst>
          </p:cNvPr>
          <p:cNvSpPr/>
          <p:nvPr/>
        </p:nvSpPr>
        <p:spPr>
          <a:xfrm>
            <a:off x="4220539" y="4891246"/>
            <a:ext cx="865933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… …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CD363DD-6D88-89FC-3ED6-7B9F9FC7612F}"/>
              </a:ext>
            </a:extLst>
          </p:cNvPr>
          <p:cNvCxnSpPr>
            <a:cxnSpLocks/>
          </p:cNvCxnSpPr>
          <p:nvPr/>
        </p:nvCxnSpPr>
        <p:spPr>
          <a:xfrm>
            <a:off x="4650500" y="5293912"/>
            <a:ext cx="0" cy="45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3C1E65C-BE75-4CA9-7E3F-F99EE0354A62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273704" y="5293912"/>
            <a:ext cx="1334697" cy="40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F9AB56A-D130-CACB-29CA-720D0E171BF3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2268953" y="5316994"/>
            <a:ext cx="1356697" cy="40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箭头: 右 115">
            <a:extLst>
              <a:ext uri="{FF2B5EF4-FFF2-40B4-BE49-F238E27FC236}">
                <a16:creationId xmlns:a16="http://schemas.microsoft.com/office/drawing/2014/main" id="{1800F3DD-11AE-F2D7-9070-E3B99A3438FE}"/>
              </a:ext>
            </a:extLst>
          </p:cNvPr>
          <p:cNvSpPr/>
          <p:nvPr/>
        </p:nvSpPr>
        <p:spPr>
          <a:xfrm rot="3355705">
            <a:off x="7667454" y="2616880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箭头: 右 116">
            <a:extLst>
              <a:ext uri="{FF2B5EF4-FFF2-40B4-BE49-F238E27FC236}">
                <a16:creationId xmlns:a16="http://schemas.microsoft.com/office/drawing/2014/main" id="{86C88A63-077A-53B9-2354-140F49320325}"/>
              </a:ext>
            </a:extLst>
          </p:cNvPr>
          <p:cNvSpPr/>
          <p:nvPr/>
        </p:nvSpPr>
        <p:spPr>
          <a:xfrm rot="7700259">
            <a:off x="1589109" y="2636049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757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709102F-5BD7-CE16-0713-D479FEF656EA}"/>
              </a:ext>
            </a:extLst>
          </p:cNvPr>
          <p:cNvSpPr txBox="1">
            <a:spLocks/>
          </p:cNvSpPr>
          <p:nvPr/>
        </p:nvSpPr>
        <p:spPr>
          <a:xfrm>
            <a:off x="443372" y="1244003"/>
            <a:ext cx="5865423" cy="5423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2000"/>
              <a:t>1 </a:t>
            </a:r>
            <a:r>
              <a:rPr lang="zh-CN" altLang="en-US" sz="2000"/>
              <a:t>通过横向对比各种</a:t>
            </a:r>
            <a:r>
              <a:rPr lang="en-US" altLang="zh-CN" sz="2000"/>
              <a:t>OS</a:t>
            </a:r>
            <a:r>
              <a:rPr lang="zh-CN" altLang="en-US" sz="2000"/>
              <a:t>实现</a:t>
            </a:r>
            <a:endParaRPr lang="en-US" altLang="zh-CN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2000"/>
              <a:t>1.1 </a:t>
            </a:r>
            <a:r>
              <a:rPr lang="zh-CN" altLang="en-US" sz="2000"/>
              <a:t>区分共性的部分和个性的部分</a:t>
            </a:r>
            <a:endParaRPr lang="en-US" altLang="zh-CN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2000"/>
              <a:t>1.2 </a:t>
            </a:r>
            <a:r>
              <a:rPr lang="zh-CN" altLang="en-US" sz="2000"/>
              <a:t>区分相对固定的部分和相对易变的部分</a:t>
            </a:r>
            <a:endParaRPr lang="en-US" altLang="zh-CN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zh-CN" altLang="en-US" sz="2000"/>
              <a:t>共性固定是主干框架；个性易变是功能组件</a:t>
            </a:r>
            <a:endParaRPr lang="en-US" altLang="zh-CN" sz="2000"/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CN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2000"/>
              <a:t>2 </a:t>
            </a:r>
            <a:r>
              <a:rPr lang="zh-CN" altLang="en-US" sz="2000"/>
              <a:t>主干框架</a:t>
            </a:r>
            <a:endParaRPr lang="en-US" altLang="zh-CN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2000"/>
              <a:t>2.1 </a:t>
            </a:r>
            <a:r>
              <a:rPr lang="zh-CN" altLang="en-US" sz="2000"/>
              <a:t>主干组件：按照执行顺序切分为一系列阶段，并且应当是各种</a:t>
            </a:r>
            <a:r>
              <a:rPr lang="en-US" altLang="zh-CN" sz="2000"/>
              <a:t>OS</a:t>
            </a:r>
            <a:r>
              <a:rPr lang="zh-CN" altLang="en-US" sz="2000"/>
              <a:t>框架的最大集合。每个阶段根据情况对应有效主干组件或者是空实现组件。</a:t>
            </a:r>
            <a:endParaRPr lang="en-US" altLang="zh-CN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2000"/>
              <a:t>2.2 </a:t>
            </a:r>
            <a:r>
              <a:rPr lang="zh-CN" altLang="en-US" sz="2000"/>
              <a:t>主干组件决定</a:t>
            </a:r>
            <a:r>
              <a:rPr lang="zh-CN" altLang="en-US" sz="2000" b="1">
                <a:solidFill>
                  <a:srgbClr val="0070C0"/>
                </a:solidFill>
              </a:rPr>
              <a:t>干什么</a:t>
            </a:r>
            <a:r>
              <a:rPr lang="zh-CN" altLang="en-US" sz="2000"/>
              <a:t>？它们根据策略在功能组件中选择适当组件去完成工作。</a:t>
            </a:r>
            <a:endParaRPr lang="en-US" altLang="zh-CN" sz="2000"/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CN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2000"/>
              <a:t>3 </a:t>
            </a:r>
            <a:r>
              <a:rPr lang="zh-CN" altLang="en-US" sz="2000"/>
              <a:t>功能组件</a:t>
            </a:r>
            <a:endParaRPr lang="en-US" altLang="zh-CN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2000"/>
              <a:t>3.1</a:t>
            </a:r>
            <a:r>
              <a:rPr lang="zh-CN" altLang="en-US" sz="2000"/>
              <a:t>功能组件决定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怎么干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altLang="zh-CN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2000"/>
              <a:t>3.2 </a:t>
            </a:r>
            <a:r>
              <a:rPr lang="zh-CN" altLang="en-US" sz="2000"/>
              <a:t>同一功能组中的各个组件是互备关系，可以互相替换。</a:t>
            </a:r>
            <a:endParaRPr lang="en-US" altLang="zh-CN" sz="200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165FAC-86F2-368D-5A5E-340A40882C39}"/>
              </a:ext>
            </a:extLst>
          </p:cNvPr>
          <p:cNvGrpSpPr/>
          <p:nvPr/>
        </p:nvGrpSpPr>
        <p:grpSpPr>
          <a:xfrm>
            <a:off x="6348028" y="3978434"/>
            <a:ext cx="5580620" cy="2561585"/>
            <a:chOff x="6528048" y="370134"/>
            <a:chExt cx="5580620" cy="2561585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72FBA60-70F2-BF69-90DD-D4EE354DD5A6}"/>
                </a:ext>
              </a:extLst>
            </p:cNvPr>
            <p:cNvSpPr/>
            <p:nvPr/>
          </p:nvSpPr>
          <p:spPr>
            <a:xfrm>
              <a:off x="8940316" y="693299"/>
              <a:ext cx="882098" cy="2230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主干</a:t>
              </a:r>
              <a:endParaRPr lang="en-US" altLang="zh-CN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框架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C1FA27D-2351-2815-77E9-CA1C5072DDDF}"/>
                </a:ext>
              </a:extLst>
            </p:cNvPr>
            <p:cNvCxnSpPr/>
            <p:nvPr/>
          </p:nvCxnSpPr>
          <p:spPr>
            <a:xfrm flipV="1">
              <a:off x="9907975" y="2103289"/>
              <a:ext cx="1008112" cy="396044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4982C65-D187-AD6B-598E-477B03AF4038}"/>
                </a:ext>
              </a:extLst>
            </p:cNvPr>
            <p:cNvCxnSpPr>
              <a:cxnSpLocks/>
            </p:cNvCxnSpPr>
            <p:nvPr/>
          </p:nvCxnSpPr>
          <p:spPr>
            <a:xfrm>
              <a:off x="7698178" y="1644628"/>
              <a:ext cx="1134126" cy="396044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B51EA87-12A2-9B2E-897C-F1A17C74DAC1}"/>
                </a:ext>
              </a:extLst>
            </p:cNvPr>
            <p:cNvSpPr txBox="1"/>
            <p:nvPr/>
          </p:nvSpPr>
          <p:spPr>
            <a:xfrm>
              <a:off x="9012324" y="2285388"/>
              <a:ext cx="756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共性</a:t>
              </a:r>
              <a:endParaRPr lang="en-US" altLang="zh-CN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zh-CN" altLang="en-US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固定</a:t>
              </a: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ABC0B27-E3DB-B4D9-C6B9-B76B300076D1}"/>
                </a:ext>
              </a:extLst>
            </p:cNvPr>
            <p:cNvGrpSpPr/>
            <p:nvPr/>
          </p:nvGrpSpPr>
          <p:grpSpPr>
            <a:xfrm>
              <a:off x="6528048" y="764704"/>
              <a:ext cx="2196244" cy="701838"/>
              <a:chOff x="6672064" y="800708"/>
              <a:chExt cx="2196244" cy="701838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BA468C4-68BB-E7EE-CAEC-84404FFCBD27}"/>
                  </a:ext>
                </a:extLst>
              </p:cNvPr>
              <p:cNvSpPr/>
              <p:nvPr/>
            </p:nvSpPr>
            <p:spPr>
              <a:xfrm>
                <a:off x="6672064" y="800708"/>
                <a:ext cx="2196244" cy="70183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D22E681-C9E8-5D4B-8A67-2DC14F75FDBF}"/>
                  </a:ext>
                </a:extLst>
              </p:cNvPr>
              <p:cNvSpPr/>
              <p:nvPr/>
            </p:nvSpPr>
            <p:spPr>
              <a:xfrm>
                <a:off x="8076220" y="840535"/>
                <a:ext cx="396044" cy="628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ysClr val="windowText" lastClr="000000"/>
                    </a:solidFill>
                  </a:rPr>
                  <a:t>功能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99D5FDA-7647-AF2D-F503-DBA71DCCF408}"/>
                  </a:ext>
                </a:extLst>
              </p:cNvPr>
              <p:cNvSpPr/>
              <p:nvPr/>
            </p:nvSpPr>
            <p:spPr>
              <a:xfrm>
                <a:off x="7572164" y="844850"/>
                <a:ext cx="396044" cy="628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ysClr val="windowText" lastClr="000000"/>
                    </a:solidFill>
                  </a:rPr>
                  <a:t>功能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A1F35E1-373D-75CD-A8D5-792A75C28756}"/>
                  </a:ext>
                </a:extLst>
              </p:cNvPr>
              <p:cNvSpPr/>
              <p:nvPr/>
            </p:nvSpPr>
            <p:spPr>
              <a:xfrm>
                <a:off x="7068148" y="836712"/>
                <a:ext cx="396044" cy="628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ysClr val="windowText" lastClr="000000"/>
                    </a:solidFill>
                  </a:rPr>
                  <a:t>功能</a:t>
                </a: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9BD6006-C5E8-B1A9-5FF7-6673FE3832CC}"/>
                </a:ext>
              </a:extLst>
            </p:cNvPr>
            <p:cNvGrpSpPr/>
            <p:nvPr/>
          </p:nvGrpSpPr>
          <p:grpSpPr>
            <a:xfrm>
              <a:off x="9912424" y="1333708"/>
              <a:ext cx="2196244" cy="701838"/>
              <a:chOff x="6672064" y="800708"/>
              <a:chExt cx="2196244" cy="701838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9196AA59-6023-BF21-350B-5146AD03D29F}"/>
                  </a:ext>
                </a:extLst>
              </p:cNvPr>
              <p:cNvSpPr/>
              <p:nvPr/>
            </p:nvSpPr>
            <p:spPr>
              <a:xfrm>
                <a:off x="6672064" y="800708"/>
                <a:ext cx="2196244" cy="70183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F74579C-4074-0FF2-2947-805037F24EBB}"/>
                  </a:ext>
                </a:extLst>
              </p:cNvPr>
              <p:cNvSpPr/>
              <p:nvPr/>
            </p:nvSpPr>
            <p:spPr>
              <a:xfrm>
                <a:off x="8076220" y="840535"/>
                <a:ext cx="396044" cy="628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ysClr val="windowText" lastClr="000000"/>
                    </a:solidFill>
                  </a:rPr>
                  <a:t>功能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AB852F1-764B-B441-39F9-0ED0B981A8B1}"/>
                  </a:ext>
                </a:extLst>
              </p:cNvPr>
              <p:cNvSpPr/>
              <p:nvPr/>
            </p:nvSpPr>
            <p:spPr>
              <a:xfrm>
                <a:off x="7572164" y="844850"/>
                <a:ext cx="396044" cy="628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ysClr val="windowText" lastClr="000000"/>
                    </a:solidFill>
                  </a:rPr>
                  <a:t>功能</a:t>
                </a: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89E3020-A496-FFA8-CF75-AD16F4CA0BB3}"/>
                  </a:ext>
                </a:extLst>
              </p:cNvPr>
              <p:cNvSpPr/>
              <p:nvPr/>
            </p:nvSpPr>
            <p:spPr>
              <a:xfrm>
                <a:off x="7068148" y="836712"/>
                <a:ext cx="396044" cy="628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ysClr val="windowText" lastClr="000000"/>
                    </a:solidFill>
                  </a:rPr>
                  <a:t>功能</a:t>
                </a:r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EF2A622-D7F5-832D-2392-0BBFE72EFB33}"/>
                </a:ext>
              </a:extLst>
            </p:cNvPr>
            <p:cNvSpPr txBox="1"/>
            <p:nvPr/>
          </p:nvSpPr>
          <p:spPr>
            <a:xfrm>
              <a:off x="6960097" y="370134"/>
              <a:ext cx="1260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个性</a:t>
              </a:r>
              <a:r>
                <a:rPr lang="en-US" altLang="zh-CN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zh-CN" altLang="en-US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易变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2E85511-09D0-A2A7-402B-042E74A9F32B}"/>
                </a:ext>
              </a:extLst>
            </p:cNvPr>
            <p:cNvSpPr txBox="1"/>
            <p:nvPr/>
          </p:nvSpPr>
          <p:spPr>
            <a:xfrm>
              <a:off x="10416481" y="865671"/>
              <a:ext cx="1260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个性</a:t>
              </a:r>
              <a:r>
                <a:rPr lang="en-US" altLang="zh-CN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zh-CN" altLang="en-US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易变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E9C772C-049A-614A-4CC3-97D22A4DD601}"/>
              </a:ext>
            </a:extLst>
          </p:cNvPr>
          <p:cNvGrpSpPr/>
          <p:nvPr/>
        </p:nvGrpSpPr>
        <p:grpSpPr>
          <a:xfrm>
            <a:off x="6863188" y="675871"/>
            <a:ext cx="4776505" cy="2942935"/>
            <a:chOff x="7176120" y="3402389"/>
            <a:chExt cx="4776505" cy="2942935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6E8A616-BB8C-8360-EFD6-D525AA67AE14}"/>
                </a:ext>
              </a:extLst>
            </p:cNvPr>
            <p:cNvSpPr/>
            <p:nvPr/>
          </p:nvSpPr>
          <p:spPr>
            <a:xfrm>
              <a:off x="7176120" y="3429000"/>
              <a:ext cx="3487939" cy="2916324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CCCE492-AE6A-6556-CC31-123D12D8E89F}"/>
                </a:ext>
              </a:extLst>
            </p:cNvPr>
            <p:cNvSpPr/>
            <p:nvPr/>
          </p:nvSpPr>
          <p:spPr>
            <a:xfrm>
              <a:off x="7351691" y="3881549"/>
              <a:ext cx="882098" cy="2230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DD39E30-4442-B42F-FA7D-FFD85D29BCDC}"/>
                </a:ext>
              </a:extLst>
            </p:cNvPr>
            <p:cNvSpPr txBox="1"/>
            <p:nvPr/>
          </p:nvSpPr>
          <p:spPr>
            <a:xfrm>
              <a:off x="7426728" y="345571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OS1</a:t>
              </a:r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A17C2CA-5B80-C84A-6137-B9FC9EEC74AA}"/>
                </a:ext>
              </a:extLst>
            </p:cNvPr>
            <p:cNvSpPr/>
            <p:nvPr/>
          </p:nvSpPr>
          <p:spPr>
            <a:xfrm>
              <a:off x="7462732" y="4033949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A094E5B-AC0F-A8D3-6F3F-75099098F1E2}"/>
                </a:ext>
              </a:extLst>
            </p:cNvPr>
            <p:cNvSpPr/>
            <p:nvPr/>
          </p:nvSpPr>
          <p:spPr>
            <a:xfrm>
              <a:off x="7470366" y="4605134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D3CC017-D5DF-89E8-3B5C-3C02983AF6F0}"/>
                </a:ext>
              </a:extLst>
            </p:cNvPr>
            <p:cNvSpPr/>
            <p:nvPr/>
          </p:nvSpPr>
          <p:spPr>
            <a:xfrm>
              <a:off x="7488368" y="5697252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FAE0CEF-A084-CA34-8840-C6493AAC1500}"/>
                </a:ext>
              </a:extLst>
            </p:cNvPr>
            <p:cNvSpPr/>
            <p:nvPr/>
          </p:nvSpPr>
          <p:spPr>
            <a:xfrm>
              <a:off x="8464686" y="3898425"/>
              <a:ext cx="882098" cy="2230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5171638-6380-E33C-BB7A-690185D789CC}"/>
                </a:ext>
              </a:extLst>
            </p:cNvPr>
            <p:cNvSpPr txBox="1"/>
            <p:nvPr/>
          </p:nvSpPr>
          <p:spPr>
            <a:xfrm>
              <a:off x="8539723" y="347258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OS2</a:t>
              </a:r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C3B526C-88F3-B7D9-675F-FA8527D4686A}"/>
                </a:ext>
              </a:extLst>
            </p:cNvPr>
            <p:cNvSpPr/>
            <p:nvPr/>
          </p:nvSpPr>
          <p:spPr>
            <a:xfrm>
              <a:off x="8575727" y="4050825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D2D6CE6-1D37-F9E9-BA86-213990BE8387}"/>
                </a:ext>
              </a:extLst>
            </p:cNvPr>
            <p:cNvSpPr/>
            <p:nvPr/>
          </p:nvSpPr>
          <p:spPr>
            <a:xfrm>
              <a:off x="8601363" y="5714128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745048F-BFE6-C78F-A75F-98866800DC3B}"/>
                </a:ext>
              </a:extLst>
            </p:cNvPr>
            <p:cNvSpPr/>
            <p:nvPr/>
          </p:nvSpPr>
          <p:spPr>
            <a:xfrm>
              <a:off x="9577681" y="3898425"/>
              <a:ext cx="882098" cy="2230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FE2C74DB-DCBF-7CE0-3169-28A007D15B88}"/>
                </a:ext>
              </a:extLst>
            </p:cNvPr>
            <p:cNvSpPr txBox="1"/>
            <p:nvPr/>
          </p:nvSpPr>
          <p:spPr>
            <a:xfrm>
              <a:off x="9652718" y="347258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OS3</a:t>
              </a:r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F3702ED-6F6C-4835-5B9B-F47A1A6D6A9D}"/>
                </a:ext>
              </a:extLst>
            </p:cNvPr>
            <p:cNvSpPr/>
            <p:nvPr/>
          </p:nvSpPr>
          <p:spPr>
            <a:xfrm>
              <a:off x="9710986" y="5168069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C368C0-F465-5DF8-6A91-080DA03D0B10}"/>
                </a:ext>
              </a:extLst>
            </p:cNvPr>
            <p:cNvSpPr/>
            <p:nvPr/>
          </p:nvSpPr>
          <p:spPr>
            <a:xfrm>
              <a:off x="9696356" y="4622010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9C852C3-5910-E0A9-739F-5A8E71246E06}"/>
                </a:ext>
              </a:extLst>
            </p:cNvPr>
            <p:cNvSpPr/>
            <p:nvPr/>
          </p:nvSpPr>
          <p:spPr>
            <a:xfrm>
              <a:off x="9714358" y="5714128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469D9C-BDFB-833A-310C-5FB5155FBCED}"/>
                </a:ext>
              </a:extLst>
            </p:cNvPr>
            <p:cNvSpPr/>
            <p:nvPr/>
          </p:nvSpPr>
          <p:spPr>
            <a:xfrm>
              <a:off x="11070527" y="3906517"/>
              <a:ext cx="882098" cy="223087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CF97CEB-8EF3-86D0-4BF8-9CC7CD14ECCC}"/>
                </a:ext>
              </a:extLst>
            </p:cNvPr>
            <p:cNvSpPr/>
            <p:nvPr/>
          </p:nvSpPr>
          <p:spPr>
            <a:xfrm>
              <a:off x="11203832" y="5176161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76F94EE0-E40B-1CF9-EEE8-DCA64358E324}"/>
                </a:ext>
              </a:extLst>
            </p:cNvPr>
            <p:cNvSpPr/>
            <p:nvPr/>
          </p:nvSpPr>
          <p:spPr>
            <a:xfrm>
              <a:off x="11189202" y="4630102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3868351-7F4A-3C1C-041F-6BA6DC22E68E}"/>
                </a:ext>
              </a:extLst>
            </p:cNvPr>
            <p:cNvSpPr/>
            <p:nvPr/>
          </p:nvSpPr>
          <p:spPr>
            <a:xfrm>
              <a:off x="11207204" y="5722220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78BAFE6-8770-627D-AE1D-304B6A473B8E}"/>
                </a:ext>
              </a:extLst>
            </p:cNvPr>
            <p:cNvSpPr/>
            <p:nvPr/>
          </p:nvSpPr>
          <p:spPr>
            <a:xfrm>
              <a:off x="11203831" y="4097926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箭头: 右 68">
              <a:extLst>
                <a:ext uri="{FF2B5EF4-FFF2-40B4-BE49-F238E27FC236}">
                  <a16:creationId xmlns:a16="http://schemas.microsoft.com/office/drawing/2014/main" id="{A8742769-3272-095B-5EC8-57A3337520D6}"/>
                </a:ext>
              </a:extLst>
            </p:cNvPr>
            <p:cNvSpPr/>
            <p:nvPr/>
          </p:nvSpPr>
          <p:spPr>
            <a:xfrm>
              <a:off x="10596500" y="4734707"/>
              <a:ext cx="367951" cy="4846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19FFAA4-33D5-2D9D-D8B3-EF783AB2B069}"/>
                </a:ext>
              </a:extLst>
            </p:cNvPr>
            <p:cNvSpPr txBox="1"/>
            <p:nvPr/>
          </p:nvSpPr>
          <p:spPr>
            <a:xfrm>
              <a:off x="11129145" y="3402389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合集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9CAC894-8380-FF72-B9E0-18499DFFEDE7}"/>
              </a:ext>
            </a:extLst>
          </p:cNvPr>
          <p:cNvSpPr txBox="1"/>
          <p:nvPr/>
        </p:nvSpPr>
        <p:spPr>
          <a:xfrm>
            <a:off x="515380" y="370134"/>
            <a:ext cx="60126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设计思想 </a:t>
            </a:r>
            <a:r>
              <a:rPr lang="en-US" altLang="zh-CN" sz="3200"/>
              <a:t>– </a:t>
            </a:r>
            <a:r>
              <a:rPr lang="zh-CN" altLang="en-US" sz="3200"/>
              <a:t>主干组件与功能组件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24236399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EA36FE-EAE1-66E3-75D2-4FABFAE88AB9}"/>
              </a:ext>
            </a:extLst>
          </p:cNvPr>
          <p:cNvSpPr txBox="1"/>
          <p:nvPr/>
        </p:nvSpPr>
        <p:spPr>
          <a:xfrm>
            <a:off x="587388" y="1052736"/>
            <a:ext cx="8244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1) </a:t>
            </a:r>
            <a:r>
              <a:rPr lang="zh-CN" altLang="en-US" sz="2400"/>
              <a:t>以应用为中心：整个系统服务于应用和支撑应用</a:t>
            </a:r>
            <a:endParaRPr lang="en-US" altLang="zh-CN" sz="2400"/>
          </a:p>
          <a:p>
            <a:r>
              <a:rPr lang="en-US" altLang="zh-CN" sz="2400"/>
              <a:t>2) </a:t>
            </a:r>
            <a:r>
              <a:rPr lang="zh-CN" altLang="en-US" sz="2400"/>
              <a:t>依赖组件集合最小化：满足应用运行前提下，无冗余组件</a:t>
            </a:r>
            <a:endParaRPr lang="en-US" altLang="zh-CN" sz="2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9F3538-A835-031F-F227-01B50B66BCB4}"/>
              </a:ext>
            </a:extLst>
          </p:cNvPr>
          <p:cNvSpPr/>
          <p:nvPr/>
        </p:nvSpPr>
        <p:spPr>
          <a:xfrm>
            <a:off x="1739516" y="2348880"/>
            <a:ext cx="1631871" cy="45552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app1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9F66DE-2F65-9725-1EB1-DA8720CABD51}"/>
              </a:ext>
            </a:extLst>
          </p:cNvPr>
          <p:cNvSpPr/>
          <p:nvPr/>
        </p:nvSpPr>
        <p:spPr>
          <a:xfrm>
            <a:off x="1765894" y="5516749"/>
            <a:ext cx="1619039" cy="45552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startup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D766B3-1BBD-6350-8888-78AE8DE61A57}"/>
              </a:ext>
            </a:extLst>
          </p:cNvPr>
          <p:cNvSpPr/>
          <p:nvPr/>
        </p:nvSpPr>
        <p:spPr>
          <a:xfrm>
            <a:off x="659396" y="4439597"/>
            <a:ext cx="1296144" cy="45552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mod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45B2E-C6E4-5511-0C91-F4D35A6076F2}"/>
              </a:ext>
            </a:extLst>
          </p:cNvPr>
          <p:cNvSpPr/>
          <p:nvPr/>
        </p:nvSpPr>
        <p:spPr>
          <a:xfrm>
            <a:off x="1955540" y="4458348"/>
            <a:ext cx="1296144" cy="45552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mod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520534-B3D9-D5D1-92A2-26D5E959642F}"/>
              </a:ext>
            </a:extLst>
          </p:cNvPr>
          <p:cNvSpPr/>
          <p:nvPr/>
        </p:nvSpPr>
        <p:spPr>
          <a:xfrm>
            <a:off x="3251684" y="4458347"/>
            <a:ext cx="1296144" cy="4555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mod(opt)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F7FBDD-CB50-3236-50B0-D06664194C49}"/>
              </a:ext>
            </a:extLst>
          </p:cNvPr>
          <p:cNvSpPr/>
          <p:nvPr/>
        </p:nvSpPr>
        <p:spPr>
          <a:xfrm>
            <a:off x="1055439" y="3394238"/>
            <a:ext cx="1296144" cy="45552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mod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9D633B-5BE1-5BD8-A91E-0E930AAF97D8}"/>
              </a:ext>
            </a:extLst>
          </p:cNvPr>
          <p:cNvSpPr/>
          <p:nvPr/>
        </p:nvSpPr>
        <p:spPr>
          <a:xfrm>
            <a:off x="2819635" y="3394238"/>
            <a:ext cx="1296144" cy="4555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mod(opt)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007ADD5-B91D-6DE1-6D63-F0A9F18D469E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1703511" y="2804405"/>
            <a:ext cx="851941" cy="58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3752D0E-4778-8D26-C3AB-75EEC6653E0E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555452" y="2804405"/>
            <a:ext cx="912255" cy="5898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11BBE7-5CDC-9EAA-EFD7-5319E6CEAB33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1307468" y="3849763"/>
            <a:ext cx="396043" cy="58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043F315-A00D-D394-6CD6-EF3CFFBD4502}"/>
              </a:ext>
            </a:extLst>
          </p:cNvPr>
          <p:cNvCxnSpPr>
            <a:endCxn id="7" idx="0"/>
          </p:cNvCxnSpPr>
          <p:nvPr/>
        </p:nvCxnSpPr>
        <p:spPr>
          <a:xfrm>
            <a:off x="1859453" y="3859138"/>
            <a:ext cx="744159" cy="59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58F8305-BA21-7761-2978-AC807DA5DDB5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3467707" y="3849763"/>
            <a:ext cx="432049" cy="6085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B0E0DA0-5A95-160F-A924-9B592E0D7329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1307468" y="4895122"/>
            <a:ext cx="1267946" cy="62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2B1FF55-A49F-82BD-0FCF-2373276A8563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2575414" y="4913873"/>
            <a:ext cx="28198" cy="60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62C220-3FC7-C896-5A76-4AD3E9106262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2711624" y="4913872"/>
            <a:ext cx="1188132" cy="60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D5C73723-927A-D22D-34CE-C120D6778DB6}"/>
              </a:ext>
            </a:extLst>
          </p:cNvPr>
          <p:cNvSpPr/>
          <p:nvPr/>
        </p:nvSpPr>
        <p:spPr>
          <a:xfrm>
            <a:off x="5555941" y="2348880"/>
            <a:ext cx="1631871" cy="45552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app2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BF1A73-F36C-836F-58B4-A2EB6231BB8C}"/>
              </a:ext>
            </a:extLst>
          </p:cNvPr>
          <p:cNvSpPr/>
          <p:nvPr/>
        </p:nvSpPr>
        <p:spPr>
          <a:xfrm>
            <a:off x="5582319" y="5516749"/>
            <a:ext cx="1619039" cy="45552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startup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980D298-74BD-45FF-7934-98907A084194}"/>
              </a:ext>
            </a:extLst>
          </p:cNvPr>
          <p:cNvSpPr/>
          <p:nvPr/>
        </p:nvSpPr>
        <p:spPr>
          <a:xfrm>
            <a:off x="5771965" y="4458348"/>
            <a:ext cx="1296144" cy="45552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mod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5BCEDA-25B8-5C8B-F1EC-36EA640536A0}"/>
              </a:ext>
            </a:extLst>
          </p:cNvPr>
          <p:cNvSpPr/>
          <p:nvPr/>
        </p:nvSpPr>
        <p:spPr>
          <a:xfrm>
            <a:off x="4871864" y="3394238"/>
            <a:ext cx="1296144" cy="45552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mod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64FB1BE-307C-0DC1-0EFF-EBDAA7772712}"/>
              </a:ext>
            </a:extLst>
          </p:cNvPr>
          <p:cNvCxnSpPr>
            <a:stCxn id="27" idx="2"/>
            <a:endCxn id="32" idx="0"/>
          </p:cNvCxnSpPr>
          <p:nvPr/>
        </p:nvCxnSpPr>
        <p:spPr>
          <a:xfrm flipH="1">
            <a:off x="5519936" y="2804405"/>
            <a:ext cx="851941" cy="58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E73E39E-00FF-96FB-1148-A9F5FEC37E79}"/>
              </a:ext>
            </a:extLst>
          </p:cNvPr>
          <p:cNvCxnSpPr>
            <a:endCxn id="30" idx="0"/>
          </p:cNvCxnSpPr>
          <p:nvPr/>
        </p:nvCxnSpPr>
        <p:spPr>
          <a:xfrm>
            <a:off x="5675878" y="3859138"/>
            <a:ext cx="744159" cy="59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2E2D912-F2B5-2F10-43D3-833EC120A38F}"/>
              </a:ext>
            </a:extLst>
          </p:cNvPr>
          <p:cNvCxnSpPr>
            <a:stCxn id="30" idx="2"/>
            <a:endCxn id="28" idx="0"/>
          </p:cNvCxnSpPr>
          <p:nvPr/>
        </p:nvCxnSpPr>
        <p:spPr>
          <a:xfrm flipH="1">
            <a:off x="6391839" y="4913873"/>
            <a:ext cx="28198" cy="60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38FCC26-6EE3-959F-E8C1-8431B5C2D057}"/>
              </a:ext>
            </a:extLst>
          </p:cNvPr>
          <p:cNvSpPr txBox="1"/>
          <p:nvPr/>
        </p:nvSpPr>
        <p:spPr>
          <a:xfrm>
            <a:off x="1775521" y="6336032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Profile_app1</a:t>
            </a:r>
            <a:endParaRPr lang="zh-CN" altLang="en-US" b="1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C4AA84F-D8EC-DD70-1593-23BDEE133FA5}"/>
              </a:ext>
            </a:extLst>
          </p:cNvPr>
          <p:cNvSpPr txBox="1"/>
          <p:nvPr/>
        </p:nvSpPr>
        <p:spPr>
          <a:xfrm>
            <a:off x="5695788" y="6336032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Profile_app2</a:t>
            </a:r>
            <a:endParaRPr lang="zh-CN" altLang="en-US" b="1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831F8B8-2A35-F3B4-6A58-51946BC85526}"/>
              </a:ext>
            </a:extLst>
          </p:cNvPr>
          <p:cNvCxnSpPr/>
          <p:nvPr/>
        </p:nvCxnSpPr>
        <p:spPr>
          <a:xfrm>
            <a:off x="407368" y="3032956"/>
            <a:ext cx="78128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F77E4AF-49F1-4EBC-587F-321C88442F8F}"/>
              </a:ext>
            </a:extLst>
          </p:cNvPr>
          <p:cNvCxnSpPr/>
          <p:nvPr/>
        </p:nvCxnSpPr>
        <p:spPr>
          <a:xfrm>
            <a:off x="407368" y="5229411"/>
            <a:ext cx="78128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61D1A92-68FF-84F6-32EE-91C06C55A261}"/>
              </a:ext>
            </a:extLst>
          </p:cNvPr>
          <p:cNvSpPr txBox="1"/>
          <p:nvPr/>
        </p:nvSpPr>
        <p:spPr>
          <a:xfrm>
            <a:off x="8516770" y="2209288"/>
            <a:ext cx="330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第三层 应用组件</a:t>
            </a:r>
            <a:endParaRPr lang="en-US" altLang="zh-CN"/>
          </a:p>
          <a:p>
            <a:r>
              <a:rPr lang="zh-CN" altLang="en-US"/>
              <a:t>其它一切组件服务于应用组件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2F1B95-ED34-8CFE-87E0-738F1599837B}"/>
              </a:ext>
            </a:extLst>
          </p:cNvPr>
          <p:cNvSpPr txBox="1"/>
          <p:nvPr/>
        </p:nvSpPr>
        <p:spPr>
          <a:xfrm>
            <a:off x="8516386" y="5530006"/>
            <a:ext cx="330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第一层 </a:t>
            </a:r>
            <a:r>
              <a:rPr lang="en-US" altLang="zh-CN"/>
              <a:t>startup</a:t>
            </a:r>
          </a:p>
          <a:p>
            <a:r>
              <a:rPr lang="zh-CN" altLang="en-US"/>
              <a:t>引导组件，由体系结构和平台决定</a:t>
            </a:r>
            <a:endParaRPr lang="en-US" altLang="zh-CN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5CEEF44-DEFE-6668-395F-494B5CD271F4}"/>
              </a:ext>
            </a:extLst>
          </p:cNvPr>
          <p:cNvSpPr txBox="1"/>
          <p:nvPr/>
        </p:nvSpPr>
        <p:spPr>
          <a:xfrm>
            <a:off x="8502165" y="3754245"/>
            <a:ext cx="330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第二层 各种功能组件</a:t>
            </a:r>
            <a:endParaRPr lang="en-US" altLang="zh-CN"/>
          </a:p>
          <a:p>
            <a:r>
              <a:rPr lang="zh-CN" altLang="en-US"/>
              <a:t>组件之间通过</a:t>
            </a:r>
            <a:r>
              <a:rPr lang="en-US" altLang="zh-CN"/>
              <a:t>dependencies + </a:t>
            </a:r>
          </a:p>
          <a:p>
            <a:r>
              <a:rPr lang="en-US" altLang="zh-CN"/>
              <a:t>features</a:t>
            </a:r>
            <a:r>
              <a:rPr lang="zh-CN" altLang="en-US"/>
              <a:t>形成引用链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CACE28-9FFA-A538-0AB5-59E5C0248AF8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设计思想 </a:t>
            </a:r>
            <a:r>
              <a:rPr lang="en-US" altLang="zh-CN" sz="3200"/>
              <a:t>– </a:t>
            </a:r>
            <a:r>
              <a:rPr lang="zh-CN" altLang="en-US" sz="3200"/>
              <a:t>面向应用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19638238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CB5477-E08E-1F21-9E33-FA0A13C1D98A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构造过程、脚本和测试</a:t>
            </a:r>
            <a:endParaRPr lang="en-US" altLang="zh-CN" sz="3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F390C7-81DF-08E2-655D-F26A206A2DB4}"/>
              </a:ext>
            </a:extLst>
          </p:cNvPr>
          <p:cNvSpPr/>
          <p:nvPr/>
        </p:nvSpPr>
        <p:spPr>
          <a:xfrm>
            <a:off x="3467711" y="2533624"/>
            <a:ext cx="237626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top makefile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206097-E2CF-EEFA-2DFA-BF6A8DEC9A58}"/>
              </a:ext>
            </a:extLst>
          </p:cNvPr>
          <p:cNvSpPr/>
          <p:nvPr/>
        </p:nvSpPr>
        <p:spPr>
          <a:xfrm>
            <a:off x="3467711" y="3636172"/>
            <a:ext cx="237626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build.mk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30C6B5-5B1C-B56C-B390-7E62EFC18853}"/>
              </a:ext>
            </a:extLst>
          </p:cNvPr>
          <p:cNvSpPr/>
          <p:nvPr/>
        </p:nvSpPr>
        <p:spPr>
          <a:xfrm>
            <a:off x="3467711" y="4738720"/>
            <a:ext cx="237626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qemu.mk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D65924C-62BC-0A8D-55FB-E34AC9DAB671}"/>
              </a:ext>
            </a:extLst>
          </p:cNvPr>
          <p:cNvSpPr/>
          <p:nvPr/>
        </p:nvSpPr>
        <p:spPr>
          <a:xfrm>
            <a:off x="3467711" y="1314353"/>
            <a:ext cx="2376264" cy="8368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环境变量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840CC896-BEBF-7260-D595-29F546221CDB}"/>
              </a:ext>
            </a:extLst>
          </p:cNvPr>
          <p:cNvSpPr/>
          <p:nvPr/>
        </p:nvSpPr>
        <p:spPr>
          <a:xfrm>
            <a:off x="4359521" y="2144387"/>
            <a:ext cx="484632" cy="3892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43F069-D1E8-0B1D-206C-265FBE03C4EF}"/>
              </a:ext>
            </a:extLst>
          </p:cNvPr>
          <p:cNvSpPr/>
          <p:nvPr/>
        </p:nvSpPr>
        <p:spPr>
          <a:xfrm>
            <a:off x="3450943" y="5841268"/>
            <a:ext cx="239303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test.mk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FAA9F6E0-BBF5-2948-79E0-8CE572CD025A}"/>
              </a:ext>
            </a:extLst>
          </p:cNvPr>
          <p:cNvSpPr/>
          <p:nvPr/>
        </p:nvSpPr>
        <p:spPr>
          <a:xfrm>
            <a:off x="4359521" y="3250320"/>
            <a:ext cx="484632" cy="3892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C0658ED5-CFA8-9C01-A3B5-2E4067B91446}"/>
              </a:ext>
            </a:extLst>
          </p:cNvPr>
          <p:cNvSpPr/>
          <p:nvPr/>
        </p:nvSpPr>
        <p:spPr>
          <a:xfrm>
            <a:off x="4359521" y="4384041"/>
            <a:ext cx="484632" cy="3892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E54B4B2D-4482-691B-2447-F2291734C91F}"/>
              </a:ext>
            </a:extLst>
          </p:cNvPr>
          <p:cNvSpPr/>
          <p:nvPr/>
        </p:nvSpPr>
        <p:spPr>
          <a:xfrm>
            <a:off x="4359521" y="5443633"/>
            <a:ext cx="484632" cy="3892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78BA7C0-9789-4262-6930-61DD3F1C8D91}"/>
              </a:ext>
            </a:extLst>
          </p:cNvPr>
          <p:cNvSpPr/>
          <p:nvPr/>
        </p:nvSpPr>
        <p:spPr>
          <a:xfrm>
            <a:off x="515383" y="4726172"/>
            <a:ext cx="2376265" cy="732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组织</a:t>
            </a:r>
            <a:r>
              <a:rPr lang="en-US" altLang="zh-CN">
                <a:solidFill>
                  <a:schemeClr val="tx1"/>
                </a:solidFill>
              </a:rPr>
              <a:t>qemu</a:t>
            </a:r>
            <a:r>
              <a:rPr lang="zh-CN" altLang="en-US">
                <a:solidFill>
                  <a:schemeClr val="tx1"/>
                </a:solidFill>
              </a:rPr>
              <a:t>启动参数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C199BFC-AA83-63DD-D1E6-BE3CE94E2EB0}"/>
              </a:ext>
            </a:extLst>
          </p:cNvPr>
          <p:cNvSpPr/>
          <p:nvPr/>
        </p:nvSpPr>
        <p:spPr>
          <a:xfrm>
            <a:off x="515382" y="5837597"/>
            <a:ext cx="2376265" cy="732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调用测试脚本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与</a:t>
            </a:r>
            <a:r>
              <a:rPr lang="en-US" altLang="zh-CN">
                <a:solidFill>
                  <a:schemeClr val="tx1"/>
                </a:solidFill>
              </a:rPr>
              <a:t>github CI</a:t>
            </a:r>
            <a:r>
              <a:rPr lang="zh-CN" altLang="en-US">
                <a:solidFill>
                  <a:schemeClr val="tx1"/>
                </a:solidFill>
              </a:rPr>
              <a:t>测试相同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91748A1-E6DC-5E51-A0F3-25EF6A816F13}"/>
              </a:ext>
            </a:extLst>
          </p:cNvPr>
          <p:cNvSpPr/>
          <p:nvPr/>
        </p:nvSpPr>
        <p:spPr>
          <a:xfrm>
            <a:off x="515381" y="3636172"/>
            <a:ext cx="2376265" cy="732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面向应用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构造</a:t>
            </a:r>
            <a:r>
              <a:rPr lang="en-US" altLang="zh-CN">
                <a:solidFill>
                  <a:schemeClr val="tx1"/>
                </a:solidFill>
              </a:rPr>
              <a:t>OS Image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B00A816-3D7D-7FE0-5649-A543E86A6653}"/>
              </a:ext>
            </a:extLst>
          </p:cNvPr>
          <p:cNvSpPr/>
          <p:nvPr/>
        </p:nvSpPr>
        <p:spPr>
          <a:xfrm>
            <a:off x="515380" y="2546172"/>
            <a:ext cx="2376265" cy="732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顶级</a:t>
            </a:r>
            <a:r>
              <a:rPr lang="en-US" altLang="zh-CN">
                <a:solidFill>
                  <a:schemeClr val="tx1"/>
                </a:solidFill>
              </a:rPr>
              <a:t>Makefile</a:t>
            </a:r>
          </a:p>
          <a:p>
            <a:r>
              <a:rPr lang="zh-CN" altLang="en-US">
                <a:solidFill>
                  <a:schemeClr val="tx1"/>
                </a:solidFill>
              </a:rPr>
              <a:t>总体组织构造流程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C4C8455-2C05-0ECA-C2B9-30F04356BF0E}"/>
              </a:ext>
            </a:extLst>
          </p:cNvPr>
          <p:cNvSpPr/>
          <p:nvPr/>
        </p:nvSpPr>
        <p:spPr>
          <a:xfrm>
            <a:off x="515380" y="1366440"/>
            <a:ext cx="2376265" cy="732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>
                <a:solidFill>
                  <a:schemeClr val="tx1"/>
                </a:solidFill>
              </a:rPr>
              <a:t>指定架构、目标应用日志级别及</a:t>
            </a:r>
            <a:r>
              <a:rPr lang="en-US" altLang="zh-CN" sz="1800">
                <a:solidFill>
                  <a:schemeClr val="tx1"/>
                </a:solidFill>
              </a:rPr>
              <a:t>Features</a:t>
            </a:r>
            <a:endParaRPr lang="zh-CN" altLang="en-US" sz="180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5674AE2-D3D8-B42A-29B6-46CC24189A3B}"/>
              </a:ext>
            </a:extLst>
          </p:cNvPr>
          <p:cNvCxnSpPr/>
          <p:nvPr/>
        </p:nvCxnSpPr>
        <p:spPr>
          <a:xfrm>
            <a:off x="6312024" y="662521"/>
            <a:ext cx="0" cy="6114851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A65D8F2-D2A9-9C35-0B28-D65DC59B7296}"/>
              </a:ext>
            </a:extLst>
          </p:cNvPr>
          <p:cNvSpPr txBox="1"/>
          <p:nvPr/>
        </p:nvSpPr>
        <p:spPr>
          <a:xfrm>
            <a:off x="6481150" y="1376772"/>
            <a:ext cx="4968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1) </a:t>
            </a:r>
            <a:r>
              <a:rPr lang="zh-CN" altLang="en-US"/>
              <a:t>在应用根目录下写一个</a:t>
            </a:r>
            <a:r>
              <a:rPr lang="en-US" altLang="zh-CN"/>
              <a:t>test_cmd</a:t>
            </a:r>
            <a:r>
              <a:rPr lang="zh-CN" altLang="en-US"/>
              <a:t>，指定参数</a:t>
            </a:r>
            <a:endParaRPr lang="en-US" altLang="zh-CN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8D412B-34DB-B537-35B9-E1AB2645F854}"/>
              </a:ext>
            </a:extLst>
          </p:cNvPr>
          <p:cNvSpPr txBox="1"/>
          <p:nvPr/>
        </p:nvSpPr>
        <p:spPr>
          <a:xfrm>
            <a:off x="6490998" y="560510"/>
            <a:ext cx="565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ArceOS</a:t>
            </a:r>
            <a:r>
              <a:rPr lang="zh-CN" altLang="en-US" sz="2000"/>
              <a:t>自带测试框架的使用：</a:t>
            </a:r>
            <a:endParaRPr lang="en-US" altLang="zh-CN" sz="2000"/>
          </a:p>
          <a:p>
            <a:r>
              <a:rPr lang="zh-CN" altLang="en-US" sz="2000"/>
              <a:t>以</a:t>
            </a:r>
            <a:r>
              <a:rPr lang="en-US" altLang="zh-CN" sz="2000"/>
              <a:t>HelloWorld</a:t>
            </a:r>
            <a:r>
              <a:rPr lang="zh-CN" altLang="en-US" sz="2000"/>
              <a:t>为例</a:t>
            </a:r>
            <a:endParaRPr lang="en-US" altLang="zh-CN" sz="200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41A8123-64DB-9F64-8C0A-8A7BEFAA4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53" y="1924026"/>
            <a:ext cx="5220580" cy="47459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90307284-C117-9FAA-1050-6805F94FCC12}"/>
              </a:ext>
            </a:extLst>
          </p:cNvPr>
          <p:cNvSpPr txBox="1"/>
          <p:nvPr/>
        </p:nvSpPr>
        <p:spPr>
          <a:xfrm>
            <a:off x="6481150" y="2514838"/>
            <a:ext cx="4968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2) </a:t>
            </a:r>
            <a:r>
              <a:rPr lang="zh-CN" altLang="en-US"/>
              <a:t>写好预期的输出文件</a:t>
            </a:r>
            <a:r>
              <a:rPr lang="en-US" altLang="zh-CN"/>
              <a:t>expect_info.out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8D4CE6F0-B024-90DA-6486-C3D5D632B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581" y="2926335"/>
            <a:ext cx="3633876" cy="242258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809370E-F7F5-864A-A0C4-8F209D2DC140}"/>
              </a:ext>
            </a:extLst>
          </p:cNvPr>
          <p:cNvSpPr txBox="1"/>
          <p:nvPr/>
        </p:nvSpPr>
        <p:spPr>
          <a:xfrm>
            <a:off x="6508859" y="5487482"/>
            <a:ext cx="4968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3) </a:t>
            </a:r>
            <a:r>
              <a:rPr lang="zh-CN" altLang="en-US"/>
              <a:t>在脚本</a:t>
            </a:r>
            <a:r>
              <a:rPr lang="en-US" altLang="zh-CN"/>
              <a:t>scripts/test/app_test.sh</a:t>
            </a:r>
            <a:r>
              <a:rPr lang="zh-CN" altLang="en-US"/>
              <a:t>中加入此应用</a:t>
            </a:r>
            <a:endParaRPr lang="en-US" altLang="zh-CN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EB72873-64B4-6B27-3ECB-3529D7385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282" y="5878332"/>
            <a:ext cx="3096113" cy="7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386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8DAD034-D23C-0BC1-34AA-921DA16BCECA}"/>
              </a:ext>
            </a:extLst>
          </p:cNvPr>
          <p:cNvSpPr/>
          <p:nvPr/>
        </p:nvSpPr>
        <p:spPr>
          <a:xfrm>
            <a:off x="659396" y="1340768"/>
            <a:ext cx="532859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适用场景：</a:t>
            </a:r>
            <a:r>
              <a:rPr lang="en-US" altLang="zh-CN">
                <a:solidFill>
                  <a:schemeClr val="tx1"/>
                </a:solidFill>
              </a:rPr>
              <a:t>IO</a:t>
            </a:r>
            <a:r>
              <a:rPr lang="zh-CN" altLang="en-US">
                <a:solidFill>
                  <a:schemeClr val="tx1"/>
                </a:solidFill>
              </a:rPr>
              <a:t>密集型，大量的并发的小</a:t>
            </a:r>
            <a:r>
              <a:rPr lang="en-US" altLang="zh-CN">
                <a:solidFill>
                  <a:schemeClr val="tx1"/>
                </a:solidFill>
              </a:rPr>
              <a:t>IO</a:t>
            </a:r>
            <a:r>
              <a:rPr lang="zh-CN" altLang="en-US">
                <a:solidFill>
                  <a:schemeClr val="tx1"/>
                </a:solidFill>
              </a:rPr>
              <a:t>事务处理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D2AD80-4268-2A72-FAC5-B660F76D8009}"/>
              </a:ext>
            </a:extLst>
          </p:cNvPr>
          <p:cNvSpPr/>
          <p:nvPr/>
        </p:nvSpPr>
        <p:spPr>
          <a:xfrm>
            <a:off x="1543482" y="2240868"/>
            <a:ext cx="3636404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异步应用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615865-BD6F-599F-1EF0-EBA4DBC55EB2}"/>
              </a:ext>
            </a:extLst>
          </p:cNvPr>
          <p:cNvSpPr/>
          <p:nvPr/>
        </p:nvSpPr>
        <p:spPr>
          <a:xfrm>
            <a:off x="2495600" y="3049571"/>
            <a:ext cx="2684286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Tokio</a:t>
            </a:r>
            <a:r>
              <a:rPr lang="en-US" altLang="zh-CN">
                <a:solidFill>
                  <a:schemeClr val="tx1"/>
                </a:solidFill>
              </a:rPr>
              <a:t> runtime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862194-1753-F955-029E-70577CDF58A9}"/>
              </a:ext>
            </a:extLst>
          </p:cNvPr>
          <p:cNvSpPr/>
          <p:nvPr/>
        </p:nvSpPr>
        <p:spPr>
          <a:xfrm>
            <a:off x="1559496" y="3865363"/>
            <a:ext cx="1424146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Rust</a:t>
            </a:r>
            <a:r>
              <a:rPr lang="zh-CN" altLang="en-US">
                <a:solidFill>
                  <a:schemeClr val="tx1"/>
                </a:solidFill>
              </a:rPr>
              <a:t>标准库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B114F3-48C5-1BF0-A041-0D0B1E3D266D}"/>
              </a:ext>
            </a:extLst>
          </p:cNvPr>
          <p:cNvSpPr/>
          <p:nvPr/>
        </p:nvSpPr>
        <p:spPr>
          <a:xfrm>
            <a:off x="3271674" y="3874318"/>
            <a:ext cx="72008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mio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7B521D-C418-2CE2-B0FF-E98D28B0806E}"/>
              </a:ext>
            </a:extLst>
          </p:cNvPr>
          <p:cNvSpPr/>
          <p:nvPr/>
        </p:nvSpPr>
        <p:spPr>
          <a:xfrm>
            <a:off x="4243782" y="3876980"/>
            <a:ext cx="936104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socket2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585619-B1EE-8EBD-18BE-3C8FBAA2E3EE}"/>
              </a:ext>
            </a:extLst>
          </p:cNvPr>
          <p:cNvSpPr/>
          <p:nvPr/>
        </p:nvSpPr>
        <p:spPr>
          <a:xfrm>
            <a:off x="1559496" y="4725144"/>
            <a:ext cx="3636404" cy="567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ArceOS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组件库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EA2B5D-E6C0-DF35-B8CD-9A7666B86906}"/>
              </a:ext>
            </a:extLst>
          </p:cNvPr>
          <p:cNvSpPr/>
          <p:nvPr/>
        </p:nvSpPr>
        <p:spPr>
          <a:xfrm>
            <a:off x="1543482" y="5573310"/>
            <a:ext cx="2032238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Hypervisor: RVM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EBA76F-7E01-D129-ED09-94BCDACAA72A}"/>
              </a:ext>
            </a:extLst>
          </p:cNvPr>
          <p:cNvSpPr/>
          <p:nvPr/>
        </p:nvSpPr>
        <p:spPr>
          <a:xfrm>
            <a:off x="659396" y="6289844"/>
            <a:ext cx="532859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硬件平台</a:t>
            </a:r>
            <a:r>
              <a:rPr lang="en-US" altLang="zh-CN">
                <a:solidFill>
                  <a:schemeClr val="tx1"/>
                </a:solidFill>
              </a:rPr>
              <a:t>(X86_64 AArch64 Riscv64)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33F993-35A5-E6C6-A46C-AA675C435F21}"/>
              </a:ext>
            </a:extLst>
          </p:cNvPr>
          <p:cNvSpPr/>
          <p:nvPr/>
        </p:nvSpPr>
        <p:spPr>
          <a:xfrm>
            <a:off x="659396" y="2060848"/>
            <a:ext cx="5328592" cy="40684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7C257B6-C5FD-6D42-5219-A75B6D10A6D8}"/>
              </a:ext>
            </a:extLst>
          </p:cNvPr>
          <p:cNvSpPr txBox="1"/>
          <p:nvPr/>
        </p:nvSpPr>
        <p:spPr>
          <a:xfrm>
            <a:off x="659396" y="3668831"/>
            <a:ext cx="57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组件化</a:t>
            </a:r>
            <a:r>
              <a:rPr lang="en-US" altLang="zh-CN"/>
              <a:t>OS</a:t>
            </a:r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295806C-58F8-AA1A-5C91-DA0046D15D33}"/>
              </a:ext>
            </a:extLst>
          </p:cNvPr>
          <p:cNvCxnSpPr>
            <a:cxnSpLocks/>
          </p:cNvCxnSpPr>
          <p:nvPr/>
        </p:nvCxnSpPr>
        <p:spPr>
          <a:xfrm>
            <a:off x="3944204" y="2636912"/>
            <a:ext cx="0" cy="41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1C3FE1C-56F0-2C87-2D4D-3CF2B960F013}"/>
              </a:ext>
            </a:extLst>
          </p:cNvPr>
          <p:cNvCxnSpPr>
            <a:cxnSpLocks/>
          </p:cNvCxnSpPr>
          <p:nvPr/>
        </p:nvCxnSpPr>
        <p:spPr>
          <a:xfrm>
            <a:off x="2063552" y="2682920"/>
            <a:ext cx="0" cy="118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DF7D08E-E154-5F48-0C5C-AC462D368F39}"/>
              </a:ext>
            </a:extLst>
          </p:cNvPr>
          <p:cNvCxnSpPr>
            <a:cxnSpLocks/>
          </p:cNvCxnSpPr>
          <p:nvPr/>
        </p:nvCxnSpPr>
        <p:spPr>
          <a:xfrm>
            <a:off x="2783632" y="3462501"/>
            <a:ext cx="0" cy="41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D32251F-DF9A-73D0-AF47-48057DFEFF18}"/>
              </a:ext>
            </a:extLst>
          </p:cNvPr>
          <p:cNvCxnSpPr>
            <a:cxnSpLocks/>
          </p:cNvCxnSpPr>
          <p:nvPr/>
        </p:nvCxnSpPr>
        <p:spPr>
          <a:xfrm>
            <a:off x="3647728" y="3445615"/>
            <a:ext cx="0" cy="41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CF3A584-9C88-7E51-C54D-35AC35E4F0E0}"/>
              </a:ext>
            </a:extLst>
          </p:cNvPr>
          <p:cNvCxnSpPr>
            <a:cxnSpLocks/>
          </p:cNvCxnSpPr>
          <p:nvPr/>
        </p:nvCxnSpPr>
        <p:spPr>
          <a:xfrm>
            <a:off x="4691844" y="3461659"/>
            <a:ext cx="0" cy="41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6697A98-B46E-6426-4688-3224C28D3BFD}"/>
              </a:ext>
            </a:extLst>
          </p:cNvPr>
          <p:cNvCxnSpPr>
            <a:cxnSpLocks/>
          </p:cNvCxnSpPr>
          <p:nvPr/>
        </p:nvCxnSpPr>
        <p:spPr>
          <a:xfrm>
            <a:off x="2279576" y="4270362"/>
            <a:ext cx="0" cy="41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261E5FF-12C9-8F0E-C256-F9577A8C799B}"/>
              </a:ext>
            </a:extLst>
          </p:cNvPr>
          <p:cNvCxnSpPr>
            <a:cxnSpLocks/>
          </p:cNvCxnSpPr>
          <p:nvPr/>
        </p:nvCxnSpPr>
        <p:spPr>
          <a:xfrm>
            <a:off x="3647728" y="4270362"/>
            <a:ext cx="0" cy="41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AE18DD7-38E5-8881-9524-69194D939F99}"/>
              </a:ext>
            </a:extLst>
          </p:cNvPr>
          <p:cNvCxnSpPr>
            <a:cxnSpLocks/>
          </p:cNvCxnSpPr>
          <p:nvPr/>
        </p:nvCxnSpPr>
        <p:spPr>
          <a:xfrm>
            <a:off x="4691844" y="4270362"/>
            <a:ext cx="0" cy="41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0E97DC7-45E6-11BA-9CB5-2A42F6879D25}"/>
              </a:ext>
            </a:extLst>
          </p:cNvPr>
          <p:cNvCxnSpPr>
            <a:cxnSpLocks/>
          </p:cNvCxnSpPr>
          <p:nvPr/>
        </p:nvCxnSpPr>
        <p:spPr>
          <a:xfrm>
            <a:off x="2639616" y="5303991"/>
            <a:ext cx="0" cy="2693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658E81F-27AA-0194-FDB1-A5689BDF8CBE}"/>
              </a:ext>
            </a:extLst>
          </p:cNvPr>
          <p:cNvCxnSpPr>
            <a:cxnSpLocks/>
          </p:cNvCxnSpPr>
          <p:nvPr/>
        </p:nvCxnSpPr>
        <p:spPr>
          <a:xfrm>
            <a:off x="3967868" y="5303991"/>
            <a:ext cx="0" cy="8253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411E73A-2AD2-D9AA-9C12-5EA6047514C8}"/>
              </a:ext>
            </a:extLst>
          </p:cNvPr>
          <p:cNvSpPr txBox="1"/>
          <p:nvPr/>
        </p:nvSpPr>
        <p:spPr>
          <a:xfrm>
            <a:off x="6420036" y="1302896"/>
            <a:ext cx="560142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研究的基础：</a:t>
            </a:r>
            <a:endParaRPr lang="en-US" altLang="zh-CN" sz="2000"/>
          </a:p>
          <a:p>
            <a:pPr marL="342900" indent="-342900"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IO</a:t>
            </a:r>
            <a:r>
              <a:rPr lang="zh-CN" altLang="en-US">
                <a:solidFill>
                  <a:schemeClr val="tx1"/>
                </a:solidFill>
              </a:rPr>
              <a:t>密集型</a:t>
            </a:r>
            <a:r>
              <a:rPr lang="zh-CN" altLang="en-US"/>
              <a:t>是</a:t>
            </a:r>
            <a:r>
              <a:rPr lang="en-US" altLang="zh-CN" err="1"/>
              <a:t>AIoT</a:t>
            </a:r>
            <a:r>
              <a:rPr lang="zh-CN" altLang="en-US"/>
              <a:t>的典型场景，最适合采用异步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 err="1"/>
              <a:t>ArceOS</a:t>
            </a:r>
            <a:r>
              <a:rPr lang="zh-CN" altLang="en-US"/>
              <a:t>是应用为中心的</a:t>
            </a:r>
            <a:r>
              <a:rPr lang="en-US" altLang="zh-CN" err="1"/>
              <a:t>UniKernel</a:t>
            </a:r>
            <a:r>
              <a:rPr lang="en-US" altLang="zh-CN"/>
              <a:t> OS</a:t>
            </a:r>
            <a:r>
              <a:rPr lang="zh-CN" altLang="en-US"/>
              <a:t>，相对</a:t>
            </a:r>
            <a:r>
              <a:rPr lang="en-US" altLang="zh-CN"/>
              <a:t>Linux</a:t>
            </a:r>
            <a:r>
              <a:rPr lang="zh-CN" altLang="en-US"/>
              <a:t>等通用宏内核或微内核，其专用性更适应</a:t>
            </a:r>
            <a:r>
              <a:rPr lang="en-US" altLang="zh-CN" err="1"/>
              <a:t>AIoT</a:t>
            </a:r>
            <a:r>
              <a:rPr lang="zh-CN" altLang="en-US"/>
              <a:t>特点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Rust</a:t>
            </a:r>
            <a:r>
              <a:rPr lang="zh-CN" altLang="en-US"/>
              <a:t>语言级支持异步，即</a:t>
            </a:r>
            <a:r>
              <a:rPr lang="en-US" altLang="zh-CN"/>
              <a:t>async/await</a:t>
            </a:r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/>
              <a:t>研究的意义：</a:t>
            </a:r>
            <a:endParaRPr lang="en-US" altLang="zh-CN"/>
          </a:p>
          <a:p>
            <a:r>
              <a:rPr lang="zh-CN" altLang="en-US"/>
              <a:t>面向</a:t>
            </a:r>
            <a:r>
              <a:rPr lang="en-US" altLang="zh-CN" err="1"/>
              <a:t>AIoT</a:t>
            </a:r>
            <a:r>
              <a:rPr lang="zh-CN" altLang="en-US"/>
              <a:t>的</a:t>
            </a:r>
            <a:r>
              <a:rPr lang="en-US" altLang="zh-CN"/>
              <a:t>IO</a:t>
            </a:r>
            <a:r>
              <a:rPr lang="zh-CN" altLang="en-US"/>
              <a:t>密集型场景，以组件化方式构建以应用为中心的</a:t>
            </a:r>
            <a:r>
              <a:rPr lang="en-US" altLang="zh-CN" err="1"/>
              <a:t>UniKernel</a:t>
            </a:r>
            <a:r>
              <a:rPr lang="en-US" altLang="zh-CN"/>
              <a:t> OS</a:t>
            </a:r>
            <a:r>
              <a:rPr lang="zh-CN" altLang="en-US"/>
              <a:t>，并发挥</a:t>
            </a:r>
            <a:r>
              <a:rPr lang="en-US" altLang="zh-CN"/>
              <a:t>Rust</a:t>
            </a:r>
            <a:r>
              <a:rPr lang="zh-CN" altLang="en-US"/>
              <a:t>对异步的内置支持能力。这种方案有可能比基于传统</a:t>
            </a:r>
            <a:r>
              <a:rPr lang="en-US" altLang="zh-CN"/>
              <a:t>OS</a:t>
            </a:r>
            <a:r>
              <a:rPr lang="zh-CN" altLang="en-US"/>
              <a:t>建立的方案，具有更高的运行效率和更小的</a:t>
            </a:r>
            <a:r>
              <a:rPr lang="en-US" altLang="zh-CN"/>
              <a:t>Image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需要解决的问题 ：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 err="1"/>
              <a:t>Tokio</a:t>
            </a:r>
            <a:r>
              <a:rPr lang="zh-CN" altLang="en-US"/>
              <a:t>本身的改造，提升</a:t>
            </a:r>
            <a:r>
              <a:rPr lang="zh-CN" altLang="en-US" b="1"/>
              <a:t>协程与线程</a:t>
            </a:r>
            <a:r>
              <a:rPr lang="zh-CN" altLang="en-US"/>
              <a:t>的协作效率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 b="1"/>
              <a:t>Rust</a:t>
            </a:r>
            <a:r>
              <a:rPr lang="zh-CN" altLang="en-US" b="1"/>
              <a:t>标准库</a:t>
            </a:r>
            <a:r>
              <a:rPr lang="zh-CN" altLang="en-US"/>
              <a:t>支持</a:t>
            </a:r>
            <a:r>
              <a:rPr lang="en-US" altLang="zh-CN" err="1"/>
              <a:t>ArceOS</a:t>
            </a:r>
            <a:r>
              <a:rPr lang="zh-CN" altLang="en-US"/>
              <a:t>后端，编译时支持</a:t>
            </a:r>
            <a:r>
              <a:rPr lang="en-US" altLang="zh-CN" err="1"/>
              <a:t>ArceOS</a:t>
            </a:r>
            <a:r>
              <a:rPr lang="zh-CN" altLang="en-US"/>
              <a:t>这个</a:t>
            </a:r>
            <a:r>
              <a:rPr lang="en-US" altLang="zh-CN" b="1"/>
              <a:t>Target</a:t>
            </a:r>
          </a:p>
          <a:p>
            <a:pPr marL="342900" indent="-342900">
              <a:buAutoNum type="arabicPeriod"/>
            </a:pPr>
            <a:r>
              <a:rPr lang="zh-CN" altLang="en-US"/>
              <a:t>改造</a:t>
            </a:r>
            <a:r>
              <a:rPr lang="en-US" altLang="zh-CN"/>
              <a:t>mio&amp;socket2</a:t>
            </a:r>
            <a:r>
              <a:rPr lang="zh-CN" altLang="en-US"/>
              <a:t>，支持</a:t>
            </a:r>
            <a:r>
              <a:rPr lang="en-US" altLang="zh-CN" err="1"/>
              <a:t>ArceOS</a:t>
            </a:r>
            <a:r>
              <a:rPr lang="zh-CN" altLang="en-US"/>
              <a:t>后端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改造</a:t>
            </a:r>
            <a:r>
              <a:rPr lang="zh-CN" altLang="en-US" b="1"/>
              <a:t>网络协议栈</a:t>
            </a:r>
            <a:r>
              <a:rPr lang="zh-CN" altLang="en-US"/>
              <a:t>这个组件，提升并发性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实现硬件平台驱动，重点支持</a:t>
            </a:r>
            <a:r>
              <a:rPr lang="en-US" altLang="zh-CN" b="1"/>
              <a:t>10G</a:t>
            </a:r>
            <a:r>
              <a:rPr lang="zh-CN" altLang="en-US" b="1"/>
              <a:t>网卡</a:t>
            </a:r>
            <a:r>
              <a:rPr lang="zh-CN" altLang="en-US"/>
              <a:t>和中断</a:t>
            </a:r>
            <a:endParaRPr lang="en-US" altLang="zh-CN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B444A0E-F05D-2797-624A-9C96E533A968}"/>
              </a:ext>
            </a:extLst>
          </p:cNvPr>
          <p:cNvSpPr/>
          <p:nvPr/>
        </p:nvSpPr>
        <p:spPr>
          <a:xfrm>
            <a:off x="4187788" y="4814308"/>
            <a:ext cx="952118" cy="3960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协议栈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E7AF07-6C5B-CCF8-BCEE-35EA090B7F64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未来发展</a:t>
            </a:r>
            <a:r>
              <a:rPr lang="en-US" altLang="zh-CN" sz="3200"/>
              <a:t>-</a:t>
            </a:r>
            <a:r>
              <a:rPr lang="zh-CN" altLang="en-US" sz="3200"/>
              <a:t>异步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2724321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>
            <a:extLst>
              <a:ext uri="{FF2B5EF4-FFF2-40B4-BE49-F238E27FC236}">
                <a16:creationId xmlns:a16="http://schemas.microsoft.com/office/drawing/2014/main" id="{E97007CB-5FCF-49C0-B4AA-808D8460A6CD}"/>
              </a:ext>
            </a:extLst>
          </p:cNvPr>
          <p:cNvSpPr/>
          <p:nvPr/>
        </p:nvSpPr>
        <p:spPr>
          <a:xfrm>
            <a:off x="477181" y="954909"/>
            <a:ext cx="9178096" cy="450168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B8A8405-5C34-6C1D-1F42-C30D58D096E0}"/>
              </a:ext>
            </a:extLst>
          </p:cNvPr>
          <p:cNvSpPr/>
          <p:nvPr/>
        </p:nvSpPr>
        <p:spPr>
          <a:xfrm>
            <a:off x="7213593" y="1676353"/>
            <a:ext cx="2266783" cy="26370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AEC9ED-609B-79A9-2608-72651025E6B4}"/>
              </a:ext>
            </a:extLst>
          </p:cNvPr>
          <p:cNvSpPr txBox="1"/>
          <p:nvPr/>
        </p:nvSpPr>
        <p:spPr>
          <a:xfrm>
            <a:off x="7739032" y="1806997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event-loop</a:t>
            </a:r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EF053DF-139C-9ECF-F981-4E006C2A5120}"/>
              </a:ext>
            </a:extLst>
          </p:cNvPr>
          <p:cNvSpPr/>
          <p:nvPr/>
        </p:nvSpPr>
        <p:spPr>
          <a:xfrm>
            <a:off x="7492782" y="2600908"/>
            <a:ext cx="1692188" cy="585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Registry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828FFBB-2FAE-2536-A10C-3AE7A7939965}"/>
              </a:ext>
            </a:extLst>
          </p:cNvPr>
          <p:cNvCxnSpPr>
            <a:cxnSpLocks/>
          </p:cNvCxnSpPr>
          <p:nvPr/>
        </p:nvCxnSpPr>
        <p:spPr>
          <a:xfrm flipV="1">
            <a:off x="6662234" y="2689688"/>
            <a:ext cx="822503" cy="525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EFC092B-EAA3-E291-120E-FCBB07CF872C}"/>
              </a:ext>
            </a:extLst>
          </p:cNvPr>
          <p:cNvSpPr txBox="1"/>
          <p:nvPr/>
        </p:nvSpPr>
        <p:spPr>
          <a:xfrm>
            <a:off x="3921035" y="1691678"/>
            <a:ext cx="1328688" cy="64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task</a:t>
            </a:r>
            <a:r>
              <a:rPr lang="zh-CN" altLang="en-US"/>
              <a:t>协程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zh-CN" altLang="en-US"/>
              <a:t>基于</a:t>
            </a:r>
            <a:r>
              <a:rPr lang="en-US" altLang="zh-CN"/>
              <a:t>async)</a:t>
            </a:r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48432F4-80F4-818A-A335-C2E73471F190}"/>
              </a:ext>
            </a:extLst>
          </p:cNvPr>
          <p:cNvCxnSpPr>
            <a:cxnSpLocks/>
          </p:cNvCxnSpPr>
          <p:nvPr/>
        </p:nvCxnSpPr>
        <p:spPr>
          <a:xfrm>
            <a:off x="4648217" y="2342619"/>
            <a:ext cx="0" cy="174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F91E234-9E42-9818-5B9B-F227A2800FC0}"/>
              </a:ext>
            </a:extLst>
          </p:cNvPr>
          <p:cNvCxnSpPr>
            <a:cxnSpLocks/>
          </p:cNvCxnSpPr>
          <p:nvPr/>
        </p:nvCxnSpPr>
        <p:spPr>
          <a:xfrm>
            <a:off x="5976905" y="2342619"/>
            <a:ext cx="22926" cy="174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06B9A74-F7C7-25B8-759C-C8EC68B2216E}"/>
              </a:ext>
            </a:extLst>
          </p:cNvPr>
          <p:cNvCxnSpPr/>
          <p:nvPr/>
        </p:nvCxnSpPr>
        <p:spPr>
          <a:xfrm>
            <a:off x="4648217" y="2461635"/>
            <a:ext cx="1328688" cy="19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B3B892F-0584-D5CE-9EA9-96F8272D1E7B}"/>
              </a:ext>
            </a:extLst>
          </p:cNvPr>
          <p:cNvCxnSpPr/>
          <p:nvPr/>
        </p:nvCxnSpPr>
        <p:spPr>
          <a:xfrm flipH="1">
            <a:off x="4626755" y="2658492"/>
            <a:ext cx="1350150" cy="43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7E121D2-7822-4652-8F09-E722DBCB9C5C}"/>
              </a:ext>
            </a:extLst>
          </p:cNvPr>
          <p:cNvCxnSpPr/>
          <p:nvPr/>
        </p:nvCxnSpPr>
        <p:spPr>
          <a:xfrm>
            <a:off x="4648217" y="3092090"/>
            <a:ext cx="1328688" cy="25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C74854D-1E6F-70E9-806B-27518FF0B76D}"/>
              </a:ext>
            </a:extLst>
          </p:cNvPr>
          <p:cNvSpPr txBox="1"/>
          <p:nvPr/>
        </p:nvSpPr>
        <p:spPr>
          <a:xfrm>
            <a:off x="5976905" y="2468501"/>
            <a:ext cx="816249" cy="37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await</a:t>
            </a:r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E416B18-FCE1-F566-0D65-6043F1F07A0C}"/>
              </a:ext>
            </a:extLst>
          </p:cNvPr>
          <p:cNvSpPr txBox="1"/>
          <p:nvPr/>
        </p:nvSpPr>
        <p:spPr>
          <a:xfrm>
            <a:off x="3995451" y="2855348"/>
            <a:ext cx="816249" cy="37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await</a:t>
            </a:r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1D85263-13F4-4918-FD19-1C53A05364E1}"/>
              </a:ext>
            </a:extLst>
          </p:cNvPr>
          <p:cNvSpPr txBox="1"/>
          <p:nvPr/>
        </p:nvSpPr>
        <p:spPr>
          <a:xfrm>
            <a:off x="5999831" y="3150952"/>
            <a:ext cx="816249" cy="37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await</a:t>
            </a:r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1C365BD-C078-B28C-7A09-9E35584A0A2D}"/>
              </a:ext>
            </a:extLst>
          </p:cNvPr>
          <p:cNvCxnSpPr/>
          <p:nvPr/>
        </p:nvCxnSpPr>
        <p:spPr>
          <a:xfrm flipH="1">
            <a:off x="4626755" y="3375366"/>
            <a:ext cx="1350150" cy="43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1A716124-B8F7-3F2B-E2C0-83D12504F070}"/>
              </a:ext>
            </a:extLst>
          </p:cNvPr>
          <p:cNvSpPr txBox="1"/>
          <p:nvPr/>
        </p:nvSpPr>
        <p:spPr>
          <a:xfrm>
            <a:off x="3995451" y="3572222"/>
            <a:ext cx="816249" cy="37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await</a:t>
            </a:r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70D62A1-1AB5-0947-24EC-C3C72AE8C115}"/>
              </a:ext>
            </a:extLst>
          </p:cNvPr>
          <p:cNvSpPr/>
          <p:nvPr/>
        </p:nvSpPr>
        <p:spPr>
          <a:xfrm>
            <a:off x="3906310" y="1214986"/>
            <a:ext cx="2909770" cy="3118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4DAB84F-CFEA-AAF0-82CF-05F0BBEFFB32}"/>
              </a:ext>
            </a:extLst>
          </p:cNvPr>
          <p:cNvSpPr txBox="1"/>
          <p:nvPr/>
        </p:nvSpPr>
        <p:spPr>
          <a:xfrm>
            <a:off x="4695759" y="4363034"/>
            <a:ext cx="1620180" cy="37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thread</a:t>
            </a:r>
            <a:r>
              <a:rPr lang="zh-CN" altLang="en-US"/>
              <a:t>线程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E1C88B0-8F52-D727-054A-FCA137ECB295}"/>
              </a:ext>
            </a:extLst>
          </p:cNvPr>
          <p:cNvSpPr txBox="1"/>
          <p:nvPr/>
        </p:nvSpPr>
        <p:spPr>
          <a:xfrm>
            <a:off x="5464466" y="1668509"/>
            <a:ext cx="1328688" cy="64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task</a:t>
            </a:r>
            <a:r>
              <a:rPr lang="zh-CN" altLang="en-US"/>
              <a:t>协程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zh-CN" altLang="en-US"/>
              <a:t>基于</a:t>
            </a:r>
            <a:r>
              <a:rPr lang="en-US" altLang="zh-CN"/>
              <a:t>async)</a:t>
            </a:r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3A2AA9A-CDF4-8AA4-19F5-A5AB08AF2AA3}"/>
              </a:ext>
            </a:extLst>
          </p:cNvPr>
          <p:cNvSpPr txBox="1"/>
          <p:nvPr/>
        </p:nvSpPr>
        <p:spPr>
          <a:xfrm>
            <a:off x="731065" y="1691584"/>
            <a:ext cx="132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task</a:t>
            </a:r>
            <a:r>
              <a:rPr lang="zh-CN" altLang="en-US"/>
              <a:t>协程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zh-CN" altLang="en-US"/>
              <a:t>基于</a:t>
            </a:r>
            <a:r>
              <a:rPr lang="en-US" altLang="zh-CN"/>
              <a:t>async)</a:t>
            </a:r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F0E8DFC-045A-8FD7-B594-DB4B187C4431}"/>
              </a:ext>
            </a:extLst>
          </p:cNvPr>
          <p:cNvCxnSpPr>
            <a:cxnSpLocks/>
          </p:cNvCxnSpPr>
          <p:nvPr/>
        </p:nvCxnSpPr>
        <p:spPr>
          <a:xfrm>
            <a:off x="1458247" y="2340199"/>
            <a:ext cx="0" cy="174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DEFDB61-194C-CBFB-91C2-3E413B01F33B}"/>
              </a:ext>
            </a:extLst>
          </p:cNvPr>
          <p:cNvCxnSpPr>
            <a:cxnSpLocks/>
          </p:cNvCxnSpPr>
          <p:nvPr/>
        </p:nvCxnSpPr>
        <p:spPr>
          <a:xfrm>
            <a:off x="2786935" y="2340199"/>
            <a:ext cx="22926" cy="174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F9F4398-FF3F-D67A-4C35-5E07484B3283}"/>
              </a:ext>
            </a:extLst>
          </p:cNvPr>
          <p:cNvCxnSpPr/>
          <p:nvPr/>
        </p:nvCxnSpPr>
        <p:spPr>
          <a:xfrm>
            <a:off x="1458247" y="2458790"/>
            <a:ext cx="1328688" cy="19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46F97FE-64C2-0059-713E-56AA5745186B}"/>
              </a:ext>
            </a:extLst>
          </p:cNvPr>
          <p:cNvCxnSpPr/>
          <p:nvPr/>
        </p:nvCxnSpPr>
        <p:spPr>
          <a:xfrm flipH="1">
            <a:off x="1436785" y="2654943"/>
            <a:ext cx="135015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E29C5A3-C4EF-EBE8-1AD4-9898C82D1436}"/>
              </a:ext>
            </a:extLst>
          </p:cNvPr>
          <p:cNvCxnSpPr/>
          <p:nvPr/>
        </p:nvCxnSpPr>
        <p:spPr>
          <a:xfrm>
            <a:off x="1458247" y="3086991"/>
            <a:ext cx="1328688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B13923E-1C67-9640-908B-8F9702B0B959}"/>
              </a:ext>
            </a:extLst>
          </p:cNvPr>
          <p:cNvSpPr txBox="1"/>
          <p:nvPr/>
        </p:nvSpPr>
        <p:spPr>
          <a:xfrm>
            <a:off x="2786935" y="2465631"/>
            <a:ext cx="81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await</a:t>
            </a:r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051205E-49FA-90E7-6184-BF43D690A746}"/>
              </a:ext>
            </a:extLst>
          </p:cNvPr>
          <p:cNvSpPr txBox="1"/>
          <p:nvPr/>
        </p:nvSpPr>
        <p:spPr>
          <a:xfrm>
            <a:off x="805481" y="2851096"/>
            <a:ext cx="81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await</a:t>
            </a:r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586C8AF-1865-8AF5-1602-EEEFA7F434E7}"/>
              </a:ext>
            </a:extLst>
          </p:cNvPr>
          <p:cNvSpPr txBox="1"/>
          <p:nvPr/>
        </p:nvSpPr>
        <p:spPr>
          <a:xfrm>
            <a:off x="2809861" y="3145643"/>
            <a:ext cx="81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await</a:t>
            </a:r>
            <a:endParaRPr lang="zh-CN" altLang="en-US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C2ADD91-ADEB-636B-D8AF-2D4C615F1041}"/>
              </a:ext>
            </a:extLst>
          </p:cNvPr>
          <p:cNvCxnSpPr/>
          <p:nvPr/>
        </p:nvCxnSpPr>
        <p:spPr>
          <a:xfrm flipH="1">
            <a:off x="1436785" y="3369255"/>
            <a:ext cx="135015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EEC293D8-7F66-164A-336E-585DD3BE50EA}"/>
              </a:ext>
            </a:extLst>
          </p:cNvPr>
          <p:cNvSpPr txBox="1"/>
          <p:nvPr/>
        </p:nvSpPr>
        <p:spPr>
          <a:xfrm>
            <a:off x="805481" y="3565408"/>
            <a:ext cx="81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await</a:t>
            </a:r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CDF620E-8871-E750-5A6C-00A8B81C76FE}"/>
              </a:ext>
            </a:extLst>
          </p:cNvPr>
          <p:cNvSpPr/>
          <p:nvPr/>
        </p:nvSpPr>
        <p:spPr>
          <a:xfrm>
            <a:off x="716340" y="1205450"/>
            <a:ext cx="2909770" cy="3118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921F412-8605-12DA-D9D1-DCF6370F82CC}"/>
              </a:ext>
            </a:extLst>
          </p:cNvPr>
          <p:cNvSpPr txBox="1"/>
          <p:nvPr/>
        </p:nvSpPr>
        <p:spPr>
          <a:xfrm>
            <a:off x="1505789" y="4353394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thread</a:t>
            </a:r>
            <a:r>
              <a:rPr lang="zh-CN" altLang="en-US"/>
              <a:t>线程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0419471-5C4D-CD6C-70BC-23F4B772E97E}"/>
              </a:ext>
            </a:extLst>
          </p:cNvPr>
          <p:cNvSpPr txBox="1"/>
          <p:nvPr/>
        </p:nvSpPr>
        <p:spPr>
          <a:xfrm>
            <a:off x="2274496" y="1668498"/>
            <a:ext cx="132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task</a:t>
            </a:r>
            <a:r>
              <a:rPr lang="zh-CN" altLang="en-US"/>
              <a:t>协程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zh-CN" altLang="en-US"/>
              <a:t>基于</a:t>
            </a:r>
            <a:r>
              <a:rPr lang="en-US" altLang="zh-CN"/>
              <a:t>async)</a:t>
            </a:r>
            <a:endParaRPr lang="zh-CN" altLang="en-US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75A7364C-5F45-0BD7-CE9F-622F9CBDAFE6}"/>
              </a:ext>
            </a:extLst>
          </p:cNvPr>
          <p:cNvSpPr/>
          <p:nvPr/>
        </p:nvSpPr>
        <p:spPr>
          <a:xfrm>
            <a:off x="2536723" y="4729316"/>
            <a:ext cx="2507225" cy="314632"/>
          </a:xfrm>
          <a:custGeom>
            <a:avLst/>
            <a:gdLst>
              <a:gd name="connsiteX0" fmla="*/ 2507225 w 2507225"/>
              <a:gd name="connsiteY0" fmla="*/ 0 h 314632"/>
              <a:gd name="connsiteX1" fmla="*/ 1199535 w 2507225"/>
              <a:gd name="connsiteY1" fmla="*/ 314632 h 314632"/>
              <a:gd name="connsiteX2" fmla="*/ 0 w 2507225"/>
              <a:gd name="connsiteY2" fmla="*/ 0 h 31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7225" h="314632">
                <a:moveTo>
                  <a:pt x="2507225" y="0"/>
                </a:moveTo>
                <a:cubicBezTo>
                  <a:pt x="2062315" y="157316"/>
                  <a:pt x="1617406" y="314632"/>
                  <a:pt x="1199535" y="314632"/>
                </a:cubicBezTo>
                <a:cubicBezTo>
                  <a:pt x="781664" y="314632"/>
                  <a:pt x="390832" y="157316"/>
                  <a:pt x="0" y="0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F873518-35A4-D5D9-9FC5-7A5338744174}"/>
              </a:ext>
            </a:extLst>
          </p:cNvPr>
          <p:cNvSpPr txBox="1"/>
          <p:nvPr/>
        </p:nvSpPr>
        <p:spPr>
          <a:xfrm>
            <a:off x="3125969" y="4623110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steal task</a:t>
            </a:r>
            <a:endParaRPr lang="zh-CN" altLang="en-US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4CAB9D0F-3F74-3D9A-17AD-22DB5420BA18}"/>
              </a:ext>
            </a:extLst>
          </p:cNvPr>
          <p:cNvSpPr/>
          <p:nvPr/>
        </p:nvSpPr>
        <p:spPr>
          <a:xfrm>
            <a:off x="6676103" y="2812026"/>
            <a:ext cx="816078" cy="300359"/>
          </a:xfrm>
          <a:custGeom>
            <a:avLst/>
            <a:gdLst>
              <a:gd name="connsiteX0" fmla="*/ 816078 w 816078"/>
              <a:gd name="connsiteY0" fmla="*/ 235974 h 300359"/>
              <a:gd name="connsiteX1" fmla="*/ 462116 w 816078"/>
              <a:gd name="connsiteY1" fmla="*/ 285135 h 300359"/>
              <a:gd name="connsiteX2" fmla="*/ 0 w 816078"/>
              <a:gd name="connsiteY2" fmla="*/ 0 h 30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078" h="300359">
                <a:moveTo>
                  <a:pt x="816078" y="235974"/>
                </a:moveTo>
                <a:cubicBezTo>
                  <a:pt x="707103" y="280219"/>
                  <a:pt x="598129" y="324464"/>
                  <a:pt x="462116" y="285135"/>
                </a:cubicBezTo>
                <a:cubicBezTo>
                  <a:pt x="326103" y="245806"/>
                  <a:pt x="163051" y="122903"/>
                  <a:pt x="0" y="0"/>
                </a:cubicBezTo>
              </a:path>
            </a:pathLst>
          </a:custGeom>
          <a:noFill/>
          <a:ln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77D0E66-1F8A-6EE8-8E08-FAE72817421B}"/>
              </a:ext>
            </a:extLst>
          </p:cNvPr>
          <p:cNvSpPr txBox="1"/>
          <p:nvPr/>
        </p:nvSpPr>
        <p:spPr>
          <a:xfrm>
            <a:off x="6739157" y="2306562"/>
            <a:ext cx="102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register</a:t>
            </a:r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383B251-9243-04FD-5563-02A1AC779D30}"/>
              </a:ext>
            </a:extLst>
          </p:cNvPr>
          <p:cNvSpPr txBox="1"/>
          <p:nvPr/>
        </p:nvSpPr>
        <p:spPr>
          <a:xfrm>
            <a:off x="6737890" y="3047055"/>
            <a:ext cx="102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ready</a:t>
            </a:r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57EFB574-08B2-5FD8-0342-61B5EBBC2FA8}"/>
              </a:ext>
            </a:extLst>
          </p:cNvPr>
          <p:cNvCxnSpPr>
            <a:cxnSpLocks/>
          </p:cNvCxnSpPr>
          <p:nvPr/>
        </p:nvCxnSpPr>
        <p:spPr>
          <a:xfrm flipV="1">
            <a:off x="9222996" y="2740941"/>
            <a:ext cx="822503" cy="525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71B2D464-3927-71EA-BAA2-E97EB786CF5E}"/>
              </a:ext>
            </a:extLst>
          </p:cNvPr>
          <p:cNvSpPr txBox="1"/>
          <p:nvPr/>
        </p:nvSpPr>
        <p:spPr>
          <a:xfrm>
            <a:off x="9299919" y="2357815"/>
            <a:ext cx="102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operate</a:t>
            </a:r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60497E-3B25-631F-7F57-B83DB8E956C4}"/>
              </a:ext>
            </a:extLst>
          </p:cNvPr>
          <p:cNvSpPr txBox="1"/>
          <p:nvPr/>
        </p:nvSpPr>
        <p:spPr>
          <a:xfrm>
            <a:off x="9376344" y="3076690"/>
            <a:ext cx="122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available</a:t>
            </a:r>
            <a:endParaRPr lang="zh-CN" altLang="en-US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32BB4CC-A29E-EA1D-BD77-B921237453FD}"/>
              </a:ext>
            </a:extLst>
          </p:cNvPr>
          <p:cNvCxnSpPr>
            <a:cxnSpLocks/>
          </p:cNvCxnSpPr>
          <p:nvPr/>
        </p:nvCxnSpPr>
        <p:spPr>
          <a:xfrm flipV="1">
            <a:off x="9214439" y="3060192"/>
            <a:ext cx="822503" cy="5255"/>
          </a:xfrm>
          <a:prstGeom prst="straightConnector1">
            <a:avLst/>
          </a:prstGeom>
          <a:ln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07E18336-B6F6-EF82-3BBD-EAE9F52189FE}"/>
              </a:ext>
            </a:extLst>
          </p:cNvPr>
          <p:cNvSpPr/>
          <p:nvPr/>
        </p:nvSpPr>
        <p:spPr>
          <a:xfrm>
            <a:off x="4511824" y="1237412"/>
            <a:ext cx="1584176" cy="3553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task</a:t>
            </a:r>
            <a:r>
              <a:rPr lang="zh-CN" altLang="en-US">
                <a:solidFill>
                  <a:sysClr val="windowText" lastClr="000000"/>
                </a:solidFill>
              </a:rPr>
              <a:t>调度</a:t>
            </a: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F2F3946E-A31D-2B8F-56A4-7C6C2ED8B4B1}"/>
              </a:ext>
            </a:extLst>
          </p:cNvPr>
          <p:cNvSpPr/>
          <p:nvPr/>
        </p:nvSpPr>
        <p:spPr>
          <a:xfrm>
            <a:off x="1330503" y="1237412"/>
            <a:ext cx="1584176" cy="3553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task</a:t>
            </a:r>
            <a:r>
              <a:rPr lang="zh-CN" altLang="en-US">
                <a:solidFill>
                  <a:sysClr val="windowText" lastClr="000000"/>
                </a:solidFill>
              </a:rPr>
              <a:t>调度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E34F7B2-1EDB-FE87-F5B0-0DC3800D99C3}"/>
              </a:ext>
            </a:extLst>
          </p:cNvPr>
          <p:cNvSpPr/>
          <p:nvPr/>
        </p:nvSpPr>
        <p:spPr>
          <a:xfrm>
            <a:off x="10439635" y="1994096"/>
            <a:ext cx="1498737" cy="1578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event source</a:t>
            </a: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1BD09F5-9777-8697-64C9-357AAFF5EFF1}"/>
              </a:ext>
            </a:extLst>
          </p:cNvPr>
          <p:cNvSpPr/>
          <p:nvPr/>
        </p:nvSpPr>
        <p:spPr>
          <a:xfrm>
            <a:off x="10848528" y="2456642"/>
            <a:ext cx="738064" cy="3553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io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4A9A2155-34E2-D90C-ACC5-27934EB5C6D3}"/>
              </a:ext>
            </a:extLst>
          </p:cNvPr>
          <p:cNvSpPr/>
          <p:nvPr/>
        </p:nvSpPr>
        <p:spPr>
          <a:xfrm>
            <a:off x="10848528" y="2996952"/>
            <a:ext cx="738064" cy="3553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timer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43760FD-0A96-202B-9203-5D01F0F27E02}"/>
              </a:ext>
            </a:extLst>
          </p:cNvPr>
          <p:cNvSpPr txBox="1"/>
          <p:nvPr/>
        </p:nvSpPr>
        <p:spPr>
          <a:xfrm>
            <a:off x="8014067" y="4991353"/>
            <a:ext cx="1620180" cy="37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异步</a:t>
            </a:r>
            <a:r>
              <a:rPr lang="en-US" altLang="zh-CN" b="1"/>
              <a:t>Runtime</a:t>
            </a:r>
            <a:endParaRPr lang="zh-CN" altLang="en-US" b="1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DF55675A-445A-7D32-35B3-3F68A1775132}"/>
              </a:ext>
            </a:extLst>
          </p:cNvPr>
          <p:cNvSpPr txBox="1"/>
          <p:nvPr/>
        </p:nvSpPr>
        <p:spPr>
          <a:xfrm>
            <a:off x="619230" y="5517232"/>
            <a:ext cx="11489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异步环境下，存在两类调度实体：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协程</a:t>
            </a:r>
            <a:r>
              <a:rPr lang="en-US" altLang="zh-CN"/>
              <a:t>(</a:t>
            </a:r>
            <a:r>
              <a:rPr lang="en-US" altLang="zh-CN" err="1"/>
              <a:t>tokio</a:t>
            </a:r>
            <a:r>
              <a:rPr lang="zh-CN" altLang="en-US"/>
              <a:t>中称</a:t>
            </a:r>
            <a:r>
              <a:rPr lang="en-US" altLang="zh-CN"/>
              <a:t>task)</a:t>
            </a:r>
            <a:r>
              <a:rPr lang="zh-CN" altLang="en-US"/>
              <a:t>，基于</a:t>
            </a:r>
            <a:r>
              <a:rPr lang="en-US" altLang="zh-CN"/>
              <a:t>Rust</a:t>
            </a:r>
            <a:r>
              <a:rPr lang="zh-CN" altLang="en-US"/>
              <a:t>语言的异步特性</a:t>
            </a:r>
            <a:r>
              <a:rPr lang="en-US" altLang="zh-CN"/>
              <a:t>async/await</a:t>
            </a:r>
            <a:r>
              <a:rPr lang="zh-CN" altLang="en-US"/>
              <a:t>，有专门的</a:t>
            </a:r>
            <a:r>
              <a:rPr lang="en-US" altLang="zh-CN"/>
              <a:t>task</a:t>
            </a:r>
            <a:r>
              <a:rPr lang="zh-CN" altLang="en-US"/>
              <a:t>调度。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线程，即</a:t>
            </a:r>
            <a:r>
              <a:rPr lang="en-US" altLang="zh-CN"/>
              <a:t>OS</a:t>
            </a:r>
            <a:r>
              <a:rPr lang="zh-CN" altLang="en-US"/>
              <a:t>的线程。负责执行若干个</a:t>
            </a:r>
            <a:r>
              <a:rPr lang="en-US" altLang="zh-CN"/>
              <a:t>task</a:t>
            </a:r>
            <a:r>
              <a:rPr lang="zh-CN" altLang="en-US"/>
              <a:t>协程。并且具有特定条件下，</a:t>
            </a:r>
            <a:r>
              <a:rPr lang="en-US" altLang="zh-CN"/>
              <a:t>steal task</a:t>
            </a:r>
            <a:r>
              <a:rPr lang="zh-CN" altLang="en-US"/>
              <a:t>的能力。</a:t>
            </a:r>
            <a:endParaRPr lang="en-US" altLang="zh-CN"/>
          </a:p>
          <a:p>
            <a:r>
              <a:rPr lang="zh-CN" altLang="en-US" b="1"/>
              <a:t>研究目标</a:t>
            </a:r>
            <a:r>
              <a:rPr lang="zh-CN" altLang="en-US"/>
              <a:t>：在</a:t>
            </a:r>
            <a:r>
              <a:rPr lang="en-US" altLang="zh-CN" err="1"/>
              <a:t>ArceOS</a:t>
            </a:r>
            <a:r>
              <a:rPr lang="zh-CN" altLang="en-US"/>
              <a:t>平台上，协程与线程的高效协同。涉及调度策略、协程锁与线程锁，消息交换和共享等优化。</a:t>
            </a:r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096F18-151B-776B-2EC9-9EED7373C4F7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未来发展</a:t>
            </a:r>
            <a:r>
              <a:rPr lang="en-US" altLang="zh-CN" sz="3200"/>
              <a:t>-</a:t>
            </a:r>
            <a:r>
              <a:rPr lang="zh-CN" altLang="en-US" sz="3200"/>
              <a:t>异步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31477425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CB5477-E08E-1F21-9E33-FA0A13C1D98A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未来发展</a:t>
            </a:r>
            <a:r>
              <a:rPr lang="en-US" altLang="zh-CN" sz="3200"/>
              <a:t>-</a:t>
            </a:r>
            <a:r>
              <a:rPr lang="zh-CN" altLang="en-US" sz="3200"/>
              <a:t>平台移植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28573D-471A-A9DA-848A-9E84FB96ACB0}"/>
              </a:ext>
            </a:extLst>
          </p:cNvPr>
          <p:cNvSpPr/>
          <p:nvPr/>
        </p:nvSpPr>
        <p:spPr>
          <a:xfrm>
            <a:off x="1235460" y="2626776"/>
            <a:ext cx="8369206" cy="154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365BA5-F838-A30E-BA43-8A63CD6CBBEC}"/>
              </a:ext>
            </a:extLst>
          </p:cNvPr>
          <p:cNvSpPr/>
          <p:nvPr/>
        </p:nvSpPr>
        <p:spPr>
          <a:xfrm>
            <a:off x="3091390" y="2950812"/>
            <a:ext cx="6136958" cy="1044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platform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980913D-4ACA-D6F9-872E-BB6027E20A70}"/>
              </a:ext>
            </a:extLst>
          </p:cNvPr>
          <p:cNvSpPr txBox="1"/>
          <p:nvPr/>
        </p:nvSpPr>
        <p:spPr>
          <a:xfrm>
            <a:off x="3211742" y="3487822"/>
            <a:ext cx="1535832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/>
              <a:t>aarch64_raspi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3302F3-7DEA-5228-05C1-FC5A7A2051EE}"/>
              </a:ext>
            </a:extLst>
          </p:cNvPr>
          <p:cNvSpPr/>
          <p:nvPr/>
        </p:nvSpPr>
        <p:spPr>
          <a:xfrm>
            <a:off x="1235460" y="4725144"/>
            <a:ext cx="8369206" cy="154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solidFill>
                  <a:schemeClr val="tx1"/>
                </a:solidFill>
              </a:rPr>
              <a:t>driver_block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4BDAD6C-3A7F-148D-5EA9-9EA947FE967F}"/>
              </a:ext>
            </a:extLst>
          </p:cNvPr>
          <p:cNvSpPr/>
          <p:nvPr/>
        </p:nvSpPr>
        <p:spPr>
          <a:xfrm>
            <a:off x="3215680" y="4977646"/>
            <a:ext cx="1764196" cy="1044116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bcm2835sdhci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74008C-CE60-CACF-837B-5EB81392043E}"/>
              </a:ext>
            </a:extLst>
          </p:cNvPr>
          <p:cNvSpPr txBox="1"/>
          <p:nvPr/>
        </p:nvSpPr>
        <p:spPr>
          <a:xfrm>
            <a:off x="587388" y="1052736"/>
            <a:ext cx="10045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树莓派</a:t>
            </a:r>
            <a:r>
              <a:rPr lang="en-US" altLang="zh-CN" sz="2400"/>
              <a:t>arm</a:t>
            </a:r>
            <a:r>
              <a:rPr lang="zh-CN" altLang="en-US" sz="2400"/>
              <a:t>平台的移植参考。</a:t>
            </a:r>
            <a:endParaRPr lang="en-US" altLang="zh-CN" sz="2400"/>
          </a:p>
          <a:p>
            <a:r>
              <a:rPr lang="en-US" altLang="zh-CN" sz="2400"/>
              <a:t>arm</a:t>
            </a:r>
            <a:r>
              <a:rPr lang="zh-CN" altLang="en-US" sz="2400"/>
              <a:t>体系结构已存在，基本不用改；</a:t>
            </a:r>
            <a:endParaRPr lang="en-US" altLang="zh-CN" sz="2400"/>
          </a:p>
          <a:p>
            <a:r>
              <a:rPr lang="en-US" altLang="zh-CN" sz="2400"/>
              <a:t>platform</a:t>
            </a:r>
            <a:r>
              <a:rPr lang="zh-CN" altLang="en-US" sz="2400"/>
              <a:t>增加对应目录，大部分代码可复用aarch64_</a:t>
            </a:r>
            <a:r>
              <a:rPr lang="en-US" altLang="zh-CN" sz="2400"/>
              <a:t>common</a:t>
            </a:r>
            <a:r>
              <a:rPr lang="zh-CN" altLang="en-US" sz="2400"/>
              <a:t>中内容。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C1FC57-1F24-8214-9E91-519E0B841555}"/>
              </a:ext>
            </a:extLst>
          </p:cNvPr>
          <p:cNvSpPr txBox="1"/>
          <p:nvPr/>
        </p:nvSpPr>
        <p:spPr>
          <a:xfrm>
            <a:off x="4911544" y="3472870"/>
            <a:ext cx="1940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/>
              <a:t>aarch64_</a:t>
            </a:r>
            <a:r>
              <a:rPr lang="en-US" altLang="zh-CN"/>
              <a:t>common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6C8BF5-705F-133C-775C-167CF4D79B47}"/>
              </a:ext>
            </a:extLst>
          </p:cNvPr>
          <p:cNvSpPr txBox="1"/>
          <p:nvPr/>
        </p:nvSpPr>
        <p:spPr>
          <a:xfrm>
            <a:off x="7069946" y="3487822"/>
            <a:ext cx="20863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aarch64_qemu_virt</a:t>
            </a:r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4AB972E-A976-9DBD-8AD0-8C74E1FF6AC9}"/>
              </a:ext>
            </a:extLst>
          </p:cNvPr>
          <p:cNvSpPr/>
          <p:nvPr/>
        </p:nvSpPr>
        <p:spPr>
          <a:xfrm>
            <a:off x="3992755" y="3225984"/>
            <a:ext cx="1459346" cy="212453"/>
          </a:xfrm>
          <a:custGeom>
            <a:avLst/>
            <a:gdLst>
              <a:gd name="connsiteX0" fmla="*/ 0 w 1459346"/>
              <a:gd name="connsiteY0" fmla="*/ 203217 h 212453"/>
              <a:gd name="connsiteX1" fmla="*/ 665018 w 1459346"/>
              <a:gd name="connsiteY1" fmla="*/ 17 h 212453"/>
              <a:gd name="connsiteX2" fmla="*/ 1459346 w 1459346"/>
              <a:gd name="connsiteY2" fmla="*/ 212453 h 21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9346" h="212453">
                <a:moveTo>
                  <a:pt x="0" y="203217"/>
                </a:moveTo>
                <a:cubicBezTo>
                  <a:pt x="210897" y="100847"/>
                  <a:pt x="421794" y="-1522"/>
                  <a:pt x="665018" y="17"/>
                </a:cubicBezTo>
                <a:cubicBezTo>
                  <a:pt x="908242" y="1556"/>
                  <a:pt x="1183794" y="107004"/>
                  <a:pt x="1459346" y="21245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B777EDF-31E2-98FF-96D1-ADBF6F5E3615}"/>
              </a:ext>
            </a:extLst>
          </p:cNvPr>
          <p:cNvSpPr/>
          <p:nvPr/>
        </p:nvSpPr>
        <p:spPr>
          <a:xfrm>
            <a:off x="6468101" y="3225853"/>
            <a:ext cx="1773382" cy="231057"/>
          </a:xfrm>
          <a:custGeom>
            <a:avLst/>
            <a:gdLst>
              <a:gd name="connsiteX0" fmla="*/ 1773382 w 1773382"/>
              <a:gd name="connsiteY0" fmla="*/ 231057 h 231057"/>
              <a:gd name="connsiteX1" fmla="*/ 886691 w 1773382"/>
              <a:gd name="connsiteY1" fmla="*/ 148 h 231057"/>
              <a:gd name="connsiteX2" fmla="*/ 0 w 1773382"/>
              <a:gd name="connsiteY2" fmla="*/ 203348 h 23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231057">
                <a:moveTo>
                  <a:pt x="1773382" y="231057"/>
                </a:moveTo>
                <a:cubicBezTo>
                  <a:pt x="1477818" y="117911"/>
                  <a:pt x="1182255" y="4766"/>
                  <a:pt x="886691" y="148"/>
                </a:cubicBezTo>
                <a:cubicBezTo>
                  <a:pt x="591127" y="-4470"/>
                  <a:pt x="295563" y="99439"/>
                  <a:pt x="0" y="20334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888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CB5477-E08E-1F21-9E33-FA0A13C1D98A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未来发展</a:t>
            </a:r>
            <a:r>
              <a:rPr lang="en-US" altLang="zh-CN" sz="3200"/>
              <a:t>-</a:t>
            </a:r>
            <a:r>
              <a:rPr lang="zh-CN" altLang="en-US" sz="3200"/>
              <a:t>宏内核</a:t>
            </a:r>
            <a:r>
              <a:rPr lang="en-US" altLang="zh-CN" sz="3200"/>
              <a:t>/</a:t>
            </a:r>
            <a:r>
              <a:rPr lang="zh-CN" altLang="en-US" sz="3200"/>
              <a:t>微内核</a:t>
            </a:r>
            <a:endParaRPr lang="en-US" altLang="zh-CN" sz="3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FA0800-8072-7438-4992-E7DE2C653E89}"/>
              </a:ext>
            </a:extLst>
          </p:cNvPr>
          <p:cNvSpPr/>
          <p:nvPr/>
        </p:nvSpPr>
        <p:spPr>
          <a:xfrm>
            <a:off x="803412" y="4217724"/>
            <a:ext cx="1581236" cy="924871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内存管理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en-US" altLang="zh-CN" sz="2000">
                <a:solidFill>
                  <a:schemeClr val="tx1"/>
                </a:solidFill>
              </a:rPr>
              <a:t>axalloc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6483A9-F212-B38C-6392-8BEB1FBC83FD}"/>
              </a:ext>
            </a:extLst>
          </p:cNvPr>
          <p:cNvSpPr/>
          <p:nvPr/>
        </p:nvSpPr>
        <p:spPr>
          <a:xfrm>
            <a:off x="2642707" y="3524212"/>
            <a:ext cx="455947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api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arceos_api</a:t>
            </a:r>
            <a:r>
              <a:rPr lang="en-US" altLang="zh-CN" sz="2000">
                <a:solidFill>
                  <a:schemeClr val="tx1"/>
                </a:solidFill>
              </a:rPr>
              <a:t> &amp; </a:t>
            </a:r>
            <a:r>
              <a:rPr lang="en-US" altLang="zh-CN" sz="2000" err="1">
                <a:solidFill>
                  <a:schemeClr val="tx1"/>
                </a:solidFill>
              </a:rPr>
              <a:t>axfeat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D28D0D-C420-2DF9-98B7-05B2F5FD4E92}"/>
              </a:ext>
            </a:extLst>
          </p:cNvPr>
          <p:cNvSpPr/>
          <p:nvPr/>
        </p:nvSpPr>
        <p:spPr>
          <a:xfrm>
            <a:off x="2633238" y="3004828"/>
            <a:ext cx="4568939" cy="346256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syscall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D180A37-121D-CF09-F9DC-A33B384E1798}"/>
              </a:ext>
            </a:extLst>
          </p:cNvPr>
          <p:cNvSpPr/>
          <p:nvPr/>
        </p:nvSpPr>
        <p:spPr>
          <a:xfrm>
            <a:off x="7408432" y="4233624"/>
            <a:ext cx="1581236" cy="924871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任务管理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en-US" altLang="zh-CN" sz="2000">
                <a:solidFill>
                  <a:schemeClr val="tx1"/>
                </a:solidFill>
              </a:rPr>
              <a:t>axtask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119B85D2-3253-871B-CE6E-501BCFC6EA47}"/>
              </a:ext>
            </a:extLst>
          </p:cNvPr>
          <p:cNvSpPr/>
          <p:nvPr/>
        </p:nvSpPr>
        <p:spPr>
          <a:xfrm>
            <a:off x="2384648" y="4437843"/>
            <a:ext cx="687016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左 24">
            <a:extLst>
              <a:ext uri="{FF2B5EF4-FFF2-40B4-BE49-F238E27FC236}">
                <a16:creationId xmlns:a16="http://schemas.microsoft.com/office/drawing/2014/main" id="{8B960A55-17C7-78CC-7087-D9BC3585AD6F}"/>
              </a:ext>
            </a:extLst>
          </p:cNvPr>
          <p:cNvSpPr/>
          <p:nvPr/>
        </p:nvSpPr>
        <p:spPr>
          <a:xfrm>
            <a:off x="6580340" y="4453743"/>
            <a:ext cx="828092" cy="48463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81B9BD5-3C4F-D547-E7B1-64EE061986A8}"/>
              </a:ext>
            </a:extLst>
          </p:cNvPr>
          <p:cNvSpPr/>
          <p:nvPr/>
        </p:nvSpPr>
        <p:spPr>
          <a:xfrm>
            <a:off x="3086964" y="4219488"/>
            <a:ext cx="878920" cy="92487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地址空间管理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B1D1853-E578-BF40-C61C-82D51588E440}"/>
              </a:ext>
            </a:extLst>
          </p:cNvPr>
          <p:cNvSpPr/>
          <p:nvPr/>
        </p:nvSpPr>
        <p:spPr>
          <a:xfrm>
            <a:off x="5804196" y="4233624"/>
            <a:ext cx="764643" cy="92487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扩展进程相关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B433F4-C17E-BC32-8CF1-CFCED890936D}"/>
              </a:ext>
            </a:extLst>
          </p:cNvPr>
          <p:cNvSpPr/>
          <p:nvPr/>
        </p:nvSpPr>
        <p:spPr>
          <a:xfrm>
            <a:off x="4165132" y="4219489"/>
            <a:ext cx="1476164" cy="92487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进程管理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999FB00-D8CA-35AE-A60B-9726ACF42CF6}"/>
              </a:ext>
            </a:extLst>
          </p:cNvPr>
          <p:cNvSpPr/>
          <p:nvPr/>
        </p:nvSpPr>
        <p:spPr>
          <a:xfrm>
            <a:off x="4165132" y="5384449"/>
            <a:ext cx="1476164" cy="92487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进程间通信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FAF0B9-CAB0-89C2-AAA4-9BB707091B5F}"/>
              </a:ext>
            </a:extLst>
          </p:cNvPr>
          <p:cNvSpPr txBox="1"/>
          <p:nvPr/>
        </p:nvSpPr>
        <p:spPr>
          <a:xfrm>
            <a:off x="587387" y="1052736"/>
            <a:ext cx="814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1) </a:t>
            </a:r>
            <a:r>
              <a:rPr lang="zh-CN" altLang="en-US" sz="2400"/>
              <a:t>从单地址空间到多地址空间</a:t>
            </a:r>
            <a:endParaRPr lang="en-US" altLang="zh-CN" sz="2400"/>
          </a:p>
          <a:p>
            <a:r>
              <a:rPr lang="en-US" altLang="zh-CN" sz="2400"/>
              <a:t>2) </a:t>
            </a:r>
            <a:r>
              <a:rPr lang="zh-CN" altLang="en-US" sz="2400"/>
              <a:t>从单内核态到 内核态</a:t>
            </a:r>
            <a:r>
              <a:rPr lang="en-US" altLang="zh-CN" sz="2400"/>
              <a:t>+</a:t>
            </a:r>
            <a:r>
              <a:rPr lang="zh-CN" altLang="en-US" sz="2400"/>
              <a:t>用户态</a:t>
            </a:r>
            <a:endParaRPr lang="en-US" altLang="zh-CN" sz="2400"/>
          </a:p>
          <a:p>
            <a:r>
              <a:rPr lang="en-US" altLang="zh-CN" sz="2400"/>
              <a:t>3) </a:t>
            </a:r>
            <a:r>
              <a:rPr lang="zh-CN" altLang="en-US" sz="2400"/>
              <a:t>引入系统调用层以及进程相关的功能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85569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68A0EB-48F2-17FB-9F7A-21CE6F0747E5}"/>
              </a:ext>
            </a:extLst>
          </p:cNvPr>
          <p:cNvSpPr txBox="1"/>
          <p:nvPr/>
        </p:nvSpPr>
        <p:spPr>
          <a:xfrm>
            <a:off x="515380" y="370134"/>
            <a:ext cx="57246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</a:t>
            </a:r>
            <a:r>
              <a:rPr lang="en-US" altLang="zh-CN" sz="3200"/>
              <a:t>OS</a:t>
            </a:r>
            <a:r>
              <a:rPr lang="zh-CN" altLang="en-US" sz="3200"/>
              <a:t>的构建过程</a:t>
            </a:r>
            <a:r>
              <a:rPr lang="en-US" altLang="zh-CN" sz="3200"/>
              <a:t>(</a:t>
            </a:r>
            <a:r>
              <a:rPr lang="zh-CN" altLang="en-US" sz="3200"/>
              <a:t>简化版</a:t>
            </a:r>
            <a:r>
              <a:rPr lang="en-US" altLang="zh-CN" sz="3200"/>
              <a:t>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29B52AE-963F-7439-D877-292F5E5DE134}"/>
              </a:ext>
            </a:extLst>
          </p:cNvPr>
          <p:cNvGrpSpPr/>
          <p:nvPr/>
        </p:nvGrpSpPr>
        <p:grpSpPr>
          <a:xfrm>
            <a:off x="653238" y="131886"/>
            <a:ext cx="11239406" cy="6504702"/>
            <a:chOff x="653238" y="131886"/>
            <a:chExt cx="11239406" cy="650470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25E9DE7-6257-638C-23FC-FAF70A2615E1}"/>
                </a:ext>
              </a:extLst>
            </p:cNvPr>
            <p:cNvSpPr/>
            <p:nvPr/>
          </p:nvSpPr>
          <p:spPr>
            <a:xfrm>
              <a:off x="7860198" y="872716"/>
              <a:ext cx="4032444" cy="2957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55CADB3-8CA7-A2EE-C72B-6EA70779B7E1}"/>
                </a:ext>
              </a:extLst>
            </p:cNvPr>
            <p:cNvSpPr/>
            <p:nvPr/>
          </p:nvSpPr>
          <p:spPr>
            <a:xfrm>
              <a:off x="659396" y="1160748"/>
              <a:ext cx="1836204" cy="15484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v0.1 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HelloWorld</a:t>
              </a: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建立框架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核心组件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9BA0687-6D50-EBE5-77BB-86A271236F7D}"/>
                </a:ext>
              </a:extLst>
            </p:cNvPr>
            <p:cNvSpPr/>
            <p:nvPr/>
          </p:nvSpPr>
          <p:spPr>
            <a:xfrm>
              <a:off x="2963652" y="1164084"/>
              <a:ext cx="1836204" cy="1545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v0.2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Memory</a:t>
              </a: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内存布局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堆内存分配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9848CC2-392A-9A94-81F4-5CB6100D2DF0}"/>
                </a:ext>
              </a:extLst>
            </p:cNvPr>
            <p:cNvSpPr/>
            <p:nvPr/>
          </p:nvSpPr>
          <p:spPr>
            <a:xfrm>
              <a:off x="5267908" y="1166654"/>
              <a:ext cx="1836204" cy="15425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v0.3</a:t>
              </a:r>
            </a:p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CooperativeTask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任务调度框架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协作式调度</a:t>
              </a:r>
            </a:p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7B869CE-8E4A-9555-A73F-28E47C9DF6F8}"/>
                </a:ext>
              </a:extLst>
            </p:cNvPr>
            <p:cNvSpPr/>
            <p:nvPr/>
          </p:nvSpPr>
          <p:spPr>
            <a:xfrm>
              <a:off x="5267908" y="3112877"/>
              <a:ext cx="1836204" cy="15425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v0.4</a:t>
              </a:r>
            </a:p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PreemptiveTask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时钟中断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抢占式调度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5E10B22-83DF-2143-628B-C601C41A1E73}"/>
                </a:ext>
              </a:extLst>
            </p:cNvPr>
            <p:cNvSpPr/>
            <p:nvPr/>
          </p:nvSpPr>
          <p:spPr>
            <a:xfrm>
              <a:off x="2963652" y="3112877"/>
              <a:ext cx="1836204" cy="15425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v0.5</a:t>
              </a:r>
            </a:p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Bus&amp;Driver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mmio&amp;pci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驱动关联设备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5519FEA-49DF-4FB0-3FB7-DBAF41816393}"/>
                </a:ext>
              </a:extLst>
            </p:cNvPr>
            <p:cNvSpPr/>
            <p:nvPr/>
          </p:nvSpPr>
          <p:spPr>
            <a:xfrm>
              <a:off x="653238" y="3124759"/>
              <a:ext cx="1836204" cy="15425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v0.6</a:t>
              </a:r>
            </a:p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BlockDriver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块设备驱动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170729C-F7A3-3903-DBA7-CFA6E3A65FE8}"/>
                </a:ext>
              </a:extLst>
            </p:cNvPr>
            <p:cNvSpPr/>
            <p:nvPr/>
          </p:nvSpPr>
          <p:spPr>
            <a:xfrm>
              <a:off x="2963652" y="5094012"/>
              <a:ext cx="1836204" cy="15425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v0.8</a:t>
              </a:r>
            </a:p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NICDriver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网卡驱动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32229AB-C38E-D792-BEB6-AC6C3E920E00}"/>
                </a:ext>
              </a:extLst>
            </p:cNvPr>
            <p:cNvSpPr/>
            <p:nvPr/>
          </p:nvSpPr>
          <p:spPr>
            <a:xfrm>
              <a:off x="659761" y="5070463"/>
              <a:ext cx="1836204" cy="15425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v0.7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FS</a:t>
              </a: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文件系统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7F14530-13E9-0340-0B10-953F99A21200}"/>
                </a:ext>
              </a:extLst>
            </p:cNvPr>
            <p:cNvSpPr/>
            <p:nvPr/>
          </p:nvSpPr>
          <p:spPr>
            <a:xfrm>
              <a:off x="5273558" y="5090780"/>
              <a:ext cx="1836204" cy="15425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v0.9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NET</a:t>
              </a: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网络协议栈</a:t>
              </a:r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59894BC0-ECF9-CE4A-2875-17903CEA71C4}"/>
                </a:ext>
              </a:extLst>
            </p:cNvPr>
            <p:cNvSpPr/>
            <p:nvPr/>
          </p:nvSpPr>
          <p:spPr>
            <a:xfrm>
              <a:off x="2495664" y="1695169"/>
              <a:ext cx="467988" cy="4846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04E79B1A-2B23-3187-6342-D65C27D22554}"/>
                </a:ext>
              </a:extLst>
            </p:cNvPr>
            <p:cNvSpPr/>
            <p:nvPr/>
          </p:nvSpPr>
          <p:spPr>
            <a:xfrm>
              <a:off x="4799856" y="1699434"/>
              <a:ext cx="467988" cy="4846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BA33CB80-8BDD-42B0-3344-644ACA231EE4}"/>
                </a:ext>
              </a:extLst>
            </p:cNvPr>
            <p:cNvSpPr/>
            <p:nvPr/>
          </p:nvSpPr>
          <p:spPr>
            <a:xfrm>
              <a:off x="2495664" y="5616655"/>
              <a:ext cx="467988" cy="4846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9440DD89-AABF-A7F2-25F8-17DFB92ECE3E}"/>
                </a:ext>
              </a:extLst>
            </p:cNvPr>
            <p:cNvSpPr/>
            <p:nvPr/>
          </p:nvSpPr>
          <p:spPr>
            <a:xfrm>
              <a:off x="4799856" y="5620920"/>
              <a:ext cx="467988" cy="4846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箭头: 左 22">
              <a:extLst>
                <a:ext uri="{FF2B5EF4-FFF2-40B4-BE49-F238E27FC236}">
                  <a16:creationId xmlns:a16="http://schemas.microsoft.com/office/drawing/2014/main" id="{A8F844CA-5756-2A9E-3BB3-C42F49D0604A}"/>
                </a:ext>
              </a:extLst>
            </p:cNvPr>
            <p:cNvSpPr/>
            <p:nvPr/>
          </p:nvSpPr>
          <p:spPr>
            <a:xfrm>
              <a:off x="4799856" y="3633774"/>
              <a:ext cx="467988" cy="484632"/>
            </a:xfrm>
            <a:prstGeom prst="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箭头: 左 23">
              <a:extLst>
                <a:ext uri="{FF2B5EF4-FFF2-40B4-BE49-F238E27FC236}">
                  <a16:creationId xmlns:a16="http://schemas.microsoft.com/office/drawing/2014/main" id="{3A4F5EB0-91D3-538D-783B-648896FAD138}"/>
                </a:ext>
              </a:extLst>
            </p:cNvPr>
            <p:cNvSpPr/>
            <p:nvPr/>
          </p:nvSpPr>
          <p:spPr>
            <a:xfrm>
              <a:off x="2485506" y="3641849"/>
              <a:ext cx="467988" cy="484632"/>
            </a:xfrm>
            <a:prstGeom prst="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E9F3BE69-CFBA-F888-4335-9B804C2C373C}"/>
                </a:ext>
              </a:extLst>
            </p:cNvPr>
            <p:cNvSpPr/>
            <p:nvPr/>
          </p:nvSpPr>
          <p:spPr>
            <a:xfrm>
              <a:off x="5943694" y="2727638"/>
              <a:ext cx="484632" cy="397121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8D4126D2-06F2-2C09-3D84-FA4D72937E34}"/>
                </a:ext>
              </a:extLst>
            </p:cNvPr>
            <p:cNvSpPr/>
            <p:nvPr/>
          </p:nvSpPr>
          <p:spPr>
            <a:xfrm>
              <a:off x="1329024" y="4688063"/>
              <a:ext cx="484632" cy="397121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1D665CD-3F39-6C9A-249E-1CDC172B628E}"/>
                </a:ext>
              </a:extLst>
            </p:cNvPr>
            <p:cNvCxnSpPr>
              <a:cxnSpLocks/>
            </p:cNvCxnSpPr>
            <p:nvPr/>
          </p:nvCxnSpPr>
          <p:spPr>
            <a:xfrm>
              <a:off x="7536160" y="368660"/>
              <a:ext cx="0" cy="432048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箭头: 下 1">
              <a:extLst>
                <a:ext uri="{FF2B5EF4-FFF2-40B4-BE49-F238E27FC236}">
                  <a16:creationId xmlns:a16="http://schemas.microsoft.com/office/drawing/2014/main" id="{19F9EF3A-5760-0463-9809-ED9EBB1438FE}"/>
                </a:ext>
              </a:extLst>
            </p:cNvPr>
            <p:cNvSpPr/>
            <p:nvPr/>
          </p:nvSpPr>
          <p:spPr>
            <a:xfrm>
              <a:off x="3639438" y="4661980"/>
              <a:ext cx="484632" cy="397121"/>
            </a:xfrm>
            <a:prstGeom prst="downArrow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D8C64FF-F170-F4F6-628F-224EC76A55DE}"/>
                </a:ext>
              </a:extLst>
            </p:cNvPr>
            <p:cNvSpPr/>
            <p:nvPr/>
          </p:nvSpPr>
          <p:spPr>
            <a:xfrm>
              <a:off x="7860200" y="3861048"/>
              <a:ext cx="4032444" cy="6050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ysClr val="windowText" lastClr="000000"/>
                  </a:solidFill>
                </a:rPr>
                <a:t>硬件平台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1285FA0-D960-F042-2812-742B62295D1C}"/>
                </a:ext>
              </a:extLst>
            </p:cNvPr>
            <p:cNvSpPr/>
            <p:nvPr/>
          </p:nvSpPr>
          <p:spPr>
            <a:xfrm>
              <a:off x="8909257" y="4000487"/>
              <a:ext cx="864096" cy="36693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CPU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B50292-0404-3869-548A-7718DC3382B2}"/>
                </a:ext>
              </a:extLst>
            </p:cNvPr>
            <p:cNvSpPr/>
            <p:nvPr/>
          </p:nvSpPr>
          <p:spPr>
            <a:xfrm>
              <a:off x="9930602" y="3999482"/>
              <a:ext cx="864096" cy="3744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内存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DF883E0-C574-26AF-7984-25B003956B27}"/>
                </a:ext>
              </a:extLst>
            </p:cNvPr>
            <p:cNvSpPr/>
            <p:nvPr/>
          </p:nvSpPr>
          <p:spPr>
            <a:xfrm>
              <a:off x="10948251" y="3999482"/>
              <a:ext cx="864096" cy="36793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外设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523F183A-3164-E59A-1B9B-0E0ECB6F2A48}"/>
                </a:ext>
              </a:extLst>
            </p:cNvPr>
            <p:cNvSpPr/>
            <p:nvPr/>
          </p:nvSpPr>
          <p:spPr>
            <a:xfrm>
              <a:off x="8003846" y="3276395"/>
              <a:ext cx="2986499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内存管理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69E49867-EAD6-35AF-7221-F5863BF7740D}"/>
                </a:ext>
              </a:extLst>
            </p:cNvPr>
            <p:cNvSpPr/>
            <p:nvPr/>
          </p:nvSpPr>
          <p:spPr>
            <a:xfrm>
              <a:off x="8003847" y="2670277"/>
              <a:ext cx="1166941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任务调度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B724CB0-8807-C1F9-441C-CAF5999B7BD3}"/>
                </a:ext>
              </a:extLst>
            </p:cNvPr>
            <p:cNvSpPr/>
            <p:nvPr/>
          </p:nvSpPr>
          <p:spPr>
            <a:xfrm>
              <a:off x="9228349" y="2670277"/>
              <a:ext cx="1257687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Block</a:t>
              </a:r>
              <a:r>
                <a:rPr lang="zh-CN" altLang="en-US">
                  <a:solidFill>
                    <a:sysClr val="windowText" lastClr="000000"/>
                  </a:solidFill>
                </a:rPr>
                <a:t>驱动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AB64040-C35A-D690-5753-CEC4E14FDB61}"/>
                </a:ext>
              </a:extLst>
            </p:cNvPr>
            <p:cNvSpPr/>
            <p:nvPr/>
          </p:nvSpPr>
          <p:spPr>
            <a:xfrm>
              <a:off x="11118082" y="3276395"/>
              <a:ext cx="702554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中断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E43F0214-50A9-7727-8D7F-45DA712F42E3}"/>
                </a:ext>
              </a:extLst>
            </p:cNvPr>
            <p:cNvSpPr/>
            <p:nvPr/>
          </p:nvSpPr>
          <p:spPr>
            <a:xfrm>
              <a:off x="10554660" y="2670277"/>
              <a:ext cx="1257687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NIC</a:t>
              </a:r>
              <a:r>
                <a:rPr lang="zh-CN" altLang="en-US">
                  <a:solidFill>
                    <a:sysClr val="windowText" lastClr="000000"/>
                  </a:solidFill>
                </a:rPr>
                <a:t>驱动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20094FD5-E2B2-35B3-5124-06B751C94939}"/>
                </a:ext>
              </a:extLst>
            </p:cNvPr>
            <p:cNvSpPr/>
            <p:nvPr/>
          </p:nvSpPr>
          <p:spPr>
            <a:xfrm>
              <a:off x="9228348" y="2121628"/>
              <a:ext cx="1257687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文件系统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4D9EFB2D-2755-BE85-E318-8DEBA88523B7}"/>
                </a:ext>
              </a:extLst>
            </p:cNvPr>
            <p:cNvSpPr/>
            <p:nvPr/>
          </p:nvSpPr>
          <p:spPr>
            <a:xfrm>
              <a:off x="10524492" y="2121628"/>
              <a:ext cx="1257687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协议栈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B5244890-69BF-A78D-3A96-75A482B4F084}"/>
                </a:ext>
              </a:extLst>
            </p:cNvPr>
            <p:cNvSpPr/>
            <p:nvPr/>
          </p:nvSpPr>
          <p:spPr>
            <a:xfrm>
              <a:off x="8003846" y="1602545"/>
              <a:ext cx="3778333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应用接口库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30791A41-8F54-857E-14DF-A0607F4EA395}"/>
                </a:ext>
              </a:extLst>
            </p:cNvPr>
            <p:cNvSpPr/>
            <p:nvPr/>
          </p:nvSpPr>
          <p:spPr>
            <a:xfrm>
              <a:off x="7987255" y="1016732"/>
              <a:ext cx="3778333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应用</a:t>
              </a: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C5C7D10-F584-DB0C-9DF7-AF5DC462910F}"/>
                </a:ext>
              </a:extLst>
            </p:cNvPr>
            <p:cNvCxnSpPr/>
            <p:nvPr/>
          </p:nvCxnSpPr>
          <p:spPr>
            <a:xfrm>
              <a:off x="7536160" y="4653136"/>
              <a:ext cx="4356482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F1118C0-0B17-5056-B3D9-EC2E3DBADD09}"/>
                </a:ext>
              </a:extLst>
            </p:cNvPr>
            <p:cNvSpPr/>
            <p:nvPr/>
          </p:nvSpPr>
          <p:spPr>
            <a:xfrm>
              <a:off x="7577449" y="5085184"/>
              <a:ext cx="1836204" cy="15425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v0.10</a:t>
              </a:r>
            </a:p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Std&amp;Libc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支持标准库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支持</a:t>
              </a:r>
              <a:r>
                <a:rPr lang="en-US" altLang="zh-CN">
                  <a:solidFill>
                    <a:schemeClr val="tx1"/>
                  </a:solidFill>
                </a:rPr>
                <a:t>C</a:t>
              </a:r>
              <a:r>
                <a:rPr lang="zh-CN" altLang="en-US">
                  <a:solidFill>
                    <a:schemeClr val="tx1"/>
                  </a:solidFill>
                </a:rPr>
                <a:t>接口</a:t>
              </a:r>
            </a:p>
          </p:txBody>
        </p:sp>
        <p:sp>
          <p:nvSpPr>
            <p:cNvPr id="43" name="箭头: 右 42">
              <a:extLst>
                <a:ext uri="{FF2B5EF4-FFF2-40B4-BE49-F238E27FC236}">
                  <a16:creationId xmlns:a16="http://schemas.microsoft.com/office/drawing/2014/main" id="{F33AB347-6492-6972-32AB-46952BE9C7E0}"/>
                </a:ext>
              </a:extLst>
            </p:cNvPr>
            <p:cNvSpPr/>
            <p:nvPr/>
          </p:nvSpPr>
          <p:spPr>
            <a:xfrm>
              <a:off x="7101501" y="5620920"/>
              <a:ext cx="467988" cy="4846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A5BC219-C7AB-47B8-4715-1A3966EAA3A5}"/>
                </a:ext>
              </a:extLst>
            </p:cNvPr>
            <p:cNvSpPr/>
            <p:nvPr/>
          </p:nvSpPr>
          <p:spPr>
            <a:xfrm>
              <a:off x="9886291" y="5078726"/>
              <a:ext cx="1836204" cy="1542576"/>
            </a:xfrm>
            <a:prstGeom prst="rect">
              <a:avLst/>
            </a:prstGeom>
            <a:solidFill>
              <a:schemeClr val="bg1"/>
            </a:solidFill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v0.11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SMP</a:t>
              </a: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多核支持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PerCPU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箭头: 右 44">
              <a:extLst>
                <a:ext uri="{FF2B5EF4-FFF2-40B4-BE49-F238E27FC236}">
                  <a16:creationId xmlns:a16="http://schemas.microsoft.com/office/drawing/2014/main" id="{4A18A6C1-EAD7-7631-5F58-6DF6C1EE6C3D}"/>
                </a:ext>
              </a:extLst>
            </p:cNvPr>
            <p:cNvSpPr/>
            <p:nvPr/>
          </p:nvSpPr>
          <p:spPr>
            <a:xfrm>
              <a:off x="9418303" y="5616655"/>
              <a:ext cx="467988" cy="484632"/>
            </a:xfrm>
            <a:prstGeom prst="rightArrow">
              <a:avLst/>
            </a:prstGeom>
            <a:solidFill>
              <a:schemeClr val="bg1"/>
            </a:solidFill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箭头: 上 45">
              <a:extLst>
                <a:ext uri="{FF2B5EF4-FFF2-40B4-BE49-F238E27FC236}">
                  <a16:creationId xmlns:a16="http://schemas.microsoft.com/office/drawing/2014/main" id="{95BBBC51-FEC4-19F4-086A-A1953E65E50E}"/>
                </a:ext>
              </a:extLst>
            </p:cNvPr>
            <p:cNvSpPr/>
            <p:nvPr/>
          </p:nvSpPr>
          <p:spPr>
            <a:xfrm>
              <a:off x="10272465" y="4653136"/>
              <a:ext cx="1116117" cy="417327"/>
            </a:xfrm>
            <a:prstGeom prst="upArrow">
              <a:avLst/>
            </a:prstGeom>
            <a:solidFill>
              <a:schemeClr val="bg1"/>
            </a:solidFill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箭头: 上 46">
              <a:extLst>
                <a:ext uri="{FF2B5EF4-FFF2-40B4-BE49-F238E27FC236}">
                  <a16:creationId xmlns:a16="http://schemas.microsoft.com/office/drawing/2014/main" id="{45BCA9A8-C732-3F1E-8A43-C9C02C4019B3}"/>
                </a:ext>
              </a:extLst>
            </p:cNvPr>
            <p:cNvSpPr/>
            <p:nvPr/>
          </p:nvSpPr>
          <p:spPr>
            <a:xfrm>
              <a:off x="7962051" y="4651876"/>
              <a:ext cx="1116117" cy="417327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标注: 上箭头 28">
              <a:extLst>
                <a:ext uri="{FF2B5EF4-FFF2-40B4-BE49-F238E27FC236}">
                  <a16:creationId xmlns:a16="http://schemas.microsoft.com/office/drawing/2014/main" id="{DD229C97-7004-18FC-6BA6-80A7F7560445}"/>
                </a:ext>
              </a:extLst>
            </p:cNvPr>
            <p:cNvSpPr/>
            <p:nvPr/>
          </p:nvSpPr>
          <p:spPr>
            <a:xfrm>
              <a:off x="7860197" y="131886"/>
              <a:ext cx="783787" cy="698375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2329"/>
              </a:avLst>
            </a:prstGeom>
            <a:solidFill>
              <a:schemeClr val="bg1"/>
            </a:solidFill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异步</a:t>
              </a:r>
            </a:p>
          </p:txBody>
        </p:sp>
        <p:sp>
          <p:nvSpPr>
            <p:cNvPr id="34" name="标注: 上箭头 33">
              <a:extLst>
                <a:ext uri="{FF2B5EF4-FFF2-40B4-BE49-F238E27FC236}">
                  <a16:creationId xmlns:a16="http://schemas.microsoft.com/office/drawing/2014/main" id="{71F100CC-6BCB-737A-3166-31915A7B989F}"/>
                </a:ext>
              </a:extLst>
            </p:cNvPr>
            <p:cNvSpPr/>
            <p:nvPr/>
          </p:nvSpPr>
          <p:spPr>
            <a:xfrm>
              <a:off x="11118082" y="136164"/>
              <a:ext cx="738558" cy="698375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2329"/>
              </a:avLst>
            </a:prstGeom>
            <a:solidFill>
              <a:schemeClr val="bg1"/>
            </a:solidFill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宏</a:t>
              </a:r>
              <a:r>
                <a:rPr lang="en-US" altLang="zh-CN">
                  <a:solidFill>
                    <a:sysClr val="windowText" lastClr="000000"/>
                  </a:solidFill>
                </a:rPr>
                <a:t>/</a:t>
              </a:r>
              <a:r>
                <a:rPr lang="zh-CN" altLang="en-US">
                  <a:solidFill>
                    <a:sysClr val="windowText" lastClr="000000"/>
                  </a:solidFill>
                </a:rPr>
                <a:t>微</a:t>
              </a:r>
            </a:p>
          </p:txBody>
        </p:sp>
        <p:sp>
          <p:nvSpPr>
            <p:cNvPr id="39" name="标注: 上箭头 38">
              <a:extLst>
                <a:ext uri="{FF2B5EF4-FFF2-40B4-BE49-F238E27FC236}">
                  <a16:creationId xmlns:a16="http://schemas.microsoft.com/office/drawing/2014/main" id="{605C0D5F-745B-1117-DA21-83308EE6C88E}"/>
                </a:ext>
              </a:extLst>
            </p:cNvPr>
            <p:cNvSpPr/>
            <p:nvPr/>
          </p:nvSpPr>
          <p:spPr>
            <a:xfrm>
              <a:off x="9480376" y="136595"/>
              <a:ext cx="783787" cy="698375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2329"/>
              </a:avLst>
            </a:prstGeom>
            <a:solidFill>
              <a:schemeClr val="bg1"/>
            </a:solidFill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移植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6545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9B26FCD3-A13D-CECC-A465-4D55910B5C89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研究全景图</a:t>
            </a:r>
            <a:endParaRPr lang="en-US" altLang="zh-CN" sz="32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7F4574-AF0C-1FC8-6A2E-6C480E3F4898}"/>
              </a:ext>
            </a:extLst>
          </p:cNvPr>
          <p:cNvSpPr/>
          <p:nvPr/>
        </p:nvSpPr>
        <p:spPr>
          <a:xfrm>
            <a:off x="4933262" y="524458"/>
            <a:ext cx="299894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ArceOS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1EC46CB-AFDB-1935-BBC7-0E8CC09BE0E9}"/>
              </a:ext>
            </a:extLst>
          </p:cNvPr>
          <p:cNvCxnSpPr/>
          <p:nvPr/>
        </p:nvCxnSpPr>
        <p:spPr>
          <a:xfrm>
            <a:off x="263463" y="2456892"/>
            <a:ext cx="11557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4FE222B-A7B0-D389-6ACD-A6F422A5AC6C}"/>
              </a:ext>
            </a:extLst>
          </p:cNvPr>
          <p:cNvSpPr/>
          <p:nvPr/>
        </p:nvSpPr>
        <p:spPr>
          <a:xfrm>
            <a:off x="2027548" y="1576133"/>
            <a:ext cx="190821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安全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5BB963B-B699-7C26-07F4-A9341184B13D}"/>
              </a:ext>
            </a:extLst>
          </p:cNvPr>
          <p:cNvSpPr txBox="1"/>
          <p:nvPr/>
        </p:nvSpPr>
        <p:spPr>
          <a:xfrm>
            <a:off x="155340" y="1445875"/>
            <a:ext cx="936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ysClr val="windowText" lastClr="000000"/>
                </a:solidFill>
              </a:rPr>
              <a:t>目标</a:t>
            </a:r>
            <a:endParaRPr lang="en-US" altLang="zh-CN" sz="2400">
              <a:solidFill>
                <a:sysClr val="windowText" lastClr="000000"/>
              </a:solidFill>
            </a:endParaRPr>
          </a:p>
          <a:p>
            <a:r>
              <a:rPr lang="zh-CN" altLang="en-US" sz="2400">
                <a:solidFill>
                  <a:sysClr val="windowText" lastClr="000000"/>
                </a:solidFill>
              </a:rPr>
              <a:t>特性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AB3E23F-1AC8-18EE-4039-756F642B711E}"/>
              </a:ext>
            </a:extLst>
          </p:cNvPr>
          <p:cNvSpPr/>
          <p:nvPr/>
        </p:nvSpPr>
        <p:spPr>
          <a:xfrm>
            <a:off x="5159896" y="1576133"/>
            <a:ext cx="248427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基于组件化的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</a:rPr>
              <a:t>复用性</a:t>
            </a:r>
            <a:r>
              <a:rPr lang="en-US" altLang="zh-CN" b="1">
                <a:solidFill>
                  <a:schemeClr val="tx1"/>
                </a:solidFill>
              </a:rPr>
              <a:t>/</a:t>
            </a:r>
            <a:r>
              <a:rPr lang="zh-CN" altLang="en-US" b="1">
                <a:solidFill>
                  <a:schemeClr val="tx1"/>
                </a:solidFill>
              </a:rPr>
              <a:t>扩展性</a:t>
            </a:r>
            <a:r>
              <a:rPr lang="en-US" altLang="zh-CN" b="1">
                <a:solidFill>
                  <a:schemeClr val="tx1"/>
                </a:solidFill>
              </a:rPr>
              <a:t>/</a:t>
            </a:r>
            <a:r>
              <a:rPr lang="zh-CN" altLang="en-US" b="1">
                <a:solidFill>
                  <a:schemeClr val="tx1"/>
                </a:solidFill>
              </a:rPr>
              <a:t>定制性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80AD8AC-8751-5C85-C318-0709E46777B1}"/>
              </a:ext>
            </a:extLst>
          </p:cNvPr>
          <p:cNvSpPr/>
          <p:nvPr/>
        </p:nvSpPr>
        <p:spPr>
          <a:xfrm>
            <a:off x="9192344" y="1581611"/>
            <a:ext cx="190821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高并发</a:t>
            </a:r>
            <a:r>
              <a:rPr lang="en-US" altLang="zh-CN" b="1">
                <a:solidFill>
                  <a:schemeClr val="tx1"/>
                </a:solidFill>
              </a:rPr>
              <a:t>&amp;</a:t>
            </a:r>
            <a:r>
              <a:rPr lang="zh-CN" altLang="en-US" b="1">
                <a:solidFill>
                  <a:schemeClr val="tx1"/>
                </a:solidFill>
              </a:rPr>
              <a:t>实时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4166228-5956-34E2-E1AA-0907BEDC63C0}"/>
              </a:ext>
            </a:extLst>
          </p:cNvPr>
          <p:cNvCxnSpPr/>
          <p:nvPr/>
        </p:nvCxnSpPr>
        <p:spPr>
          <a:xfrm>
            <a:off x="1055440" y="1196752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EF60B668-D294-B24D-1735-E113D653FC68}"/>
              </a:ext>
            </a:extLst>
          </p:cNvPr>
          <p:cNvSpPr txBox="1"/>
          <p:nvPr/>
        </p:nvSpPr>
        <p:spPr>
          <a:xfrm>
            <a:off x="155340" y="2924944"/>
            <a:ext cx="936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ysClr val="windowText" lastClr="000000"/>
                </a:solidFill>
              </a:rPr>
              <a:t>机制</a:t>
            </a:r>
            <a:endParaRPr lang="en-US" altLang="zh-CN" sz="2400">
              <a:solidFill>
                <a:sysClr val="windowText" lastClr="000000"/>
              </a:solidFill>
            </a:endParaRPr>
          </a:p>
          <a:p>
            <a:r>
              <a:rPr lang="zh-CN" altLang="en-US" sz="2400">
                <a:solidFill>
                  <a:sysClr val="windowText" lastClr="000000"/>
                </a:solidFill>
              </a:rPr>
              <a:t>方法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ACBCB6B-7457-E5C5-421E-7FFFF362CD89}"/>
              </a:ext>
            </a:extLst>
          </p:cNvPr>
          <p:cNvSpPr/>
          <p:nvPr/>
        </p:nvSpPr>
        <p:spPr>
          <a:xfrm>
            <a:off x="1271078" y="2782132"/>
            <a:ext cx="1440546" cy="122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Rust</a:t>
            </a:r>
            <a:r>
              <a:rPr lang="zh-CN" altLang="en-US" b="1">
                <a:solidFill>
                  <a:schemeClr val="tx1"/>
                </a:solidFill>
              </a:rPr>
              <a:t>语言级安全特性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rust</a:t>
            </a:r>
            <a:r>
              <a:rPr lang="zh-CN" altLang="en-US" sz="1600">
                <a:solidFill>
                  <a:schemeClr val="tx1"/>
                </a:solidFill>
              </a:rPr>
              <a:t>类型系统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rust</a:t>
            </a:r>
            <a:r>
              <a:rPr lang="zh-CN" altLang="en-US" sz="1600">
                <a:solidFill>
                  <a:schemeClr val="tx1"/>
                </a:solidFill>
              </a:rPr>
              <a:t>隔离机制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57B0FCA-6BD4-97DD-E396-3864DBC6DA43}"/>
              </a:ext>
            </a:extLst>
          </p:cNvPr>
          <p:cNvSpPr/>
          <p:nvPr/>
        </p:nvSpPr>
        <p:spPr>
          <a:xfrm>
            <a:off x="2783632" y="2782131"/>
            <a:ext cx="1440546" cy="122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形式化验证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组件化模型与验证方法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98C03C3-9DEE-F63B-7DC1-D8794C1FBF43}"/>
              </a:ext>
            </a:extLst>
          </p:cNvPr>
          <p:cNvSpPr/>
          <p:nvPr/>
        </p:nvSpPr>
        <p:spPr>
          <a:xfrm>
            <a:off x="4331804" y="2781998"/>
            <a:ext cx="1440546" cy="122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组件复用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系统相关与系统无关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DE6B35B-BB86-76BF-940B-1242E286F35C}"/>
              </a:ext>
            </a:extLst>
          </p:cNvPr>
          <p:cNvSpPr/>
          <p:nvPr/>
        </p:nvSpPr>
        <p:spPr>
          <a:xfrm>
            <a:off x="5879976" y="2781997"/>
            <a:ext cx="1440546" cy="122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Rust</a:t>
            </a:r>
            <a:r>
              <a:rPr lang="zh-CN" altLang="en-US" b="1">
                <a:solidFill>
                  <a:schemeClr val="tx1"/>
                </a:solidFill>
              </a:rPr>
              <a:t>语言级组件化特性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Crate=</a:t>
            </a:r>
            <a:r>
              <a:rPr lang="zh-CN" altLang="en-US" sz="1600">
                <a:solidFill>
                  <a:schemeClr val="tx1"/>
                </a:solidFill>
              </a:rPr>
              <a:t>组件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Trait=</a:t>
            </a:r>
            <a:r>
              <a:rPr lang="zh-CN" altLang="en-US" sz="1600">
                <a:solidFill>
                  <a:schemeClr val="tx1"/>
                </a:solidFill>
              </a:rPr>
              <a:t>接口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C32F288-9D52-3071-0CCE-BE7C46C4B3A7}"/>
              </a:ext>
            </a:extLst>
          </p:cNvPr>
          <p:cNvSpPr/>
          <p:nvPr/>
        </p:nvSpPr>
        <p:spPr>
          <a:xfrm>
            <a:off x="7428148" y="2781997"/>
            <a:ext cx="1357535" cy="122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基于方案的组合机制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组件库</a:t>
            </a:r>
            <a:r>
              <a:rPr lang="en-US" altLang="zh-CN" sz="1600">
                <a:solidFill>
                  <a:schemeClr val="tx1"/>
                </a:solidFill>
              </a:rPr>
              <a:t>+</a:t>
            </a:r>
            <a:r>
              <a:rPr lang="zh-CN" altLang="en-US" sz="1600">
                <a:solidFill>
                  <a:schemeClr val="tx1"/>
                </a:solidFill>
              </a:rPr>
              <a:t>方案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1525EF7-7493-517B-D7D3-EF66D5A54DB5}"/>
              </a:ext>
            </a:extLst>
          </p:cNvPr>
          <p:cNvSpPr/>
          <p:nvPr/>
        </p:nvSpPr>
        <p:spPr>
          <a:xfrm>
            <a:off x="8940316" y="2809776"/>
            <a:ext cx="1357535" cy="12229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线程</a:t>
            </a:r>
            <a:r>
              <a:rPr lang="en-US" altLang="zh-CN" b="1">
                <a:solidFill>
                  <a:schemeClr val="tx1"/>
                </a:solidFill>
              </a:rPr>
              <a:t>/</a:t>
            </a:r>
            <a:r>
              <a:rPr lang="zh-CN" altLang="en-US" b="1">
                <a:solidFill>
                  <a:schemeClr val="tx1"/>
                </a:solidFill>
              </a:rPr>
              <a:t>协程混合调度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Rust</a:t>
            </a:r>
            <a:r>
              <a:rPr lang="zh-CN" altLang="en-US" sz="1600">
                <a:solidFill>
                  <a:schemeClr val="tx1"/>
                </a:solidFill>
              </a:rPr>
              <a:t>语言级异步支持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85C84B0-4E5C-3DD8-AFA1-CC7ED05593ED}"/>
              </a:ext>
            </a:extLst>
          </p:cNvPr>
          <p:cNvSpPr/>
          <p:nvPr/>
        </p:nvSpPr>
        <p:spPr>
          <a:xfrm>
            <a:off x="10416480" y="2809775"/>
            <a:ext cx="1430260" cy="122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体系结构与</a:t>
            </a:r>
            <a:r>
              <a:rPr lang="en-US" altLang="zh-CN" sz="1600" b="1">
                <a:solidFill>
                  <a:schemeClr val="tx1"/>
                </a:solidFill>
              </a:rPr>
              <a:t>OS</a:t>
            </a:r>
            <a:r>
              <a:rPr lang="zh-CN" altLang="en-US" sz="1600" b="1">
                <a:solidFill>
                  <a:schemeClr val="tx1"/>
                </a:solidFill>
              </a:rPr>
              <a:t>一体设计</a:t>
            </a:r>
            <a:endParaRPr lang="en-US" altLang="zh-CN" sz="1600" b="1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基于</a:t>
            </a:r>
            <a:r>
              <a:rPr lang="en-US" altLang="zh-CN" sz="1600" err="1">
                <a:solidFill>
                  <a:schemeClr val="tx1"/>
                </a:solidFill>
              </a:rPr>
              <a:t>riscv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DF5E9C1-BEF0-61FB-75B4-924720084EB4}"/>
              </a:ext>
            </a:extLst>
          </p:cNvPr>
          <p:cNvCxnSpPr/>
          <p:nvPr/>
        </p:nvCxnSpPr>
        <p:spPr>
          <a:xfrm>
            <a:off x="263463" y="4365104"/>
            <a:ext cx="11557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3614DB1-C94B-10ED-8DA9-099448693243}"/>
              </a:ext>
            </a:extLst>
          </p:cNvPr>
          <p:cNvSpPr txBox="1"/>
          <p:nvPr/>
        </p:nvSpPr>
        <p:spPr>
          <a:xfrm>
            <a:off x="154951" y="5193196"/>
            <a:ext cx="936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ysClr val="windowText" lastClr="000000"/>
                </a:solidFill>
              </a:rPr>
              <a:t>研究工作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A1B690-71FF-50D2-E8B8-DFE5B86E7E74}"/>
              </a:ext>
            </a:extLst>
          </p:cNvPr>
          <p:cNvSpPr/>
          <p:nvPr/>
        </p:nvSpPr>
        <p:spPr>
          <a:xfrm>
            <a:off x="8951656" y="4664923"/>
            <a:ext cx="1357535" cy="1896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异步支持</a:t>
            </a:r>
            <a:endParaRPr lang="en-US" altLang="zh-CN" sz="1600" b="1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1)</a:t>
            </a:r>
            <a:r>
              <a:rPr lang="en-US" altLang="zh-CN" sz="1600" err="1">
                <a:solidFill>
                  <a:schemeClr val="tx1"/>
                </a:solidFill>
              </a:rPr>
              <a:t>Tokio</a:t>
            </a:r>
            <a:r>
              <a:rPr lang="zh-CN" altLang="en-US" sz="1600">
                <a:solidFill>
                  <a:schemeClr val="tx1"/>
                </a:solidFill>
              </a:rPr>
              <a:t>改造</a:t>
            </a:r>
            <a:endParaRPr lang="en-US" altLang="zh-CN" sz="1600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2)Std</a:t>
            </a:r>
            <a:r>
              <a:rPr lang="zh-CN" altLang="en-US" sz="1600">
                <a:solidFill>
                  <a:schemeClr val="tx1"/>
                </a:solidFill>
              </a:rPr>
              <a:t>改造</a:t>
            </a:r>
            <a:endParaRPr lang="en-US" altLang="zh-CN" sz="1600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3)</a:t>
            </a:r>
            <a:r>
              <a:rPr lang="zh-CN" altLang="en-US" sz="1600">
                <a:solidFill>
                  <a:schemeClr val="tx1"/>
                </a:solidFill>
              </a:rPr>
              <a:t>网络协议栈多线程化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4DDCA6-B04B-1FE0-23CD-7E97922B0B1E}"/>
              </a:ext>
            </a:extLst>
          </p:cNvPr>
          <p:cNvSpPr/>
          <p:nvPr/>
        </p:nvSpPr>
        <p:spPr>
          <a:xfrm>
            <a:off x="10426380" y="4660483"/>
            <a:ext cx="1430260" cy="1896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OS&amp;ISA</a:t>
            </a:r>
          </a:p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联合设计</a:t>
            </a:r>
            <a:endParaRPr lang="en-US" altLang="zh-CN" sz="1600" b="1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1)</a:t>
            </a:r>
            <a:r>
              <a:rPr lang="zh-CN" altLang="en-US" sz="1600">
                <a:solidFill>
                  <a:schemeClr val="tx1"/>
                </a:solidFill>
              </a:rPr>
              <a:t>指令集扩展</a:t>
            </a:r>
            <a:endParaRPr lang="en-US" altLang="zh-CN" sz="1600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2)</a:t>
            </a:r>
            <a:r>
              <a:rPr lang="zh-CN" altLang="en-US" sz="1600">
                <a:solidFill>
                  <a:schemeClr val="tx1"/>
                </a:solidFill>
              </a:rPr>
              <a:t>用户级中断支持</a:t>
            </a:r>
            <a:endParaRPr lang="en-US" altLang="zh-CN" sz="1600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3)</a:t>
            </a:r>
            <a:r>
              <a:rPr lang="zh-CN" altLang="en-US" sz="1600">
                <a:solidFill>
                  <a:schemeClr val="tx1"/>
                </a:solidFill>
              </a:rPr>
              <a:t>基于</a:t>
            </a:r>
            <a:r>
              <a:rPr lang="en-US" altLang="zh-CN" sz="1600" err="1">
                <a:solidFill>
                  <a:schemeClr val="tx1"/>
                </a:solidFill>
              </a:rPr>
              <a:t>riscv</a:t>
            </a:r>
            <a:r>
              <a:rPr lang="en-US" altLang="zh-CN" sz="1600">
                <a:solidFill>
                  <a:schemeClr val="tx1"/>
                </a:solidFill>
              </a:rPr>
              <a:t>/</a:t>
            </a:r>
            <a:r>
              <a:rPr lang="zh-CN" altLang="en-US" sz="1600">
                <a:solidFill>
                  <a:schemeClr val="tx1"/>
                </a:solidFill>
              </a:rPr>
              <a:t>龙芯开放</a:t>
            </a:r>
            <a:r>
              <a:rPr lang="en-US" altLang="zh-CN" sz="1600">
                <a:solidFill>
                  <a:schemeClr val="tx1"/>
                </a:solidFill>
              </a:rPr>
              <a:t>ISA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6308CE-924F-451C-B8FA-28427CF197BC}"/>
              </a:ext>
            </a:extLst>
          </p:cNvPr>
          <p:cNvSpPr/>
          <p:nvPr/>
        </p:nvSpPr>
        <p:spPr>
          <a:xfrm>
            <a:off x="4346647" y="4660483"/>
            <a:ext cx="1425703" cy="1896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与</a:t>
            </a:r>
            <a:r>
              <a:rPr lang="en-US" altLang="zh-CN" sz="1600" b="1">
                <a:solidFill>
                  <a:schemeClr val="tx1"/>
                </a:solidFill>
              </a:rPr>
              <a:t>Linux</a:t>
            </a:r>
            <a:r>
              <a:rPr lang="zh-CN" altLang="en-US" sz="1600" b="1">
                <a:solidFill>
                  <a:schemeClr val="tx1"/>
                </a:solidFill>
              </a:rPr>
              <a:t>之间可复用组件</a:t>
            </a:r>
            <a:endParaRPr lang="en-US" altLang="zh-CN" sz="1600" b="1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1) </a:t>
            </a:r>
            <a:r>
              <a:rPr lang="zh-CN" altLang="en-US" sz="1600">
                <a:solidFill>
                  <a:schemeClr val="tx1"/>
                </a:solidFill>
              </a:rPr>
              <a:t>基于</a:t>
            </a:r>
            <a:r>
              <a:rPr lang="en-US" altLang="zh-CN" sz="1600">
                <a:solidFill>
                  <a:schemeClr val="tx1"/>
                </a:solidFill>
              </a:rPr>
              <a:t>R4L</a:t>
            </a:r>
            <a:r>
              <a:rPr lang="zh-CN" altLang="en-US" sz="1600">
                <a:solidFill>
                  <a:schemeClr val="tx1"/>
                </a:solidFill>
              </a:rPr>
              <a:t>可接入</a:t>
            </a:r>
            <a:r>
              <a:rPr lang="en-US" altLang="zh-CN" sz="1600">
                <a:solidFill>
                  <a:schemeClr val="tx1"/>
                </a:solidFill>
              </a:rPr>
              <a:t>Linux</a:t>
            </a:r>
          </a:p>
          <a:p>
            <a:r>
              <a:rPr lang="en-US" altLang="zh-CN" sz="1600">
                <a:solidFill>
                  <a:schemeClr val="tx1"/>
                </a:solidFill>
              </a:rPr>
              <a:t>2)</a:t>
            </a:r>
            <a:r>
              <a:rPr lang="zh-CN" altLang="en-US" sz="1600">
                <a:solidFill>
                  <a:schemeClr val="tx1"/>
                </a:solidFill>
              </a:rPr>
              <a:t>从驱动与文件系统开始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32209C-C495-895C-3FA4-3233D6283EB6}"/>
              </a:ext>
            </a:extLst>
          </p:cNvPr>
          <p:cNvSpPr/>
          <p:nvPr/>
        </p:nvSpPr>
        <p:spPr>
          <a:xfrm>
            <a:off x="7436939" y="4670401"/>
            <a:ext cx="1431369" cy="1886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多模式</a:t>
            </a:r>
            <a:r>
              <a:rPr lang="en-US" altLang="zh-CN" b="1">
                <a:solidFill>
                  <a:schemeClr val="tx1"/>
                </a:solidFill>
              </a:rPr>
              <a:t>OS</a:t>
            </a: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宏内核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微内核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Unikernel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Multikernel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多类型虚拟化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286ED5-4A60-4FC8-B629-C26FF1D4DE53}"/>
              </a:ext>
            </a:extLst>
          </p:cNvPr>
          <p:cNvSpPr/>
          <p:nvPr/>
        </p:nvSpPr>
        <p:spPr>
          <a:xfrm>
            <a:off x="2783246" y="4660483"/>
            <a:ext cx="1440546" cy="1896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基于组件的形式化验证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1)</a:t>
            </a:r>
            <a:r>
              <a:rPr lang="zh-CN" altLang="en-US" sz="1600">
                <a:solidFill>
                  <a:schemeClr val="tx1"/>
                </a:solidFill>
              </a:rPr>
              <a:t>基于组件和接口的标准化规格化</a:t>
            </a:r>
            <a:endParaRPr lang="en-US" altLang="zh-CN" sz="1600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2)</a:t>
            </a:r>
            <a:r>
              <a:rPr lang="zh-CN" altLang="en-US" sz="1600">
                <a:solidFill>
                  <a:schemeClr val="tx1"/>
                </a:solidFill>
              </a:rPr>
              <a:t>借鉴</a:t>
            </a:r>
            <a:r>
              <a:rPr lang="en-US" altLang="zh-CN" sz="1600">
                <a:solidFill>
                  <a:schemeClr val="tx1"/>
                </a:solidFill>
              </a:rPr>
              <a:t>seL4</a:t>
            </a:r>
            <a:r>
              <a:rPr lang="zh-CN" altLang="en-US" sz="1600">
                <a:solidFill>
                  <a:schemeClr val="tx1"/>
                </a:solidFill>
              </a:rPr>
              <a:t>的经验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5CED5D-6D26-DB59-9F0A-0210ECA3C440}"/>
              </a:ext>
            </a:extLst>
          </p:cNvPr>
          <p:cNvSpPr/>
          <p:nvPr/>
        </p:nvSpPr>
        <p:spPr>
          <a:xfrm>
            <a:off x="1271078" y="4670401"/>
            <a:ext cx="1440546" cy="188650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Rust</a:t>
            </a:r>
            <a:r>
              <a:rPr lang="zh-CN" altLang="en-US" b="1">
                <a:solidFill>
                  <a:schemeClr val="tx1"/>
                </a:solidFill>
              </a:rPr>
              <a:t>编译器工具链定制</a:t>
            </a:r>
            <a:endParaRPr lang="en-US" altLang="zh-CN" sz="1600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1)</a:t>
            </a:r>
            <a:r>
              <a:rPr lang="en-US" altLang="zh-CN" sz="1600" err="1">
                <a:solidFill>
                  <a:schemeClr val="tx1"/>
                </a:solidFill>
              </a:rPr>
              <a:t>rustc</a:t>
            </a:r>
            <a:r>
              <a:rPr lang="zh-CN" altLang="en-US" sz="1600">
                <a:solidFill>
                  <a:schemeClr val="tx1"/>
                </a:solidFill>
              </a:rPr>
              <a:t>及工具链定制</a:t>
            </a:r>
            <a:endParaRPr lang="en-US" altLang="zh-CN" sz="1600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2)</a:t>
            </a:r>
            <a:r>
              <a:rPr lang="zh-CN" altLang="en-US" sz="1600">
                <a:solidFill>
                  <a:schemeClr val="tx1"/>
                </a:solidFill>
              </a:rPr>
              <a:t>编译器自举</a:t>
            </a:r>
            <a:r>
              <a:rPr lang="en-US" altLang="zh-CN" sz="1600">
                <a:solidFill>
                  <a:schemeClr val="tx1"/>
                </a:solidFill>
              </a:rPr>
              <a:t>bootstrap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2FA6A9-82EE-910D-928C-258A774611EB}"/>
              </a:ext>
            </a:extLst>
          </p:cNvPr>
          <p:cNvSpPr/>
          <p:nvPr/>
        </p:nvSpPr>
        <p:spPr>
          <a:xfrm>
            <a:off x="5904368" y="4697502"/>
            <a:ext cx="1440546" cy="1859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组件</a:t>
            </a:r>
            <a:r>
              <a:rPr lang="en-US" altLang="zh-CN" sz="1600" b="1">
                <a:solidFill>
                  <a:schemeClr val="tx1"/>
                </a:solidFill>
              </a:rPr>
              <a:t>/</a:t>
            </a:r>
            <a:r>
              <a:rPr lang="zh-CN" altLang="en-US" sz="1600" b="1">
                <a:solidFill>
                  <a:schemeClr val="tx1"/>
                </a:solidFill>
              </a:rPr>
              <a:t>接口</a:t>
            </a:r>
            <a:endParaRPr lang="en-US" altLang="zh-CN" sz="1600" b="1">
              <a:solidFill>
                <a:schemeClr val="tx1"/>
              </a:solidFill>
            </a:endParaRPr>
          </a:p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依赖</a:t>
            </a:r>
            <a:r>
              <a:rPr lang="en-US" altLang="zh-CN" sz="1600" b="1">
                <a:solidFill>
                  <a:schemeClr val="tx1"/>
                </a:solidFill>
              </a:rPr>
              <a:t>/</a:t>
            </a:r>
            <a:r>
              <a:rPr lang="zh-CN" altLang="en-US" sz="1600" b="1">
                <a:solidFill>
                  <a:schemeClr val="tx1"/>
                </a:solidFill>
              </a:rPr>
              <a:t>配置</a:t>
            </a:r>
            <a:endParaRPr lang="en-US" altLang="zh-CN" sz="1600" b="1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1) </a:t>
            </a:r>
            <a:r>
              <a:rPr lang="zh-CN" altLang="en-US" sz="1600">
                <a:solidFill>
                  <a:schemeClr val="tx1"/>
                </a:solidFill>
              </a:rPr>
              <a:t>一切皆组件</a:t>
            </a:r>
            <a:endParaRPr lang="en-US" altLang="zh-CN" sz="1600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2)</a:t>
            </a:r>
            <a:r>
              <a:rPr lang="zh-CN" altLang="en-US" sz="1600">
                <a:solidFill>
                  <a:schemeClr val="tx1"/>
                </a:solidFill>
              </a:rPr>
              <a:t>应用为中心</a:t>
            </a:r>
            <a:endParaRPr lang="en-US" altLang="zh-CN" sz="1600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3)</a:t>
            </a:r>
            <a:r>
              <a:rPr lang="zh-CN" altLang="en-US" sz="1600">
                <a:solidFill>
                  <a:schemeClr val="tx1"/>
                </a:solidFill>
              </a:rPr>
              <a:t>最化</a:t>
            </a:r>
            <a:r>
              <a:rPr lang="en-US" altLang="zh-CN" sz="1600">
                <a:solidFill>
                  <a:schemeClr val="tx1"/>
                </a:solidFill>
              </a:rPr>
              <a:t>image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5133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B1F120-975F-46D5-7D66-7FB6D49286FF}"/>
              </a:ext>
            </a:extLst>
          </p:cNvPr>
          <p:cNvSpPr txBox="1"/>
          <p:nvPr/>
        </p:nvSpPr>
        <p:spPr>
          <a:xfrm>
            <a:off x="4007768" y="2888940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>
                <a:solidFill>
                  <a:srgbClr val="002060"/>
                </a:solidFill>
              </a:rPr>
              <a:t>Q &amp; A</a:t>
            </a:r>
            <a:endParaRPr lang="zh-CN" altLang="en-US" sz="80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0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10719</TotalTime>
  <Words>7983</Words>
  <Application>Microsoft Office PowerPoint</Application>
  <PresentationFormat>宽屏</PresentationFormat>
  <Paragraphs>1729</Paragraphs>
  <Slides>91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99" baseType="lpstr">
      <vt:lpstr>-apple-system</vt:lpstr>
      <vt:lpstr>等线</vt:lpstr>
      <vt:lpstr>等线 Light</vt:lpstr>
      <vt:lpstr>Arial</vt:lpstr>
      <vt:lpstr>Courier New</vt:lpstr>
      <vt:lpstr>Open Sans</vt:lpstr>
      <vt:lpstr>Wingdings</vt:lpstr>
      <vt:lpstr>Office 主题​​</vt:lpstr>
      <vt:lpstr>2023 CICV训练营 ArceOS组件化设计与实现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磊 石</cp:lastModifiedBy>
  <cp:revision>522</cp:revision>
  <dcterms:created xsi:type="dcterms:W3CDTF">2023-02-06T11:51:16Z</dcterms:created>
  <dcterms:modified xsi:type="dcterms:W3CDTF">2023-08-25T14:01:24Z</dcterms:modified>
</cp:coreProperties>
</file>