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8" r:id="rId2"/>
    <p:sldId id="366" r:id="rId3"/>
    <p:sldId id="463" r:id="rId4"/>
    <p:sldId id="287" r:id="rId5"/>
    <p:sldId id="288" r:id="rId6"/>
    <p:sldId id="382" r:id="rId7"/>
    <p:sldId id="383" r:id="rId8"/>
    <p:sldId id="412" r:id="rId9"/>
    <p:sldId id="360" r:id="rId10"/>
    <p:sldId id="361" r:id="rId11"/>
    <p:sldId id="405" r:id="rId12"/>
    <p:sldId id="294" r:id="rId13"/>
    <p:sldId id="398" r:id="rId14"/>
    <p:sldId id="403" r:id="rId15"/>
    <p:sldId id="359" r:id="rId16"/>
    <p:sldId id="401" r:id="rId17"/>
    <p:sldId id="399" r:id="rId18"/>
    <p:sldId id="341" r:id="rId19"/>
    <p:sldId id="261" r:id="rId20"/>
    <p:sldId id="385" r:id="rId21"/>
    <p:sldId id="424" r:id="rId22"/>
    <p:sldId id="499" r:id="rId23"/>
    <p:sldId id="466" r:id="rId24"/>
    <p:sldId id="498" r:id="rId25"/>
    <p:sldId id="500" r:id="rId26"/>
    <p:sldId id="501" r:id="rId27"/>
    <p:sldId id="497" r:id="rId28"/>
    <p:sldId id="503" r:id="rId29"/>
    <p:sldId id="504" r:id="rId30"/>
    <p:sldId id="506" r:id="rId31"/>
    <p:sldId id="505" r:id="rId32"/>
    <p:sldId id="465" r:id="rId33"/>
    <p:sldId id="464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4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44" autoAdjust="0"/>
  </p:normalViewPr>
  <p:slideViewPr>
    <p:cSldViewPr showGuides="1">
      <p:cViewPr varScale="1">
        <p:scale>
          <a:sx n="83" d="100"/>
          <a:sy n="83" d="100"/>
        </p:scale>
        <p:origin x="586" y="62"/>
      </p:cViewPr>
      <p:guideLst>
        <p:guide orient="horz"/>
        <p:guide pos="4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C0B5-5BBF-4687-A2C4-7EEAA89D523D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ABCB6-718A-4210-8C4D-147807BDB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5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470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693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4FBA8-CDDA-7E9A-2491-115A0E278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E9E9F3-23F3-AC68-DB6A-9A34C4B31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FB4F-85C4-37B5-A65E-8DD4E9B4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82EC0-F1CB-C397-F462-F7420039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D0263-6024-585D-BE16-C179BCAC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7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BEDFA-604A-BBEB-3775-8B6833D9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FF7852-312B-7429-EE57-19249124F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87814-BFC4-85B9-2491-13249B29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15753-71F0-6360-FDBD-E102B165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0E435A-7FAC-40F8-A5E6-73FE38B0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78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A0A1F2-FACE-2B8B-1C29-B5354DB53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23BD40-D821-E115-FC04-E31E07CDB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AB95B-BFB9-5F16-6CF8-9606653F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246F0-6892-5D5C-2CB3-89F6F5F7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19682-2836-82C2-6702-CAA5FD57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51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C3D86-E7BB-1ACC-3E45-EF8B4A39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B4AFF-5C54-6395-24B3-9ACBB50BF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8E90A-9F39-2C18-2D26-560A3630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E76D46-3C16-2FA2-9F26-205BBC81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0FF32-531E-E407-9D53-7C1E4CE1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06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6DB7B-C37C-27D9-AA03-11E880E5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385ED8-DCEC-8CEC-4288-294ADF957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6CF24-8FA5-E717-229F-C81DD0F3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2A988-1419-944A-3852-FC24C9A1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EAE4A-D367-28FF-3B85-573B9761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23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57A86-F084-027F-0063-F7FDDCBB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89094-AB05-E0F9-BBBC-280CC78A3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B88264-73A8-A203-5300-B3E10944A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36C48-CEF5-EDF9-B736-39B4C4F9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35CFE-77E7-EAAB-0380-F0AE1F18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85C3E-25B0-877D-C916-CB4381E9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8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D2036-6948-C2B0-4556-00DE0FED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90216-A175-4BC7-6E6A-88925077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300C28-4C53-AC0A-29A6-BC881C115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D753D9-D606-D2A1-1442-1B49904F0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CF9891-2D8A-2BA1-F705-2827646A7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1AF805-B8FA-4B84-1796-302D9A8A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BD88F6-7CCD-7195-F1A1-C85837B9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519FF9-BB6C-4D43-1DB1-E4840952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66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5DE0E-0FC8-A777-BEE3-5D490495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D98B10-620C-2430-1B6F-9F18AD7C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E2DB37-495C-839A-4314-043FBB22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F27327-8492-3A76-FC42-AF072C2C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16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3D5D10-A6EF-FDA4-8FCF-621F5F81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9E1FD8-D8B0-758C-5915-5FDE3491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9BF8E1-57F7-F790-D57C-9246AE02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8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6B473-8589-6372-E50A-3E715C26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C0629-C661-8887-4775-DD748EFDA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0D2CFC-CA41-2A01-AF63-499FA1BCE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0081E1-89B0-AB65-0526-C70E1FE8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14E4F-C2ED-2056-7495-AF1E7366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CDB27C-0012-869A-EB6A-B7A5D2E7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5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0DFC1-7B13-E73C-CA93-087C1842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240500-B763-A8FB-05B1-7D6B67420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678650-39F9-2D52-C63C-2BAD737FB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822224-275C-DF16-C797-99A171D8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F08A1E-9606-FCCD-32F4-F212814D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7EBC10-A237-74B5-E2C3-028F58B9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46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19125A-4B7E-F39C-0219-59B0B32F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BB4C0-0287-A26F-5C7C-CFC54FD36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A0BF8-78F2-D1D6-7606-140B7BC99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95C42-1EB8-46E8-8CE5-2840DE4C4251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84969-A3D0-A3D3-3FB4-081B6A9CB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4B5D9-B5B7-BBF1-202B-08ECC09F3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58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A0B0CC5-96D7-B4B2-3C06-A4C25C6FA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980728"/>
            <a:ext cx="11485276" cy="3132348"/>
          </a:xfrm>
        </p:spPr>
        <p:txBody>
          <a:bodyPr>
            <a:normAutofit/>
          </a:bodyPr>
          <a:lstStyle/>
          <a:p>
            <a:r>
              <a:rPr lang="en-US" altLang="zh-CN" sz="3600"/>
              <a:t>2023 </a:t>
            </a:r>
            <a:r>
              <a:rPr lang="zh-CN" altLang="en-US" sz="3600"/>
              <a:t>秋季训练营</a:t>
            </a:r>
            <a:br>
              <a:rPr lang="en-US" altLang="zh-CN" sz="3600"/>
            </a:br>
            <a:r>
              <a:rPr lang="en-US" altLang="zh-CN" sz="3600" err="1"/>
              <a:t>ArceOS</a:t>
            </a:r>
            <a:r>
              <a:rPr lang="zh-CN" altLang="en-US" sz="3600"/>
              <a:t>组件化设计与实现</a:t>
            </a:r>
            <a:br>
              <a:rPr lang="en-US" altLang="zh-CN" sz="4800"/>
            </a:br>
            <a:br>
              <a:rPr lang="en-US" altLang="zh-CN" sz="4800"/>
            </a:br>
            <a:r>
              <a:rPr lang="zh-CN" altLang="en-US" sz="4000"/>
              <a:t>第一部分</a:t>
            </a:r>
            <a:r>
              <a:rPr lang="en-US" altLang="zh-CN" sz="4000"/>
              <a:t>-</a:t>
            </a:r>
            <a:r>
              <a:rPr lang="zh-CN" altLang="en-US" sz="4000"/>
              <a:t>基本概念与框架</a:t>
            </a:r>
            <a:endParaRPr lang="zh-CN" altLang="en-US" sz="2000" b="1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E005802-4E08-1E87-D9E8-B4A0DA29C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1148"/>
            <a:ext cx="9144000" cy="1007690"/>
          </a:xfrm>
        </p:spPr>
        <p:txBody>
          <a:bodyPr/>
          <a:lstStyle/>
          <a:p>
            <a:r>
              <a:rPr lang="zh-CN" altLang="en-US"/>
              <a:t>石磊</a:t>
            </a:r>
            <a:endParaRPr lang="en-US" altLang="zh-CN"/>
          </a:p>
          <a:p>
            <a:r>
              <a:rPr lang="en-US" altLang="zh-CN"/>
              <a:t>2023.11.7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23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785FF807-592D-8259-04F7-7C06A1664361}"/>
              </a:ext>
            </a:extLst>
          </p:cNvPr>
          <p:cNvSpPr txBox="1"/>
          <p:nvPr/>
        </p:nvSpPr>
        <p:spPr>
          <a:xfrm>
            <a:off x="515380" y="370134"/>
            <a:ext cx="6264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引导过程示例</a:t>
            </a:r>
            <a:r>
              <a:rPr lang="en-US" altLang="zh-CN" sz="3200"/>
              <a:t>: </a:t>
            </a:r>
            <a:r>
              <a:rPr lang="en-US" altLang="zh-CN" sz="3200" err="1"/>
              <a:t>axruntime</a:t>
            </a:r>
            <a:r>
              <a:rPr lang="en-US" altLang="zh-CN" sz="3200"/>
              <a:t>(1)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A595CE0-907E-4011-62FD-4F611B35621D}"/>
              </a:ext>
            </a:extLst>
          </p:cNvPr>
          <p:cNvGrpSpPr/>
          <p:nvPr/>
        </p:nvGrpSpPr>
        <p:grpSpPr>
          <a:xfrm>
            <a:off x="10302705" y="534873"/>
            <a:ext cx="1515358" cy="2080038"/>
            <a:chOff x="10302705" y="534873"/>
            <a:chExt cx="1515358" cy="208003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93E5681-BE42-2705-97FC-37F46C92A902}"/>
                </a:ext>
              </a:extLst>
            </p:cNvPr>
            <p:cNvSpPr/>
            <p:nvPr/>
          </p:nvSpPr>
          <p:spPr>
            <a:xfrm>
              <a:off x="10302706" y="2216926"/>
              <a:ext cx="1512172" cy="3979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err="1">
                  <a:solidFill>
                    <a:schemeClr val="tx1"/>
                  </a:solidFill>
                </a:rPr>
                <a:t>axhal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A257729-7A55-79D1-20C1-32E60291A202}"/>
                </a:ext>
              </a:extLst>
            </p:cNvPr>
            <p:cNvSpPr/>
            <p:nvPr/>
          </p:nvSpPr>
          <p:spPr>
            <a:xfrm>
              <a:off x="10302705" y="1505225"/>
              <a:ext cx="1512172" cy="39798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err="1">
                  <a:solidFill>
                    <a:schemeClr val="tx1"/>
                  </a:solidFill>
                </a:rPr>
                <a:t>axruntime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8442749-EB45-A8D4-4E56-CC6C2E2B798C}"/>
                </a:ext>
              </a:extLst>
            </p:cNvPr>
            <p:cNvSpPr/>
            <p:nvPr/>
          </p:nvSpPr>
          <p:spPr>
            <a:xfrm>
              <a:off x="10305891" y="534873"/>
              <a:ext cx="1512172" cy="7059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app: </a:t>
              </a:r>
              <a:r>
                <a:rPr lang="en-US" altLang="zh-CN" sz="2000" err="1">
                  <a:solidFill>
                    <a:schemeClr val="tx1"/>
                  </a:solidFill>
                </a:rPr>
                <a:t>hello_world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7" name="箭头: 上 16">
              <a:extLst>
                <a:ext uri="{FF2B5EF4-FFF2-40B4-BE49-F238E27FC236}">
                  <a16:creationId xmlns:a16="http://schemas.microsoft.com/office/drawing/2014/main" id="{35834001-AB97-6CCB-0DBB-7D444ED656E1}"/>
                </a:ext>
              </a:extLst>
            </p:cNvPr>
            <p:cNvSpPr/>
            <p:nvPr/>
          </p:nvSpPr>
          <p:spPr>
            <a:xfrm>
              <a:off x="10811490" y="1903210"/>
              <a:ext cx="484632" cy="289668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箭头: 上 17">
              <a:extLst>
                <a:ext uri="{FF2B5EF4-FFF2-40B4-BE49-F238E27FC236}">
                  <a16:creationId xmlns:a16="http://schemas.microsoft.com/office/drawing/2014/main" id="{09083D55-E41B-D093-0B0C-6599D90147E2}"/>
                </a:ext>
              </a:extLst>
            </p:cNvPr>
            <p:cNvSpPr/>
            <p:nvPr/>
          </p:nvSpPr>
          <p:spPr>
            <a:xfrm>
              <a:off x="10819661" y="1213118"/>
              <a:ext cx="484632" cy="289668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箭头: 上 5">
            <a:extLst>
              <a:ext uri="{FF2B5EF4-FFF2-40B4-BE49-F238E27FC236}">
                <a16:creationId xmlns:a16="http://schemas.microsoft.com/office/drawing/2014/main" id="{3CA9CF66-D9BA-03C5-2714-BCAAEF0E1EBB}"/>
              </a:ext>
            </a:extLst>
          </p:cNvPr>
          <p:cNvSpPr/>
          <p:nvPr/>
        </p:nvSpPr>
        <p:spPr>
          <a:xfrm>
            <a:off x="9730461" y="534873"/>
            <a:ext cx="484632" cy="2066035"/>
          </a:xfrm>
          <a:prstGeom prst="upArrow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引导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准备环境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E10398E-5D35-EF1F-742A-9DAE600F027E}"/>
              </a:ext>
            </a:extLst>
          </p:cNvPr>
          <p:cNvSpPr/>
          <p:nvPr/>
        </p:nvSpPr>
        <p:spPr>
          <a:xfrm>
            <a:off x="5843972" y="2145272"/>
            <a:ext cx="3599072" cy="3958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chemeClr val="tx1"/>
                </a:solidFill>
              </a:rPr>
              <a:t>打印</a:t>
            </a:r>
            <a:r>
              <a:rPr lang="en-US" altLang="zh-CN">
                <a:solidFill>
                  <a:schemeClr val="tx1"/>
                </a:solidFill>
              </a:rPr>
              <a:t>LOGO</a:t>
            </a:r>
            <a:r>
              <a:rPr lang="zh-CN" altLang="en-US">
                <a:solidFill>
                  <a:schemeClr val="tx1"/>
                </a:solidFill>
              </a:rPr>
              <a:t>和基本信息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E8E2F20-FB6C-F502-7F26-5C066811E1D6}"/>
              </a:ext>
            </a:extLst>
          </p:cNvPr>
          <p:cNvSpPr/>
          <p:nvPr/>
        </p:nvSpPr>
        <p:spPr>
          <a:xfrm>
            <a:off x="5787099" y="4363026"/>
            <a:ext cx="3599072" cy="3958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chemeClr val="tx1"/>
                </a:solidFill>
              </a:rPr>
              <a:t>初始化日志机制</a:t>
            </a:r>
          </a:p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44E2E7D-DDD2-3800-799B-C26780DFE2EA}"/>
              </a:ext>
            </a:extLst>
          </p:cNvPr>
          <p:cNvSpPr/>
          <p:nvPr/>
        </p:nvSpPr>
        <p:spPr>
          <a:xfrm>
            <a:off x="5845272" y="6091975"/>
            <a:ext cx="3599072" cy="3958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chemeClr val="tx1"/>
                </a:solidFill>
              </a:rPr>
              <a:t>显示</a:t>
            </a:r>
            <a:r>
              <a:rPr lang="en-US" altLang="zh-CN">
                <a:solidFill>
                  <a:schemeClr val="tx1"/>
                </a:solidFill>
              </a:rPr>
              <a:t>kernel</a:t>
            </a:r>
            <a:r>
              <a:rPr lang="zh-CN" altLang="en-US">
                <a:solidFill>
                  <a:schemeClr val="tx1"/>
                </a:solidFill>
              </a:rPr>
              <a:t>各个段的范围和属性</a:t>
            </a:r>
          </a:p>
          <a:p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2B68732-8720-FE44-1D91-47FD9DBAB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06" y="1038984"/>
            <a:ext cx="5159896" cy="570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1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535F3B08-554F-9A16-4208-D571DCB5E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70" y="944724"/>
            <a:ext cx="5478930" cy="576505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FCEEE0-1F0B-D707-EB6B-1CE348554E59}"/>
              </a:ext>
            </a:extLst>
          </p:cNvPr>
          <p:cNvSpPr txBox="1"/>
          <p:nvPr/>
        </p:nvSpPr>
        <p:spPr>
          <a:xfrm>
            <a:off x="6035955" y="1118849"/>
            <a:ext cx="350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初始化</a:t>
            </a:r>
            <a:r>
              <a:rPr lang="en-US" altLang="zh-CN"/>
              <a:t>Rust</a:t>
            </a:r>
            <a:r>
              <a:rPr lang="zh-CN" altLang="en-US"/>
              <a:t>的全局内存分配器</a:t>
            </a:r>
            <a:r>
              <a:rPr lang="en-US" altLang="zh-CN"/>
              <a:t>(</a:t>
            </a:r>
            <a:r>
              <a:rPr lang="zh-CN" altLang="en-US"/>
              <a:t>堆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1AF4DE-91E7-BD8E-7E90-C77D12ECF14C}"/>
              </a:ext>
            </a:extLst>
          </p:cNvPr>
          <p:cNvSpPr txBox="1"/>
          <p:nvPr/>
        </p:nvSpPr>
        <p:spPr>
          <a:xfrm>
            <a:off x="6096000" y="1916832"/>
            <a:ext cx="32831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重新映射</a:t>
            </a:r>
            <a:r>
              <a:rPr lang="en-US" altLang="zh-CN"/>
              <a:t>kernel</a:t>
            </a:r>
            <a:r>
              <a:rPr lang="zh-CN" altLang="en-US"/>
              <a:t>的各个段</a:t>
            </a:r>
            <a:endParaRPr lang="en-US" altLang="zh-CN"/>
          </a:p>
          <a:p>
            <a:r>
              <a:rPr lang="zh-CN" altLang="en-US" sz="1600"/>
              <a:t>重要作用：精确控制各段安全权限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668868-D94F-D65D-43AE-7AE6A3A65596}"/>
              </a:ext>
            </a:extLst>
          </p:cNvPr>
          <p:cNvSpPr txBox="1"/>
          <p:nvPr/>
        </p:nvSpPr>
        <p:spPr>
          <a:xfrm>
            <a:off x="6096000" y="2689221"/>
            <a:ext cx="269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本平台</a:t>
            </a:r>
            <a:r>
              <a:rPr lang="en-US" altLang="zh-CN"/>
              <a:t>platform</a:t>
            </a:r>
            <a:r>
              <a:rPr lang="zh-CN" altLang="en-US"/>
              <a:t>初始化</a:t>
            </a:r>
            <a:endParaRPr lang="en-US" altLang="zh-CN"/>
          </a:p>
          <a:p>
            <a:r>
              <a:rPr lang="en-US" altLang="zh-CN"/>
              <a:t>(platform</a:t>
            </a:r>
            <a:r>
              <a:rPr lang="zh-CN" altLang="en-US"/>
              <a:t>和</a:t>
            </a:r>
            <a:r>
              <a:rPr lang="en-US" altLang="zh-CN"/>
              <a:t>arch</a:t>
            </a:r>
            <a:r>
              <a:rPr lang="zh-CN" altLang="en-US"/>
              <a:t>的关联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5B691B-E909-957E-B958-A44234378A95}"/>
              </a:ext>
            </a:extLst>
          </p:cNvPr>
          <p:cNvSpPr txBox="1"/>
          <p:nvPr/>
        </p:nvSpPr>
        <p:spPr>
          <a:xfrm>
            <a:off x="6073359" y="3417379"/>
            <a:ext cx="349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基于</a:t>
            </a:r>
            <a:r>
              <a:rPr lang="en-US" altLang="zh-CN"/>
              <a:t>task</a:t>
            </a:r>
            <a:r>
              <a:rPr lang="zh-CN" altLang="en-US"/>
              <a:t>的调度器，即</a:t>
            </a:r>
            <a:r>
              <a:rPr lang="en-US" altLang="zh-CN"/>
              <a:t>thread</a:t>
            </a:r>
            <a:r>
              <a:rPr lang="zh-CN" altLang="en-US"/>
              <a:t>调度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1760FE-E433-695D-3B7C-41F94C73114B}"/>
              </a:ext>
            </a:extLst>
          </p:cNvPr>
          <p:cNvSpPr txBox="1"/>
          <p:nvPr/>
        </p:nvSpPr>
        <p:spPr>
          <a:xfrm>
            <a:off x="6178369" y="4372555"/>
            <a:ext cx="3365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设备与驱动初始化</a:t>
            </a:r>
            <a:endParaRPr lang="en-US" altLang="zh-CN"/>
          </a:p>
          <a:p>
            <a:r>
              <a:rPr lang="zh-CN" altLang="en-US"/>
              <a:t>块设备、网络设备、显卡设备</a:t>
            </a:r>
            <a:endParaRPr lang="en-US" altLang="zh-CN"/>
          </a:p>
          <a:p>
            <a:r>
              <a:rPr lang="zh-CN" altLang="en-US"/>
              <a:t>文件系统和网络系统初始化</a:t>
            </a:r>
            <a:endParaRPr lang="en-US" altLang="zh-CN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59FE30-79C3-E54D-27E8-4162FF8746D5}"/>
              </a:ext>
            </a:extLst>
          </p:cNvPr>
          <p:cNvSpPr txBox="1"/>
          <p:nvPr/>
        </p:nvSpPr>
        <p:spPr>
          <a:xfrm>
            <a:off x="6178369" y="6164700"/>
            <a:ext cx="214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启动其它</a:t>
            </a:r>
            <a:r>
              <a:rPr lang="en-US" altLang="zh-CN"/>
              <a:t>CPU</a:t>
            </a:r>
          </a:p>
          <a:p>
            <a:r>
              <a:rPr lang="zh-CN" altLang="en-US"/>
              <a:t>传参排除</a:t>
            </a:r>
            <a:r>
              <a:rPr lang="en-US" altLang="zh-CN"/>
              <a:t>primary</a:t>
            </a:r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7264965-E658-4725-C9F4-9B661088DBD4}"/>
              </a:ext>
            </a:extLst>
          </p:cNvPr>
          <p:cNvGrpSpPr/>
          <p:nvPr/>
        </p:nvGrpSpPr>
        <p:grpSpPr>
          <a:xfrm>
            <a:off x="10302705" y="534873"/>
            <a:ext cx="1515358" cy="2080038"/>
            <a:chOff x="10302705" y="534873"/>
            <a:chExt cx="1515358" cy="208003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0A36061-53AB-95C5-A810-2F4331BEAAE1}"/>
                </a:ext>
              </a:extLst>
            </p:cNvPr>
            <p:cNvSpPr/>
            <p:nvPr/>
          </p:nvSpPr>
          <p:spPr>
            <a:xfrm>
              <a:off x="10302706" y="2216926"/>
              <a:ext cx="1512172" cy="3979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err="1">
                  <a:solidFill>
                    <a:schemeClr val="tx1"/>
                  </a:solidFill>
                </a:rPr>
                <a:t>axhal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D25288E-24A5-0C07-482B-813456F1D46B}"/>
                </a:ext>
              </a:extLst>
            </p:cNvPr>
            <p:cNvSpPr/>
            <p:nvPr/>
          </p:nvSpPr>
          <p:spPr>
            <a:xfrm>
              <a:off x="10302705" y="1505225"/>
              <a:ext cx="1512172" cy="39798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err="1">
                  <a:solidFill>
                    <a:schemeClr val="tx1"/>
                  </a:solidFill>
                </a:rPr>
                <a:t>axruntime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F03311E-9D97-7064-1B3D-451D607CE229}"/>
                </a:ext>
              </a:extLst>
            </p:cNvPr>
            <p:cNvSpPr/>
            <p:nvPr/>
          </p:nvSpPr>
          <p:spPr>
            <a:xfrm>
              <a:off x="10305891" y="534873"/>
              <a:ext cx="1512172" cy="7059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app: </a:t>
              </a:r>
              <a:r>
                <a:rPr lang="en-US" altLang="zh-CN" sz="2000" err="1">
                  <a:solidFill>
                    <a:schemeClr val="tx1"/>
                  </a:solidFill>
                </a:rPr>
                <a:t>hello_world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9" name="箭头: 上 28">
              <a:extLst>
                <a:ext uri="{FF2B5EF4-FFF2-40B4-BE49-F238E27FC236}">
                  <a16:creationId xmlns:a16="http://schemas.microsoft.com/office/drawing/2014/main" id="{82439108-AF86-0084-349D-0D5968B8EA34}"/>
                </a:ext>
              </a:extLst>
            </p:cNvPr>
            <p:cNvSpPr/>
            <p:nvPr/>
          </p:nvSpPr>
          <p:spPr>
            <a:xfrm>
              <a:off x="10811490" y="1903210"/>
              <a:ext cx="484632" cy="289668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箭头: 上 29">
              <a:extLst>
                <a:ext uri="{FF2B5EF4-FFF2-40B4-BE49-F238E27FC236}">
                  <a16:creationId xmlns:a16="http://schemas.microsoft.com/office/drawing/2014/main" id="{D39C4F46-6E6C-E5B1-EC5A-FBDA4B979350}"/>
                </a:ext>
              </a:extLst>
            </p:cNvPr>
            <p:cNvSpPr/>
            <p:nvPr/>
          </p:nvSpPr>
          <p:spPr>
            <a:xfrm>
              <a:off x="10819661" y="1213118"/>
              <a:ext cx="484632" cy="289668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DE8F5F9-DA70-AE9F-AAB9-F6FAEDFC539E}"/>
              </a:ext>
            </a:extLst>
          </p:cNvPr>
          <p:cNvSpPr txBox="1"/>
          <p:nvPr/>
        </p:nvSpPr>
        <p:spPr>
          <a:xfrm>
            <a:off x="515380" y="370134"/>
            <a:ext cx="6264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引导过程示例</a:t>
            </a:r>
            <a:r>
              <a:rPr lang="en-US" altLang="zh-CN" sz="3200"/>
              <a:t>: </a:t>
            </a:r>
            <a:r>
              <a:rPr lang="en-US" altLang="zh-CN" sz="3200" err="1"/>
              <a:t>axruntime</a:t>
            </a:r>
            <a:r>
              <a:rPr lang="en-US" altLang="zh-CN" sz="3200"/>
              <a:t>(2)</a:t>
            </a: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050CEAAA-3010-3B0B-872A-9E89D04BDD50}"/>
              </a:ext>
            </a:extLst>
          </p:cNvPr>
          <p:cNvSpPr/>
          <p:nvPr/>
        </p:nvSpPr>
        <p:spPr>
          <a:xfrm>
            <a:off x="9730461" y="534873"/>
            <a:ext cx="484632" cy="2066035"/>
          </a:xfrm>
          <a:prstGeom prst="upArrow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引导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准备环境</a:t>
            </a:r>
          </a:p>
        </p:txBody>
      </p:sp>
    </p:spTree>
    <p:extLst>
      <p:ext uri="{BB962C8B-B14F-4D97-AF65-F5344CB8AC3E}">
        <p14:creationId xmlns:p14="http://schemas.microsoft.com/office/powerpoint/2010/main" val="727988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85CAB50A-3A00-E112-5AE9-8C653BD50B89}"/>
              </a:ext>
            </a:extLst>
          </p:cNvPr>
          <p:cNvSpPr txBox="1"/>
          <p:nvPr/>
        </p:nvSpPr>
        <p:spPr>
          <a:xfrm>
            <a:off x="569552" y="1047956"/>
            <a:ext cx="437432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modules/axruntime/src/lib.rs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2F0913-36C5-7363-1C2C-1FD35EDE8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52" y="1459623"/>
            <a:ext cx="5922492" cy="523912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1C0B698-7047-4693-3B6D-5A58C241E07F}"/>
              </a:ext>
            </a:extLst>
          </p:cNvPr>
          <p:cNvSpPr/>
          <p:nvPr/>
        </p:nvSpPr>
        <p:spPr>
          <a:xfrm>
            <a:off x="911424" y="4401108"/>
            <a:ext cx="2340260" cy="2520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548F03-A2A7-3B22-B4D1-5C433BC048A6}"/>
              </a:ext>
            </a:extLst>
          </p:cNvPr>
          <p:cNvSpPr txBox="1"/>
          <p:nvPr/>
        </p:nvSpPr>
        <p:spPr>
          <a:xfrm>
            <a:off x="3323692" y="436510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进入</a:t>
            </a:r>
            <a:r>
              <a:rPr lang="en-US" altLang="zh-CN" b="1">
                <a:solidFill>
                  <a:srgbClr val="FF0000"/>
                </a:solidFill>
              </a:rPr>
              <a:t>apps/</a:t>
            </a:r>
            <a:r>
              <a:rPr lang="en-US" altLang="zh-CN" b="1" err="1">
                <a:solidFill>
                  <a:srgbClr val="FF0000"/>
                </a:solidFill>
              </a:rPr>
              <a:t>helloworld</a:t>
            </a:r>
            <a:r>
              <a:rPr lang="en-US" altLang="zh-CN" b="1">
                <a:solidFill>
                  <a:srgbClr val="FF0000"/>
                </a:solidFill>
              </a:rPr>
              <a:t>/main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25D66D-8E2B-B1F1-4201-8A23BCE25BF7}"/>
              </a:ext>
            </a:extLst>
          </p:cNvPr>
          <p:cNvSpPr txBox="1"/>
          <p:nvPr/>
        </p:nvSpPr>
        <p:spPr>
          <a:xfrm>
            <a:off x="6859712" y="1810017"/>
            <a:ext cx="157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初始化中断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3568C2-2C26-5C2B-C533-17F2E6816587}"/>
              </a:ext>
            </a:extLst>
          </p:cNvPr>
          <p:cNvSpPr txBox="1"/>
          <p:nvPr/>
        </p:nvSpPr>
        <p:spPr>
          <a:xfrm>
            <a:off x="6960096" y="5445224"/>
            <a:ext cx="157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退出前清理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A6650B6-2346-50BF-3CF6-2B52F045699C}"/>
              </a:ext>
            </a:extLst>
          </p:cNvPr>
          <p:cNvSpPr txBox="1"/>
          <p:nvPr/>
        </p:nvSpPr>
        <p:spPr>
          <a:xfrm>
            <a:off x="6859712" y="3773103"/>
            <a:ext cx="286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等待所有</a:t>
            </a:r>
            <a:r>
              <a:rPr lang="en-US" altLang="zh-CN" err="1"/>
              <a:t>cpu</a:t>
            </a:r>
            <a:r>
              <a:rPr lang="zh-CN" altLang="en-US"/>
              <a:t>都已经启动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B511339-89BF-579E-B5A6-DE209990295D}"/>
              </a:ext>
            </a:extLst>
          </p:cNvPr>
          <p:cNvSpPr txBox="1"/>
          <p:nvPr/>
        </p:nvSpPr>
        <p:spPr>
          <a:xfrm>
            <a:off x="6859712" y="2755375"/>
            <a:ext cx="2862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Primary </a:t>
            </a:r>
            <a:r>
              <a:rPr lang="en-US" altLang="zh-CN" err="1"/>
              <a:t>cpu</a:t>
            </a:r>
            <a:r>
              <a:rPr lang="zh-CN" altLang="en-US"/>
              <a:t>信号自加一</a:t>
            </a:r>
            <a:endParaRPr lang="en-US" altLang="zh-CN"/>
          </a:p>
          <a:p>
            <a:r>
              <a:rPr lang="en-US" altLang="zh-CN"/>
              <a:t>(</a:t>
            </a:r>
            <a:r>
              <a:rPr lang="zh-CN" altLang="en-US"/>
              <a:t>其它</a:t>
            </a:r>
            <a:r>
              <a:rPr lang="en-US" altLang="zh-CN"/>
              <a:t>secondary </a:t>
            </a:r>
            <a:r>
              <a:rPr lang="en-US" altLang="zh-CN" err="1"/>
              <a:t>cpu</a:t>
            </a:r>
            <a:r>
              <a:rPr lang="zh-CN" altLang="en-US"/>
              <a:t>类似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3B649B-3BFA-8FB2-0C01-317245343680}"/>
              </a:ext>
            </a:extLst>
          </p:cNvPr>
          <p:cNvSpPr txBox="1"/>
          <p:nvPr/>
        </p:nvSpPr>
        <p:spPr>
          <a:xfrm>
            <a:off x="515380" y="370134"/>
            <a:ext cx="60846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引导过程示例</a:t>
            </a:r>
            <a:r>
              <a:rPr lang="en-US" altLang="zh-CN" sz="3200"/>
              <a:t>: </a:t>
            </a:r>
            <a:r>
              <a:rPr lang="en-US" altLang="zh-CN" sz="3200" err="1"/>
              <a:t>axruntime</a:t>
            </a:r>
            <a:r>
              <a:rPr lang="en-US" altLang="zh-CN" sz="3200"/>
              <a:t>(3)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36986ED-9288-A593-5633-11EC922B6877}"/>
              </a:ext>
            </a:extLst>
          </p:cNvPr>
          <p:cNvGrpSpPr/>
          <p:nvPr/>
        </p:nvGrpSpPr>
        <p:grpSpPr>
          <a:xfrm>
            <a:off x="10302705" y="534873"/>
            <a:ext cx="1515358" cy="2080038"/>
            <a:chOff x="10302705" y="534873"/>
            <a:chExt cx="1515358" cy="2080038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749941A-6BB5-CF2B-8602-B2DE4723E432}"/>
                </a:ext>
              </a:extLst>
            </p:cNvPr>
            <p:cNvSpPr/>
            <p:nvPr/>
          </p:nvSpPr>
          <p:spPr>
            <a:xfrm>
              <a:off x="10302706" y="2216926"/>
              <a:ext cx="1512172" cy="3979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err="1">
                  <a:solidFill>
                    <a:schemeClr val="tx1"/>
                  </a:solidFill>
                </a:rPr>
                <a:t>axhal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AB708BD-E7E0-1E56-8703-E9F83D1764E6}"/>
                </a:ext>
              </a:extLst>
            </p:cNvPr>
            <p:cNvSpPr/>
            <p:nvPr/>
          </p:nvSpPr>
          <p:spPr>
            <a:xfrm>
              <a:off x="10302705" y="1505225"/>
              <a:ext cx="1512172" cy="39798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err="1">
                  <a:solidFill>
                    <a:schemeClr val="tx1"/>
                  </a:solidFill>
                </a:rPr>
                <a:t>axruntime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5D1C8BC-3518-3B46-B853-CBB6A5498ECC}"/>
                </a:ext>
              </a:extLst>
            </p:cNvPr>
            <p:cNvSpPr/>
            <p:nvPr/>
          </p:nvSpPr>
          <p:spPr>
            <a:xfrm>
              <a:off x="10305891" y="534873"/>
              <a:ext cx="1512172" cy="7059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app: </a:t>
              </a:r>
              <a:r>
                <a:rPr lang="en-US" altLang="zh-CN" sz="2000" err="1">
                  <a:solidFill>
                    <a:schemeClr val="tx1"/>
                  </a:solidFill>
                </a:rPr>
                <a:t>hello_world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38" name="箭头: 上 37">
              <a:extLst>
                <a:ext uri="{FF2B5EF4-FFF2-40B4-BE49-F238E27FC236}">
                  <a16:creationId xmlns:a16="http://schemas.microsoft.com/office/drawing/2014/main" id="{0AA23410-4349-7B0E-13E5-C65A2C88B70D}"/>
                </a:ext>
              </a:extLst>
            </p:cNvPr>
            <p:cNvSpPr/>
            <p:nvPr/>
          </p:nvSpPr>
          <p:spPr>
            <a:xfrm>
              <a:off x="10811490" y="1903210"/>
              <a:ext cx="484632" cy="289668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上 38">
              <a:extLst>
                <a:ext uri="{FF2B5EF4-FFF2-40B4-BE49-F238E27FC236}">
                  <a16:creationId xmlns:a16="http://schemas.microsoft.com/office/drawing/2014/main" id="{FF64E59F-F85D-1F1F-37F5-2678856863F1}"/>
                </a:ext>
              </a:extLst>
            </p:cNvPr>
            <p:cNvSpPr/>
            <p:nvPr/>
          </p:nvSpPr>
          <p:spPr>
            <a:xfrm>
              <a:off x="10819661" y="1213118"/>
              <a:ext cx="484632" cy="289668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箭头: 上 9">
            <a:extLst>
              <a:ext uri="{FF2B5EF4-FFF2-40B4-BE49-F238E27FC236}">
                <a16:creationId xmlns:a16="http://schemas.microsoft.com/office/drawing/2014/main" id="{89715B9E-F732-7D96-AD58-37F0AB08372F}"/>
              </a:ext>
            </a:extLst>
          </p:cNvPr>
          <p:cNvSpPr/>
          <p:nvPr/>
        </p:nvSpPr>
        <p:spPr>
          <a:xfrm>
            <a:off x="9730461" y="534873"/>
            <a:ext cx="484632" cy="2066035"/>
          </a:xfrm>
          <a:prstGeom prst="upArrow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引导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准备环境</a:t>
            </a:r>
          </a:p>
        </p:txBody>
      </p:sp>
    </p:spTree>
    <p:extLst>
      <p:ext uri="{BB962C8B-B14F-4D97-AF65-F5344CB8AC3E}">
        <p14:creationId xmlns:p14="http://schemas.microsoft.com/office/powerpoint/2010/main" val="3683258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E307BF-E317-01CA-CEA0-C38243D7F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96" y="2312876"/>
            <a:ext cx="5058481" cy="261974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7DEB684-5386-F8E8-0F2F-AF4026BE9F26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示例</a:t>
            </a:r>
            <a:r>
              <a:rPr lang="en-US" altLang="zh-CN" sz="3200"/>
              <a:t>: app</a:t>
            </a:r>
            <a:r>
              <a:rPr lang="zh-CN" altLang="en-US" sz="3200"/>
              <a:t>引导完成转入运行</a:t>
            </a:r>
            <a:endParaRPr lang="en-US" altLang="zh-CN" sz="3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7A47E3-2B46-D698-826F-7259E304D8E0}"/>
              </a:ext>
            </a:extLst>
          </p:cNvPr>
          <p:cNvSpPr txBox="1"/>
          <p:nvPr/>
        </p:nvSpPr>
        <p:spPr>
          <a:xfrm>
            <a:off x="6744072" y="2096852"/>
            <a:ext cx="2412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没有</a:t>
            </a:r>
            <a:r>
              <a:rPr lang="en-US" altLang="zh-CN"/>
              <a:t>std</a:t>
            </a:r>
            <a:r>
              <a:rPr lang="zh-CN" altLang="en-US"/>
              <a:t>标准库支持</a:t>
            </a:r>
            <a:endParaRPr lang="en-US" altLang="zh-CN"/>
          </a:p>
          <a:p>
            <a:r>
              <a:rPr lang="zh-CN" altLang="en-US" b="1"/>
              <a:t>不提供</a:t>
            </a:r>
            <a:r>
              <a:rPr lang="en-US" altLang="zh-CN"/>
              <a:t>main</a:t>
            </a:r>
            <a:r>
              <a:rPr lang="zh-CN" altLang="en-US"/>
              <a:t>入口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0EE30F2-E6AD-36C2-561F-23C549D550C6}"/>
              </a:ext>
            </a:extLst>
          </p:cNvPr>
          <p:cNvSpPr txBox="1"/>
          <p:nvPr/>
        </p:nvSpPr>
        <p:spPr>
          <a:xfrm>
            <a:off x="525827" y="1160748"/>
            <a:ext cx="7730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应用启动，并基于运行环境提供的各种功能，完成自身的逻辑计算。</a:t>
            </a:r>
            <a:endParaRPr lang="en-US" altLang="zh-CN" sz="2000"/>
          </a:p>
          <a:p>
            <a:r>
              <a:rPr lang="zh-CN" altLang="en-US" sz="2000"/>
              <a:t>对于</a:t>
            </a:r>
            <a:r>
              <a:rPr lang="en-US" altLang="zh-CN" sz="2000" err="1"/>
              <a:t>Helloworld</a:t>
            </a:r>
            <a:r>
              <a:rPr lang="zh-CN" altLang="en-US" sz="2000"/>
              <a:t>，仅仅需要借助</a:t>
            </a:r>
            <a:r>
              <a:rPr lang="en-US" altLang="zh-CN" sz="2000" err="1"/>
              <a:t>ulib</a:t>
            </a:r>
            <a:r>
              <a:rPr lang="zh-CN" altLang="en-US" sz="2000"/>
              <a:t>中</a:t>
            </a:r>
            <a:r>
              <a:rPr lang="en-US" altLang="zh-CN" sz="2000" err="1"/>
              <a:t>axstd</a:t>
            </a:r>
            <a:r>
              <a:rPr lang="en-US" altLang="zh-CN" sz="2000"/>
              <a:t>::</a:t>
            </a:r>
            <a:r>
              <a:rPr lang="en-US" altLang="zh-CN" sz="2000" err="1"/>
              <a:t>println</a:t>
            </a:r>
            <a:r>
              <a:rPr lang="zh-CN" altLang="en-US" sz="2000"/>
              <a:t>完成打印输出。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481FF5B-3148-48F9-8407-20617AE4971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717877" y="2420017"/>
            <a:ext cx="10261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153B247-8766-3D0E-DC59-8B84A616A678}"/>
              </a:ext>
            </a:extLst>
          </p:cNvPr>
          <p:cNvSpPr/>
          <p:nvPr/>
        </p:nvSpPr>
        <p:spPr>
          <a:xfrm>
            <a:off x="6810291" y="3018925"/>
            <a:ext cx="5058481" cy="1310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ulib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en-US" altLang="zh-CN" err="1">
                <a:solidFill>
                  <a:schemeClr val="tx1"/>
                </a:solidFill>
              </a:rPr>
              <a:t>axstd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328A767-53A3-2F57-4723-7C47C61FC2F8}"/>
              </a:ext>
            </a:extLst>
          </p:cNvPr>
          <p:cNvSpPr/>
          <p:nvPr/>
        </p:nvSpPr>
        <p:spPr>
          <a:xfrm>
            <a:off x="6960097" y="3356992"/>
            <a:ext cx="1548171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macros.rs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1238FEE-8D6F-6D8F-4BDF-7EDBE4257DE2}"/>
              </a:ext>
            </a:extLst>
          </p:cNvPr>
          <p:cNvCxnSpPr/>
          <p:nvPr/>
        </p:nvCxnSpPr>
        <p:spPr>
          <a:xfrm>
            <a:off x="3143672" y="3537012"/>
            <a:ext cx="38164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A17C7FE-D1CC-5024-7176-0F5C3742090F}"/>
              </a:ext>
            </a:extLst>
          </p:cNvPr>
          <p:cNvSpPr txBox="1"/>
          <p:nvPr/>
        </p:nvSpPr>
        <p:spPr>
          <a:xfrm>
            <a:off x="6954306" y="3779748"/>
            <a:ext cx="1589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宏定义</a:t>
            </a:r>
            <a:r>
              <a:rPr lang="en-US" altLang="zh-CN" b="1" err="1"/>
              <a:t>println</a:t>
            </a:r>
            <a:endParaRPr lang="en-US" altLang="zh-CN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8058F9E-2CB8-6DEC-B078-112E784A34AA}"/>
              </a:ext>
            </a:extLst>
          </p:cNvPr>
          <p:cNvSpPr/>
          <p:nvPr/>
        </p:nvSpPr>
        <p:spPr>
          <a:xfrm>
            <a:off x="10128448" y="3362938"/>
            <a:ext cx="1548171" cy="795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io.rs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E741A5E-C3AB-F999-DD9C-F2DE2CEBC111}"/>
              </a:ext>
            </a:extLst>
          </p:cNvPr>
          <p:cNvCxnSpPr/>
          <p:nvPr/>
        </p:nvCxnSpPr>
        <p:spPr>
          <a:xfrm>
            <a:off x="8508268" y="3861048"/>
            <a:ext cx="16201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C30C8CD7-F36E-25D1-0503-CB6EC57236F9}"/>
              </a:ext>
            </a:extLst>
          </p:cNvPr>
          <p:cNvSpPr txBox="1"/>
          <p:nvPr/>
        </p:nvSpPr>
        <p:spPr>
          <a:xfrm>
            <a:off x="10143365" y="3789040"/>
            <a:ext cx="1589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err="1"/>
              <a:t>Stdout</a:t>
            </a:r>
            <a:r>
              <a:rPr lang="en-US" altLang="zh-CN" b="1"/>
              <a:t>::Write</a:t>
            </a:r>
            <a:endParaRPr lang="en-US" altLang="zh-CN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101077-B11A-1121-9CF6-3DA616094BC8}"/>
              </a:ext>
            </a:extLst>
          </p:cNvPr>
          <p:cNvSpPr txBox="1"/>
          <p:nvPr/>
        </p:nvSpPr>
        <p:spPr>
          <a:xfrm>
            <a:off x="8580276" y="3501008"/>
            <a:ext cx="1481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/>
              <a:t>__</a:t>
            </a:r>
            <a:r>
              <a:rPr lang="en-US" altLang="zh-CN" b="1" err="1"/>
              <a:t>print_impl</a:t>
            </a:r>
            <a:endParaRPr lang="zh-CN" altLang="en-US" b="1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568B308-92F6-9234-1126-AC997FA2CA29}"/>
              </a:ext>
            </a:extLst>
          </p:cNvPr>
          <p:cNvSpPr/>
          <p:nvPr/>
        </p:nvSpPr>
        <p:spPr>
          <a:xfrm>
            <a:off x="6810291" y="4581128"/>
            <a:ext cx="5058481" cy="6996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api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zh-CN" altLang="en-US">
                <a:solidFill>
                  <a:schemeClr val="tx1"/>
                </a:solidFill>
              </a:rPr>
              <a:t>arceos_api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9EF4B52-3B65-B74A-FF47-4FF1E77EDF0D}"/>
              </a:ext>
            </a:extLst>
          </p:cNvPr>
          <p:cNvSpPr txBox="1"/>
          <p:nvPr/>
        </p:nvSpPr>
        <p:spPr>
          <a:xfrm>
            <a:off x="7802591" y="4911417"/>
            <a:ext cx="3228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ax_console_write_bytes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3BABC23-25BC-329C-909E-DE5DC8FCFD12}"/>
              </a:ext>
            </a:extLst>
          </p:cNvPr>
          <p:cNvCxnSpPr>
            <a:cxnSpLocks/>
          </p:cNvCxnSpPr>
          <p:nvPr/>
        </p:nvCxnSpPr>
        <p:spPr>
          <a:xfrm>
            <a:off x="10884532" y="4158372"/>
            <a:ext cx="0" cy="422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C2D1EA4B-9880-EEE6-D5B2-938191E24D4D}"/>
              </a:ext>
            </a:extLst>
          </p:cNvPr>
          <p:cNvSpPr/>
          <p:nvPr/>
        </p:nvSpPr>
        <p:spPr>
          <a:xfrm>
            <a:off x="6810291" y="5705664"/>
            <a:ext cx="5058481" cy="963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zh-CN" altLang="en-US">
                <a:solidFill>
                  <a:schemeClr val="tx1"/>
                </a:solidFill>
              </a:rPr>
              <a:t>xhal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CE5900A-75A3-5418-3E25-09E5C13D9057}"/>
              </a:ext>
            </a:extLst>
          </p:cNvPr>
          <p:cNvSpPr txBox="1"/>
          <p:nvPr/>
        </p:nvSpPr>
        <p:spPr>
          <a:xfrm>
            <a:off x="10200456" y="5987025"/>
            <a:ext cx="13706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/>
              <a:t>console</a:t>
            </a:r>
          </a:p>
          <a:p>
            <a:r>
              <a:rPr lang="zh-CN" altLang="en-US" b="1"/>
              <a:t>write_bytes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414FB5E-7BA2-F99B-F788-CB91DBEB8754}"/>
              </a:ext>
            </a:extLst>
          </p:cNvPr>
          <p:cNvCxnSpPr>
            <a:cxnSpLocks/>
          </p:cNvCxnSpPr>
          <p:nvPr/>
        </p:nvCxnSpPr>
        <p:spPr>
          <a:xfrm>
            <a:off x="10884532" y="5280749"/>
            <a:ext cx="0" cy="632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B493A5E6-74A7-2518-4835-499BB0DD3B1E}"/>
              </a:ext>
            </a:extLst>
          </p:cNvPr>
          <p:cNvSpPr txBox="1"/>
          <p:nvPr/>
        </p:nvSpPr>
        <p:spPr>
          <a:xfrm>
            <a:off x="7084119" y="5985284"/>
            <a:ext cx="10801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/>
              <a:t>riscv64</a:t>
            </a:r>
          </a:p>
          <a:p>
            <a:r>
              <a:rPr lang="en-US" altLang="zh-CN" b="1" err="1"/>
              <a:t>put_char</a:t>
            </a:r>
            <a:endParaRPr lang="zh-CN" altLang="en-US" b="1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E521200-236B-7616-3EEB-2C1A05CEF3C7}"/>
              </a:ext>
            </a:extLst>
          </p:cNvPr>
          <p:cNvCxnSpPr>
            <a:cxnSpLocks/>
          </p:cNvCxnSpPr>
          <p:nvPr/>
        </p:nvCxnSpPr>
        <p:spPr>
          <a:xfrm flipH="1" flipV="1">
            <a:off x="8256240" y="6435334"/>
            <a:ext cx="1944216" cy="180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203B95C6-6F74-5B2C-8A94-65C44BC7254F}"/>
              </a:ext>
            </a:extLst>
          </p:cNvPr>
          <p:cNvSpPr txBox="1"/>
          <p:nvPr/>
        </p:nvSpPr>
        <p:spPr>
          <a:xfrm>
            <a:off x="8725609" y="6129300"/>
            <a:ext cx="1174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/>
              <a:t>platform</a:t>
            </a:r>
            <a:endParaRPr lang="zh-CN" altLang="en-US" b="1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361F6A1-D3C2-4E07-958E-F511649A3DA3}"/>
              </a:ext>
            </a:extLst>
          </p:cNvPr>
          <p:cNvCxnSpPr>
            <a:cxnSpLocks/>
          </p:cNvCxnSpPr>
          <p:nvPr/>
        </p:nvCxnSpPr>
        <p:spPr>
          <a:xfrm flipH="1">
            <a:off x="6230974" y="6411239"/>
            <a:ext cx="8071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EF0619F2-6E96-AF64-5F38-B5639F3CDB6D}"/>
              </a:ext>
            </a:extLst>
          </p:cNvPr>
          <p:cNvSpPr txBox="1"/>
          <p:nvPr/>
        </p:nvSpPr>
        <p:spPr>
          <a:xfrm>
            <a:off x="5562860" y="6008388"/>
            <a:ext cx="1336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sbi::putchar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FE871C1-3DDF-F267-6A61-6CE07E019EB7}"/>
              </a:ext>
            </a:extLst>
          </p:cNvPr>
          <p:cNvSpPr/>
          <p:nvPr/>
        </p:nvSpPr>
        <p:spPr>
          <a:xfrm>
            <a:off x="525827" y="5280749"/>
            <a:ext cx="4945031" cy="13886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注：</a:t>
            </a:r>
            <a:r>
              <a:rPr lang="en-US" altLang="zh-CN" err="1">
                <a:solidFill>
                  <a:sysClr val="windowText" lastClr="000000"/>
                </a:solidFill>
              </a:rPr>
              <a:t>axhal</a:t>
            </a:r>
            <a:r>
              <a:rPr lang="zh-CN" altLang="en-US">
                <a:solidFill>
                  <a:sysClr val="windowText" lastClr="000000"/>
                </a:solidFill>
              </a:rPr>
              <a:t>用于屏蔽体系结构和平台差异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例如本示例在编译时指定</a:t>
            </a:r>
            <a:r>
              <a:rPr lang="en-US" altLang="zh-CN">
                <a:solidFill>
                  <a:sysClr val="windowText" lastClr="000000"/>
                </a:solidFill>
              </a:rPr>
              <a:t>ARCH=riscv64</a:t>
            </a:r>
            <a:r>
              <a:rPr lang="zh-CN" altLang="en-US">
                <a:solidFill>
                  <a:sysClr val="windowText" lastClr="000000"/>
                </a:solidFill>
              </a:rPr>
              <a:t>，则会产生对应</a:t>
            </a:r>
            <a:r>
              <a:rPr lang="en-US" altLang="zh-CN">
                <a:solidFill>
                  <a:sysClr val="windowText" lastClr="000000"/>
                </a:solidFill>
              </a:rPr>
              <a:t>feature</a:t>
            </a:r>
            <a:r>
              <a:rPr lang="zh-CN" altLang="en-US">
                <a:solidFill>
                  <a:sysClr val="windowText" lastClr="000000"/>
                </a:solidFill>
              </a:rPr>
              <a:t>，指示</a:t>
            </a:r>
            <a:r>
              <a:rPr lang="en-US" altLang="zh-CN" err="1">
                <a:solidFill>
                  <a:sysClr val="windowText" lastClr="000000"/>
                </a:solidFill>
              </a:rPr>
              <a:t>axhal</a:t>
            </a:r>
            <a:r>
              <a:rPr lang="zh-CN" altLang="en-US">
                <a:solidFill>
                  <a:sysClr val="windowText" lastClr="000000"/>
                </a:solidFill>
              </a:rPr>
              <a:t>条件编译对应的代码，最终通过</a:t>
            </a:r>
            <a:r>
              <a:rPr lang="en-US" altLang="zh-CN" err="1">
                <a:solidFill>
                  <a:sysClr val="windowText" lastClr="000000"/>
                </a:solidFill>
              </a:rPr>
              <a:t>sbi</a:t>
            </a:r>
            <a:r>
              <a:rPr lang="en-US" altLang="zh-CN">
                <a:solidFill>
                  <a:sysClr val="windowText" lastClr="000000"/>
                </a:solidFill>
              </a:rPr>
              <a:t>::</a:t>
            </a:r>
            <a:r>
              <a:rPr lang="en-US" altLang="zh-CN" err="1">
                <a:solidFill>
                  <a:sysClr val="windowText" lastClr="000000"/>
                </a:solidFill>
              </a:rPr>
              <a:t>putchar</a:t>
            </a:r>
            <a:r>
              <a:rPr lang="zh-CN" altLang="en-US">
                <a:solidFill>
                  <a:sysClr val="windowText" lastClr="000000"/>
                </a:solidFill>
              </a:rPr>
              <a:t>打印到</a:t>
            </a:r>
            <a:r>
              <a:rPr lang="en-US" altLang="zh-CN">
                <a:solidFill>
                  <a:sysClr val="windowText" lastClr="000000"/>
                </a:solidFill>
              </a:rPr>
              <a:t>console</a:t>
            </a:r>
            <a:r>
              <a:rPr lang="zh-CN" altLang="en-US">
                <a:solidFill>
                  <a:sysClr val="windowText" lastClr="000000"/>
                </a:solidFill>
              </a:rPr>
              <a:t>。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03128A6-E664-A458-BE05-955524153F25}"/>
              </a:ext>
            </a:extLst>
          </p:cNvPr>
          <p:cNvSpPr/>
          <p:nvPr/>
        </p:nvSpPr>
        <p:spPr>
          <a:xfrm>
            <a:off x="10092445" y="2216927"/>
            <a:ext cx="1512172" cy="287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axhal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9461D96-B706-5413-63E1-D4268B87D51D}"/>
              </a:ext>
            </a:extLst>
          </p:cNvPr>
          <p:cNvSpPr/>
          <p:nvPr/>
        </p:nvSpPr>
        <p:spPr>
          <a:xfrm>
            <a:off x="10092444" y="1917028"/>
            <a:ext cx="1512172" cy="287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axruntime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32DE6D3-0BFA-9C16-A5AB-E01D9110DF25}"/>
              </a:ext>
            </a:extLst>
          </p:cNvPr>
          <p:cNvSpPr/>
          <p:nvPr/>
        </p:nvSpPr>
        <p:spPr>
          <a:xfrm>
            <a:off x="9835590" y="534873"/>
            <a:ext cx="1982473" cy="39798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app:</a:t>
            </a:r>
            <a:r>
              <a:rPr lang="en-US" altLang="zh-CN" sz="2000" err="1">
                <a:solidFill>
                  <a:schemeClr val="tx1"/>
                </a:solidFill>
              </a:rPr>
              <a:t>hello_world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63" name="箭头: 上 62">
            <a:extLst>
              <a:ext uri="{FF2B5EF4-FFF2-40B4-BE49-F238E27FC236}">
                <a16:creationId xmlns:a16="http://schemas.microsoft.com/office/drawing/2014/main" id="{E1E94AC7-C686-15C3-249E-052A5B03D289}"/>
              </a:ext>
            </a:extLst>
          </p:cNvPr>
          <p:cNvSpPr/>
          <p:nvPr/>
        </p:nvSpPr>
        <p:spPr>
          <a:xfrm rot="10800000">
            <a:off x="10596500" y="944724"/>
            <a:ext cx="484632" cy="28966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箭头: 下 63">
            <a:extLst>
              <a:ext uri="{FF2B5EF4-FFF2-40B4-BE49-F238E27FC236}">
                <a16:creationId xmlns:a16="http://schemas.microsoft.com/office/drawing/2014/main" id="{4AB6808C-F659-6295-A6F6-C6BB9F33D7D2}"/>
              </a:ext>
            </a:extLst>
          </p:cNvPr>
          <p:cNvSpPr/>
          <p:nvPr/>
        </p:nvSpPr>
        <p:spPr>
          <a:xfrm>
            <a:off x="9192344" y="534874"/>
            <a:ext cx="607242" cy="1885144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ysClr val="windowText" lastClr="000000"/>
                </a:solidFill>
              </a:rPr>
              <a:t>基于环境运行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55D1605-87D0-CCF1-EC29-D83374A39677}"/>
              </a:ext>
            </a:extLst>
          </p:cNvPr>
          <p:cNvSpPr/>
          <p:nvPr/>
        </p:nvSpPr>
        <p:spPr>
          <a:xfrm>
            <a:off x="10092440" y="1232757"/>
            <a:ext cx="1512172" cy="27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ulib</a:t>
            </a:r>
            <a:r>
              <a:rPr lang="en-US" altLang="zh-CN" sz="2000" b="1">
                <a:solidFill>
                  <a:schemeClr val="tx1"/>
                </a:solidFill>
              </a:rPr>
              <a:t>: </a:t>
            </a:r>
            <a:r>
              <a:rPr lang="en-US" altLang="zh-CN" sz="2000" err="1">
                <a:solidFill>
                  <a:schemeClr val="tx1"/>
                </a:solidFill>
              </a:rPr>
              <a:t>axstd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9C17D49-A166-DB45-3CEC-DF12561BAB9D}"/>
              </a:ext>
            </a:extLst>
          </p:cNvPr>
          <p:cNvSpPr/>
          <p:nvPr/>
        </p:nvSpPr>
        <p:spPr>
          <a:xfrm>
            <a:off x="10092440" y="1520617"/>
            <a:ext cx="1512172" cy="27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arceos_api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606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49B813E-11D7-1932-9C51-433107305954}"/>
              </a:ext>
            </a:extLst>
          </p:cNvPr>
          <p:cNvSpPr txBox="1"/>
          <p:nvPr/>
        </p:nvSpPr>
        <p:spPr>
          <a:xfrm>
            <a:off x="515380" y="370134"/>
            <a:ext cx="48605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日志级别控制与</a:t>
            </a:r>
            <a:r>
              <a:rPr lang="en-US" altLang="zh-CN" sz="3200"/>
              <a:t>features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067540-9B47-C30C-A8BB-013AAB0235AA}"/>
              </a:ext>
            </a:extLst>
          </p:cNvPr>
          <p:cNvSpPr txBox="1"/>
          <p:nvPr/>
        </p:nvSpPr>
        <p:spPr>
          <a:xfrm>
            <a:off x="525827" y="1160748"/>
            <a:ext cx="9818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在编译并运行</a:t>
            </a:r>
            <a:r>
              <a:rPr lang="en-US" altLang="zh-CN" sz="2000" err="1"/>
              <a:t>helloworld</a:t>
            </a:r>
            <a:r>
              <a:rPr lang="zh-CN" altLang="en-US" sz="2000"/>
              <a:t>时，可以指定</a:t>
            </a:r>
            <a:r>
              <a:rPr lang="en-US" altLang="zh-CN" sz="2000"/>
              <a:t>LOG</a:t>
            </a:r>
            <a:r>
              <a:rPr lang="zh-CN" altLang="en-US" sz="2000"/>
              <a:t>环境变量，以输出不同级别的日志。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D07767-19C4-BF69-6D85-7F119D4DA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59" y="1628565"/>
            <a:ext cx="6382641" cy="2762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321EB57-98A8-C03C-919E-FF25AF5D8DDE}"/>
              </a:ext>
            </a:extLst>
          </p:cNvPr>
          <p:cNvSpPr txBox="1"/>
          <p:nvPr/>
        </p:nvSpPr>
        <p:spPr>
          <a:xfrm>
            <a:off x="551384" y="2020778"/>
            <a:ext cx="9818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这是通过</a:t>
            </a:r>
            <a:r>
              <a:rPr lang="en-US" altLang="zh-CN" sz="2000"/>
              <a:t>features</a:t>
            </a:r>
            <a:r>
              <a:rPr lang="zh-CN" altLang="en-US" sz="2000"/>
              <a:t>传递，改变</a:t>
            </a:r>
            <a:r>
              <a:rPr lang="en-US" altLang="zh-CN" sz="2000"/>
              <a:t>kernel</a:t>
            </a:r>
            <a:r>
              <a:rPr lang="zh-CN" altLang="en-US" sz="2000"/>
              <a:t>行为的具体方法。可以通过三种方式指定</a:t>
            </a:r>
            <a:r>
              <a:rPr lang="en-US" altLang="zh-CN" sz="2000"/>
              <a:t>features</a:t>
            </a:r>
            <a:r>
              <a:rPr lang="zh-CN" altLang="en-US" sz="2000"/>
              <a:t>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4EA25B-F7AD-C9C4-6939-6FEBAD398533}"/>
              </a:ext>
            </a:extLst>
          </p:cNvPr>
          <p:cNvSpPr/>
          <p:nvPr/>
        </p:nvSpPr>
        <p:spPr>
          <a:xfrm>
            <a:off x="3029318" y="3681028"/>
            <a:ext cx="1673204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ulib</a:t>
            </a:r>
            <a:r>
              <a:rPr lang="en-US" altLang="zh-CN" sz="2000">
                <a:solidFill>
                  <a:schemeClr val="tx1"/>
                </a:solidFill>
              </a:rPr>
              <a:t>: </a:t>
            </a:r>
            <a:r>
              <a:rPr lang="en-US" altLang="zh-CN" sz="2000" err="1">
                <a:solidFill>
                  <a:schemeClr val="tx1"/>
                </a:solidFill>
              </a:rPr>
              <a:t>axstd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ADEF6F-2D32-252E-B1C1-CD99592012F2}"/>
              </a:ext>
            </a:extLst>
          </p:cNvPr>
          <p:cNvSpPr/>
          <p:nvPr/>
        </p:nvSpPr>
        <p:spPr>
          <a:xfrm>
            <a:off x="4819903" y="4400382"/>
            <a:ext cx="1888165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api</a:t>
            </a:r>
            <a:r>
              <a:rPr lang="en-US" altLang="zh-CN" sz="2000" b="1">
                <a:solidFill>
                  <a:schemeClr val="tx1"/>
                </a:solidFill>
              </a:rPr>
              <a:t>: </a:t>
            </a:r>
            <a:r>
              <a:rPr lang="en-US" altLang="zh-CN" sz="2000" err="1">
                <a:solidFill>
                  <a:schemeClr val="tx1"/>
                </a:solidFill>
              </a:rPr>
              <a:t>axfeat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880A2D-6C95-12E6-4C66-47129312F7D6}"/>
              </a:ext>
            </a:extLst>
          </p:cNvPr>
          <p:cNvSpPr/>
          <p:nvPr/>
        </p:nvSpPr>
        <p:spPr>
          <a:xfrm>
            <a:off x="4601504" y="5056307"/>
            <a:ext cx="862793" cy="346256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axlog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5C742CB-3063-B6E1-9D86-D69ADFED3F35}"/>
              </a:ext>
            </a:extLst>
          </p:cNvPr>
          <p:cNvSpPr/>
          <p:nvPr/>
        </p:nvSpPr>
        <p:spPr>
          <a:xfrm>
            <a:off x="6276671" y="5056307"/>
            <a:ext cx="862793" cy="346256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axXX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2748C1-DBA5-A76A-5A78-8330C5961446}"/>
              </a:ext>
            </a:extLst>
          </p:cNvPr>
          <p:cNvSpPr/>
          <p:nvPr/>
        </p:nvSpPr>
        <p:spPr>
          <a:xfrm>
            <a:off x="4350548" y="5744499"/>
            <a:ext cx="862793" cy="346256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axXX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46708B-77C8-EC73-B32D-F22D13A30A8F}"/>
              </a:ext>
            </a:extLst>
          </p:cNvPr>
          <p:cNvSpPr/>
          <p:nvPr/>
        </p:nvSpPr>
        <p:spPr>
          <a:xfrm>
            <a:off x="5411924" y="5757273"/>
            <a:ext cx="862793" cy="346256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axXX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A4F9106-9016-D728-A756-2F3675F46521}"/>
              </a:ext>
            </a:extLst>
          </p:cNvPr>
          <p:cNvSpPr/>
          <p:nvPr/>
        </p:nvSpPr>
        <p:spPr>
          <a:xfrm>
            <a:off x="6564703" y="5767441"/>
            <a:ext cx="862793" cy="346256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axXX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AF8FB9D-D635-343A-EA28-02299EB6915B}"/>
              </a:ext>
            </a:extLst>
          </p:cNvPr>
          <p:cNvSpPr/>
          <p:nvPr/>
        </p:nvSpPr>
        <p:spPr>
          <a:xfrm>
            <a:off x="2603612" y="2903342"/>
            <a:ext cx="2098910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App: </a:t>
            </a:r>
            <a:r>
              <a:rPr lang="en-US" altLang="zh-CN" sz="2000" err="1">
                <a:solidFill>
                  <a:schemeClr val="tx1"/>
                </a:solidFill>
              </a:rPr>
              <a:t>Cargo.toml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710D1D7-A5E0-5F03-9B55-5BF984A3C366}"/>
              </a:ext>
            </a:extLst>
          </p:cNvPr>
          <p:cNvSpPr/>
          <p:nvPr/>
        </p:nvSpPr>
        <p:spPr>
          <a:xfrm>
            <a:off x="4979876" y="2917745"/>
            <a:ext cx="2476198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具体环境变量</a:t>
            </a:r>
            <a:r>
              <a:rPr lang="en-US" altLang="zh-CN" sz="2000">
                <a:solidFill>
                  <a:schemeClr val="tx1"/>
                </a:solidFill>
              </a:rPr>
              <a:t>: LOG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B47E7E5-DA4B-6143-6AD7-C8BEF9701050}"/>
              </a:ext>
            </a:extLst>
          </p:cNvPr>
          <p:cNvSpPr/>
          <p:nvPr/>
        </p:nvSpPr>
        <p:spPr>
          <a:xfrm>
            <a:off x="6428114" y="3681027"/>
            <a:ext cx="2476198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makefile</a:t>
            </a:r>
            <a:r>
              <a:rPr lang="en-US" altLang="zh-CN" sz="2000">
                <a:solidFill>
                  <a:schemeClr val="tx1"/>
                </a:solidFill>
              </a:rPr>
              <a:t>&amp; scripts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8B10854-DC9A-BAC7-6C8C-5BC6B45226C1}"/>
              </a:ext>
            </a:extLst>
          </p:cNvPr>
          <p:cNvSpPr/>
          <p:nvPr/>
        </p:nvSpPr>
        <p:spPr>
          <a:xfrm>
            <a:off x="7686318" y="2903341"/>
            <a:ext cx="3270222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通用环境变量</a:t>
            </a:r>
            <a:r>
              <a:rPr lang="en-US" altLang="zh-CN" sz="2000">
                <a:solidFill>
                  <a:schemeClr val="tx1"/>
                </a:solidFill>
              </a:rPr>
              <a:t>: FEATURES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5B1A97F-EC57-3EE0-31BD-2734B77D51A2}"/>
              </a:ext>
            </a:extLst>
          </p:cNvPr>
          <p:cNvCxnSpPr>
            <a:stCxn id="14" idx="2"/>
            <a:endCxn id="7" idx="0"/>
          </p:cNvCxnSpPr>
          <p:nvPr/>
        </p:nvCxnSpPr>
        <p:spPr>
          <a:xfrm>
            <a:off x="3653067" y="3234577"/>
            <a:ext cx="212853" cy="446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754B41B-B1B2-DDFA-0B00-BBDEC9C26CE8}"/>
              </a:ext>
            </a:extLst>
          </p:cNvPr>
          <p:cNvCxnSpPr>
            <a:stCxn id="15" idx="2"/>
          </p:cNvCxnSpPr>
          <p:nvPr/>
        </p:nvCxnSpPr>
        <p:spPr>
          <a:xfrm>
            <a:off x="6217975" y="3248980"/>
            <a:ext cx="778125" cy="43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90E3CD5-722E-8AE1-C2E6-A47A3A977031}"/>
              </a:ext>
            </a:extLst>
          </p:cNvPr>
          <p:cNvCxnSpPr>
            <a:stCxn id="17" idx="2"/>
          </p:cNvCxnSpPr>
          <p:nvPr/>
        </p:nvCxnSpPr>
        <p:spPr>
          <a:xfrm flipH="1">
            <a:off x="8106140" y="3234576"/>
            <a:ext cx="1215289" cy="446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D65606B-DDDE-1311-66EA-BE54E489C6B6}"/>
              </a:ext>
            </a:extLst>
          </p:cNvPr>
          <p:cNvCxnSpPr>
            <a:stCxn id="16" idx="2"/>
          </p:cNvCxnSpPr>
          <p:nvPr/>
        </p:nvCxnSpPr>
        <p:spPr>
          <a:xfrm flipH="1">
            <a:off x="6428114" y="4012262"/>
            <a:ext cx="1238099" cy="38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1C0937D-D2FD-6AD4-C882-9A26C161DFC7}"/>
              </a:ext>
            </a:extLst>
          </p:cNvPr>
          <p:cNvCxnSpPr>
            <a:stCxn id="7" idx="2"/>
          </p:cNvCxnSpPr>
          <p:nvPr/>
        </p:nvCxnSpPr>
        <p:spPr>
          <a:xfrm>
            <a:off x="3865920" y="4012263"/>
            <a:ext cx="1437992" cy="38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ABBBEBE-88D1-4C0C-DEA8-F5E5DCCC82AA}"/>
              </a:ext>
            </a:extLst>
          </p:cNvPr>
          <p:cNvCxnSpPr>
            <a:endCxn id="10" idx="0"/>
          </p:cNvCxnSpPr>
          <p:nvPr/>
        </p:nvCxnSpPr>
        <p:spPr>
          <a:xfrm>
            <a:off x="6274717" y="4731617"/>
            <a:ext cx="433351" cy="32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00E4507-F5CF-5D03-FF98-A6A890EDBD5B}"/>
              </a:ext>
            </a:extLst>
          </p:cNvPr>
          <p:cNvCxnSpPr>
            <a:endCxn id="9" idx="0"/>
          </p:cNvCxnSpPr>
          <p:nvPr/>
        </p:nvCxnSpPr>
        <p:spPr>
          <a:xfrm flipH="1">
            <a:off x="5032901" y="4731617"/>
            <a:ext cx="343019" cy="32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2E56307-CE79-62F6-9EB4-5EE6BDBE1BEF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6708068" y="5402563"/>
            <a:ext cx="288032" cy="364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CB4D465-A219-EE0E-0293-81E3F0749178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5843321" y="5402563"/>
            <a:ext cx="864747" cy="35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3B3634E-BF10-5329-71BB-3D35A40BD033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4781945" y="5402563"/>
            <a:ext cx="250956" cy="341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116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20B31F55-217F-F538-3321-2A97B95EB908}"/>
              </a:ext>
            </a:extLst>
          </p:cNvPr>
          <p:cNvSpPr/>
          <p:nvPr/>
        </p:nvSpPr>
        <p:spPr>
          <a:xfrm>
            <a:off x="4177530" y="2532966"/>
            <a:ext cx="4559471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app: </a:t>
            </a:r>
            <a:r>
              <a:rPr lang="en-US" altLang="zh-CN" sz="2000" err="1">
                <a:solidFill>
                  <a:schemeClr val="tx1"/>
                </a:solidFill>
              </a:rPr>
              <a:t>hello_world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BEB54F7-EB97-DA8C-5DDB-4630C84C81FB}"/>
              </a:ext>
            </a:extLst>
          </p:cNvPr>
          <p:cNvSpPr/>
          <p:nvPr/>
        </p:nvSpPr>
        <p:spPr>
          <a:xfrm>
            <a:off x="4177531" y="3938167"/>
            <a:ext cx="2242837" cy="14169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axruntime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B80982-4645-278A-CA47-B886A3F148F8}"/>
              </a:ext>
            </a:extLst>
          </p:cNvPr>
          <p:cNvSpPr/>
          <p:nvPr/>
        </p:nvSpPr>
        <p:spPr>
          <a:xfrm>
            <a:off x="4168062" y="5449290"/>
            <a:ext cx="4572513" cy="644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err="1">
                <a:solidFill>
                  <a:schemeClr val="tx1"/>
                </a:solidFill>
              </a:rPr>
              <a:t>axhal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21AC69-9D2C-1DA9-4DAF-E1589BDE0F67}"/>
              </a:ext>
            </a:extLst>
          </p:cNvPr>
          <p:cNvSpPr txBox="1"/>
          <p:nvPr/>
        </p:nvSpPr>
        <p:spPr>
          <a:xfrm>
            <a:off x="4168062" y="4981238"/>
            <a:ext cx="1116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err="1">
                <a:solidFill>
                  <a:srgbClr val="0070C0"/>
                </a:solidFill>
              </a:rPr>
              <a:t>rust_main</a:t>
            </a:r>
            <a:endParaRPr lang="zh-CN" altLang="en-US" sz="1600" b="1">
              <a:solidFill>
                <a:srgbClr val="0070C0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F6D4552-0263-2C46-115F-F45BC6404C5C}"/>
              </a:ext>
            </a:extLst>
          </p:cNvPr>
          <p:cNvSpPr/>
          <p:nvPr/>
        </p:nvSpPr>
        <p:spPr>
          <a:xfrm>
            <a:off x="5214990" y="5559991"/>
            <a:ext cx="914400" cy="437905"/>
          </a:xfrm>
          <a:prstGeom prst="round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ysClr val="windowText" lastClr="000000"/>
                </a:solidFill>
              </a:rPr>
              <a:t>boot</a:t>
            </a:r>
            <a:endParaRPr lang="zh-CN" altLang="en-US" sz="2000">
              <a:solidFill>
                <a:sysClr val="windowText" lastClr="000000"/>
              </a:solidFill>
            </a:endParaRPr>
          </a:p>
        </p:txBody>
      </p:sp>
      <p:sp>
        <p:nvSpPr>
          <p:cNvPr id="19" name="箭头: 上 18">
            <a:extLst>
              <a:ext uri="{FF2B5EF4-FFF2-40B4-BE49-F238E27FC236}">
                <a16:creationId xmlns:a16="http://schemas.microsoft.com/office/drawing/2014/main" id="{351C2DC2-3CDC-26AB-B0E1-A01AA29FE7D6}"/>
              </a:ext>
            </a:extLst>
          </p:cNvPr>
          <p:cNvSpPr/>
          <p:nvPr/>
        </p:nvSpPr>
        <p:spPr>
          <a:xfrm>
            <a:off x="3418929" y="2864200"/>
            <a:ext cx="484632" cy="3466386"/>
          </a:xfrm>
          <a:prstGeom prst="up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引导</a:t>
            </a:r>
            <a:endParaRPr lang="en-US" altLang="zh-CN" sz="2000">
              <a:solidFill>
                <a:schemeClr val="tx1"/>
              </a:solidFill>
            </a:endParaRPr>
          </a:p>
          <a:p>
            <a:pPr algn="ctr"/>
            <a:endParaRPr lang="en-US" altLang="zh-CN" sz="2000">
              <a:solidFill>
                <a:schemeClr val="tx1"/>
              </a:solidFill>
            </a:endParaRPr>
          </a:p>
          <a:p>
            <a:pPr algn="ctr"/>
            <a:r>
              <a:rPr lang="zh-CN" altLang="en-US" sz="2000">
                <a:solidFill>
                  <a:schemeClr val="tx1"/>
                </a:solidFill>
              </a:rPr>
              <a:t>准备环境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CB431DE-3E77-A2AE-58C0-F392DF20486C}"/>
              </a:ext>
            </a:extLst>
          </p:cNvPr>
          <p:cNvSpPr txBox="1"/>
          <p:nvPr/>
        </p:nvSpPr>
        <p:spPr>
          <a:xfrm>
            <a:off x="4232015" y="2492896"/>
            <a:ext cx="767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rgbClr val="0070C0"/>
                </a:solidFill>
              </a:rPr>
              <a:t>main</a:t>
            </a:r>
            <a:endParaRPr lang="zh-CN" altLang="en-US" sz="1600" b="1">
              <a:solidFill>
                <a:srgbClr val="0070C0"/>
              </a:solidFill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C7ED1B94-1101-FA58-3EDE-E4FCF7D7A4CC}"/>
              </a:ext>
            </a:extLst>
          </p:cNvPr>
          <p:cNvSpPr/>
          <p:nvPr/>
        </p:nvSpPr>
        <p:spPr>
          <a:xfrm>
            <a:off x="7406487" y="5559991"/>
            <a:ext cx="1221930" cy="43396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ysClr val="windowText" lastClr="000000"/>
                </a:solidFill>
              </a:rPr>
              <a:t>platform</a:t>
            </a:r>
            <a:endParaRPr lang="zh-CN" altLang="en-US" sz="2000">
              <a:solidFill>
                <a:sysClr val="windowText" lastClr="000000"/>
              </a:solidFill>
            </a:endParaRPr>
          </a:p>
        </p:txBody>
      </p:sp>
      <p:sp>
        <p:nvSpPr>
          <p:cNvPr id="74" name="箭头: 上 73">
            <a:extLst>
              <a:ext uri="{FF2B5EF4-FFF2-40B4-BE49-F238E27FC236}">
                <a16:creationId xmlns:a16="http://schemas.microsoft.com/office/drawing/2014/main" id="{6B5A137D-8116-A0BB-8B3C-E2BA878193C1}"/>
              </a:ext>
            </a:extLst>
          </p:cNvPr>
          <p:cNvSpPr/>
          <p:nvPr/>
        </p:nvSpPr>
        <p:spPr>
          <a:xfrm rot="10800000">
            <a:off x="9211768" y="2864200"/>
            <a:ext cx="484632" cy="3413182"/>
          </a:xfrm>
          <a:prstGeom prst="upArrow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4D80762-BB19-D8E0-65A6-EEA11B3BD016}"/>
              </a:ext>
            </a:extLst>
          </p:cNvPr>
          <p:cNvSpPr txBox="1"/>
          <p:nvPr/>
        </p:nvSpPr>
        <p:spPr>
          <a:xfrm>
            <a:off x="9235674" y="3418545"/>
            <a:ext cx="3621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运</a:t>
            </a:r>
            <a:endParaRPr lang="en-US" altLang="zh-CN" sz="2000"/>
          </a:p>
          <a:p>
            <a:r>
              <a:rPr lang="zh-CN" altLang="en-US" sz="2000"/>
              <a:t>行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调用功能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50F5AC-AD5C-A13E-FDF7-0203CA0FBA8B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小结</a:t>
            </a:r>
            <a:endParaRPr lang="en-US" altLang="zh-CN" sz="320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8D4F29A-DAFD-1CB5-4441-67E7DBA78BDA}"/>
              </a:ext>
            </a:extLst>
          </p:cNvPr>
          <p:cNvSpPr/>
          <p:nvPr/>
        </p:nvSpPr>
        <p:spPr>
          <a:xfrm>
            <a:off x="6420368" y="5559991"/>
            <a:ext cx="952055" cy="43396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ysClr val="windowText" lastClr="000000"/>
                </a:solidFill>
              </a:rPr>
              <a:t>arch</a:t>
            </a:r>
            <a:endParaRPr lang="zh-CN" altLang="en-US" sz="2000">
              <a:solidFill>
                <a:sysClr val="windowText" lastClr="00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5F92A79-2E17-F2CC-CE0C-B8C00888115A}"/>
              </a:ext>
            </a:extLst>
          </p:cNvPr>
          <p:cNvSpPr/>
          <p:nvPr/>
        </p:nvSpPr>
        <p:spPr>
          <a:xfrm>
            <a:off x="4177531" y="3002959"/>
            <a:ext cx="4559470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ulib</a:t>
            </a:r>
            <a:r>
              <a:rPr lang="en-US" altLang="zh-CN" sz="2000" b="1">
                <a:solidFill>
                  <a:schemeClr val="tx1"/>
                </a:solidFill>
              </a:rPr>
              <a:t>: </a:t>
            </a:r>
            <a:r>
              <a:rPr lang="en-US" altLang="zh-CN" sz="2000" err="1">
                <a:solidFill>
                  <a:schemeClr val="tx1"/>
                </a:solidFill>
              </a:rPr>
              <a:t>axstd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2A4F088-13C5-A72F-0F37-1E76588EB20F}"/>
              </a:ext>
            </a:extLst>
          </p:cNvPr>
          <p:cNvSpPr/>
          <p:nvPr/>
        </p:nvSpPr>
        <p:spPr>
          <a:xfrm>
            <a:off x="6915467" y="4985880"/>
            <a:ext cx="1799301" cy="346256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axdriver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C0C1C66-ABF4-56D6-0AFD-751BAADBA9D1}"/>
              </a:ext>
            </a:extLst>
          </p:cNvPr>
          <p:cNvSpPr/>
          <p:nvPr/>
        </p:nvSpPr>
        <p:spPr>
          <a:xfrm>
            <a:off x="6915467" y="4489289"/>
            <a:ext cx="881498" cy="346256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axnet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FD1DB65-3D36-91CC-E217-CCC7A5C88524}"/>
              </a:ext>
            </a:extLst>
          </p:cNvPr>
          <p:cNvSpPr/>
          <p:nvPr/>
        </p:nvSpPr>
        <p:spPr>
          <a:xfrm>
            <a:off x="7853876" y="4477182"/>
            <a:ext cx="886699" cy="346256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34A3E92-DBDC-EE74-69E6-6831E3C41300}"/>
              </a:ext>
            </a:extLst>
          </p:cNvPr>
          <p:cNvSpPr/>
          <p:nvPr/>
        </p:nvSpPr>
        <p:spPr>
          <a:xfrm>
            <a:off x="7835171" y="3973126"/>
            <a:ext cx="881498" cy="346256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axtask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1CE531C-219A-AEE6-5CCD-A01CFBE336C5}"/>
              </a:ext>
            </a:extLst>
          </p:cNvPr>
          <p:cNvSpPr/>
          <p:nvPr/>
        </p:nvSpPr>
        <p:spPr>
          <a:xfrm>
            <a:off x="4177531" y="3463271"/>
            <a:ext cx="4559470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api</a:t>
            </a:r>
            <a:r>
              <a:rPr lang="en-US" altLang="zh-CN" sz="2000" b="1">
                <a:solidFill>
                  <a:schemeClr val="tx1"/>
                </a:solidFill>
              </a:rPr>
              <a:t>: </a:t>
            </a:r>
            <a:r>
              <a:rPr lang="en-US" altLang="zh-CN" sz="2000" err="1">
                <a:solidFill>
                  <a:schemeClr val="tx1"/>
                </a:solidFill>
              </a:rPr>
              <a:t>arceos_api</a:t>
            </a:r>
            <a:r>
              <a:rPr lang="en-US" altLang="zh-CN" sz="2000">
                <a:solidFill>
                  <a:schemeClr val="tx1"/>
                </a:solidFill>
              </a:rPr>
              <a:t> &amp; </a:t>
            </a:r>
            <a:r>
              <a:rPr lang="en-US" altLang="zh-CN" sz="2000" err="1">
                <a:solidFill>
                  <a:schemeClr val="tx1"/>
                </a:solidFill>
              </a:rPr>
              <a:t>axfeat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B6983DB-2F20-26EA-E543-045B02D86E95}"/>
              </a:ext>
            </a:extLst>
          </p:cNvPr>
          <p:cNvSpPr/>
          <p:nvPr/>
        </p:nvSpPr>
        <p:spPr>
          <a:xfrm>
            <a:off x="4182655" y="6123862"/>
            <a:ext cx="1681585" cy="4090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riscv64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A0DFEBC-2678-A005-CBA2-9947621C0B2F}"/>
              </a:ext>
            </a:extLst>
          </p:cNvPr>
          <p:cNvSpPr/>
          <p:nvPr/>
        </p:nvSpPr>
        <p:spPr>
          <a:xfrm>
            <a:off x="5935836" y="6094244"/>
            <a:ext cx="1364579" cy="4090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aarch64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5BDD7E0-F305-88DC-1CCB-99ED846A645D}"/>
              </a:ext>
            </a:extLst>
          </p:cNvPr>
          <p:cNvSpPr/>
          <p:nvPr/>
        </p:nvSpPr>
        <p:spPr>
          <a:xfrm>
            <a:off x="7372423" y="6094245"/>
            <a:ext cx="1364578" cy="4110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x86_64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45FBCA1-9D91-84E3-A81B-188D8E2A852F}"/>
              </a:ext>
            </a:extLst>
          </p:cNvPr>
          <p:cNvSpPr txBox="1"/>
          <p:nvPr/>
        </p:nvSpPr>
        <p:spPr>
          <a:xfrm>
            <a:off x="623392" y="1124744"/>
            <a:ext cx="112332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建立最基本的框架：核心组件</a:t>
            </a:r>
            <a:r>
              <a:rPr lang="en-US" altLang="zh-CN" sz="2400" err="1"/>
              <a:t>axhal</a:t>
            </a:r>
            <a:r>
              <a:rPr lang="zh-CN" altLang="en-US" sz="2400"/>
              <a:t>、</a:t>
            </a:r>
            <a:r>
              <a:rPr lang="en-US" altLang="zh-CN" sz="2400" err="1"/>
              <a:t>axruntime</a:t>
            </a:r>
            <a:r>
              <a:rPr lang="zh-CN" altLang="en-US" sz="2400"/>
              <a:t>、</a:t>
            </a:r>
            <a:r>
              <a:rPr lang="en-US" altLang="zh-CN" sz="2400" err="1"/>
              <a:t>api</a:t>
            </a:r>
            <a:r>
              <a:rPr lang="zh-CN" altLang="en-US" sz="2400"/>
              <a:t>、</a:t>
            </a:r>
            <a:r>
              <a:rPr lang="en-US" altLang="zh-CN" sz="2400" err="1"/>
              <a:t>ulib</a:t>
            </a:r>
            <a:r>
              <a:rPr lang="zh-CN" altLang="en-US" sz="2400"/>
              <a:t>以及上层应用组件。</a:t>
            </a:r>
            <a:endParaRPr lang="en-US" altLang="zh-CN" sz="2400"/>
          </a:p>
          <a:p>
            <a:r>
              <a:rPr lang="zh-CN" altLang="en-US" sz="2400"/>
              <a:t>后续版本在该基本框架的基础上，通过扩展功能组件</a:t>
            </a:r>
            <a:r>
              <a:rPr lang="en-US" altLang="zh-CN" sz="2400"/>
              <a:t>(</a:t>
            </a:r>
            <a:r>
              <a:rPr lang="zh-CN" altLang="en-US" sz="2400"/>
              <a:t>虚线部分</a:t>
            </a:r>
            <a:r>
              <a:rPr lang="en-US" altLang="zh-CN" sz="2400"/>
              <a:t>)</a:t>
            </a:r>
            <a:r>
              <a:rPr lang="zh-CN" altLang="en-US" sz="2400"/>
              <a:t>，扩展</a:t>
            </a:r>
            <a:r>
              <a:rPr lang="en-US" altLang="zh-CN" sz="2400"/>
              <a:t>OS</a:t>
            </a:r>
            <a:r>
              <a:rPr lang="zh-CN" altLang="en-US" sz="2400"/>
              <a:t>能力特性。</a:t>
            </a:r>
            <a:endParaRPr lang="en-US" altLang="zh-CN" sz="240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86DDF47-857D-6556-F273-206A56E34AF3}"/>
              </a:ext>
            </a:extLst>
          </p:cNvPr>
          <p:cNvSpPr/>
          <p:nvPr/>
        </p:nvSpPr>
        <p:spPr>
          <a:xfrm>
            <a:off x="6915467" y="3976599"/>
            <a:ext cx="862793" cy="346256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axlog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526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549A5F-86C5-8873-6429-6CE27C894EB3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设计思想 </a:t>
            </a:r>
            <a:r>
              <a:rPr lang="en-US" altLang="zh-CN" sz="3200"/>
              <a:t>– </a:t>
            </a:r>
            <a:r>
              <a:rPr lang="zh-CN" altLang="en-US" sz="3200"/>
              <a:t>组件化方法构造</a:t>
            </a:r>
            <a:r>
              <a:rPr lang="en-US" altLang="zh-CN" sz="3200"/>
              <a:t>OS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1FCDC0-6C3C-4938-C300-0198F7E70B83}"/>
              </a:ext>
            </a:extLst>
          </p:cNvPr>
          <p:cNvSpPr/>
          <p:nvPr/>
        </p:nvSpPr>
        <p:spPr>
          <a:xfrm>
            <a:off x="4424375" y="2504678"/>
            <a:ext cx="1404156" cy="6331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组合方案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Profile1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2224C7-F0E5-47D0-FD07-C826430987E5}"/>
              </a:ext>
            </a:extLst>
          </p:cNvPr>
          <p:cNvSpPr/>
          <p:nvPr/>
        </p:nvSpPr>
        <p:spPr>
          <a:xfrm>
            <a:off x="4413077" y="5654225"/>
            <a:ext cx="1404156" cy="677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组合方案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 err="1">
                <a:solidFill>
                  <a:schemeClr val="tx1"/>
                </a:solidFill>
              </a:rPr>
              <a:t>Profilen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256E25C-BF3B-BFD1-B446-04291B66235A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480159" y="2821237"/>
            <a:ext cx="1944216" cy="7877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F8707B9-38DF-6ABE-47B8-30738E8885D8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763068" y="3832522"/>
            <a:ext cx="1661307" cy="3624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E3283DE-455E-6500-4028-EE637C7ACB5D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5828531" y="3832522"/>
            <a:ext cx="1396974" cy="7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15AA88C-2FED-D43F-6172-E2B15A6FB291}"/>
              </a:ext>
            </a:extLst>
          </p:cNvPr>
          <p:cNvSpPr/>
          <p:nvPr/>
        </p:nvSpPr>
        <p:spPr>
          <a:xfrm>
            <a:off x="7218427" y="2504678"/>
            <a:ext cx="3074600" cy="6331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宏内核</a:t>
            </a:r>
            <a:endParaRPr lang="en-US" altLang="zh-CN" b="1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等效于</a:t>
            </a:r>
            <a:r>
              <a:rPr lang="en-US" altLang="zh-CN">
                <a:solidFill>
                  <a:schemeClr val="tx1"/>
                </a:solidFill>
              </a:rPr>
              <a:t>Linux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639C0C3-DBF8-7508-9A20-498B02CB0C90}"/>
              </a:ext>
            </a:extLst>
          </p:cNvPr>
          <p:cNvCxnSpPr>
            <a:cxnSpLocks/>
          </p:cNvCxnSpPr>
          <p:nvPr/>
        </p:nvCxnSpPr>
        <p:spPr>
          <a:xfrm>
            <a:off x="5834981" y="2810545"/>
            <a:ext cx="13977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4D3595F3-BB99-4EC1-8541-55DC0D94C95C}"/>
              </a:ext>
            </a:extLst>
          </p:cNvPr>
          <p:cNvSpPr/>
          <p:nvPr/>
        </p:nvSpPr>
        <p:spPr>
          <a:xfrm>
            <a:off x="911424" y="3643034"/>
            <a:ext cx="1759073" cy="13109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组件库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C0CCBB-F1D3-042C-9A44-6883BBDD3808}"/>
              </a:ext>
            </a:extLst>
          </p:cNvPr>
          <p:cNvSpPr/>
          <p:nvPr/>
        </p:nvSpPr>
        <p:spPr>
          <a:xfrm>
            <a:off x="4424375" y="3515963"/>
            <a:ext cx="1404156" cy="6331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组合方案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Profile2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DA74378-A00B-57E3-3F60-147C796A2B1C}"/>
              </a:ext>
            </a:extLst>
          </p:cNvPr>
          <p:cNvSpPr/>
          <p:nvPr/>
        </p:nvSpPr>
        <p:spPr>
          <a:xfrm>
            <a:off x="4430825" y="4501324"/>
            <a:ext cx="1404156" cy="677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>
                <a:solidFill>
                  <a:schemeClr val="tx1"/>
                </a:solidFill>
              </a:rPr>
              <a:t>…</a:t>
            </a:r>
            <a:r>
              <a:rPr lang="zh-CN" altLang="en-US" sz="3600" b="1">
                <a:solidFill>
                  <a:schemeClr val="tx1"/>
                </a:solidFill>
              </a:rPr>
              <a:t> </a:t>
            </a:r>
            <a:r>
              <a:rPr lang="en-US" altLang="zh-CN" sz="3600" b="1">
                <a:solidFill>
                  <a:schemeClr val="tx1"/>
                </a:solidFill>
              </a:rPr>
              <a:t>… 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EA91DAB-4567-4A12-DDDF-C48DC03E848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840199" y="4477647"/>
            <a:ext cx="1590626" cy="3624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820C25E-9B80-A349-FD62-85316F3608E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648881" y="4840079"/>
            <a:ext cx="1764196" cy="11529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3C0187C-B2D6-19CD-C2CC-E60273F58A0F}"/>
              </a:ext>
            </a:extLst>
          </p:cNvPr>
          <p:cNvSpPr/>
          <p:nvPr/>
        </p:nvSpPr>
        <p:spPr>
          <a:xfrm>
            <a:off x="7225505" y="3493985"/>
            <a:ext cx="3074600" cy="6910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err="1">
                <a:solidFill>
                  <a:schemeClr val="tx1"/>
                </a:solidFill>
              </a:rPr>
              <a:t>ArceOS</a:t>
            </a:r>
            <a:r>
              <a:rPr lang="zh-CN" altLang="en-US" b="1">
                <a:solidFill>
                  <a:schemeClr val="tx1"/>
                </a:solidFill>
              </a:rPr>
              <a:t>基本模式</a:t>
            </a:r>
            <a:endParaRPr lang="en-US" altLang="zh-CN" b="1">
              <a:solidFill>
                <a:schemeClr val="tx1"/>
              </a:solidFill>
            </a:endParaRPr>
          </a:p>
          <a:p>
            <a:pPr algn="ctr"/>
            <a:r>
              <a:rPr lang="en-US" altLang="zh-CN" err="1">
                <a:solidFill>
                  <a:schemeClr val="tx1"/>
                </a:solidFill>
              </a:rPr>
              <a:t>Unikernel</a:t>
            </a:r>
            <a:r>
              <a:rPr lang="zh-CN" altLang="en-US">
                <a:solidFill>
                  <a:schemeClr val="tx1"/>
                </a:solidFill>
              </a:rPr>
              <a:t>形式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5177113-D430-FED7-6A73-6C9FC607E18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5847012" y="4940135"/>
            <a:ext cx="1396974" cy="138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83128AFE-3BC5-A00F-7AA2-750988CEA23A}"/>
              </a:ext>
            </a:extLst>
          </p:cNvPr>
          <p:cNvSpPr/>
          <p:nvPr/>
        </p:nvSpPr>
        <p:spPr>
          <a:xfrm>
            <a:off x="7243986" y="4601380"/>
            <a:ext cx="3074600" cy="677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微内核等</a:t>
            </a:r>
            <a:endParaRPr lang="en-US" altLang="zh-CN" b="1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其它可能形式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656C7B0-FBF9-A746-C5B6-DD7FD8341D2B}"/>
              </a:ext>
            </a:extLst>
          </p:cNvPr>
          <p:cNvCxnSpPr>
            <a:cxnSpLocks/>
            <a:stCxn id="3" idx="3"/>
            <a:endCxn id="20" idx="1"/>
          </p:cNvCxnSpPr>
          <p:nvPr/>
        </p:nvCxnSpPr>
        <p:spPr>
          <a:xfrm>
            <a:off x="5817233" y="5992980"/>
            <a:ext cx="1447886" cy="67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D404E83-9D58-D03A-9261-1802D3E01DD3}"/>
              </a:ext>
            </a:extLst>
          </p:cNvPr>
          <p:cNvSpPr/>
          <p:nvPr/>
        </p:nvSpPr>
        <p:spPr>
          <a:xfrm>
            <a:off x="7265119" y="5654225"/>
            <a:ext cx="3074600" cy="691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RTOS</a:t>
            </a: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各种实时操作系统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062953C-BF07-AA53-F251-5857136D61D9}"/>
              </a:ext>
            </a:extLst>
          </p:cNvPr>
          <p:cNvSpPr txBox="1"/>
          <p:nvPr/>
        </p:nvSpPr>
        <p:spPr>
          <a:xfrm>
            <a:off x="587388" y="1052736"/>
            <a:ext cx="8244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以组件库为基础，通过组合组件方式构造各种特性的</a:t>
            </a:r>
            <a:r>
              <a:rPr lang="en-US" altLang="zh-CN" sz="2400"/>
              <a:t>OS</a:t>
            </a:r>
            <a:r>
              <a:rPr lang="zh-CN" altLang="en-US" sz="2400"/>
              <a:t>。</a:t>
            </a:r>
            <a:endParaRPr lang="en-US" altLang="zh-CN" sz="2400"/>
          </a:p>
          <a:p>
            <a:r>
              <a:rPr lang="zh-CN" altLang="en-US" sz="2400"/>
              <a:t>即研究一种基于组件构造</a:t>
            </a:r>
            <a:r>
              <a:rPr lang="en-US" altLang="zh-CN" sz="2400"/>
              <a:t>OS</a:t>
            </a:r>
            <a:r>
              <a:rPr lang="zh-CN" altLang="en-US" sz="2400"/>
              <a:t>的</a:t>
            </a:r>
            <a:r>
              <a:rPr lang="en-US" altLang="zh-CN" sz="2400"/>
              <a:t>"</a:t>
            </a:r>
            <a:r>
              <a:rPr lang="zh-CN" altLang="en-US" sz="2400"/>
              <a:t>工厂式</a:t>
            </a:r>
            <a:r>
              <a:rPr lang="en-US" altLang="zh-CN" sz="2400"/>
              <a:t>"</a:t>
            </a:r>
            <a:r>
              <a:rPr lang="zh-CN" altLang="en-US" sz="2400"/>
              <a:t>方法。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21225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549A5F-86C5-8873-6429-6CE27C894EB3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设计思想 </a:t>
            </a:r>
            <a:r>
              <a:rPr lang="en-US" altLang="zh-CN" sz="3200"/>
              <a:t>– </a:t>
            </a:r>
            <a:r>
              <a:rPr lang="zh-CN" altLang="en-US" sz="3200"/>
              <a:t>操作系统相关与无关</a:t>
            </a:r>
            <a:endParaRPr lang="en-US" altLang="zh-CN" sz="320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FF2BD76-F4A2-05BD-9804-DE9D315939EF}"/>
              </a:ext>
            </a:extLst>
          </p:cNvPr>
          <p:cNvCxnSpPr>
            <a:cxnSpLocks/>
          </p:cNvCxnSpPr>
          <p:nvPr/>
        </p:nvCxnSpPr>
        <p:spPr>
          <a:xfrm>
            <a:off x="2902342" y="2629760"/>
            <a:ext cx="450537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06D7873-7F93-B24F-3203-EAEF3F3A1E2D}"/>
              </a:ext>
            </a:extLst>
          </p:cNvPr>
          <p:cNvSpPr/>
          <p:nvPr/>
        </p:nvSpPr>
        <p:spPr>
          <a:xfrm>
            <a:off x="4028218" y="1316896"/>
            <a:ext cx="1244565" cy="420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ysClr val="windowText" lastClr="000000"/>
                </a:solidFill>
              </a:rPr>
              <a:t>ArceOS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060D9F-A377-9D8B-D5ED-6CA461EED8E3}"/>
              </a:ext>
            </a:extLst>
          </p:cNvPr>
          <p:cNvSpPr/>
          <p:nvPr/>
        </p:nvSpPr>
        <p:spPr>
          <a:xfrm>
            <a:off x="5010486" y="2896004"/>
            <a:ext cx="1338079" cy="400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复用组件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B6BDE3-71AF-C467-7A79-71C491DA13D1}"/>
              </a:ext>
            </a:extLst>
          </p:cNvPr>
          <p:cNvSpPr txBox="1"/>
          <p:nvPr/>
        </p:nvSpPr>
        <p:spPr>
          <a:xfrm>
            <a:off x="2727198" y="1690712"/>
            <a:ext cx="1026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OS</a:t>
            </a:r>
            <a:r>
              <a:rPr lang="zh-CN" altLang="en-US" sz="2000"/>
              <a:t>相关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7019155-57F4-9D82-D037-53F84ABB3284}"/>
              </a:ext>
            </a:extLst>
          </p:cNvPr>
          <p:cNvSpPr txBox="1"/>
          <p:nvPr/>
        </p:nvSpPr>
        <p:spPr>
          <a:xfrm>
            <a:off x="1398734" y="3409564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算法复用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6EBFAC2-EF58-8AE5-33A3-2A8137DF0BB7}"/>
              </a:ext>
            </a:extLst>
          </p:cNvPr>
          <p:cNvSpPr txBox="1"/>
          <p:nvPr/>
        </p:nvSpPr>
        <p:spPr>
          <a:xfrm>
            <a:off x="7833546" y="339375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体系结构复用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33F7EEE-DE55-4ED3-7B3D-DD89C5832CB8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7656446" y="5215657"/>
            <a:ext cx="2785" cy="51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5E40E2B-A017-5768-D6FE-F2485EC20BEB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7656446" y="5247872"/>
            <a:ext cx="1769901" cy="50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66B8FC4-4A62-93EA-5A0B-17325BFB41C9}"/>
              </a:ext>
            </a:extLst>
          </p:cNvPr>
          <p:cNvCxnSpPr>
            <a:cxnSpLocks/>
            <a:stCxn id="79" idx="2"/>
            <a:endCxn id="76" idx="0"/>
          </p:cNvCxnSpPr>
          <p:nvPr/>
        </p:nvCxnSpPr>
        <p:spPr>
          <a:xfrm flipH="1">
            <a:off x="7659231" y="5215657"/>
            <a:ext cx="1768707" cy="51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03D04776-FE63-E475-3907-F99A22246F2C}"/>
              </a:ext>
            </a:extLst>
          </p:cNvPr>
          <p:cNvSpPr/>
          <p:nvPr/>
        </p:nvSpPr>
        <p:spPr>
          <a:xfrm>
            <a:off x="4028217" y="2013595"/>
            <a:ext cx="1244565" cy="420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adapter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49FE2A9-62B0-92EF-5533-988965135617}"/>
              </a:ext>
            </a:extLst>
          </p:cNvPr>
          <p:cNvSpPr/>
          <p:nvPr/>
        </p:nvSpPr>
        <p:spPr>
          <a:xfrm>
            <a:off x="6028867" y="1293414"/>
            <a:ext cx="1244565" cy="420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OtherOS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1B11AC7-F274-D583-8B0D-27A3CECCF257}"/>
              </a:ext>
            </a:extLst>
          </p:cNvPr>
          <p:cNvSpPr/>
          <p:nvPr/>
        </p:nvSpPr>
        <p:spPr>
          <a:xfrm>
            <a:off x="6028866" y="1990113"/>
            <a:ext cx="1244565" cy="420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adapter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563617A-63E3-8DC2-1BCF-6D290766AA62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650500" y="2433860"/>
            <a:ext cx="524970" cy="46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1985525-9719-160D-5179-A92D34B735A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183582" y="2410378"/>
            <a:ext cx="467567" cy="450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5CBD4C7-3161-2880-7B29-D4406116F472}"/>
              </a:ext>
            </a:extLst>
          </p:cNvPr>
          <p:cNvSpPr txBox="1"/>
          <p:nvPr/>
        </p:nvSpPr>
        <p:spPr>
          <a:xfrm>
            <a:off x="2760620" y="2857815"/>
            <a:ext cx="1026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OS</a:t>
            </a:r>
            <a:r>
              <a:rPr lang="zh-CN" altLang="en-US" sz="2000"/>
              <a:t>无关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195C9998-2A61-1D9A-6622-0EBD9D384580}"/>
              </a:ext>
            </a:extLst>
          </p:cNvPr>
          <p:cNvSpPr/>
          <p:nvPr/>
        </p:nvSpPr>
        <p:spPr>
          <a:xfrm>
            <a:off x="2511174" y="1019765"/>
            <a:ext cx="5184576" cy="243624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00B2869E-2867-DFFC-0F89-57B65E3DDFAA}"/>
              </a:ext>
            </a:extLst>
          </p:cNvPr>
          <p:cNvCxnSpPr>
            <a:cxnSpLocks/>
          </p:cNvCxnSpPr>
          <p:nvPr/>
        </p:nvCxnSpPr>
        <p:spPr>
          <a:xfrm>
            <a:off x="638631" y="5507412"/>
            <a:ext cx="453683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A1DFEE32-9BAD-19BD-A946-F0405C76CAFD}"/>
              </a:ext>
            </a:extLst>
          </p:cNvPr>
          <p:cNvSpPr/>
          <p:nvPr/>
        </p:nvSpPr>
        <p:spPr>
          <a:xfrm>
            <a:off x="724517" y="4194548"/>
            <a:ext cx="2002681" cy="420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ysClr val="windowText" lastClr="000000"/>
                </a:solidFill>
              </a:rPr>
              <a:t>ArceOS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92DA810-958B-7E85-C569-76993751F67C}"/>
              </a:ext>
            </a:extLst>
          </p:cNvPr>
          <p:cNvSpPr/>
          <p:nvPr/>
        </p:nvSpPr>
        <p:spPr>
          <a:xfrm>
            <a:off x="731226" y="5729278"/>
            <a:ext cx="1995972" cy="400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内存分配算法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8017238-9A46-21B2-AE54-6E301B60CF9F}"/>
              </a:ext>
            </a:extLst>
          </p:cNvPr>
          <p:cNvSpPr/>
          <p:nvPr/>
        </p:nvSpPr>
        <p:spPr>
          <a:xfrm>
            <a:off x="724517" y="4891247"/>
            <a:ext cx="906988" cy="420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axalloc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A5ACBAB-7363-9246-3EA2-A464E0E5A531}"/>
              </a:ext>
            </a:extLst>
          </p:cNvPr>
          <p:cNvSpPr/>
          <p:nvPr/>
        </p:nvSpPr>
        <p:spPr>
          <a:xfrm>
            <a:off x="3090501" y="4198656"/>
            <a:ext cx="1995971" cy="420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OtherOS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AF15DA3-823A-0213-D601-2258A57D2270}"/>
              </a:ext>
            </a:extLst>
          </p:cNvPr>
          <p:cNvSpPr/>
          <p:nvPr/>
        </p:nvSpPr>
        <p:spPr>
          <a:xfrm>
            <a:off x="3090501" y="4896729"/>
            <a:ext cx="1070297" cy="420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… …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E2247C6E-FD47-FCBA-FA4E-2C953DDDC36D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178011" y="5311512"/>
            <a:ext cx="0" cy="455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AA631197-F7A7-0AC6-A5AF-303E0F0E2498}"/>
              </a:ext>
            </a:extLst>
          </p:cNvPr>
          <p:cNvSpPr/>
          <p:nvPr/>
        </p:nvSpPr>
        <p:spPr>
          <a:xfrm>
            <a:off x="350599" y="3897417"/>
            <a:ext cx="4989317" cy="253974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622D47A5-F6B9-F873-8EB6-72E79F408B3F}"/>
              </a:ext>
            </a:extLst>
          </p:cNvPr>
          <p:cNvCxnSpPr>
            <a:cxnSpLocks/>
          </p:cNvCxnSpPr>
          <p:nvPr/>
        </p:nvCxnSpPr>
        <p:spPr>
          <a:xfrm>
            <a:off x="6933113" y="5435039"/>
            <a:ext cx="316928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69E2CA81-3028-4595-A409-BD1490D1E45C}"/>
              </a:ext>
            </a:extLst>
          </p:cNvPr>
          <p:cNvSpPr/>
          <p:nvPr/>
        </p:nvSpPr>
        <p:spPr>
          <a:xfrm>
            <a:off x="7018999" y="4122175"/>
            <a:ext cx="1244565" cy="420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ysClr val="windowText" lastClr="000000"/>
                </a:solidFill>
              </a:rPr>
              <a:t>ArceOS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6029C0F-395C-8204-9F5D-0B352D4731A4}"/>
              </a:ext>
            </a:extLst>
          </p:cNvPr>
          <p:cNvSpPr/>
          <p:nvPr/>
        </p:nvSpPr>
        <p:spPr>
          <a:xfrm>
            <a:off x="7047093" y="5731629"/>
            <a:ext cx="1224276" cy="400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riscv64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EDE064A-0097-4C3F-F1C8-04BDA0427C02}"/>
              </a:ext>
            </a:extLst>
          </p:cNvPr>
          <p:cNvSpPr/>
          <p:nvPr/>
        </p:nvSpPr>
        <p:spPr>
          <a:xfrm>
            <a:off x="7018998" y="4818874"/>
            <a:ext cx="1244565" cy="420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axhal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0814887-D9CD-0945-1FB6-E590AD32A223}"/>
              </a:ext>
            </a:extLst>
          </p:cNvPr>
          <p:cNvSpPr/>
          <p:nvPr/>
        </p:nvSpPr>
        <p:spPr>
          <a:xfrm>
            <a:off x="8805656" y="4098693"/>
            <a:ext cx="1244565" cy="420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OtherOS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09A9743-8FEF-7135-F328-A2681DA571B9}"/>
              </a:ext>
            </a:extLst>
          </p:cNvPr>
          <p:cNvSpPr/>
          <p:nvPr/>
        </p:nvSpPr>
        <p:spPr>
          <a:xfrm>
            <a:off x="8805655" y="4795392"/>
            <a:ext cx="1244565" cy="420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adapter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6B7D7BC2-830D-1A39-C915-FDFA55485454}"/>
              </a:ext>
            </a:extLst>
          </p:cNvPr>
          <p:cNvSpPr/>
          <p:nvPr/>
        </p:nvSpPr>
        <p:spPr>
          <a:xfrm>
            <a:off x="6645081" y="3825044"/>
            <a:ext cx="3804439" cy="266282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757746-DADC-E98E-356C-FEC5FFE22D29}"/>
              </a:ext>
            </a:extLst>
          </p:cNvPr>
          <p:cNvSpPr/>
          <p:nvPr/>
        </p:nvSpPr>
        <p:spPr>
          <a:xfrm>
            <a:off x="8805654" y="5748609"/>
            <a:ext cx="1241385" cy="400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aarch64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6F9C911C-0B90-DF24-8931-D0DA47E4E470}"/>
              </a:ext>
            </a:extLst>
          </p:cNvPr>
          <p:cNvCxnSpPr>
            <a:cxnSpLocks/>
          </p:cNvCxnSpPr>
          <p:nvPr/>
        </p:nvCxnSpPr>
        <p:spPr>
          <a:xfrm>
            <a:off x="9416522" y="5232637"/>
            <a:ext cx="2785" cy="51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5AE6D7DB-7F50-7F80-0256-0379F7E6CC07}"/>
              </a:ext>
            </a:extLst>
          </p:cNvPr>
          <p:cNvSpPr txBox="1"/>
          <p:nvPr/>
        </p:nvSpPr>
        <p:spPr>
          <a:xfrm>
            <a:off x="6979473" y="6122224"/>
            <a:ext cx="3226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Boot/</a:t>
            </a:r>
            <a:r>
              <a:rPr lang="zh-CN" altLang="en-US">
                <a:solidFill>
                  <a:sysClr val="windowText" lastClr="000000"/>
                </a:solidFill>
              </a:rPr>
              <a:t>中断异常</a:t>
            </a:r>
            <a:r>
              <a:rPr lang="en-US" altLang="zh-CN">
                <a:solidFill>
                  <a:sysClr val="windowText" lastClr="000000"/>
                </a:solidFill>
              </a:rPr>
              <a:t>/</a:t>
            </a:r>
            <a:r>
              <a:rPr lang="zh-CN" altLang="en-US">
                <a:solidFill>
                  <a:sysClr val="windowText" lastClr="000000"/>
                </a:solidFill>
              </a:rPr>
              <a:t>分页</a:t>
            </a:r>
            <a:r>
              <a:rPr lang="en-US" altLang="zh-CN">
                <a:solidFill>
                  <a:sysClr val="windowText" lastClr="000000"/>
                </a:solidFill>
              </a:rPr>
              <a:t>/</a:t>
            </a:r>
            <a:r>
              <a:rPr lang="zh-CN" altLang="en-US">
                <a:solidFill>
                  <a:sysClr val="windowText" lastClr="000000"/>
                </a:solidFill>
              </a:rPr>
              <a:t>锁与信号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257FBA0D-1DB4-A756-0733-3E845E5B40B5}"/>
              </a:ext>
            </a:extLst>
          </p:cNvPr>
          <p:cNvSpPr/>
          <p:nvPr/>
        </p:nvSpPr>
        <p:spPr>
          <a:xfrm>
            <a:off x="1820210" y="4873647"/>
            <a:ext cx="906988" cy="420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axtask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1133189C-9652-6F76-5F46-FFB282EB7C5D}"/>
              </a:ext>
            </a:extLst>
          </p:cNvPr>
          <p:cNvSpPr/>
          <p:nvPr/>
        </p:nvSpPr>
        <p:spPr>
          <a:xfrm>
            <a:off x="3090501" y="5730677"/>
            <a:ext cx="1995972" cy="400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任务调度算法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51E1C92E-30D2-ABFF-8813-647F02EBD634}"/>
              </a:ext>
            </a:extLst>
          </p:cNvPr>
          <p:cNvSpPr/>
          <p:nvPr/>
        </p:nvSpPr>
        <p:spPr>
          <a:xfrm>
            <a:off x="4220539" y="4891246"/>
            <a:ext cx="865933" cy="420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… …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DCD363DD-6D88-89FC-3ED6-7B9F9FC7612F}"/>
              </a:ext>
            </a:extLst>
          </p:cNvPr>
          <p:cNvCxnSpPr>
            <a:cxnSpLocks/>
          </p:cNvCxnSpPr>
          <p:nvPr/>
        </p:nvCxnSpPr>
        <p:spPr>
          <a:xfrm>
            <a:off x="4650500" y="5293912"/>
            <a:ext cx="0" cy="455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3C1E65C-BE75-4CA9-7E3F-F99EE0354A62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273704" y="5293912"/>
            <a:ext cx="1334697" cy="40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CF9AB56A-D130-CACB-29CA-720D0E171BF3}"/>
              </a:ext>
            </a:extLst>
          </p:cNvPr>
          <p:cNvCxnSpPr>
            <a:cxnSpLocks/>
            <a:stCxn id="65" idx="2"/>
          </p:cNvCxnSpPr>
          <p:nvPr/>
        </p:nvCxnSpPr>
        <p:spPr>
          <a:xfrm flipH="1">
            <a:off x="2268953" y="5316994"/>
            <a:ext cx="1356697" cy="40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箭头: 右 115">
            <a:extLst>
              <a:ext uri="{FF2B5EF4-FFF2-40B4-BE49-F238E27FC236}">
                <a16:creationId xmlns:a16="http://schemas.microsoft.com/office/drawing/2014/main" id="{1800F3DD-11AE-F2D7-9070-E3B99A3438FE}"/>
              </a:ext>
            </a:extLst>
          </p:cNvPr>
          <p:cNvSpPr/>
          <p:nvPr/>
        </p:nvSpPr>
        <p:spPr>
          <a:xfrm rot="3355705">
            <a:off x="7667454" y="2616880"/>
            <a:ext cx="978408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7" name="箭头: 右 116">
            <a:extLst>
              <a:ext uri="{FF2B5EF4-FFF2-40B4-BE49-F238E27FC236}">
                <a16:creationId xmlns:a16="http://schemas.microsoft.com/office/drawing/2014/main" id="{86C88A63-077A-53B9-2354-140F49320325}"/>
              </a:ext>
            </a:extLst>
          </p:cNvPr>
          <p:cNvSpPr/>
          <p:nvPr/>
        </p:nvSpPr>
        <p:spPr>
          <a:xfrm rot="7700259">
            <a:off x="1589109" y="2636049"/>
            <a:ext cx="978408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75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709102F-5BD7-CE16-0713-D479FEF656EA}"/>
              </a:ext>
            </a:extLst>
          </p:cNvPr>
          <p:cNvSpPr txBox="1">
            <a:spLocks/>
          </p:cNvSpPr>
          <p:nvPr/>
        </p:nvSpPr>
        <p:spPr>
          <a:xfrm>
            <a:off x="443372" y="1244003"/>
            <a:ext cx="5865423" cy="5423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anose="020B0604020202020204" pitchFamily="34" charset="0"/>
              <a:buNone/>
            </a:pPr>
            <a:r>
              <a:rPr lang="en-US" altLang="zh-CN" sz="2000"/>
              <a:t>1 </a:t>
            </a:r>
            <a:r>
              <a:rPr lang="zh-CN" altLang="en-US" sz="2000"/>
              <a:t>通过横向对比各种</a:t>
            </a:r>
            <a:r>
              <a:rPr lang="en-US" altLang="zh-CN" sz="2000"/>
              <a:t>OS</a:t>
            </a:r>
            <a:r>
              <a:rPr lang="zh-CN" altLang="en-US" sz="2000"/>
              <a:t>实现</a:t>
            </a:r>
            <a:endParaRPr lang="en-US" altLang="zh-CN" sz="200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altLang="zh-CN" sz="2000"/>
              <a:t>1.1 </a:t>
            </a:r>
            <a:r>
              <a:rPr lang="zh-CN" altLang="en-US" sz="2000"/>
              <a:t>区分共性的部分和个性的部分</a:t>
            </a:r>
            <a:endParaRPr lang="en-US" altLang="zh-CN" sz="200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altLang="zh-CN" sz="2000"/>
              <a:t>1.2 </a:t>
            </a:r>
            <a:r>
              <a:rPr lang="zh-CN" altLang="en-US" sz="2000"/>
              <a:t>区分相对固定的部分和相对易变的部分</a:t>
            </a:r>
            <a:endParaRPr lang="en-US" altLang="zh-CN" sz="200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zh-CN" altLang="en-US" sz="2000"/>
              <a:t>共性固定是主干框架；个性易变是功能组件</a:t>
            </a:r>
            <a:endParaRPr lang="en-US" altLang="zh-CN" sz="2000"/>
          </a:p>
          <a:p>
            <a:pPr marL="0" lvl="1" indent="0">
              <a:buFont typeface="Arial" panose="020B0604020202020204" pitchFamily="34" charset="0"/>
              <a:buNone/>
            </a:pPr>
            <a:endParaRPr lang="en-US" altLang="zh-CN" sz="200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altLang="zh-CN" sz="2000"/>
              <a:t>2 </a:t>
            </a:r>
            <a:r>
              <a:rPr lang="zh-CN" altLang="en-US" sz="2000"/>
              <a:t>主干框架</a:t>
            </a:r>
            <a:endParaRPr lang="en-US" altLang="zh-CN" sz="200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altLang="zh-CN" sz="2000"/>
              <a:t>2.1 </a:t>
            </a:r>
            <a:r>
              <a:rPr lang="zh-CN" altLang="en-US" sz="2000"/>
              <a:t>主干组件：按照执行顺序切分为一系列阶段，并且应当是各种</a:t>
            </a:r>
            <a:r>
              <a:rPr lang="en-US" altLang="zh-CN" sz="2000"/>
              <a:t>OS</a:t>
            </a:r>
            <a:r>
              <a:rPr lang="zh-CN" altLang="en-US" sz="2000"/>
              <a:t>框架的最大集合。每个阶段根据情况对应有效主干组件或者是空实现组件。</a:t>
            </a:r>
            <a:endParaRPr lang="en-US" altLang="zh-CN" sz="200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altLang="zh-CN" sz="2000"/>
              <a:t>2.2 </a:t>
            </a:r>
            <a:r>
              <a:rPr lang="zh-CN" altLang="en-US" sz="2000"/>
              <a:t>主干组件决定</a:t>
            </a:r>
            <a:r>
              <a:rPr lang="zh-CN" altLang="en-US" sz="2000" b="1">
                <a:solidFill>
                  <a:srgbClr val="0070C0"/>
                </a:solidFill>
              </a:rPr>
              <a:t>干什么</a:t>
            </a:r>
            <a:r>
              <a:rPr lang="zh-CN" altLang="en-US" sz="2000"/>
              <a:t>？它们根据策略在功能组件中选择适当组件去完成工作。</a:t>
            </a:r>
            <a:endParaRPr lang="en-US" altLang="zh-CN" sz="2000"/>
          </a:p>
          <a:p>
            <a:pPr marL="0" lvl="1" indent="0">
              <a:buFont typeface="Arial" panose="020B0604020202020204" pitchFamily="34" charset="0"/>
              <a:buNone/>
            </a:pPr>
            <a:endParaRPr lang="en-US" altLang="zh-CN" sz="200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altLang="zh-CN" sz="2000"/>
              <a:t>3 </a:t>
            </a:r>
            <a:r>
              <a:rPr lang="zh-CN" altLang="en-US" sz="2000"/>
              <a:t>功能组件</a:t>
            </a:r>
            <a:endParaRPr lang="en-US" altLang="zh-CN" sz="200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altLang="zh-CN" sz="2000"/>
              <a:t>3.1</a:t>
            </a:r>
            <a:r>
              <a:rPr lang="zh-CN" altLang="en-US" sz="2000"/>
              <a:t>功能组件决定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怎么干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altLang="zh-CN" sz="200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altLang="zh-CN" sz="2000"/>
              <a:t>3.2 </a:t>
            </a:r>
            <a:r>
              <a:rPr lang="zh-CN" altLang="en-US" sz="2000"/>
              <a:t>同一功能组中的各个组件是互备关系，可以互相替换。</a:t>
            </a:r>
            <a:endParaRPr lang="en-US" altLang="zh-CN" sz="200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2165FAC-86F2-368D-5A5E-340A40882C39}"/>
              </a:ext>
            </a:extLst>
          </p:cNvPr>
          <p:cNvGrpSpPr/>
          <p:nvPr/>
        </p:nvGrpSpPr>
        <p:grpSpPr>
          <a:xfrm>
            <a:off x="6348028" y="3978434"/>
            <a:ext cx="5580620" cy="2561585"/>
            <a:chOff x="6528048" y="370134"/>
            <a:chExt cx="5580620" cy="2561585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72FBA60-70F2-BF69-90DD-D4EE354DD5A6}"/>
                </a:ext>
              </a:extLst>
            </p:cNvPr>
            <p:cNvSpPr/>
            <p:nvPr/>
          </p:nvSpPr>
          <p:spPr>
            <a:xfrm>
              <a:off x="8940316" y="693299"/>
              <a:ext cx="882098" cy="2230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ysClr val="windowText" lastClr="000000"/>
                  </a:solidFill>
                </a:rPr>
                <a:t>主干</a:t>
              </a:r>
              <a:endParaRPr lang="en-US" altLang="zh-CN">
                <a:solidFill>
                  <a:sysClr val="windowText" lastClr="000000"/>
                </a:solidFill>
              </a:endParaRPr>
            </a:p>
            <a:p>
              <a:pPr algn="ctr"/>
              <a:r>
                <a:rPr lang="zh-CN" altLang="en-US">
                  <a:solidFill>
                    <a:sysClr val="windowText" lastClr="000000"/>
                  </a:solidFill>
                </a:rPr>
                <a:t>框架</a:t>
              </a: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AC1FA27D-2351-2815-77E9-CA1C5072DDDF}"/>
                </a:ext>
              </a:extLst>
            </p:cNvPr>
            <p:cNvCxnSpPr/>
            <p:nvPr/>
          </p:nvCxnSpPr>
          <p:spPr>
            <a:xfrm flipV="1">
              <a:off x="9907975" y="2103289"/>
              <a:ext cx="1008112" cy="396044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F4982C65-D187-AD6B-598E-477B03AF4038}"/>
                </a:ext>
              </a:extLst>
            </p:cNvPr>
            <p:cNvCxnSpPr>
              <a:cxnSpLocks/>
            </p:cNvCxnSpPr>
            <p:nvPr/>
          </p:nvCxnSpPr>
          <p:spPr>
            <a:xfrm>
              <a:off x="7698178" y="1644628"/>
              <a:ext cx="1134126" cy="396044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B51EA87-12A2-9B2E-897C-F1A17C74DAC1}"/>
                </a:ext>
              </a:extLst>
            </p:cNvPr>
            <p:cNvSpPr txBox="1"/>
            <p:nvPr/>
          </p:nvSpPr>
          <p:spPr>
            <a:xfrm>
              <a:off x="9012324" y="2285388"/>
              <a:ext cx="7560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共性</a:t>
              </a:r>
              <a:endParaRPr lang="en-US" altLang="zh-CN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zh-CN" altLang="en-US" b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固定</a:t>
              </a: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1ABC0B27-E3DB-B4D9-C6B9-B76B300076D1}"/>
                </a:ext>
              </a:extLst>
            </p:cNvPr>
            <p:cNvGrpSpPr/>
            <p:nvPr/>
          </p:nvGrpSpPr>
          <p:grpSpPr>
            <a:xfrm>
              <a:off x="6528048" y="764704"/>
              <a:ext cx="2196244" cy="701838"/>
              <a:chOff x="6672064" y="800708"/>
              <a:chExt cx="2196244" cy="701838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FBA468C4-68BB-E7EE-CAEC-84404FFCBD27}"/>
                  </a:ext>
                </a:extLst>
              </p:cNvPr>
              <p:cNvSpPr/>
              <p:nvPr/>
            </p:nvSpPr>
            <p:spPr>
              <a:xfrm>
                <a:off x="6672064" y="800708"/>
                <a:ext cx="2196244" cy="70183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D22E681-C9E8-5D4B-8A67-2DC14F75FDBF}"/>
                  </a:ext>
                </a:extLst>
              </p:cNvPr>
              <p:cNvSpPr/>
              <p:nvPr/>
            </p:nvSpPr>
            <p:spPr>
              <a:xfrm>
                <a:off x="8076220" y="840535"/>
                <a:ext cx="396044" cy="62837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ysClr val="windowText" lastClr="000000"/>
                    </a:solidFill>
                  </a:rPr>
                  <a:t>功能</a:t>
                </a: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99D5FDA-7647-AF2D-F503-DBA71DCCF408}"/>
                  </a:ext>
                </a:extLst>
              </p:cNvPr>
              <p:cNvSpPr/>
              <p:nvPr/>
            </p:nvSpPr>
            <p:spPr>
              <a:xfrm>
                <a:off x="7572164" y="844850"/>
                <a:ext cx="396044" cy="62837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ysClr val="windowText" lastClr="000000"/>
                    </a:solidFill>
                  </a:rPr>
                  <a:t>功能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A1F35E1-373D-75CD-A8D5-792A75C28756}"/>
                  </a:ext>
                </a:extLst>
              </p:cNvPr>
              <p:cNvSpPr/>
              <p:nvPr/>
            </p:nvSpPr>
            <p:spPr>
              <a:xfrm>
                <a:off x="7068148" y="836712"/>
                <a:ext cx="396044" cy="62837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ysClr val="windowText" lastClr="000000"/>
                    </a:solidFill>
                  </a:rPr>
                  <a:t>功能</a:t>
                </a:r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9BD6006-C5E8-B1A9-5FF7-6673FE3832CC}"/>
                </a:ext>
              </a:extLst>
            </p:cNvPr>
            <p:cNvGrpSpPr/>
            <p:nvPr/>
          </p:nvGrpSpPr>
          <p:grpSpPr>
            <a:xfrm>
              <a:off x="9912424" y="1333708"/>
              <a:ext cx="2196244" cy="701838"/>
              <a:chOff x="6672064" y="800708"/>
              <a:chExt cx="2196244" cy="701838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9196AA59-6023-BF21-350B-5146AD03D29F}"/>
                  </a:ext>
                </a:extLst>
              </p:cNvPr>
              <p:cNvSpPr/>
              <p:nvPr/>
            </p:nvSpPr>
            <p:spPr>
              <a:xfrm>
                <a:off x="6672064" y="800708"/>
                <a:ext cx="2196244" cy="70183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4F74579C-4074-0FF2-2947-805037F24EBB}"/>
                  </a:ext>
                </a:extLst>
              </p:cNvPr>
              <p:cNvSpPr/>
              <p:nvPr/>
            </p:nvSpPr>
            <p:spPr>
              <a:xfrm>
                <a:off x="8076220" y="840535"/>
                <a:ext cx="396044" cy="62837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ysClr val="windowText" lastClr="000000"/>
                    </a:solidFill>
                  </a:rPr>
                  <a:t>功能</a:t>
                </a: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AB852F1-764B-B441-39F9-0ED0B981A8B1}"/>
                  </a:ext>
                </a:extLst>
              </p:cNvPr>
              <p:cNvSpPr/>
              <p:nvPr/>
            </p:nvSpPr>
            <p:spPr>
              <a:xfrm>
                <a:off x="7572164" y="844850"/>
                <a:ext cx="396044" cy="62837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ysClr val="windowText" lastClr="000000"/>
                    </a:solidFill>
                  </a:rPr>
                  <a:t>功能</a:t>
                </a: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089E3020-A496-FFA8-CF75-AD16F4CA0BB3}"/>
                  </a:ext>
                </a:extLst>
              </p:cNvPr>
              <p:cNvSpPr/>
              <p:nvPr/>
            </p:nvSpPr>
            <p:spPr>
              <a:xfrm>
                <a:off x="7068148" y="836712"/>
                <a:ext cx="396044" cy="62837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ysClr val="windowText" lastClr="000000"/>
                    </a:solidFill>
                  </a:rPr>
                  <a:t>功能</a:t>
                </a:r>
              </a:p>
            </p:txBody>
          </p:sp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EF2A622-D7F5-832D-2392-0BBFE72EFB33}"/>
                </a:ext>
              </a:extLst>
            </p:cNvPr>
            <p:cNvSpPr txBox="1"/>
            <p:nvPr/>
          </p:nvSpPr>
          <p:spPr>
            <a:xfrm>
              <a:off x="6960097" y="370134"/>
              <a:ext cx="1260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个性</a:t>
              </a:r>
              <a:r>
                <a:rPr lang="en-US" altLang="zh-CN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</a:t>
              </a:r>
              <a:r>
                <a:rPr lang="zh-CN" altLang="en-US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易变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82E85511-09D0-A2A7-402B-042E74A9F32B}"/>
                </a:ext>
              </a:extLst>
            </p:cNvPr>
            <p:cNvSpPr txBox="1"/>
            <p:nvPr/>
          </p:nvSpPr>
          <p:spPr>
            <a:xfrm>
              <a:off x="10416481" y="865671"/>
              <a:ext cx="1260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个性</a:t>
              </a:r>
              <a:r>
                <a:rPr lang="en-US" altLang="zh-CN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</a:t>
              </a:r>
              <a:r>
                <a:rPr lang="zh-CN" altLang="en-US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易变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9E9C772C-049A-614A-4CC3-97D22A4DD601}"/>
              </a:ext>
            </a:extLst>
          </p:cNvPr>
          <p:cNvGrpSpPr/>
          <p:nvPr/>
        </p:nvGrpSpPr>
        <p:grpSpPr>
          <a:xfrm>
            <a:off x="6863188" y="675871"/>
            <a:ext cx="4776505" cy="2942935"/>
            <a:chOff x="7176120" y="3402389"/>
            <a:chExt cx="4776505" cy="2942935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86E8A616-BB8C-8360-EFD6-D525AA67AE14}"/>
                </a:ext>
              </a:extLst>
            </p:cNvPr>
            <p:cNvSpPr/>
            <p:nvPr/>
          </p:nvSpPr>
          <p:spPr>
            <a:xfrm>
              <a:off x="7176120" y="3429000"/>
              <a:ext cx="3487939" cy="2916324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CCCE492-AE6A-6556-CC31-123D12D8E89F}"/>
                </a:ext>
              </a:extLst>
            </p:cNvPr>
            <p:cNvSpPr/>
            <p:nvPr/>
          </p:nvSpPr>
          <p:spPr>
            <a:xfrm>
              <a:off x="7351691" y="3881549"/>
              <a:ext cx="882098" cy="2230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DD39E30-4442-B42F-FA7D-FFD85D29BCDC}"/>
                </a:ext>
              </a:extLst>
            </p:cNvPr>
            <p:cNvSpPr txBox="1"/>
            <p:nvPr/>
          </p:nvSpPr>
          <p:spPr>
            <a:xfrm>
              <a:off x="7426728" y="345571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OS1</a:t>
              </a:r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A17C2CA-5B80-C84A-6137-B9FC9EEC74AA}"/>
                </a:ext>
              </a:extLst>
            </p:cNvPr>
            <p:cNvSpPr/>
            <p:nvPr/>
          </p:nvSpPr>
          <p:spPr>
            <a:xfrm>
              <a:off x="7462732" y="4033949"/>
              <a:ext cx="642717" cy="2591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A094E5B-AC0F-A8D3-6F3F-75099098F1E2}"/>
                </a:ext>
              </a:extLst>
            </p:cNvPr>
            <p:cNvSpPr/>
            <p:nvPr/>
          </p:nvSpPr>
          <p:spPr>
            <a:xfrm>
              <a:off x="7470366" y="4605134"/>
              <a:ext cx="642717" cy="2591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D3CC017-D5DF-89E8-3B5C-3C02983AF6F0}"/>
                </a:ext>
              </a:extLst>
            </p:cNvPr>
            <p:cNvSpPr/>
            <p:nvPr/>
          </p:nvSpPr>
          <p:spPr>
            <a:xfrm>
              <a:off x="7488368" y="5697252"/>
              <a:ext cx="642717" cy="2591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FAE0CEF-A084-CA34-8840-C6493AAC1500}"/>
                </a:ext>
              </a:extLst>
            </p:cNvPr>
            <p:cNvSpPr/>
            <p:nvPr/>
          </p:nvSpPr>
          <p:spPr>
            <a:xfrm>
              <a:off x="8464686" y="3898425"/>
              <a:ext cx="882098" cy="2230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35171638-6380-E33C-BB7A-690185D789CC}"/>
                </a:ext>
              </a:extLst>
            </p:cNvPr>
            <p:cNvSpPr txBox="1"/>
            <p:nvPr/>
          </p:nvSpPr>
          <p:spPr>
            <a:xfrm>
              <a:off x="8539723" y="3472588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OS2</a:t>
              </a:r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C3B526C-88F3-B7D9-675F-FA8527D4686A}"/>
                </a:ext>
              </a:extLst>
            </p:cNvPr>
            <p:cNvSpPr/>
            <p:nvPr/>
          </p:nvSpPr>
          <p:spPr>
            <a:xfrm>
              <a:off x="8575727" y="4050825"/>
              <a:ext cx="642717" cy="2591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D2D6CE6-1D37-F9E9-BA86-213990BE8387}"/>
                </a:ext>
              </a:extLst>
            </p:cNvPr>
            <p:cNvSpPr/>
            <p:nvPr/>
          </p:nvSpPr>
          <p:spPr>
            <a:xfrm>
              <a:off x="8601363" y="5714128"/>
              <a:ext cx="642717" cy="2591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745048F-BFE6-C78F-A75F-98866800DC3B}"/>
                </a:ext>
              </a:extLst>
            </p:cNvPr>
            <p:cNvSpPr/>
            <p:nvPr/>
          </p:nvSpPr>
          <p:spPr>
            <a:xfrm>
              <a:off x="9577681" y="3898425"/>
              <a:ext cx="882098" cy="2230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FE2C74DB-DCBF-7CE0-3169-28A007D15B88}"/>
                </a:ext>
              </a:extLst>
            </p:cNvPr>
            <p:cNvSpPr txBox="1"/>
            <p:nvPr/>
          </p:nvSpPr>
          <p:spPr>
            <a:xfrm>
              <a:off x="9652718" y="3472588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OS3</a:t>
              </a:r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F3702ED-6F6C-4835-5B9B-F47A1A6D6A9D}"/>
                </a:ext>
              </a:extLst>
            </p:cNvPr>
            <p:cNvSpPr/>
            <p:nvPr/>
          </p:nvSpPr>
          <p:spPr>
            <a:xfrm>
              <a:off x="9710986" y="5168069"/>
              <a:ext cx="642717" cy="2591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C368C0-F465-5DF8-6A91-080DA03D0B10}"/>
                </a:ext>
              </a:extLst>
            </p:cNvPr>
            <p:cNvSpPr/>
            <p:nvPr/>
          </p:nvSpPr>
          <p:spPr>
            <a:xfrm>
              <a:off x="9696356" y="4622010"/>
              <a:ext cx="642717" cy="2591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9C852C3-5910-E0A9-739F-5A8E71246E06}"/>
                </a:ext>
              </a:extLst>
            </p:cNvPr>
            <p:cNvSpPr/>
            <p:nvPr/>
          </p:nvSpPr>
          <p:spPr>
            <a:xfrm>
              <a:off x="9714358" y="5714128"/>
              <a:ext cx="642717" cy="2591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469D9C-BDFB-833A-310C-5FB5155FBCED}"/>
                </a:ext>
              </a:extLst>
            </p:cNvPr>
            <p:cNvSpPr/>
            <p:nvPr/>
          </p:nvSpPr>
          <p:spPr>
            <a:xfrm>
              <a:off x="11070527" y="3906517"/>
              <a:ext cx="882098" cy="223087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4CF97CEB-8EF3-86D0-4BF8-9CC7CD14ECCC}"/>
                </a:ext>
              </a:extLst>
            </p:cNvPr>
            <p:cNvSpPr/>
            <p:nvPr/>
          </p:nvSpPr>
          <p:spPr>
            <a:xfrm>
              <a:off x="11203832" y="5176161"/>
              <a:ext cx="642717" cy="2591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76F94EE0-E40B-1CF9-EEE8-DCA64358E324}"/>
                </a:ext>
              </a:extLst>
            </p:cNvPr>
            <p:cNvSpPr/>
            <p:nvPr/>
          </p:nvSpPr>
          <p:spPr>
            <a:xfrm>
              <a:off x="11189202" y="4630102"/>
              <a:ext cx="642717" cy="2591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3868351-7F4A-3C1C-041F-6BA6DC22E68E}"/>
                </a:ext>
              </a:extLst>
            </p:cNvPr>
            <p:cNvSpPr/>
            <p:nvPr/>
          </p:nvSpPr>
          <p:spPr>
            <a:xfrm>
              <a:off x="11207204" y="5722220"/>
              <a:ext cx="642717" cy="2591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878BAFE6-8770-627D-AE1D-304B6A473B8E}"/>
                </a:ext>
              </a:extLst>
            </p:cNvPr>
            <p:cNvSpPr/>
            <p:nvPr/>
          </p:nvSpPr>
          <p:spPr>
            <a:xfrm>
              <a:off x="11203831" y="4097926"/>
              <a:ext cx="642717" cy="2591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箭头: 右 68">
              <a:extLst>
                <a:ext uri="{FF2B5EF4-FFF2-40B4-BE49-F238E27FC236}">
                  <a16:creationId xmlns:a16="http://schemas.microsoft.com/office/drawing/2014/main" id="{A8742769-3272-095B-5EC8-57A3337520D6}"/>
                </a:ext>
              </a:extLst>
            </p:cNvPr>
            <p:cNvSpPr/>
            <p:nvPr/>
          </p:nvSpPr>
          <p:spPr>
            <a:xfrm>
              <a:off x="10596500" y="4734707"/>
              <a:ext cx="367951" cy="48463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419FFAA4-33D5-2D9D-D8B3-EF783AB2B069}"/>
                </a:ext>
              </a:extLst>
            </p:cNvPr>
            <p:cNvSpPr txBox="1"/>
            <p:nvPr/>
          </p:nvSpPr>
          <p:spPr>
            <a:xfrm>
              <a:off x="11129145" y="3402389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合集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9CAC894-8380-FF72-B9E0-18499DFFEDE7}"/>
              </a:ext>
            </a:extLst>
          </p:cNvPr>
          <p:cNvSpPr txBox="1"/>
          <p:nvPr/>
        </p:nvSpPr>
        <p:spPr>
          <a:xfrm>
            <a:off x="515380" y="370134"/>
            <a:ext cx="60126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设计思想 </a:t>
            </a:r>
            <a:r>
              <a:rPr lang="en-US" altLang="zh-CN" sz="3200"/>
              <a:t>– </a:t>
            </a:r>
            <a:r>
              <a:rPr lang="zh-CN" altLang="en-US" sz="3200"/>
              <a:t>主干组件与功能组件</a:t>
            </a:r>
            <a:endParaRPr lang="en-US" altLang="zh-CN" sz="3200"/>
          </a:p>
        </p:txBody>
      </p:sp>
    </p:spTree>
    <p:extLst>
      <p:ext uri="{BB962C8B-B14F-4D97-AF65-F5344CB8AC3E}">
        <p14:creationId xmlns:p14="http://schemas.microsoft.com/office/powerpoint/2010/main" val="2423639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FEA36FE-EAE1-66E3-75D2-4FABFAE88AB9}"/>
              </a:ext>
            </a:extLst>
          </p:cNvPr>
          <p:cNvSpPr txBox="1"/>
          <p:nvPr/>
        </p:nvSpPr>
        <p:spPr>
          <a:xfrm>
            <a:off x="587388" y="1052736"/>
            <a:ext cx="8244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1) </a:t>
            </a:r>
            <a:r>
              <a:rPr lang="zh-CN" altLang="en-US" sz="2400"/>
              <a:t>以应用为中心：整个系统服务于应用和支撑应用</a:t>
            </a:r>
            <a:endParaRPr lang="en-US" altLang="zh-CN" sz="2400"/>
          </a:p>
          <a:p>
            <a:r>
              <a:rPr lang="en-US" altLang="zh-CN" sz="2400"/>
              <a:t>2) </a:t>
            </a:r>
            <a:r>
              <a:rPr lang="zh-CN" altLang="en-US" sz="2400"/>
              <a:t>依赖组件集合最小化：满足应用运行前提下，无冗余组件</a:t>
            </a:r>
            <a:endParaRPr lang="en-US" altLang="zh-CN" sz="24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9F3538-A835-031F-F227-01B50B66BCB4}"/>
              </a:ext>
            </a:extLst>
          </p:cNvPr>
          <p:cNvSpPr/>
          <p:nvPr/>
        </p:nvSpPr>
        <p:spPr>
          <a:xfrm>
            <a:off x="1739516" y="2348880"/>
            <a:ext cx="1631871" cy="45552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app1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9F66DE-2F65-9725-1EB1-DA8720CABD51}"/>
              </a:ext>
            </a:extLst>
          </p:cNvPr>
          <p:cNvSpPr/>
          <p:nvPr/>
        </p:nvSpPr>
        <p:spPr>
          <a:xfrm>
            <a:off x="1765894" y="5516749"/>
            <a:ext cx="1619039" cy="45552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startup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D766B3-1BBD-6350-8888-78AE8DE61A57}"/>
              </a:ext>
            </a:extLst>
          </p:cNvPr>
          <p:cNvSpPr/>
          <p:nvPr/>
        </p:nvSpPr>
        <p:spPr>
          <a:xfrm>
            <a:off x="659396" y="4439597"/>
            <a:ext cx="1296144" cy="45552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mod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545B2E-C6E4-5511-0C91-F4D35A6076F2}"/>
              </a:ext>
            </a:extLst>
          </p:cNvPr>
          <p:cNvSpPr/>
          <p:nvPr/>
        </p:nvSpPr>
        <p:spPr>
          <a:xfrm>
            <a:off x="1955540" y="4458348"/>
            <a:ext cx="1296144" cy="45552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mod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520534-B3D9-D5D1-92A2-26D5E959642F}"/>
              </a:ext>
            </a:extLst>
          </p:cNvPr>
          <p:cNvSpPr/>
          <p:nvPr/>
        </p:nvSpPr>
        <p:spPr>
          <a:xfrm>
            <a:off x="3251684" y="4458347"/>
            <a:ext cx="1296144" cy="45552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mod(opt)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F7FBDD-CB50-3236-50B0-D06664194C49}"/>
              </a:ext>
            </a:extLst>
          </p:cNvPr>
          <p:cNvSpPr/>
          <p:nvPr/>
        </p:nvSpPr>
        <p:spPr>
          <a:xfrm>
            <a:off x="1055439" y="3394238"/>
            <a:ext cx="1296144" cy="45552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mod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A9D633B-5BE1-5BD8-A91E-0E930AAF97D8}"/>
              </a:ext>
            </a:extLst>
          </p:cNvPr>
          <p:cNvSpPr/>
          <p:nvPr/>
        </p:nvSpPr>
        <p:spPr>
          <a:xfrm>
            <a:off x="2819635" y="3394238"/>
            <a:ext cx="1296144" cy="45552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mod(opt)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007ADD5-B91D-6DE1-6D63-F0A9F18D469E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1703511" y="2804405"/>
            <a:ext cx="851941" cy="58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3752D0E-4778-8D26-C3AB-75EEC6653E0E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555452" y="2804405"/>
            <a:ext cx="912255" cy="5898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511BBE7-5CDC-9EAA-EFD7-5319E6CEAB33}"/>
              </a:ext>
            </a:extLst>
          </p:cNvPr>
          <p:cNvCxnSpPr>
            <a:stCxn id="9" idx="2"/>
            <a:endCxn id="6" idx="0"/>
          </p:cNvCxnSpPr>
          <p:nvPr/>
        </p:nvCxnSpPr>
        <p:spPr>
          <a:xfrm flipH="1">
            <a:off x="1307468" y="3849763"/>
            <a:ext cx="396043" cy="58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043F315-A00D-D394-6CD6-EF3CFFBD4502}"/>
              </a:ext>
            </a:extLst>
          </p:cNvPr>
          <p:cNvCxnSpPr>
            <a:endCxn id="7" idx="0"/>
          </p:cNvCxnSpPr>
          <p:nvPr/>
        </p:nvCxnSpPr>
        <p:spPr>
          <a:xfrm>
            <a:off x="1859453" y="3859138"/>
            <a:ext cx="744159" cy="59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58F8305-BA21-7761-2978-AC807DA5DDB5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3467707" y="3849763"/>
            <a:ext cx="432049" cy="6085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B0E0DA0-5A95-160F-A924-9B592E0D7329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1307468" y="4895122"/>
            <a:ext cx="1267946" cy="621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2B1FF55-A49F-82BD-0FCF-2373276A8563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2575414" y="4913873"/>
            <a:ext cx="28198" cy="60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D62C220-3FC7-C896-5A76-4AD3E9106262}"/>
              </a:ext>
            </a:extLst>
          </p:cNvPr>
          <p:cNvCxnSpPr>
            <a:stCxn id="8" idx="2"/>
            <a:endCxn id="5" idx="0"/>
          </p:cNvCxnSpPr>
          <p:nvPr/>
        </p:nvCxnSpPr>
        <p:spPr>
          <a:xfrm flipH="1">
            <a:off x="2711624" y="4913872"/>
            <a:ext cx="1188132" cy="60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D5C73723-927A-D22D-34CE-C120D6778DB6}"/>
              </a:ext>
            </a:extLst>
          </p:cNvPr>
          <p:cNvSpPr/>
          <p:nvPr/>
        </p:nvSpPr>
        <p:spPr>
          <a:xfrm>
            <a:off x="5555941" y="2348880"/>
            <a:ext cx="1631871" cy="45552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app2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BF1A73-F36C-836F-58B4-A2EB6231BB8C}"/>
              </a:ext>
            </a:extLst>
          </p:cNvPr>
          <p:cNvSpPr/>
          <p:nvPr/>
        </p:nvSpPr>
        <p:spPr>
          <a:xfrm>
            <a:off x="5582319" y="5516749"/>
            <a:ext cx="1619039" cy="45552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startup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980D298-74BD-45FF-7934-98907A084194}"/>
              </a:ext>
            </a:extLst>
          </p:cNvPr>
          <p:cNvSpPr/>
          <p:nvPr/>
        </p:nvSpPr>
        <p:spPr>
          <a:xfrm>
            <a:off x="5771965" y="4458348"/>
            <a:ext cx="1296144" cy="45552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mod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95BCEDA-25B8-5C8B-F1EC-36EA640536A0}"/>
              </a:ext>
            </a:extLst>
          </p:cNvPr>
          <p:cNvSpPr/>
          <p:nvPr/>
        </p:nvSpPr>
        <p:spPr>
          <a:xfrm>
            <a:off x="4871864" y="3394238"/>
            <a:ext cx="1296144" cy="45552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mod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64FB1BE-307C-0DC1-0EFF-EBDAA7772712}"/>
              </a:ext>
            </a:extLst>
          </p:cNvPr>
          <p:cNvCxnSpPr>
            <a:stCxn id="27" idx="2"/>
            <a:endCxn id="32" idx="0"/>
          </p:cNvCxnSpPr>
          <p:nvPr/>
        </p:nvCxnSpPr>
        <p:spPr>
          <a:xfrm flipH="1">
            <a:off x="5519936" y="2804405"/>
            <a:ext cx="851941" cy="58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E73E39E-00FF-96FB-1148-A9F5FEC37E79}"/>
              </a:ext>
            </a:extLst>
          </p:cNvPr>
          <p:cNvCxnSpPr>
            <a:endCxn id="30" idx="0"/>
          </p:cNvCxnSpPr>
          <p:nvPr/>
        </p:nvCxnSpPr>
        <p:spPr>
          <a:xfrm>
            <a:off x="5675878" y="3859138"/>
            <a:ext cx="744159" cy="59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2E2D912-F2B5-2F10-43D3-833EC120A38F}"/>
              </a:ext>
            </a:extLst>
          </p:cNvPr>
          <p:cNvCxnSpPr>
            <a:stCxn id="30" idx="2"/>
            <a:endCxn id="28" idx="0"/>
          </p:cNvCxnSpPr>
          <p:nvPr/>
        </p:nvCxnSpPr>
        <p:spPr>
          <a:xfrm flipH="1">
            <a:off x="6391839" y="4913873"/>
            <a:ext cx="28198" cy="60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238FCC26-6EE3-959F-E8C1-8431B5C2D057}"/>
              </a:ext>
            </a:extLst>
          </p:cNvPr>
          <p:cNvSpPr txBox="1"/>
          <p:nvPr/>
        </p:nvSpPr>
        <p:spPr>
          <a:xfrm>
            <a:off x="1775521" y="6336032"/>
            <a:ext cx="165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Profile_app1</a:t>
            </a:r>
            <a:endParaRPr lang="zh-CN" altLang="en-US" b="1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C4AA84F-D8EC-DD70-1593-23BDEE133FA5}"/>
              </a:ext>
            </a:extLst>
          </p:cNvPr>
          <p:cNvSpPr txBox="1"/>
          <p:nvPr/>
        </p:nvSpPr>
        <p:spPr>
          <a:xfrm>
            <a:off x="5695788" y="6336032"/>
            <a:ext cx="165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Profile_app2</a:t>
            </a:r>
            <a:endParaRPr lang="zh-CN" altLang="en-US" b="1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831F8B8-2A35-F3B4-6A58-51946BC85526}"/>
              </a:ext>
            </a:extLst>
          </p:cNvPr>
          <p:cNvCxnSpPr/>
          <p:nvPr/>
        </p:nvCxnSpPr>
        <p:spPr>
          <a:xfrm>
            <a:off x="407368" y="3032956"/>
            <a:ext cx="78128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F77E4AF-49F1-4EBC-587F-321C88442F8F}"/>
              </a:ext>
            </a:extLst>
          </p:cNvPr>
          <p:cNvCxnSpPr/>
          <p:nvPr/>
        </p:nvCxnSpPr>
        <p:spPr>
          <a:xfrm>
            <a:off x="407368" y="5229411"/>
            <a:ext cx="78128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61D1A92-68FF-84F6-32EE-91C06C55A261}"/>
              </a:ext>
            </a:extLst>
          </p:cNvPr>
          <p:cNvSpPr txBox="1"/>
          <p:nvPr/>
        </p:nvSpPr>
        <p:spPr>
          <a:xfrm>
            <a:off x="8516770" y="2209288"/>
            <a:ext cx="330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第三层 应用组件</a:t>
            </a:r>
            <a:endParaRPr lang="en-US" altLang="zh-CN"/>
          </a:p>
          <a:p>
            <a:r>
              <a:rPr lang="zh-CN" altLang="en-US"/>
              <a:t>其它一切组件服务于应用组件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B2F1B95-ED34-8CFE-87E0-738F1599837B}"/>
              </a:ext>
            </a:extLst>
          </p:cNvPr>
          <p:cNvSpPr txBox="1"/>
          <p:nvPr/>
        </p:nvSpPr>
        <p:spPr>
          <a:xfrm>
            <a:off x="8516386" y="5530006"/>
            <a:ext cx="3303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第一层 </a:t>
            </a:r>
            <a:r>
              <a:rPr lang="en-US" altLang="zh-CN"/>
              <a:t>startup</a:t>
            </a:r>
          </a:p>
          <a:p>
            <a:r>
              <a:rPr lang="zh-CN" altLang="en-US"/>
              <a:t>引导组件，由体系结构和平台决定</a:t>
            </a:r>
            <a:endParaRPr lang="en-US" altLang="zh-CN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5CEEF44-DEFE-6668-395F-494B5CD271F4}"/>
              </a:ext>
            </a:extLst>
          </p:cNvPr>
          <p:cNvSpPr txBox="1"/>
          <p:nvPr/>
        </p:nvSpPr>
        <p:spPr>
          <a:xfrm>
            <a:off x="8502165" y="3754245"/>
            <a:ext cx="3303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第二层 各种功能组件</a:t>
            </a:r>
            <a:endParaRPr lang="en-US" altLang="zh-CN"/>
          </a:p>
          <a:p>
            <a:r>
              <a:rPr lang="zh-CN" altLang="en-US"/>
              <a:t>组件之间通过</a:t>
            </a:r>
            <a:r>
              <a:rPr lang="en-US" altLang="zh-CN"/>
              <a:t>dependencies + </a:t>
            </a:r>
          </a:p>
          <a:p>
            <a:r>
              <a:rPr lang="en-US" altLang="zh-CN"/>
              <a:t>features</a:t>
            </a:r>
            <a:r>
              <a:rPr lang="zh-CN" altLang="en-US"/>
              <a:t>形成引用链</a:t>
            </a:r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CACE28-9FFA-A538-0AB5-59E5C0248AF8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设计思想 </a:t>
            </a:r>
            <a:r>
              <a:rPr lang="en-US" altLang="zh-CN" sz="3200"/>
              <a:t>– </a:t>
            </a:r>
            <a:r>
              <a:rPr lang="zh-CN" altLang="en-US" sz="3200"/>
              <a:t>面向应用</a:t>
            </a:r>
            <a:endParaRPr lang="en-US" altLang="zh-CN" sz="3200"/>
          </a:p>
        </p:txBody>
      </p:sp>
    </p:spTree>
    <p:extLst>
      <p:ext uri="{BB962C8B-B14F-4D97-AF65-F5344CB8AC3E}">
        <p14:creationId xmlns:p14="http://schemas.microsoft.com/office/powerpoint/2010/main" val="196382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24920C-B073-F518-4A15-FD223A959249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err="1"/>
              <a:t>ArceOS</a:t>
            </a:r>
            <a:r>
              <a:rPr lang="zh-CN" altLang="en-US" sz="3200"/>
              <a:t>设计目标</a:t>
            </a:r>
            <a:endParaRPr lang="en-US" altLang="zh-CN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CEDF48-D031-CB0A-E950-B46B05D7383F}"/>
              </a:ext>
            </a:extLst>
          </p:cNvPr>
          <p:cNvSpPr txBox="1"/>
          <p:nvPr/>
        </p:nvSpPr>
        <p:spPr>
          <a:xfrm>
            <a:off x="515380" y="1160748"/>
            <a:ext cx="106931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目标领域：</a:t>
            </a:r>
            <a:endParaRPr lang="en-US" altLang="zh-CN" sz="2800"/>
          </a:p>
          <a:p>
            <a:r>
              <a:rPr lang="zh-CN" altLang="en-US" sz="2800"/>
              <a:t>面向智能物联网设备，安全、高性能、应用兼容性高的操作系统。即目标领域是</a:t>
            </a:r>
            <a:r>
              <a:rPr lang="en-US" altLang="zh-CN" sz="2800" b="1" err="1"/>
              <a:t>AIoT</a:t>
            </a:r>
            <a:r>
              <a:rPr lang="zh-CN" altLang="en-US" sz="2800"/>
              <a:t>领域。</a:t>
            </a:r>
          </a:p>
          <a:p>
            <a:endParaRPr lang="en-US" altLang="zh-CN" sz="2800"/>
          </a:p>
          <a:p>
            <a:r>
              <a:rPr lang="zh-CN" altLang="en-US" sz="2800"/>
              <a:t>采用</a:t>
            </a:r>
            <a:r>
              <a:rPr lang="en-US" altLang="zh-CN" sz="2800"/>
              <a:t>Rust</a:t>
            </a:r>
            <a:r>
              <a:rPr lang="zh-CN" altLang="en-US" sz="2800"/>
              <a:t>语言开发操作系统内核，结合软硬件协同优化达到：</a:t>
            </a:r>
            <a:endParaRPr lang="en-US" altLang="zh-CN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/>
              <a:t>安全</a:t>
            </a:r>
            <a:r>
              <a:rPr lang="zh-CN" altLang="en-US" sz="2800"/>
              <a:t>（基于</a:t>
            </a:r>
            <a:r>
              <a:rPr lang="en-US" altLang="zh-CN" sz="2800"/>
              <a:t>Rust</a:t>
            </a:r>
            <a:r>
              <a:rPr lang="zh-CN" altLang="en-US" sz="2800"/>
              <a:t>语言）</a:t>
            </a:r>
            <a:endParaRPr lang="en-US" altLang="zh-CN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/>
              <a:t>高并发支持</a:t>
            </a:r>
            <a:r>
              <a:rPr lang="zh-CN" altLang="en-US" sz="2800"/>
              <a:t>和高吞吐量（异步协程）</a:t>
            </a:r>
            <a:endParaRPr lang="en-US" altLang="zh-CN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/>
              <a:t>实时</a:t>
            </a:r>
            <a:r>
              <a:rPr lang="zh-CN" altLang="en-US" sz="2800"/>
              <a:t>性（用户态中断机制）</a:t>
            </a:r>
            <a:endParaRPr lang="en-US" altLang="zh-CN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/>
              <a:t>支持 </a:t>
            </a:r>
            <a:r>
              <a:rPr lang="en-US" altLang="zh-CN" sz="2800" b="1"/>
              <a:t>POSIX</a:t>
            </a:r>
            <a:r>
              <a:rPr lang="zh-CN" altLang="en-US" sz="2800"/>
              <a:t>接口（兼容生态）、</a:t>
            </a:r>
            <a:endParaRPr lang="en-US" altLang="zh-CN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/>
              <a:t>内核模块可</a:t>
            </a:r>
            <a:r>
              <a:rPr lang="zh-CN" altLang="en-US" sz="2800" b="1"/>
              <a:t>按应用场景</a:t>
            </a:r>
            <a:r>
              <a:rPr lang="zh-CN" altLang="en-US" sz="2800"/>
              <a:t>开发（便捷精简开发）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1778541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7CB5477-E08E-1F21-9E33-FA0A13C1D98A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构造过程、脚本和测试</a:t>
            </a:r>
            <a:endParaRPr lang="en-US" altLang="zh-CN" sz="32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F390C7-81DF-08E2-655D-F26A206A2DB4}"/>
              </a:ext>
            </a:extLst>
          </p:cNvPr>
          <p:cNvSpPr/>
          <p:nvPr/>
        </p:nvSpPr>
        <p:spPr>
          <a:xfrm>
            <a:off x="3467711" y="2533624"/>
            <a:ext cx="237626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top makefile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206097-E2CF-EEFA-2DFA-BF6A8DEC9A58}"/>
              </a:ext>
            </a:extLst>
          </p:cNvPr>
          <p:cNvSpPr/>
          <p:nvPr/>
        </p:nvSpPr>
        <p:spPr>
          <a:xfrm>
            <a:off x="3467711" y="3636172"/>
            <a:ext cx="237626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build.mk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30C6B5-5B1C-B56C-B390-7E62EFC18853}"/>
              </a:ext>
            </a:extLst>
          </p:cNvPr>
          <p:cNvSpPr/>
          <p:nvPr/>
        </p:nvSpPr>
        <p:spPr>
          <a:xfrm>
            <a:off x="3467711" y="4738720"/>
            <a:ext cx="237626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qemu.mk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D65924C-62BC-0A8D-55FB-E34AC9DAB671}"/>
              </a:ext>
            </a:extLst>
          </p:cNvPr>
          <p:cNvSpPr/>
          <p:nvPr/>
        </p:nvSpPr>
        <p:spPr>
          <a:xfrm>
            <a:off x="3467711" y="1314353"/>
            <a:ext cx="2376264" cy="8368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环境变量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840CC896-BEBF-7260-D595-29F546221CDB}"/>
              </a:ext>
            </a:extLst>
          </p:cNvPr>
          <p:cNvSpPr/>
          <p:nvPr/>
        </p:nvSpPr>
        <p:spPr>
          <a:xfrm>
            <a:off x="4359521" y="2144387"/>
            <a:ext cx="484632" cy="3892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243F069-D1E8-0B1D-206C-265FBE03C4EF}"/>
              </a:ext>
            </a:extLst>
          </p:cNvPr>
          <p:cNvSpPr/>
          <p:nvPr/>
        </p:nvSpPr>
        <p:spPr>
          <a:xfrm>
            <a:off x="3450943" y="5841268"/>
            <a:ext cx="239303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test.mk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FAA9F6E0-BBF5-2948-79E0-8CE572CD025A}"/>
              </a:ext>
            </a:extLst>
          </p:cNvPr>
          <p:cNvSpPr/>
          <p:nvPr/>
        </p:nvSpPr>
        <p:spPr>
          <a:xfrm>
            <a:off x="4359521" y="3250320"/>
            <a:ext cx="484632" cy="3892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C0658ED5-CFA8-9C01-A3B5-2E4067B91446}"/>
              </a:ext>
            </a:extLst>
          </p:cNvPr>
          <p:cNvSpPr/>
          <p:nvPr/>
        </p:nvSpPr>
        <p:spPr>
          <a:xfrm>
            <a:off x="4359521" y="4384041"/>
            <a:ext cx="484632" cy="3892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E54B4B2D-4482-691B-2447-F2291734C91F}"/>
              </a:ext>
            </a:extLst>
          </p:cNvPr>
          <p:cNvSpPr/>
          <p:nvPr/>
        </p:nvSpPr>
        <p:spPr>
          <a:xfrm>
            <a:off x="4359521" y="5443633"/>
            <a:ext cx="484632" cy="3892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78BA7C0-9789-4262-6930-61DD3F1C8D91}"/>
              </a:ext>
            </a:extLst>
          </p:cNvPr>
          <p:cNvSpPr/>
          <p:nvPr/>
        </p:nvSpPr>
        <p:spPr>
          <a:xfrm>
            <a:off x="515383" y="4726172"/>
            <a:ext cx="2376265" cy="7326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组织</a:t>
            </a:r>
            <a:r>
              <a:rPr lang="en-US" altLang="zh-CN">
                <a:solidFill>
                  <a:schemeClr val="tx1"/>
                </a:solidFill>
              </a:rPr>
              <a:t>qemu</a:t>
            </a:r>
            <a:r>
              <a:rPr lang="zh-CN" altLang="en-US">
                <a:solidFill>
                  <a:schemeClr val="tx1"/>
                </a:solidFill>
              </a:rPr>
              <a:t>启动参数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C199BFC-AA83-63DD-D1E6-BE3CE94E2EB0}"/>
              </a:ext>
            </a:extLst>
          </p:cNvPr>
          <p:cNvSpPr/>
          <p:nvPr/>
        </p:nvSpPr>
        <p:spPr>
          <a:xfrm>
            <a:off x="515382" y="5837597"/>
            <a:ext cx="2376265" cy="7326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调用测试脚本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与</a:t>
            </a:r>
            <a:r>
              <a:rPr lang="en-US" altLang="zh-CN">
                <a:solidFill>
                  <a:schemeClr val="tx1"/>
                </a:solidFill>
              </a:rPr>
              <a:t>github CI</a:t>
            </a:r>
            <a:r>
              <a:rPr lang="zh-CN" altLang="en-US">
                <a:solidFill>
                  <a:schemeClr val="tx1"/>
                </a:solidFill>
              </a:rPr>
              <a:t>测试相同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91748A1-E6DC-5E51-A0F3-25EF6A816F13}"/>
              </a:ext>
            </a:extLst>
          </p:cNvPr>
          <p:cNvSpPr/>
          <p:nvPr/>
        </p:nvSpPr>
        <p:spPr>
          <a:xfrm>
            <a:off x="515381" y="3636172"/>
            <a:ext cx="2376265" cy="7326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面向应用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构造</a:t>
            </a:r>
            <a:r>
              <a:rPr lang="en-US" altLang="zh-CN">
                <a:solidFill>
                  <a:schemeClr val="tx1"/>
                </a:solidFill>
              </a:rPr>
              <a:t>OS Image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B00A816-3D7D-7FE0-5649-A543E86A6653}"/>
              </a:ext>
            </a:extLst>
          </p:cNvPr>
          <p:cNvSpPr/>
          <p:nvPr/>
        </p:nvSpPr>
        <p:spPr>
          <a:xfrm>
            <a:off x="515380" y="2546172"/>
            <a:ext cx="2376265" cy="7326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顶级</a:t>
            </a:r>
            <a:r>
              <a:rPr lang="en-US" altLang="zh-CN">
                <a:solidFill>
                  <a:schemeClr val="tx1"/>
                </a:solidFill>
              </a:rPr>
              <a:t>Makefile</a:t>
            </a:r>
          </a:p>
          <a:p>
            <a:r>
              <a:rPr lang="zh-CN" altLang="en-US">
                <a:solidFill>
                  <a:schemeClr val="tx1"/>
                </a:solidFill>
              </a:rPr>
              <a:t>总体组织构造流程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C4C8455-2C05-0ECA-C2B9-30F04356BF0E}"/>
              </a:ext>
            </a:extLst>
          </p:cNvPr>
          <p:cNvSpPr/>
          <p:nvPr/>
        </p:nvSpPr>
        <p:spPr>
          <a:xfrm>
            <a:off x="515380" y="1366440"/>
            <a:ext cx="2376265" cy="7326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>
                <a:solidFill>
                  <a:schemeClr val="tx1"/>
                </a:solidFill>
              </a:rPr>
              <a:t>指定架构、目标应用日志级别及</a:t>
            </a:r>
            <a:r>
              <a:rPr lang="en-US" altLang="zh-CN" sz="1800">
                <a:solidFill>
                  <a:schemeClr val="tx1"/>
                </a:solidFill>
              </a:rPr>
              <a:t>Features</a:t>
            </a:r>
            <a:endParaRPr lang="zh-CN" altLang="en-US" sz="1800">
              <a:solidFill>
                <a:schemeClr val="tx1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5674AE2-D3D8-B42A-29B6-46CC24189A3B}"/>
              </a:ext>
            </a:extLst>
          </p:cNvPr>
          <p:cNvCxnSpPr/>
          <p:nvPr/>
        </p:nvCxnSpPr>
        <p:spPr>
          <a:xfrm>
            <a:off x="6312024" y="662521"/>
            <a:ext cx="0" cy="6114851"/>
          </a:xfrm>
          <a:prstGeom prst="line">
            <a:avLst/>
          </a:prstGeom>
          <a:ln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A65D8F2-D2A9-9C35-0B28-D65DC59B7296}"/>
              </a:ext>
            </a:extLst>
          </p:cNvPr>
          <p:cNvSpPr txBox="1"/>
          <p:nvPr/>
        </p:nvSpPr>
        <p:spPr>
          <a:xfrm>
            <a:off x="6481150" y="1376772"/>
            <a:ext cx="4968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1) </a:t>
            </a:r>
            <a:r>
              <a:rPr lang="zh-CN" altLang="en-US"/>
              <a:t>在应用根目录下写一个</a:t>
            </a:r>
            <a:r>
              <a:rPr lang="en-US" altLang="zh-CN"/>
              <a:t>test_cmd</a:t>
            </a:r>
            <a:r>
              <a:rPr lang="zh-CN" altLang="en-US"/>
              <a:t>，指定参数</a:t>
            </a:r>
            <a:endParaRPr lang="en-US" altLang="zh-CN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E8D412B-34DB-B537-35B9-E1AB2645F854}"/>
              </a:ext>
            </a:extLst>
          </p:cNvPr>
          <p:cNvSpPr txBox="1"/>
          <p:nvPr/>
        </p:nvSpPr>
        <p:spPr>
          <a:xfrm>
            <a:off x="6490998" y="560510"/>
            <a:ext cx="565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ArceOS</a:t>
            </a:r>
            <a:r>
              <a:rPr lang="zh-CN" altLang="en-US" sz="2000"/>
              <a:t>自带测试框架的使用：</a:t>
            </a:r>
            <a:endParaRPr lang="en-US" altLang="zh-CN" sz="2000"/>
          </a:p>
          <a:p>
            <a:r>
              <a:rPr lang="zh-CN" altLang="en-US" sz="2000"/>
              <a:t>以</a:t>
            </a:r>
            <a:r>
              <a:rPr lang="en-US" altLang="zh-CN" sz="2000"/>
              <a:t>HelloWorld</a:t>
            </a:r>
            <a:r>
              <a:rPr lang="zh-CN" altLang="en-US" sz="2000"/>
              <a:t>为例</a:t>
            </a:r>
            <a:endParaRPr lang="en-US" altLang="zh-CN" sz="200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341A8123-64DB-9F64-8C0A-8A7BEFAA4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053" y="1924026"/>
            <a:ext cx="5220580" cy="474598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90307284-C117-9FAA-1050-6805F94FCC12}"/>
              </a:ext>
            </a:extLst>
          </p:cNvPr>
          <p:cNvSpPr txBox="1"/>
          <p:nvPr/>
        </p:nvSpPr>
        <p:spPr>
          <a:xfrm>
            <a:off x="6481150" y="2514838"/>
            <a:ext cx="4968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2) </a:t>
            </a:r>
            <a:r>
              <a:rPr lang="zh-CN" altLang="en-US"/>
              <a:t>写好预期的输出文件</a:t>
            </a:r>
            <a:r>
              <a:rPr lang="en-US" altLang="zh-CN"/>
              <a:t>expect_info.out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8D4CE6F0-B024-90DA-6486-C3D5D632B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581" y="2926335"/>
            <a:ext cx="3633876" cy="2422584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E809370E-F7F5-864A-A0C4-8F209D2DC140}"/>
              </a:ext>
            </a:extLst>
          </p:cNvPr>
          <p:cNvSpPr txBox="1"/>
          <p:nvPr/>
        </p:nvSpPr>
        <p:spPr>
          <a:xfrm>
            <a:off x="6508859" y="5487482"/>
            <a:ext cx="4968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3) </a:t>
            </a:r>
            <a:r>
              <a:rPr lang="zh-CN" altLang="en-US"/>
              <a:t>在脚本</a:t>
            </a:r>
            <a:r>
              <a:rPr lang="en-US" altLang="zh-CN"/>
              <a:t>scripts/test/app_test.sh</a:t>
            </a:r>
            <a:r>
              <a:rPr lang="zh-CN" altLang="en-US"/>
              <a:t>中加入此应用</a:t>
            </a:r>
            <a:endParaRPr lang="en-US" altLang="zh-CN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AEB72873-64B4-6B27-3ECB-3529D7385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282" y="5878332"/>
            <a:ext cx="3096113" cy="76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38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AB1F120-975F-46D5-7D66-7FB6D49286FF}"/>
              </a:ext>
            </a:extLst>
          </p:cNvPr>
          <p:cNvSpPr txBox="1"/>
          <p:nvPr/>
        </p:nvSpPr>
        <p:spPr>
          <a:xfrm>
            <a:off x="4007768" y="2888940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solidFill>
                  <a:srgbClr val="002060"/>
                </a:solidFill>
              </a:rPr>
              <a:t>扩展阅读</a:t>
            </a:r>
            <a:r>
              <a:rPr lang="en-US" altLang="zh-CN" sz="4000">
                <a:solidFill>
                  <a:srgbClr val="002060"/>
                </a:solidFill>
              </a:rPr>
              <a:t>*</a:t>
            </a:r>
            <a:endParaRPr lang="zh-CN" altLang="en-US" sz="40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702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6DB0B74-9A68-B1F7-CF72-230DB6CCD827}"/>
              </a:ext>
            </a:extLst>
          </p:cNvPr>
          <p:cNvSpPr/>
          <p:nvPr/>
        </p:nvSpPr>
        <p:spPr>
          <a:xfrm>
            <a:off x="1059207" y="1256995"/>
            <a:ext cx="9976439" cy="468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从三个角度，分析</a:t>
            </a:r>
            <a:r>
              <a:rPr lang="en-US" altLang="zh-CN" sz="2000">
                <a:solidFill>
                  <a:schemeClr val="tx1"/>
                </a:solidFill>
              </a:rPr>
              <a:t>ArceOS</a:t>
            </a:r>
            <a:r>
              <a:rPr lang="zh-CN" altLang="en-US" sz="2000">
                <a:solidFill>
                  <a:schemeClr val="tx1"/>
                </a:solidFill>
              </a:rPr>
              <a:t>构成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0238D9-F8EC-19F5-91BA-F5B88A757204}"/>
              </a:ext>
            </a:extLst>
          </p:cNvPr>
          <p:cNvSpPr/>
          <p:nvPr/>
        </p:nvSpPr>
        <p:spPr>
          <a:xfrm>
            <a:off x="1062975" y="1988840"/>
            <a:ext cx="2779407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整体到局部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6F874C-8FA3-078D-E42F-76F942CEF410}"/>
              </a:ext>
            </a:extLst>
          </p:cNvPr>
          <p:cNvSpPr/>
          <p:nvPr/>
        </p:nvSpPr>
        <p:spPr>
          <a:xfrm>
            <a:off x="4659608" y="1988840"/>
            <a:ext cx="2779407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按启动顺序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BAE405-EB6F-5E7B-FCF2-98609AA333C1}"/>
              </a:ext>
            </a:extLst>
          </p:cNvPr>
          <p:cNvSpPr/>
          <p:nvPr/>
        </p:nvSpPr>
        <p:spPr>
          <a:xfrm>
            <a:off x="8256240" y="1988840"/>
            <a:ext cx="2779407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面向应用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FA42FAB-E470-5AA7-D75D-F4852A67D688}"/>
              </a:ext>
            </a:extLst>
          </p:cNvPr>
          <p:cNvSpPr txBox="1"/>
          <p:nvPr/>
        </p:nvSpPr>
        <p:spPr>
          <a:xfrm>
            <a:off x="8071614" y="5091820"/>
            <a:ext cx="3028942" cy="132343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sz="1600"/>
              <a:t>每次构建源于应用需求，应用是根。以应用为起点，按依赖关系逐级关联组件，形成单向依赖的近似树形的组件集合；并寻求满足应用运行需求的最小组件集合。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57A5F9B-D78C-6DA3-F6F7-4459704BCCF6}"/>
              </a:ext>
            </a:extLst>
          </p:cNvPr>
          <p:cNvGrpSpPr/>
          <p:nvPr/>
        </p:nvGrpSpPr>
        <p:grpSpPr>
          <a:xfrm>
            <a:off x="1059208" y="2852936"/>
            <a:ext cx="2783174" cy="1717107"/>
            <a:chOff x="2171563" y="4329099"/>
            <a:chExt cx="2783174" cy="171710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ADAC4BC-1FF6-661C-CC90-139DB6FA11D1}"/>
                </a:ext>
              </a:extLst>
            </p:cNvPr>
            <p:cNvSpPr/>
            <p:nvPr/>
          </p:nvSpPr>
          <p:spPr>
            <a:xfrm>
              <a:off x="2171563" y="4329099"/>
              <a:ext cx="2779407" cy="17171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ArceOS</a:t>
              </a:r>
              <a:r>
                <a:rPr lang="zh-CN" altLang="en-US" sz="1600">
                  <a:solidFill>
                    <a:schemeClr val="tx1"/>
                  </a:solidFill>
                </a:rPr>
                <a:t>整体</a:t>
              </a: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7AF3DFA8-3669-EE21-36D2-18AFE12DF63F}"/>
                </a:ext>
              </a:extLst>
            </p:cNvPr>
            <p:cNvGrpSpPr/>
            <p:nvPr/>
          </p:nvGrpSpPr>
          <p:grpSpPr>
            <a:xfrm>
              <a:off x="2171563" y="4700225"/>
              <a:ext cx="1391905" cy="1345981"/>
              <a:chOff x="7964619" y="3508277"/>
              <a:chExt cx="1391905" cy="1345981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75CA156-C073-3C96-8949-04D82D297CD1}"/>
                  </a:ext>
                </a:extLst>
              </p:cNvPr>
              <p:cNvSpPr/>
              <p:nvPr/>
            </p:nvSpPr>
            <p:spPr>
              <a:xfrm>
                <a:off x="7964619" y="3508277"/>
                <a:ext cx="1391905" cy="13459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sz="1600">
                    <a:solidFill>
                      <a:schemeClr val="tx1"/>
                    </a:solidFill>
                  </a:rPr>
                  <a:t>子系统</a:t>
                </a:r>
              </a:p>
            </p:txBody>
          </p: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0C678838-3DDD-344A-7E85-80DE6806B437}"/>
                  </a:ext>
                </a:extLst>
              </p:cNvPr>
              <p:cNvGrpSpPr/>
              <p:nvPr/>
            </p:nvGrpSpPr>
            <p:grpSpPr>
              <a:xfrm>
                <a:off x="8662082" y="3893325"/>
                <a:ext cx="694442" cy="960933"/>
                <a:chOff x="8662082" y="3893325"/>
                <a:chExt cx="694442" cy="960933"/>
              </a:xfrm>
            </p:grpSpPr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3B14F298-2FA2-9960-7515-FB9B63AEBF37}"/>
                    </a:ext>
                  </a:extLst>
                </p:cNvPr>
                <p:cNvSpPr/>
                <p:nvPr/>
              </p:nvSpPr>
              <p:spPr>
                <a:xfrm>
                  <a:off x="8662082" y="3893325"/>
                  <a:ext cx="694442" cy="96093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</a:rPr>
                    <a:t>组件</a:t>
                  </a:r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8088E8E1-0BAA-AD2D-8195-57B2CBB40F3D}"/>
                    </a:ext>
                  </a:extLst>
                </p:cNvPr>
                <p:cNvSpPr/>
                <p:nvPr/>
              </p:nvSpPr>
              <p:spPr>
                <a:xfrm>
                  <a:off x="8668124" y="4247048"/>
                  <a:ext cx="344200" cy="60721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>
                      <a:solidFill>
                        <a:schemeClr val="tx1"/>
                      </a:solidFill>
                    </a:rPr>
                    <a:t>模块</a:t>
                  </a: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FFA7E94C-5C20-0A9A-8CCC-D84E13A2CD61}"/>
                    </a:ext>
                  </a:extLst>
                </p:cNvPr>
                <p:cNvSpPr/>
                <p:nvPr/>
              </p:nvSpPr>
              <p:spPr>
                <a:xfrm>
                  <a:off x="9012324" y="4247048"/>
                  <a:ext cx="344200" cy="60721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>
                      <a:solidFill>
                        <a:schemeClr val="tx1"/>
                      </a:solidFill>
                    </a:rPr>
                    <a:t>模块</a:t>
                  </a:r>
                </a:p>
              </p:txBody>
            </p: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E7C90C91-4BD4-B202-1CA6-2700C335E2CA}"/>
                  </a:ext>
                </a:extLst>
              </p:cNvPr>
              <p:cNvGrpSpPr/>
              <p:nvPr/>
            </p:nvGrpSpPr>
            <p:grpSpPr>
              <a:xfrm>
                <a:off x="7964619" y="3893325"/>
                <a:ext cx="694442" cy="960933"/>
                <a:chOff x="8662082" y="3893325"/>
                <a:chExt cx="694442" cy="960933"/>
              </a:xfrm>
            </p:grpSpPr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1674C1E8-C93F-1D30-5D76-6681D23C1A88}"/>
                    </a:ext>
                  </a:extLst>
                </p:cNvPr>
                <p:cNvSpPr/>
                <p:nvPr/>
              </p:nvSpPr>
              <p:spPr>
                <a:xfrm>
                  <a:off x="8662082" y="3893325"/>
                  <a:ext cx="694442" cy="96093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</a:rPr>
                    <a:t>组件</a:t>
                  </a: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CCC14A51-2774-C45E-2A32-7E77F812A5CD}"/>
                    </a:ext>
                  </a:extLst>
                </p:cNvPr>
                <p:cNvSpPr/>
                <p:nvPr/>
              </p:nvSpPr>
              <p:spPr>
                <a:xfrm>
                  <a:off x="8668124" y="4247048"/>
                  <a:ext cx="344200" cy="60721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>
                      <a:solidFill>
                        <a:schemeClr val="tx1"/>
                      </a:solidFill>
                    </a:rPr>
                    <a:t>模块</a:t>
                  </a:r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65B3408E-4581-90FE-236E-2639C10000AC}"/>
                    </a:ext>
                  </a:extLst>
                </p:cNvPr>
                <p:cNvSpPr/>
                <p:nvPr/>
              </p:nvSpPr>
              <p:spPr>
                <a:xfrm>
                  <a:off x="9012324" y="4247048"/>
                  <a:ext cx="344200" cy="60721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>
                      <a:solidFill>
                        <a:schemeClr val="tx1"/>
                      </a:solidFill>
                    </a:rPr>
                    <a:t>模块</a:t>
                  </a:r>
                </a:p>
              </p:txBody>
            </p:sp>
          </p:grp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3C0A89B3-5E67-A36F-B340-8EF135874FAB}"/>
                </a:ext>
              </a:extLst>
            </p:cNvPr>
            <p:cNvGrpSpPr/>
            <p:nvPr/>
          </p:nvGrpSpPr>
          <p:grpSpPr>
            <a:xfrm>
              <a:off x="3562832" y="4700225"/>
              <a:ext cx="1391905" cy="1345981"/>
              <a:chOff x="7964619" y="3508277"/>
              <a:chExt cx="1391905" cy="1345981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E62F396-C096-3732-0E35-BE670515C6F0}"/>
                  </a:ext>
                </a:extLst>
              </p:cNvPr>
              <p:cNvSpPr/>
              <p:nvPr/>
            </p:nvSpPr>
            <p:spPr>
              <a:xfrm>
                <a:off x="7964619" y="3508277"/>
                <a:ext cx="1391905" cy="13459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sz="1600">
                    <a:solidFill>
                      <a:schemeClr val="tx1"/>
                    </a:solidFill>
                  </a:rPr>
                  <a:t>子系统</a:t>
                </a:r>
              </a:p>
            </p:txBody>
          </p: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5D02EEEB-B311-B9E7-FCA9-9D0D8BFB3C7E}"/>
                  </a:ext>
                </a:extLst>
              </p:cNvPr>
              <p:cNvGrpSpPr/>
              <p:nvPr/>
            </p:nvGrpSpPr>
            <p:grpSpPr>
              <a:xfrm>
                <a:off x="8662082" y="3893325"/>
                <a:ext cx="694442" cy="960933"/>
                <a:chOff x="8662082" y="3893325"/>
                <a:chExt cx="694442" cy="960933"/>
              </a:xfrm>
            </p:grpSpPr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579AEFEC-3932-C2AF-86BE-5F8A9AF5DE89}"/>
                    </a:ext>
                  </a:extLst>
                </p:cNvPr>
                <p:cNvSpPr/>
                <p:nvPr/>
              </p:nvSpPr>
              <p:spPr>
                <a:xfrm>
                  <a:off x="8662082" y="3893325"/>
                  <a:ext cx="694442" cy="96093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</a:rPr>
                    <a:t>组件</a:t>
                  </a:r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4501A817-10C0-ACB0-6AAD-FE331470AC2A}"/>
                    </a:ext>
                  </a:extLst>
                </p:cNvPr>
                <p:cNvSpPr/>
                <p:nvPr/>
              </p:nvSpPr>
              <p:spPr>
                <a:xfrm>
                  <a:off x="8668124" y="4247048"/>
                  <a:ext cx="344200" cy="60721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>
                      <a:solidFill>
                        <a:schemeClr val="tx1"/>
                      </a:solidFill>
                    </a:rPr>
                    <a:t>模块</a:t>
                  </a:r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FC3EB6E0-67AF-A1D3-910D-8E3C334C6339}"/>
                    </a:ext>
                  </a:extLst>
                </p:cNvPr>
                <p:cNvSpPr/>
                <p:nvPr/>
              </p:nvSpPr>
              <p:spPr>
                <a:xfrm>
                  <a:off x="9012324" y="4247048"/>
                  <a:ext cx="344200" cy="60721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>
                      <a:solidFill>
                        <a:schemeClr val="tx1"/>
                      </a:solidFill>
                    </a:rPr>
                    <a:t>模块</a:t>
                  </a:r>
                </a:p>
              </p:txBody>
            </p:sp>
          </p:grp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59ECE265-2A7A-0612-35DA-558459ECE4F7}"/>
                  </a:ext>
                </a:extLst>
              </p:cNvPr>
              <p:cNvGrpSpPr/>
              <p:nvPr/>
            </p:nvGrpSpPr>
            <p:grpSpPr>
              <a:xfrm>
                <a:off x="7964619" y="3893325"/>
                <a:ext cx="694442" cy="960933"/>
                <a:chOff x="8662082" y="3893325"/>
                <a:chExt cx="694442" cy="960933"/>
              </a:xfrm>
            </p:grpSpPr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F6BB41A5-A679-79C9-55FC-9AB5C11EDDBA}"/>
                    </a:ext>
                  </a:extLst>
                </p:cNvPr>
                <p:cNvSpPr/>
                <p:nvPr/>
              </p:nvSpPr>
              <p:spPr>
                <a:xfrm>
                  <a:off x="8662082" y="3893325"/>
                  <a:ext cx="694442" cy="96093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</a:rPr>
                    <a:t>组件</a:t>
                  </a: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99E87423-15A5-3260-2DAC-66311A069A8A}"/>
                    </a:ext>
                  </a:extLst>
                </p:cNvPr>
                <p:cNvSpPr/>
                <p:nvPr/>
              </p:nvSpPr>
              <p:spPr>
                <a:xfrm>
                  <a:off x="8668124" y="4247048"/>
                  <a:ext cx="344200" cy="60721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>
                      <a:solidFill>
                        <a:schemeClr val="tx1"/>
                      </a:solidFill>
                    </a:rPr>
                    <a:t>模块</a:t>
                  </a:r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505B3AA5-699B-1AD4-AD14-F87895F3A22E}"/>
                    </a:ext>
                  </a:extLst>
                </p:cNvPr>
                <p:cNvSpPr/>
                <p:nvPr/>
              </p:nvSpPr>
              <p:spPr>
                <a:xfrm>
                  <a:off x="9012324" y="4247048"/>
                  <a:ext cx="344200" cy="60721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>
                      <a:solidFill>
                        <a:schemeClr val="tx1"/>
                      </a:solidFill>
                    </a:rPr>
                    <a:t>模块</a:t>
                  </a:r>
                </a:p>
              </p:txBody>
            </p:sp>
          </p:grpSp>
        </p:grp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A767F127-3A26-AA21-F74B-7EFB04DCB85E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总体构成 </a:t>
            </a:r>
            <a:r>
              <a:rPr lang="en-US" altLang="zh-CN" sz="3200"/>
              <a:t>- </a:t>
            </a:r>
            <a:r>
              <a:rPr lang="zh-CN" altLang="en-US" sz="3200"/>
              <a:t>分析思路</a:t>
            </a:r>
            <a:endParaRPr lang="en-US" altLang="zh-CN" sz="3200"/>
          </a:p>
        </p:txBody>
      </p:sp>
      <p:sp>
        <p:nvSpPr>
          <p:cNvPr id="58" name="箭头: 上 57">
            <a:extLst>
              <a:ext uri="{FF2B5EF4-FFF2-40B4-BE49-F238E27FC236}">
                <a16:creationId xmlns:a16="http://schemas.microsoft.com/office/drawing/2014/main" id="{E903DF0B-B643-C1CB-97DA-243A76E02DF4}"/>
              </a:ext>
            </a:extLst>
          </p:cNvPr>
          <p:cNvSpPr/>
          <p:nvPr/>
        </p:nvSpPr>
        <p:spPr>
          <a:xfrm>
            <a:off x="4653620" y="2852936"/>
            <a:ext cx="1391904" cy="1717107"/>
          </a:xfrm>
          <a:prstGeom prst="upArrow">
            <a:avLst>
              <a:gd name="adj1" fmla="val 50000"/>
              <a:gd name="adj2" fmla="val 1748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42B4C77-380E-21D3-387B-6B29BAD86072}"/>
              </a:ext>
            </a:extLst>
          </p:cNvPr>
          <p:cNvSpPr/>
          <p:nvPr/>
        </p:nvSpPr>
        <p:spPr>
          <a:xfrm>
            <a:off x="5043538" y="4041067"/>
            <a:ext cx="612068" cy="528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主干组件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E171026-5D97-70F8-6BF8-CD9517F77E16}"/>
              </a:ext>
            </a:extLst>
          </p:cNvPr>
          <p:cNvSpPr/>
          <p:nvPr/>
        </p:nvSpPr>
        <p:spPr>
          <a:xfrm>
            <a:off x="5043538" y="3512091"/>
            <a:ext cx="612068" cy="528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主干组件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628F3D2-2888-D88B-5370-B6703B940382}"/>
              </a:ext>
            </a:extLst>
          </p:cNvPr>
          <p:cNvSpPr/>
          <p:nvPr/>
        </p:nvSpPr>
        <p:spPr>
          <a:xfrm>
            <a:off x="5043538" y="2983115"/>
            <a:ext cx="612068" cy="528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主干组件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12B8CDC-7744-386F-1E96-6DDF001DE3E4}"/>
              </a:ext>
            </a:extLst>
          </p:cNvPr>
          <p:cNvSpPr/>
          <p:nvPr/>
        </p:nvSpPr>
        <p:spPr>
          <a:xfrm>
            <a:off x="6214879" y="2983115"/>
            <a:ext cx="612068" cy="528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功能组件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A4CCC23-54CC-D27E-AAE2-DD8036F83810}"/>
              </a:ext>
            </a:extLst>
          </p:cNvPr>
          <p:cNvSpPr/>
          <p:nvPr/>
        </p:nvSpPr>
        <p:spPr>
          <a:xfrm>
            <a:off x="6826947" y="2983115"/>
            <a:ext cx="612068" cy="528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功能组件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C1A4E1B3-1E42-BA98-9EC7-BCB52E349706}"/>
              </a:ext>
            </a:extLst>
          </p:cNvPr>
          <p:cNvSpPr/>
          <p:nvPr/>
        </p:nvSpPr>
        <p:spPr>
          <a:xfrm>
            <a:off x="5655606" y="3021111"/>
            <a:ext cx="504056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22FC1E4C-A2D5-8D5E-C8A5-63E31FA955EE}"/>
              </a:ext>
            </a:extLst>
          </p:cNvPr>
          <p:cNvSpPr/>
          <p:nvPr/>
        </p:nvSpPr>
        <p:spPr>
          <a:xfrm>
            <a:off x="6669447" y="2952301"/>
            <a:ext cx="326653" cy="116659"/>
          </a:xfrm>
          <a:custGeom>
            <a:avLst/>
            <a:gdLst>
              <a:gd name="connsiteX0" fmla="*/ 0 w 618836"/>
              <a:gd name="connsiteY0" fmla="*/ 184808 h 184808"/>
              <a:gd name="connsiteX1" fmla="*/ 258618 w 618836"/>
              <a:gd name="connsiteY1" fmla="*/ 81 h 184808"/>
              <a:gd name="connsiteX2" fmla="*/ 618836 w 618836"/>
              <a:gd name="connsiteY2" fmla="*/ 166335 h 184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836" h="184808">
                <a:moveTo>
                  <a:pt x="0" y="184808"/>
                </a:moveTo>
                <a:cubicBezTo>
                  <a:pt x="77739" y="93984"/>
                  <a:pt x="155479" y="3160"/>
                  <a:pt x="258618" y="81"/>
                </a:cubicBezTo>
                <a:cubicBezTo>
                  <a:pt x="361757" y="-2998"/>
                  <a:pt x="490296" y="81668"/>
                  <a:pt x="618836" y="166335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47367B5-3ED7-F4F6-44A4-28B14CF313D2}"/>
              </a:ext>
            </a:extLst>
          </p:cNvPr>
          <p:cNvSpPr txBox="1"/>
          <p:nvPr/>
        </p:nvSpPr>
        <p:spPr>
          <a:xfrm>
            <a:off x="6536876" y="2672916"/>
            <a:ext cx="612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互备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54FEB92-2911-8D2D-642F-6F21F83B32CB}"/>
              </a:ext>
            </a:extLst>
          </p:cNvPr>
          <p:cNvSpPr/>
          <p:nvPr/>
        </p:nvSpPr>
        <p:spPr>
          <a:xfrm>
            <a:off x="6214879" y="4026769"/>
            <a:ext cx="612068" cy="528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功能组件</a:t>
            </a:r>
          </a:p>
        </p:txBody>
      </p:sp>
      <p:sp>
        <p:nvSpPr>
          <p:cNvPr id="73" name="箭头: 右 72">
            <a:extLst>
              <a:ext uri="{FF2B5EF4-FFF2-40B4-BE49-F238E27FC236}">
                <a16:creationId xmlns:a16="http://schemas.microsoft.com/office/drawing/2014/main" id="{7B4839C5-6C61-7AC9-F94A-D7054BAE4E58}"/>
              </a:ext>
            </a:extLst>
          </p:cNvPr>
          <p:cNvSpPr/>
          <p:nvPr/>
        </p:nvSpPr>
        <p:spPr>
          <a:xfrm>
            <a:off x="5655606" y="4064765"/>
            <a:ext cx="504056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20B9201-075A-B83F-77C5-CBF56BB0D13B}"/>
              </a:ext>
            </a:extLst>
          </p:cNvPr>
          <p:cNvSpPr/>
          <p:nvPr/>
        </p:nvSpPr>
        <p:spPr>
          <a:xfrm>
            <a:off x="9427667" y="2852936"/>
            <a:ext cx="611617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48466BD-F217-1F9A-1863-B19117F91769}"/>
              </a:ext>
            </a:extLst>
          </p:cNvPr>
          <p:cNvSpPr/>
          <p:nvPr/>
        </p:nvSpPr>
        <p:spPr>
          <a:xfrm>
            <a:off x="8835921" y="3524220"/>
            <a:ext cx="611617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组件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C23B8005-2926-D5CD-7EE2-FB7147F55F8C}"/>
              </a:ext>
            </a:extLst>
          </p:cNvPr>
          <p:cNvSpPr/>
          <p:nvPr/>
        </p:nvSpPr>
        <p:spPr>
          <a:xfrm>
            <a:off x="8251634" y="4245725"/>
            <a:ext cx="611617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组件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3A4B50CB-B139-15A6-F2B7-9C01B0568210}"/>
              </a:ext>
            </a:extLst>
          </p:cNvPr>
          <p:cNvSpPr/>
          <p:nvPr/>
        </p:nvSpPr>
        <p:spPr>
          <a:xfrm>
            <a:off x="9117166" y="4238331"/>
            <a:ext cx="611617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组件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4244B218-343C-375C-53F0-C1CAC813080C}"/>
              </a:ext>
            </a:extLst>
          </p:cNvPr>
          <p:cNvCxnSpPr>
            <a:stCxn id="87" idx="2"/>
            <a:endCxn id="88" idx="0"/>
          </p:cNvCxnSpPr>
          <p:nvPr/>
        </p:nvCxnSpPr>
        <p:spPr>
          <a:xfrm flipH="1">
            <a:off x="9141730" y="3191490"/>
            <a:ext cx="591746" cy="332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75FE8B5D-7177-84D6-F544-39932E9E1EB1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 flipH="1">
            <a:off x="8557443" y="3862774"/>
            <a:ext cx="584287" cy="382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DE7D573C-FF10-45CB-E75F-F00884CB35D8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>
            <a:off x="9141730" y="3862774"/>
            <a:ext cx="281245" cy="375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BBB5A453-4532-C471-4034-ABAC2AACFBB2}"/>
              </a:ext>
            </a:extLst>
          </p:cNvPr>
          <p:cNvSpPr/>
          <p:nvPr/>
        </p:nvSpPr>
        <p:spPr>
          <a:xfrm>
            <a:off x="9878175" y="3524220"/>
            <a:ext cx="611617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组件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D7887474-DB22-E5E5-D0FE-8D86EBD84C89}"/>
              </a:ext>
            </a:extLst>
          </p:cNvPr>
          <p:cNvSpPr/>
          <p:nvPr/>
        </p:nvSpPr>
        <p:spPr>
          <a:xfrm>
            <a:off x="10429287" y="4238331"/>
            <a:ext cx="611617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组件</a:t>
            </a: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59AF1304-2FF7-D07F-FA87-EB6249A9666C}"/>
              </a:ext>
            </a:extLst>
          </p:cNvPr>
          <p:cNvCxnSpPr>
            <a:cxnSpLocks/>
            <a:stCxn id="103" idx="2"/>
            <a:endCxn id="105" idx="0"/>
          </p:cNvCxnSpPr>
          <p:nvPr/>
        </p:nvCxnSpPr>
        <p:spPr>
          <a:xfrm>
            <a:off x="10183984" y="3862774"/>
            <a:ext cx="551112" cy="375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90B37AC-B004-0CDD-D377-A5D4A49E2ADE}"/>
              </a:ext>
            </a:extLst>
          </p:cNvPr>
          <p:cNvCxnSpPr>
            <a:stCxn id="87" idx="2"/>
            <a:endCxn id="103" idx="0"/>
          </p:cNvCxnSpPr>
          <p:nvPr/>
        </p:nvCxnSpPr>
        <p:spPr>
          <a:xfrm>
            <a:off x="9733476" y="3191490"/>
            <a:ext cx="450508" cy="332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箭头: 下 114">
            <a:extLst>
              <a:ext uri="{FF2B5EF4-FFF2-40B4-BE49-F238E27FC236}">
                <a16:creationId xmlns:a16="http://schemas.microsoft.com/office/drawing/2014/main" id="{C8B8CA3A-7F2A-7105-2BB0-C085AE48F53F}"/>
              </a:ext>
            </a:extLst>
          </p:cNvPr>
          <p:cNvSpPr/>
          <p:nvPr/>
        </p:nvSpPr>
        <p:spPr>
          <a:xfrm>
            <a:off x="2206595" y="1650116"/>
            <a:ext cx="484632" cy="32403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16" name="箭头: 下 115">
            <a:extLst>
              <a:ext uri="{FF2B5EF4-FFF2-40B4-BE49-F238E27FC236}">
                <a16:creationId xmlns:a16="http://schemas.microsoft.com/office/drawing/2014/main" id="{D07F726F-D8B1-D391-A649-C137C50B3953}"/>
              </a:ext>
            </a:extLst>
          </p:cNvPr>
          <p:cNvSpPr/>
          <p:nvPr/>
        </p:nvSpPr>
        <p:spPr>
          <a:xfrm>
            <a:off x="5853684" y="1680523"/>
            <a:ext cx="484632" cy="32403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17" name="箭头: 下 116">
            <a:extLst>
              <a:ext uri="{FF2B5EF4-FFF2-40B4-BE49-F238E27FC236}">
                <a16:creationId xmlns:a16="http://schemas.microsoft.com/office/drawing/2014/main" id="{7179BB31-6762-4B7F-4EBB-CCDD40EB23EA}"/>
              </a:ext>
            </a:extLst>
          </p:cNvPr>
          <p:cNvSpPr/>
          <p:nvPr/>
        </p:nvSpPr>
        <p:spPr>
          <a:xfrm>
            <a:off x="9447538" y="1650116"/>
            <a:ext cx="484632" cy="32403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512887B2-F716-1336-A93B-E553A5AB11F1}"/>
              </a:ext>
            </a:extLst>
          </p:cNvPr>
          <p:cNvSpPr txBox="1"/>
          <p:nvPr/>
        </p:nvSpPr>
        <p:spPr>
          <a:xfrm>
            <a:off x="4367808" y="5091821"/>
            <a:ext cx="3492388" cy="132343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sz="1600"/>
              <a:t>主干组件</a:t>
            </a:r>
            <a:r>
              <a:rPr lang="en-US" altLang="zh-CN" sz="1600"/>
              <a:t>: </a:t>
            </a:r>
            <a:r>
              <a:rPr lang="zh-CN" altLang="en-US" sz="1600"/>
              <a:t>承上启下逐级启动，负责组织当前阶段的功能组件进行初始化。功能组件</a:t>
            </a:r>
            <a:r>
              <a:rPr lang="en-US" altLang="zh-CN" sz="1600"/>
              <a:t>: </a:t>
            </a:r>
            <a:r>
              <a:rPr lang="zh-CN" altLang="en-US" sz="1600"/>
              <a:t>对应</a:t>
            </a:r>
            <a:r>
              <a:rPr lang="en-US" altLang="zh-CN" sz="1600"/>
              <a:t>OS</a:t>
            </a:r>
            <a:r>
              <a:rPr lang="zh-CN" altLang="en-US" sz="1600"/>
              <a:t>功能。有些功能包含多个备选，根据配置进行选择。</a:t>
            </a:r>
            <a:endParaRPr lang="en-US" altLang="zh-CN" sz="1600"/>
          </a:p>
          <a:p>
            <a:r>
              <a:rPr lang="zh-CN" altLang="en-US" sz="1600"/>
              <a:t>主干启动过程最后一步进入应用入口。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54E9EE19-7D26-A0A2-351A-E8772B17D931}"/>
              </a:ext>
            </a:extLst>
          </p:cNvPr>
          <p:cNvSpPr txBox="1"/>
          <p:nvPr/>
        </p:nvSpPr>
        <p:spPr>
          <a:xfrm>
            <a:off x="1021928" y="5091820"/>
            <a:ext cx="3098459" cy="132343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sz="1600"/>
              <a:t>组件是基本元素，通过接口访问。</a:t>
            </a:r>
            <a:endParaRPr lang="en-US" altLang="zh-CN" sz="1600"/>
          </a:p>
          <a:p>
            <a:r>
              <a:rPr lang="zh-CN" altLang="en-US" sz="1600"/>
              <a:t>组件按照功能相关形成子系统，进而子系统构成</a:t>
            </a:r>
            <a:r>
              <a:rPr lang="en-US" altLang="zh-CN" sz="1600"/>
              <a:t>ArceOS</a:t>
            </a:r>
            <a:r>
              <a:rPr lang="zh-CN" altLang="en-US" sz="1600"/>
              <a:t>组件库。</a:t>
            </a:r>
            <a:endParaRPr lang="en-US" altLang="zh-CN" sz="1600"/>
          </a:p>
          <a:p>
            <a:r>
              <a:rPr lang="zh-CN" altLang="en-US" sz="1600"/>
              <a:t>组件内部由一系列模块构成，模块接口仅服务于内部，不公开。</a:t>
            </a:r>
          </a:p>
        </p:txBody>
      </p:sp>
    </p:spTree>
    <p:extLst>
      <p:ext uri="{BB962C8B-B14F-4D97-AF65-F5344CB8AC3E}">
        <p14:creationId xmlns:p14="http://schemas.microsoft.com/office/powerpoint/2010/main" val="2649314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549A5F-86C5-8873-6429-6CE27C894EB3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总体构成</a:t>
            </a:r>
            <a:r>
              <a:rPr lang="en-US" altLang="zh-CN" sz="3200"/>
              <a:t>-</a:t>
            </a:r>
            <a:r>
              <a:rPr lang="zh-CN" altLang="en-US" sz="3200"/>
              <a:t>整体到局部</a:t>
            </a:r>
            <a:r>
              <a:rPr lang="en-US" altLang="zh-CN" sz="3200"/>
              <a:t>-</a:t>
            </a:r>
            <a:r>
              <a:rPr lang="zh-CN" altLang="en-US" sz="3200"/>
              <a:t>系统分层</a:t>
            </a:r>
            <a:endParaRPr lang="en-US" altLang="zh-CN" sz="32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1B085C-DD66-5475-1A61-D647F1797321}"/>
              </a:ext>
            </a:extLst>
          </p:cNvPr>
          <p:cNvSpPr/>
          <p:nvPr/>
        </p:nvSpPr>
        <p:spPr>
          <a:xfrm>
            <a:off x="3542418" y="5316746"/>
            <a:ext cx="3815884" cy="6050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514BF01-8D30-31BA-7CAC-7C787B885940}"/>
              </a:ext>
            </a:extLst>
          </p:cNvPr>
          <p:cNvSpPr/>
          <p:nvPr/>
        </p:nvSpPr>
        <p:spPr>
          <a:xfrm>
            <a:off x="3805864" y="5454042"/>
            <a:ext cx="864096" cy="3669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CPU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C6183B5-2036-C6AB-E3DF-323BED750EBD}"/>
              </a:ext>
            </a:extLst>
          </p:cNvPr>
          <p:cNvSpPr/>
          <p:nvPr/>
        </p:nvSpPr>
        <p:spPr>
          <a:xfrm>
            <a:off x="4983242" y="5454042"/>
            <a:ext cx="864096" cy="3744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内存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1F4226A-9BBC-2F3C-FBF3-20052F11878A}"/>
              </a:ext>
            </a:extLst>
          </p:cNvPr>
          <p:cNvSpPr/>
          <p:nvPr/>
        </p:nvSpPr>
        <p:spPr>
          <a:xfrm>
            <a:off x="6170728" y="5456487"/>
            <a:ext cx="864096" cy="3679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外设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D4CB0CE-B455-ED08-0733-8F5D07806EE6}"/>
              </a:ext>
            </a:extLst>
          </p:cNvPr>
          <p:cNvSpPr/>
          <p:nvPr/>
        </p:nvSpPr>
        <p:spPr>
          <a:xfrm>
            <a:off x="3542418" y="4414694"/>
            <a:ext cx="1156783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内存管理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37EEA8C-DFBA-D2AF-8923-594221825B8B}"/>
              </a:ext>
            </a:extLst>
          </p:cNvPr>
          <p:cNvSpPr/>
          <p:nvPr/>
        </p:nvSpPr>
        <p:spPr>
          <a:xfrm>
            <a:off x="3542419" y="3808576"/>
            <a:ext cx="1166941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任务调度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3839900-6A97-1B73-1414-F36672004379}"/>
              </a:ext>
            </a:extLst>
          </p:cNvPr>
          <p:cNvSpPr/>
          <p:nvPr/>
        </p:nvSpPr>
        <p:spPr>
          <a:xfrm>
            <a:off x="4766921" y="3808576"/>
            <a:ext cx="1257687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Block</a:t>
            </a:r>
            <a:r>
              <a:rPr lang="zh-CN" altLang="en-US">
                <a:solidFill>
                  <a:sysClr val="windowText" lastClr="000000"/>
                </a:solidFill>
              </a:rPr>
              <a:t>驱动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AF83105-EFAE-63CA-CD21-4B7BD5384CD3}"/>
              </a:ext>
            </a:extLst>
          </p:cNvPr>
          <p:cNvSpPr/>
          <p:nvPr/>
        </p:nvSpPr>
        <p:spPr>
          <a:xfrm>
            <a:off x="6101521" y="4414694"/>
            <a:ext cx="1257687" cy="432048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中断管理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C26CACE-38ED-ACF8-539D-C2F1B56DC6DB}"/>
              </a:ext>
            </a:extLst>
          </p:cNvPr>
          <p:cNvSpPr/>
          <p:nvPr/>
        </p:nvSpPr>
        <p:spPr>
          <a:xfrm>
            <a:off x="6093232" y="3808576"/>
            <a:ext cx="1257687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NIC</a:t>
            </a:r>
            <a:r>
              <a:rPr lang="zh-CN" altLang="en-US">
                <a:solidFill>
                  <a:sysClr val="windowText" lastClr="000000"/>
                </a:solidFill>
              </a:rPr>
              <a:t>驱动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95B2FA4-13DB-7B3A-B5C4-9870B173B07F}"/>
              </a:ext>
            </a:extLst>
          </p:cNvPr>
          <p:cNvSpPr/>
          <p:nvPr/>
        </p:nvSpPr>
        <p:spPr>
          <a:xfrm>
            <a:off x="4766920" y="3259927"/>
            <a:ext cx="1257687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文件系统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4B5E8F7-5BB1-767D-79A8-DF0538B91132}"/>
              </a:ext>
            </a:extLst>
          </p:cNvPr>
          <p:cNvSpPr/>
          <p:nvPr/>
        </p:nvSpPr>
        <p:spPr>
          <a:xfrm>
            <a:off x="6092326" y="3259927"/>
            <a:ext cx="1257687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协议栈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033B118-B1A9-7D2C-5A34-499A1765BFDD}"/>
              </a:ext>
            </a:extLst>
          </p:cNvPr>
          <p:cNvSpPr/>
          <p:nvPr/>
        </p:nvSpPr>
        <p:spPr>
          <a:xfrm>
            <a:off x="3533166" y="1808820"/>
            <a:ext cx="3826042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应用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C8074EC-9196-0A0F-B281-37250E72624B}"/>
              </a:ext>
            </a:extLst>
          </p:cNvPr>
          <p:cNvCxnSpPr/>
          <p:nvPr/>
        </p:nvCxnSpPr>
        <p:spPr>
          <a:xfrm>
            <a:off x="2453046" y="2780928"/>
            <a:ext cx="68047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21EE115-A4DD-8807-E191-249285BA401E}"/>
              </a:ext>
            </a:extLst>
          </p:cNvPr>
          <p:cNvCxnSpPr/>
          <p:nvPr/>
        </p:nvCxnSpPr>
        <p:spPr>
          <a:xfrm>
            <a:off x="2444960" y="5100722"/>
            <a:ext cx="68047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BE8C562F-1AA8-3904-8241-9D18C27103E5}"/>
              </a:ext>
            </a:extLst>
          </p:cNvPr>
          <p:cNvSpPr txBox="1"/>
          <p:nvPr/>
        </p:nvSpPr>
        <p:spPr>
          <a:xfrm>
            <a:off x="8033666" y="1880828"/>
            <a:ext cx="76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应用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BEEE65A-2FCB-4975-60A2-035E3A2E3C3B}"/>
              </a:ext>
            </a:extLst>
          </p:cNvPr>
          <p:cNvSpPr txBox="1"/>
          <p:nvPr/>
        </p:nvSpPr>
        <p:spPr>
          <a:xfrm>
            <a:off x="8048124" y="3372021"/>
            <a:ext cx="146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操作系统</a:t>
            </a:r>
            <a:endParaRPr lang="en-US" altLang="zh-CN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1BDD092-6A19-F900-504E-2CFF2D064CD7}"/>
              </a:ext>
            </a:extLst>
          </p:cNvPr>
          <p:cNvSpPr txBox="1"/>
          <p:nvPr/>
        </p:nvSpPr>
        <p:spPr>
          <a:xfrm>
            <a:off x="8019208" y="5434741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硬件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27F4DB5-6ECD-9305-FE57-8A75C6F02B1B}"/>
              </a:ext>
            </a:extLst>
          </p:cNvPr>
          <p:cNvSpPr/>
          <p:nvPr/>
        </p:nvSpPr>
        <p:spPr>
          <a:xfrm>
            <a:off x="3532260" y="2528900"/>
            <a:ext cx="3826042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应用接口库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A001EA5-1C8C-C9BE-B266-3D7F27001D16}"/>
              </a:ext>
            </a:extLst>
          </p:cNvPr>
          <p:cNvSpPr/>
          <p:nvPr/>
        </p:nvSpPr>
        <p:spPr>
          <a:xfrm>
            <a:off x="3532260" y="3250933"/>
            <a:ext cx="1166941" cy="432048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多核支持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96CEA38-9E7F-5999-2282-E1640DB73C71}"/>
              </a:ext>
            </a:extLst>
          </p:cNvPr>
          <p:cNvSpPr/>
          <p:nvPr/>
        </p:nvSpPr>
        <p:spPr>
          <a:xfrm>
            <a:off x="4766920" y="4414694"/>
            <a:ext cx="1257687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设备管理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0690B3-4234-8117-25B7-CB8B2C772A31}"/>
              </a:ext>
            </a:extLst>
          </p:cNvPr>
          <p:cNvSpPr txBox="1"/>
          <p:nvPr/>
        </p:nvSpPr>
        <p:spPr>
          <a:xfrm>
            <a:off x="8554086" y="3770966"/>
            <a:ext cx="146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子系统构成</a:t>
            </a:r>
            <a:endParaRPr lang="en-US" altLang="zh-CN"/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67CEEB2F-348B-32B7-8AE6-A87BD73B4E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96073" y="3753046"/>
            <a:ext cx="272651" cy="1584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DE0BEF4-193F-D612-78BD-C7A58C6090F6}"/>
              </a:ext>
            </a:extLst>
          </p:cNvPr>
          <p:cNvSpPr txBox="1"/>
          <p:nvPr/>
        </p:nvSpPr>
        <p:spPr>
          <a:xfrm>
            <a:off x="9058142" y="4211345"/>
            <a:ext cx="121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组件构成</a:t>
            </a:r>
            <a:endParaRPr lang="en-US" altLang="zh-CN"/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C53C59D0-0574-0A1E-A406-915E7A94F5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00129" y="4193425"/>
            <a:ext cx="272651" cy="1584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C538E1A7-9BE1-D0AA-F43F-429E433A680A}"/>
              </a:ext>
            </a:extLst>
          </p:cNvPr>
          <p:cNvSpPr/>
          <p:nvPr/>
        </p:nvSpPr>
        <p:spPr>
          <a:xfrm>
            <a:off x="2063551" y="1808820"/>
            <a:ext cx="320871" cy="30379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9EE01C7-1EFE-4830-C0F5-1247BE8297F2}"/>
              </a:ext>
            </a:extLst>
          </p:cNvPr>
          <p:cNvSpPr txBox="1"/>
          <p:nvPr/>
        </p:nvSpPr>
        <p:spPr>
          <a:xfrm>
            <a:off x="1451484" y="2865710"/>
            <a:ext cx="762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一切基于组件</a:t>
            </a:r>
          </a:p>
        </p:txBody>
      </p:sp>
    </p:spTree>
    <p:extLst>
      <p:ext uri="{BB962C8B-B14F-4D97-AF65-F5344CB8AC3E}">
        <p14:creationId xmlns:p14="http://schemas.microsoft.com/office/powerpoint/2010/main" val="458243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9A288A5-9863-1403-18D1-51A4C99015A6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总体构成</a:t>
            </a:r>
            <a:r>
              <a:rPr lang="en-US" altLang="zh-CN" sz="3200"/>
              <a:t>-</a:t>
            </a:r>
            <a:r>
              <a:rPr lang="zh-CN" altLang="en-US" sz="3200"/>
              <a:t>整体到局部</a:t>
            </a:r>
            <a:r>
              <a:rPr lang="en-US" altLang="zh-CN" sz="3200"/>
              <a:t>-</a:t>
            </a:r>
            <a:r>
              <a:rPr lang="zh-CN" altLang="en-US" sz="3200"/>
              <a:t>子系统构成</a:t>
            </a:r>
            <a:endParaRPr lang="en-US" altLang="zh-CN" sz="320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34E7735-5A6B-879B-F5E7-1043695F01B8}"/>
              </a:ext>
            </a:extLst>
          </p:cNvPr>
          <p:cNvCxnSpPr>
            <a:cxnSpLocks/>
          </p:cNvCxnSpPr>
          <p:nvPr/>
        </p:nvCxnSpPr>
        <p:spPr>
          <a:xfrm flipV="1">
            <a:off x="181940" y="3392488"/>
            <a:ext cx="11674700" cy="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DE53EC8-6E5F-F935-78F4-639B3A6DB62F}"/>
              </a:ext>
            </a:extLst>
          </p:cNvPr>
          <p:cNvCxnSpPr>
            <a:cxnSpLocks/>
          </p:cNvCxnSpPr>
          <p:nvPr/>
        </p:nvCxnSpPr>
        <p:spPr>
          <a:xfrm>
            <a:off x="181940" y="4869160"/>
            <a:ext cx="116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3693971-7C1A-98B5-B90E-1D8E9D36BFE3}"/>
              </a:ext>
            </a:extLst>
          </p:cNvPr>
          <p:cNvSpPr txBox="1"/>
          <p:nvPr/>
        </p:nvSpPr>
        <p:spPr>
          <a:xfrm>
            <a:off x="222752" y="2422629"/>
            <a:ext cx="11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公开接口</a:t>
            </a:r>
            <a:endParaRPr lang="en-US" altLang="zh-CN" b="1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2F9060A-412E-B599-86CC-E5722201951D}"/>
              </a:ext>
            </a:extLst>
          </p:cNvPr>
          <p:cNvSpPr txBox="1"/>
          <p:nvPr/>
        </p:nvSpPr>
        <p:spPr>
          <a:xfrm>
            <a:off x="186748" y="3898793"/>
            <a:ext cx="124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基础框架</a:t>
            </a:r>
            <a:endParaRPr lang="en-US" altLang="zh-CN" b="1"/>
          </a:p>
          <a:p>
            <a:pPr algn="ctr"/>
            <a:r>
              <a:rPr lang="en-US" altLang="zh-CN"/>
              <a:t>modules</a:t>
            </a:r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F9FABCC-B9A7-DA8F-62F6-D6FD00AA71F1}"/>
              </a:ext>
            </a:extLst>
          </p:cNvPr>
          <p:cNvSpPr txBox="1"/>
          <p:nvPr/>
        </p:nvSpPr>
        <p:spPr>
          <a:xfrm>
            <a:off x="181940" y="5230941"/>
            <a:ext cx="124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算法</a:t>
            </a:r>
            <a:r>
              <a:rPr lang="en-US" altLang="zh-CN" b="1"/>
              <a:t>/</a:t>
            </a:r>
            <a:r>
              <a:rPr lang="zh-CN" altLang="en-US" b="1"/>
              <a:t>策略</a:t>
            </a:r>
            <a:endParaRPr lang="en-US" altLang="zh-CN" b="1"/>
          </a:p>
          <a:p>
            <a:pPr algn="ctr"/>
            <a:r>
              <a:rPr lang="en-US" altLang="zh-CN"/>
              <a:t>crates</a:t>
            </a:r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3346FA0-8D0C-2360-8C34-B3F0013A25C8}"/>
              </a:ext>
            </a:extLst>
          </p:cNvPr>
          <p:cNvCxnSpPr/>
          <p:nvPr/>
        </p:nvCxnSpPr>
        <p:spPr>
          <a:xfrm>
            <a:off x="1421505" y="1258527"/>
            <a:ext cx="0" cy="529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F03CF63-2AF5-BC8F-A2CD-97CDB6C10A7F}"/>
              </a:ext>
            </a:extLst>
          </p:cNvPr>
          <p:cNvCxnSpPr>
            <a:cxnSpLocks/>
          </p:cNvCxnSpPr>
          <p:nvPr/>
        </p:nvCxnSpPr>
        <p:spPr>
          <a:xfrm>
            <a:off x="181940" y="1988840"/>
            <a:ext cx="116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D2A3D85-E516-7D35-196C-987DDA23D232}"/>
              </a:ext>
            </a:extLst>
          </p:cNvPr>
          <p:cNvSpPr/>
          <p:nvPr/>
        </p:nvSpPr>
        <p:spPr>
          <a:xfrm>
            <a:off x="3031064" y="4022116"/>
            <a:ext cx="1246781" cy="306984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axtask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D33FE70-799F-E8B9-4188-9A2221EF6935}"/>
              </a:ext>
            </a:extLst>
          </p:cNvPr>
          <p:cNvCxnSpPr/>
          <p:nvPr/>
        </p:nvCxnSpPr>
        <p:spPr>
          <a:xfrm>
            <a:off x="2887048" y="1258527"/>
            <a:ext cx="0" cy="529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4D3C133-E5B2-7489-0D5D-28DBB05A13AE}"/>
              </a:ext>
            </a:extLst>
          </p:cNvPr>
          <p:cNvCxnSpPr/>
          <p:nvPr/>
        </p:nvCxnSpPr>
        <p:spPr>
          <a:xfrm>
            <a:off x="4399216" y="1258527"/>
            <a:ext cx="0" cy="529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604C351-298A-06B8-15EA-9A9391306DB0}"/>
              </a:ext>
            </a:extLst>
          </p:cNvPr>
          <p:cNvSpPr txBox="1"/>
          <p:nvPr/>
        </p:nvSpPr>
        <p:spPr>
          <a:xfrm>
            <a:off x="1617599" y="1445542"/>
            <a:ext cx="11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内存管理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A4F03CE-0830-6639-9FF1-BBF75D08177B}"/>
              </a:ext>
            </a:extLst>
          </p:cNvPr>
          <p:cNvSpPr txBox="1"/>
          <p:nvPr/>
        </p:nvSpPr>
        <p:spPr>
          <a:xfrm>
            <a:off x="3112299" y="1445542"/>
            <a:ext cx="11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任务调度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89886862-518A-6A27-DB0C-383A6D3DEBA3}"/>
              </a:ext>
            </a:extLst>
          </p:cNvPr>
          <p:cNvSpPr/>
          <p:nvPr/>
        </p:nvSpPr>
        <p:spPr>
          <a:xfrm>
            <a:off x="3042896" y="2122703"/>
            <a:ext cx="1246781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spawn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A895C54D-0B76-035D-C615-2CF78553ADAA}"/>
              </a:ext>
            </a:extLst>
          </p:cNvPr>
          <p:cNvSpPr/>
          <p:nvPr/>
        </p:nvSpPr>
        <p:spPr>
          <a:xfrm>
            <a:off x="3042183" y="2568021"/>
            <a:ext cx="1246781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yield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A85484B-2ACD-06B7-F0CB-2C1230AD0DF5}"/>
              </a:ext>
            </a:extLst>
          </p:cNvPr>
          <p:cNvCxnSpPr/>
          <p:nvPr/>
        </p:nvCxnSpPr>
        <p:spPr>
          <a:xfrm>
            <a:off x="5911384" y="1258527"/>
            <a:ext cx="0" cy="529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FEE7E92E-2269-082B-DA49-9E603E4FD644}"/>
              </a:ext>
            </a:extLst>
          </p:cNvPr>
          <p:cNvSpPr txBox="1"/>
          <p:nvPr/>
        </p:nvSpPr>
        <p:spPr>
          <a:xfrm>
            <a:off x="155340" y="2801005"/>
            <a:ext cx="13635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/>
              <a:t>axMod/api.rs</a:t>
            </a:r>
            <a:endParaRPr lang="zh-CN" altLang="en-US" sz="1600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932EAC06-CC10-9D87-019D-ABCF13F97447}"/>
              </a:ext>
            </a:extLst>
          </p:cNvPr>
          <p:cNvSpPr/>
          <p:nvPr/>
        </p:nvSpPr>
        <p:spPr>
          <a:xfrm>
            <a:off x="1553063" y="5102237"/>
            <a:ext cx="1246781" cy="306984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allocator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E3DFFD4B-F70A-1123-3337-AEAEAC8FD879}"/>
              </a:ext>
            </a:extLst>
          </p:cNvPr>
          <p:cNvSpPr/>
          <p:nvPr/>
        </p:nvSpPr>
        <p:spPr>
          <a:xfrm>
            <a:off x="3020695" y="5409547"/>
            <a:ext cx="1246781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sched_fifo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2480ECEA-FA68-E261-056D-4FC695909EB3}"/>
              </a:ext>
            </a:extLst>
          </p:cNvPr>
          <p:cNvSpPr/>
          <p:nvPr/>
        </p:nvSpPr>
        <p:spPr>
          <a:xfrm>
            <a:off x="3022034" y="5726005"/>
            <a:ext cx="1246781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sched_rr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1AB374DC-6207-A02E-AEB6-AA3F75DE9CE2}"/>
              </a:ext>
            </a:extLst>
          </p:cNvPr>
          <p:cNvSpPr/>
          <p:nvPr/>
        </p:nvSpPr>
        <p:spPr>
          <a:xfrm>
            <a:off x="3020695" y="6060860"/>
            <a:ext cx="1246781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sched_cfs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C5E8827-72DA-489A-F7E6-A33A69446699}"/>
              </a:ext>
            </a:extLst>
          </p:cNvPr>
          <p:cNvSpPr/>
          <p:nvPr/>
        </p:nvSpPr>
        <p:spPr>
          <a:xfrm>
            <a:off x="1555153" y="5421778"/>
            <a:ext cx="1246781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tlsf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FE53C1FB-0FC2-9F4E-5988-081806CCE1A4}"/>
              </a:ext>
            </a:extLst>
          </p:cNvPr>
          <p:cNvSpPr/>
          <p:nvPr/>
        </p:nvSpPr>
        <p:spPr>
          <a:xfrm>
            <a:off x="1553062" y="5741319"/>
            <a:ext cx="1246781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buddy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8FAF3B93-20A7-39D0-2B00-949440E2869A}"/>
              </a:ext>
            </a:extLst>
          </p:cNvPr>
          <p:cNvSpPr/>
          <p:nvPr/>
        </p:nvSpPr>
        <p:spPr>
          <a:xfrm>
            <a:off x="1557843" y="6060860"/>
            <a:ext cx="1246781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slab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B27CE54B-7B7B-F2A8-D674-36366D75E878}"/>
              </a:ext>
            </a:extLst>
          </p:cNvPr>
          <p:cNvSpPr/>
          <p:nvPr/>
        </p:nvSpPr>
        <p:spPr>
          <a:xfrm>
            <a:off x="1528334" y="2126056"/>
            <a:ext cx="1244383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byte_alloc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B447F4FB-E8BD-3E8A-94CC-433050419F58}"/>
              </a:ext>
            </a:extLst>
          </p:cNvPr>
          <p:cNvSpPr/>
          <p:nvPr/>
        </p:nvSpPr>
        <p:spPr>
          <a:xfrm>
            <a:off x="1519645" y="4008101"/>
            <a:ext cx="1246781" cy="306984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axalloc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CD8139DC-C9D9-D6B7-2E98-D8ECAADD3A79}"/>
              </a:ext>
            </a:extLst>
          </p:cNvPr>
          <p:cNvSpPr/>
          <p:nvPr/>
        </p:nvSpPr>
        <p:spPr>
          <a:xfrm>
            <a:off x="1541271" y="2593200"/>
            <a:ext cx="1244383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page_alloc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C55EB8C-8D93-A6B6-94C5-13ADEFD64057}"/>
              </a:ext>
            </a:extLst>
          </p:cNvPr>
          <p:cNvSpPr/>
          <p:nvPr/>
        </p:nvSpPr>
        <p:spPr>
          <a:xfrm>
            <a:off x="3031064" y="5097826"/>
            <a:ext cx="1246781" cy="306984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scheduler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722E566-5806-326D-7E5E-F3840C51140F}"/>
              </a:ext>
            </a:extLst>
          </p:cNvPr>
          <p:cNvSpPr/>
          <p:nvPr/>
        </p:nvSpPr>
        <p:spPr>
          <a:xfrm>
            <a:off x="3042183" y="2956762"/>
            <a:ext cx="1246781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exit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15E2E37-11BA-3F57-BCBE-187E72D453CB}"/>
              </a:ext>
            </a:extLst>
          </p:cNvPr>
          <p:cNvSpPr txBox="1"/>
          <p:nvPr/>
        </p:nvSpPr>
        <p:spPr>
          <a:xfrm>
            <a:off x="4610432" y="1449988"/>
            <a:ext cx="11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设备管理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DA91015-FA63-FE46-E1EC-2065626D5F28}"/>
              </a:ext>
            </a:extLst>
          </p:cNvPr>
          <p:cNvSpPr/>
          <p:nvPr/>
        </p:nvSpPr>
        <p:spPr>
          <a:xfrm>
            <a:off x="4520587" y="4022861"/>
            <a:ext cx="1246781" cy="306984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axdriver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5271C7A-DA45-AF4D-0106-5534FB776D7F}"/>
              </a:ext>
            </a:extLst>
          </p:cNvPr>
          <p:cNvSpPr/>
          <p:nvPr/>
        </p:nvSpPr>
        <p:spPr>
          <a:xfrm>
            <a:off x="4472372" y="2126056"/>
            <a:ext cx="1367004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init_drivers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7E150E69-A7DC-5CE7-70D7-AC0007B524B0}"/>
              </a:ext>
            </a:extLst>
          </p:cNvPr>
          <p:cNvSpPr/>
          <p:nvPr/>
        </p:nvSpPr>
        <p:spPr>
          <a:xfrm>
            <a:off x="4472372" y="2570255"/>
            <a:ext cx="1367004" cy="653219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DriverProbe</a:t>
            </a:r>
          </a:p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mmio/pci/…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EA1AC944-A985-4675-489A-B8C12572259C}"/>
              </a:ext>
            </a:extLst>
          </p:cNvPr>
          <p:cNvSpPr/>
          <p:nvPr/>
        </p:nvSpPr>
        <p:spPr>
          <a:xfrm>
            <a:off x="4529198" y="5097826"/>
            <a:ext cx="1246781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driver_pci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FD49DF0D-253E-F832-24A9-A67C3E8FF3C9}"/>
              </a:ext>
            </a:extLst>
          </p:cNvPr>
          <p:cNvSpPr/>
          <p:nvPr/>
        </p:nvSpPr>
        <p:spPr>
          <a:xfrm>
            <a:off x="4525590" y="5419021"/>
            <a:ext cx="1246781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driver_virtio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993E4F3-DB5B-7A54-E3EC-901AF91BC95E}"/>
              </a:ext>
            </a:extLst>
          </p:cNvPr>
          <p:cNvSpPr txBox="1"/>
          <p:nvPr/>
        </p:nvSpPr>
        <p:spPr>
          <a:xfrm>
            <a:off x="5983393" y="1445542"/>
            <a:ext cx="13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块设备驱动</a:t>
            </a: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042B9F84-CC68-E2F0-64B2-C976D8BB8D00}"/>
              </a:ext>
            </a:extLst>
          </p:cNvPr>
          <p:cNvCxnSpPr/>
          <p:nvPr/>
        </p:nvCxnSpPr>
        <p:spPr>
          <a:xfrm>
            <a:off x="7423552" y="1237610"/>
            <a:ext cx="0" cy="529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8145FD8C-C31E-1A17-29CD-97D6A5C66E67}"/>
              </a:ext>
            </a:extLst>
          </p:cNvPr>
          <p:cNvSpPr txBox="1"/>
          <p:nvPr/>
        </p:nvSpPr>
        <p:spPr>
          <a:xfrm>
            <a:off x="7567568" y="1449988"/>
            <a:ext cx="111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文件系统</a:t>
            </a: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39C8E807-5D25-08DB-4B9A-4A50165A2ED5}"/>
              </a:ext>
            </a:extLst>
          </p:cNvPr>
          <p:cNvCxnSpPr/>
          <p:nvPr/>
        </p:nvCxnSpPr>
        <p:spPr>
          <a:xfrm>
            <a:off x="8863712" y="1252499"/>
            <a:ext cx="0" cy="529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7309A085-7C38-8BD6-63F4-F83FD0B7C1FF}"/>
              </a:ext>
            </a:extLst>
          </p:cNvPr>
          <p:cNvSpPr txBox="1"/>
          <p:nvPr/>
        </p:nvSpPr>
        <p:spPr>
          <a:xfrm>
            <a:off x="9043730" y="1454434"/>
            <a:ext cx="115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网卡驱动</a:t>
            </a: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F43214B0-9889-9000-BD63-AB182A98DAB8}"/>
              </a:ext>
            </a:extLst>
          </p:cNvPr>
          <p:cNvCxnSpPr/>
          <p:nvPr/>
        </p:nvCxnSpPr>
        <p:spPr>
          <a:xfrm>
            <a:off x="10411884" y="1282744"/>
            <a:ext cx="0" cy="529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CCBDABBD-5FB8-D22A-F22F-48AAC59B5C6D}"/>
              </a:ext>
            </a:extLst>
          </p:cNvPr>
          <p:cNvSpPr/>
          <p:nvPr/>
        </p:nvSpPr>
        <p:spPr>
          <a:xfrm>
            <a:off x="6010786" y="5404810"/>
            <a:ext cx="1304753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ramdisk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1A2E2AD5-883B-1750-B589-67607DD92C9F}"/>
              </a:ext>
            </a:extLst>
          </p:cNvPr>
          <p:cNvSpPr/>
          <p:nvPr/>
        </p:nvSpPr>
        <p:spPr>
          <a:xfrm>
            <a:off x="6019397" y="5726005"/>
            <a:ext cx="1304753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virtio-blk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43540FC0-9247-3155-D0F2-3BF6845DB427}"/>
              </a:ext>
            </a:extLst>
          </p:cNvPr>
          <p:cNvSpPr/>
          <p:nvPr/>
        </p:nvSpPr>
        <p:spPr>
          <a:xfrm>
            <a:off x="6010786" y="5090721"/>
            <a:ext cx="1304754" cy="306984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driver_block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4BE731FC-BA17-39DD-0823-2574EC985DBA}"/>
              </a:ext>
            </a:extLst>
          </p:cNvPr>
          <p:cNvSpPr/>
          <p:nvPr/>
        </p:nvSpPr>
        <p:spPr>
          <a:xfrm>
            <a:off x="6019397" y="6035364"/>
            <a:ext cx="1304753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bcm2835sdhci</a:t>
            </a: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497E18BB-918F-0A84-79E2-4F7FCB2F89FE}"/>
              </a:ext>
            </a:extLst>
          </p:cNvPr>
          <p:cNvSpPr/>
          <p:nvPr/>
        </p:nvSpPr>
        <p:spPr>
          <a:xfrm>
            <a:off x="6010786" y="2565662"/>
            <a:ext cx="1246781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BlockDriverOps</a:t>
            </a:r>
            <a:endParaRPr lang="zh-CN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FBAB2B0F-9059-D55D-3F6D-D223B873FA1D}"/>
              </a:ext>
            </a:extLst>
          </p:cNvPr>
          <p:cNvSpPr/>
          <p:nvPr/>
        </p:nvSpPr>
        <p:spPr>
          <a:xfrm>
            <a:off x="9026512" y="5402585"/>
            <a:ext cx="1236629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ixgbe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3529E167-5BEE-0A11-D038-39852BBCBC95}"/>
              </a:ext>
            </a:extLst>
          </p:cNvPr>
          <p:cNvSpPr/>
          <p:nvPr/>
        </p:nvSpPr>
        <p:spPr>
          <a:xfrm>
            <a:off x="9037112" y="6074344"/>
            <a:ext cx="1226029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virtio-net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1BFE784C-436D-FE4A-9214-5B4CD04A47B7}"/>
              </a:ext>
            </a:extLst>
          </p:cNvPr>
          <p:cNvSpPr/>
          <p:nvPr/>
        </p:nvSpPr>
        <p:spPr>
          <a:xfrm>
            <a:off x="9026513" y="5088496"/>
            <a:ext cx="1236628" cy="306984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driver_net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EBAFEAA7-BC0A-E495-BA5A-D64DC54A6424}"/>
              </a:ext>
            </a:extLst>
          </p:cNvPr>
          <p:cNvSpPr/>
          <p:nvPr/>
        </p:nvSpPr>
        <p:spPr>
          <a:xfrm>
            <a:off x="9039845" y="5750308"/>
            <a:ext cx="1236632" cy="306984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driver_virtio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F180D991-E3D9-B40B-2488-0B7D68EA7B13}"/>
              </a:ext>
            </a:extLst>
          </p:cNvPr>
          <p:cNvSpPr/>
          <p:nvPr/>
        </p:nvSpPr>
        <p:spPr>
          <a:xfrm>
            <a:off x="9009344" y="2570514"/>
            <a:ext cx="1246781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NetDriverOps</a:t>
            </a:r>
            <a:endParaRPr lang="zh-CN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24C26880-2EF5-CF8E-7334-1655BABA89B0}"/>
              </a:ext>
            </a:extLst>
          </p:cNvPr>
          <p:cNvSpPr/>
          <p:nvPr/>
        </p:nvSpPr>
        <p:spPr>
          <a:xfrm>
            <a:off x="10567644" y="4028752"/>
            <a:ext cx="1233218" cy="306984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axnet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B74B31C5-3D27-AFB9-5133-168527B10116}"/>
              </a:ext>
            </a:extLst>
          </p:cNvPr>
          <p:cNvSpPr txBox="1"/>
          <p:nvPr/>
        </p:nvSpPr>
        <p:spPr>
          <a:xfrm>
            <a:off x="10447888" y="1441045"/>
            <a:ext cx="136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网络协议栈</a:t>
            </a: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0E088B95-D9D2-2B0A-F659-0812117182CC}"/>
              </a:ext>
            </a:extLst>
          </p:cNvPr>
          <p:cNvSpPr/>
          <p:nvPr/>
        </p:nvSpPr>
        <p:spPr>
          <a:xfrm>
            <a:off x="3026062" y="4390012"/>
            <a:ext cx="1246781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axsync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4B225711-2EDB-7D6D-2EDB-49BC2CE00EB0}"/>
              </a:ext>
            </a:extLst>
          </p:cNvPr>
          <p:cNvSpPr/>
          <p:nvPr/>
        </p:nvSpPr>
        <p:spPr>
          <a:xfrm>
            <a:off x="10556480" y="5076859"/>
            <a:ext cx="1244382" cy="306984"/>
          </a:xfrm>
          <a:prstGeom prst="round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smoltcp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5129113F-6F82-84B1-5F4E-EA97D2C30C05}"/>
              </a:ext>
            </a:extLst>
          </p:cNvPr>
          <p:cNvSpPr/>
          <p:nvPr/>
        </p:nvSpPr>
        <p:spPr>
          <a:xfrm>
            <a:off x="10556479" y="2205509"/>
            <a:ext cx="1244383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tcp socket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BE2968F7-3028-D36F-1627-FD487080EC49}"/>
              </a:ext>
            </a:extLst>
          </p:cNvPr>
          <p:cNvSpPr/>
          <p:nvPr/>
        </p:nvSpPr>
        <p:spPr>
          <a:xfrm>
            <a:off x="10569417" y="2672653"/>
            <a:ext cx="1231446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udp socket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9F5AB2FD-D9D9-77EB-C224-25CAE8CC96D5}"/>
              </a:ext>
            </a:extLst>
          </p:cNvPr>
          <p:cNvSpPr/>
          <p:nvPr/>
        </p:nvSpPr>
        <p:spPr>
          <a:xfrm>
            <a:off x="7544922" y="4028752"/>
            <a:ext cx="1246781" cy="306984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axfs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1700D6FC-E76B-D740-D026-124EF6ACC2C5}"/>
              </a:ext>
            </a:extLst>
          </p:cNvPr>
          <p:cNvSpPr/>
          <p:nvPr/>
        </p:nvSpPr>
        <p:spPr>
          <a:xfrm>
            <a:off x="7501603" y="5076859"/>
            <a:ext cx="1304754" cy="306984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axfs_vfs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C1C128AA-A09A-2474-9FCC-BAA191C8BFC7}"/>
              </a:ext>
            </a:extLst>
          </p:cNvPr>
          <p:cNvSpPr/>
          <p:nvPr/>
        </p:nvSpPr>
        <p:spPr>
          <a:xfrm>
            <a:off x="7501603" y="5400140"/>
            <a:ext cx="1304753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axfs_ramfs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C83ADEF7-8E92-9282-AFDD-E535FD3E0F4A}"/>
              </a:ext>
            </a:extLst>
          </p:cNvPr>
          <p:cNvSpPr/>
          <p:nvPr/>
        </p:nvSpPr>
        <p:spPr>
          <a:xfrm>
            <a:off x="7497136" y="5728712"/>
            <a:ext cx="1304753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axfs_devfs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71F04FAF-59F0-FBF1-087F-7C34546054C2}"/>
              </a:ext>
            </a:extLst>
          </p:cNvPr>
          <p:cNvSpPr/>
          <p:nvPr/>
        </p:nvSpPr>
        <p:spPr>
          <a:xfrm>
            <a:off x="7522797" y="2237079"/>
            <a:ext cx="1244383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file_ops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E5B76559-7A8F-B7BB-70B6-EFFE11CF5B18}"/>
              </a:ext>
            </a:extLst>
          </p:cNvPr>
          <p:cNvSpPr/>
          <p:nvPr/>
        </p:nvSpPr>
        <p:spPr>
          <a:xfrm>
            <a:off x="7535735" y="2704223"/>
            <a:ext cx="1231446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dir_ops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967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A0A227E7-C089-8B01-00A0-53285FE8452E}"/>
              </a:ext>
            </a:extLst>
          </p:cNvPr>
          <p:cNvSpPr/>
          <p:nvPr/>
        </p:nvSpPr>
        <p:spPr>
          <a:xfrm>
            <a:off x="8596004" y="1512889"/>
            <a:ext cx="1017480" cy="3679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ysClr val="windowText" lastClr="000000"/>
                </a:solidFill>
              </a:rPr>
              <a:t>接口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53EAE72-D232-92F9-E5A6-F41CC4AEADBE}"/>
              </a:ext>
            </a:extLst>
          </p:cNvPr>
          <p:cNvSpPr/>
          <p:nvPr/>
        </p:nvSpPr>
        <p:spPr>
          <a:xfrm>
            <a:off x="8596004" y="1890811"/>
            <a:ext cx="1017480" cy="9323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组件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A288A5-9863-1403-18D1-51A4C99015A6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总体构成</a:t>
            </a:r>
            <a:r>
              <a:rPr lang="en-US" altLang="zh-CN" sz="3200"/>
              <a:t>-</a:t>
            </a:r>
            <a:r>
              <a:rPr lang="zh-CN" altLang="en-US" sz="3200"/>
              <a:t>整体到局部</a:t>
            </a:r>
            <a:r>
              <a:rPr lang="en-US" altLang="zh-CN" sz="3200"/>
              <a:t>-</a:t>
            </a:r>
            <a:r>
              <a:rPr lang="zh-CN" altLang="en-US" sz="3200"/>
              <a:t>组件构成</a:t>
            </a:r>
            <a:endParaRPr lang="en-US" altLang="zh-CN" sz="32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CD54EDB-B079-6A37-E483-F3E02293DB5B}"/>
              </a:ext>
            </a:extLst>
          </p:cNvPr>
          <p:cNvSpPr txBox="1"/>
          <p:nvPr/>
        </p:nvSpPr>
        <p:spPr>
          <a:xfrm>
            <a:off x="623392" y="1148630"/>
            <a:ext cx="52925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组件</a:t>
            </a:r>
            <a:r>
              <a:rPr lang="en-US" altLang="zh-CN" sz="2000"/>
              <a:t>: </a:t>
            </a:r>
            <a:r>
              <a:rPr lang="zh-CN" altLang="en-US" sz="2000"/>
              <a:t>系统基本元素，通过公开接口对外服务。</a:t>
            </a:r>
            <a:endParaRPr lang="en-US" altLang="zh-CN" sz="2000"/>
          </a:p>
          <a:p>
            <a:r>
              <a:rPr lang="zh-CN" altLang="en-US" sz="2000"/>
              <a:t>组件由一组模块</a:t>
            </a:r>
            <a:r>
              <a:rPr lang="en-US" altLang="zh-CN" sz="2000"/>
              <a:t>(</a:t>
            </a:r>
            <a:r>
              <a:rPr lang="zh-CN" altLang="en-US" sz="2000"/>
              <a:t>树</a:t>
            </a:r>
            <a:r>
              <a:rPr lang="en-US" altLang="zh-CN" sz="2000"/>
              <a:t>)</a:t>
            </a:r>
            <a:r>
              <a:rPr lang="zh-CN" altLang="en-US" sz="2000"/>
              <a:t>构成，模块接口不对外。</a:t>
            </a:r>
            <a:endParaRPr lang="en-US" altLang="zh-CN" sz="2000" b="1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C9A8325-7D43-A512-17DD-71EC1E425E30}"/>
              </a:ext>
            </a:extLst>
          </p:cNvPr>
          <p:cNvGrpSpPr/>
          <p:nvPr/>
        </p:nvGrpSpPr>
        <p:grpSpPr>
          <a:xfrm>
            <a:off x="1739516" y="2376985"/>
            <a:ext cx="2628292" cy="2024123"/>
            <a:chOff x="1235460" y="2593009"/>
            <a:chExt cx="2628292" cy="202412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55F11E4-1CE6-658B-3A7F-134A1307412C}"/>
                </a:ext>
              </a:extLst>
            </p:cNvPr>
            <p:cNvSpPr/>
            <p:nvPr/>
          </p:nvSpPr>
          <p:spPr>
            <a:xfrm>
              <a:off x="1235460" y="2960948"/>
              <a:ext cx="2628292" cy="16561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>
                  <a:solidFill>
                    <a:sysClr val="windowText" lastClr="000000"/>
                  </a:solidFill>
                </a:rPr>
                <a:t>组件</a:t>
              </a:r>
              <a:r>
                <a:rPr lang="en-US" altLang="zh-CN">
                  <a:solidFill>
                    <a:sysClr val="windowText" lastClr="000000"/>
                  </a:solidFill>
                </a:rPr>
                <a:t>crate</a:t>
              </a: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A37D44D0-2EF4-5FC6-3213-60DE6F25B747}"/>
                </a:ext>
              </a:extLst>
            </p:cNvPr>
            <p:cNvSpPr/>
            <p:nvPr/>
          </p:nvSpPr>
          <p:spPr>
            <a:xfrm>
              <a:off x="1955540" y="3465004"/>
              <a:ext cx="1062118" cy="36793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ysClr val="windowText" lastClr="000000"/>
                  </a:solidFill>
                </a:rPr>
                <a:t>模块</a:t>
              </a:r>
              <a:r>
                <a:rPr lang="en-US" altLang="zh-CN" sz="1600">
                  <a:solidFill>
                    <a:sysClr val="windowText" lastClr="000000"/>
                  </a:solidFill>
                </a:rPr>
                <a:t>mod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8C95FAED-45D4-1714-F64D-3C3E3D3570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0536" y="3832943"/>
              <a:ext cx="175044" cy="2564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237E00DE-2F69-FA21-1585-2678D685D527}"/>
                </a:ext>
              </a:extLst>
            </p:cNvPr>
            <p:cNvCxnSpPr>
              <a:cxnSpLocks/>
            </p:cNvCxnSpPr>
            <p:nvPr/>
          </p:nvCxnSpPr>
          <p:spPr>
            <a:xfrm>
              <a:off x="2644593" y="3832943"/>
              <a:ext cx="175044" cy="2441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FA80F67F-C9D8-A85F-F645-8F7A74842B85}"/>
                </a:ext>
              </a:extLst>
            </p:cNvPr>
            <p:cNvSpPr/>
            <p:nvPr/>
          </p:nvSpPr>
          <p:spPr>
            <a:xfrm>
              <a:off x="1370475" y="4089434"/>
              <a:ext cx="1062118" cy="36793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ysClr val="windowText" lastClr="000000"/>
                  </a:solidFill>
                </a:rPr>
                <a:t>模块</a:t>
              </a:r>
              <a:r>
                <a:rPr lang="en-US" altLang="zh-CN" sz="1600">
                  <a:solidFill>
                    <a:sysClr val="windowText" lastClr="000000"/>
                  </a:solidFill>
                </a:rPr>
                <a:t>mod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AA90CD2F-3D21-FFC4-7CAD-4AE0470B9978}"/>
                </a:ext>
              </a:extLst>
            </p:cNvPr>
            <p:cNvSpPr/>
            <p:nvPr/>
          </p:nvSpPr>
          <p:spPr>
            <a:xfrm>
              <a:off x="2621614" y="4089434"/>
              <a:ext cx="1062118" cy="36793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ysClr val="windowText" lastClr="000000"/>
                  </a:solidFill>
                </a:rPr>
                <a:t>模块</a:t>
              </a:r>
              <a:r>
                <a:rPr lang="en-US" altLang="zh-CN" sz="1600">
                  <a:solidFill>
                    <a:sysClr val="windowText" lastClr="000000"/>
                  </a:solidFill>
                </a:rPr>
                <a:t>mod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A7C9DFA0-9526-C2DB-76D7-74DAF1091517}"/>
                </a:ext>
              </a:extLst>
            </p:cNvPr>
            <p:cNvSpPr/>
            <p:nvPr/>
          </p:nvSpPr>
          <p:spPr>
            <a:xfrm>
              <a:off x="1253462" y="2593009"/>
              <a:ext cx="2610290" cy="36793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ysClr val="windowText" lastClr="000000"/>
                  </a:solidFill>
                </a:rPr>
                <a:t>接口</a:t>
              </a:r>
              <a:r>
                <a:rPr lang="en-US" altLang="zh-CN" sz="1600">
                  <a:solidFill>
                    <a:sysClr val="windowText" lastClr="000000"/>
                  </a:solidFill>
                </a:rPr>
                <a:t>: trait</a:t>
              </a:r>
              <a:r>
                <a:rPr lang="zh-CN" altLang="en-US" sz="1600">
                  <a:solidFill>
                    <a:sysClr val="windowText" lastClr="000000"/>
                  </a:solidFill>
                </a:rPr>
                <a:t>或函数集</a:t>
              </a: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120D7B26-3216-D7B7-36B6-20C771FB769C}"/>
              </a:ext>
            </a:extLst>
          </p:cNvPr>
          <p:cNvSpPr/>
          <p:nvPr/>
        </p:nvSpPr>
        <p:spPr>
          <a:xfrm>
            <a:off x="6564052" y="1175168"/>
            <a:ext cx="1764196" cy="165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组件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800C120-374B-1D32-BAF0-8D8457B8ABB6}"/>
              </a:ext>
            </a:extLst>
          </p:cNvPr>
          <p:cNvSpPr/>
          <p:nvPr/>
        </p:nvSpPr>
        <p:spPr>
          <a:xfrm>
            <a:off x="7104113" y="1520788"/>
            <a:ext cx="679099" cy="3679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ysClr val="windowText" lastClr="000000"/>
                </a:solidFill>
              </a:rPr>
              <a:t>模块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EA5DB37-71B2-D051-7E15-24E0D86AAC4E}"/>
              </a:ext>
            </a:extLst>
          </p:cNvPr>
          <p:cNvCxnSpPr>
            <a:cxnSpLocks/>
          </p:cNvCxnSpPr>
          <p:nvPr/>
        </p:nvCxnSpPr>
        <p:spPr>
          <a:xfrm flipH="1">
            <a:off x="7104112" y="1935715"/>
            <a:ext cx="180020" cy="367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E8A4F741-C03D-B058-CA5F-1E8EC6F7F2C5}"/>
              </a:ext>
            </a:extLst>
          </p:cNvPr>
          <p:cNvSpPr/>
          <p:nvPr/>
        </p:nvSpPr>
        <p:spPr>
          <a:xfrm>
            <a:off x="6564052" y="807229"/>
            <a:ext cx="1764196" cy="3679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ysClr val="windowText" lastClr="000000"/>
                </a:solidFill>
              </a:rPr>
              <a:t>接口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C645F983-AA28-857E-EB3F-B717D58153AD}"/>
              </a:ext>
            </a:extLst>
          </p:cNvPr>
          <p:cNvSpPr/>
          <p:nvPr/>
        </p:nvSpPr>
        <p:spPr>
          <a:xfrm>
            <a:off x="6731048" y="2304962"/>
            <a:ext cx="679099" cy="3679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ysClr val="windowText" lastClr="000000"/>
                </a:solidFill>
              </a:rPr>
              <a:t>模块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4A6CBECE-694E-5495-4067-FF698F4CE3F4}"/>
              </a:ext>
            </a:extLst>
          </p:cNvPr>
          <p:cNvSpPr/>
          <p:nvPr/>
        </p:nvSpPr>
        <p:spPr>
          <a:xfrm>
            <a:off x="7541137" y="2306686"/>
            <a:ext cx="679099" cy="367939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ysClr val="windowText" lastClr="000000"/>
                </a:solidFill>
              </a:rPr>
              <a:t>模块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42075BDD-2758-D63C-F6B2-708B8E92EE76}"/>
              </a:ext>
            </a:extLst>
          </p:cNvPr>
          <p:cNvSpPr/>
          <p:nvPr/>
        </p:nvSpPr>
        <p:spPr>
          <a:xfrm>
            <a:off x="8750817" y="2304961"/>
            <a:ext cx="679099" cy="3679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ysClr val="windowText" lastClr="000000"/>
                </a:solidFill>
              </a:rPr>
              <a:t>模块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268AA94-A2C3-51F5-FA63-38EE94E67109}"/>
              </a:ext>
            </a:extLst>
          </p:cNvPr>
          <p:cNvSpPr/>
          <p:nvPr/>
        </p:nvSpPr>
        <p:spPr>
          <a:xfrm>
            <a:off x="9876456" y="1160748"/>
            <a:ext cx="1764196" cy="165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组件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7A310CA5-8EEC-1245-F982-559009E7F32F}"/>
              </a:ext>
            </a:extLst>
          </p:cNvPr>
          <p:cNvSpPr/>
          <p:nvPr/>
        </p:nvSpPr>
        <p:spPr>
          <a:xfrm>
            <a:off x="10416517" y="1520788"/>
            <a:ext cx="679099" cy="3679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ysClr val="windowText" lastClr="000000"/>
                </a:solidFill>
              </a:rPr>
              <a:t>模块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66C9FF7-331E-D6BD-E31D-A7B6982A1C7C}"/>
              </a:ext>
            </a:extLst>
          </p:cNvPr>
          <p:cNvCxnSpPr>
            <a:cxnSpLocks/>
          </p:cNvCxnSpPr>
          <p:nvPr/>
        </p:nvCxnSpPr>
        <p:spPr>
          <a:xfrm>
            <a:off x="10920536" y="1908933"/>
            <a:ext cx="175081" cy="367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769E43BA-31BD-B194-F0D2-BF93F3278A0A}"/>
              </a:ext>
            </a:extLst>
          </p:cNvPr>
          <p:cNvSpPr/>
          <p:nvPr/>
        </p:nvSpPr>
        <p:spPr>
          <a:xfrm>
            <a:off x="9876456" y="792809"/>
            <a:ext cx="1764196" cy="3679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ysClr val="windowText" lastClr="000000"/>
                </a:solidFill>
              </a:rPr>
              <a:t>接口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0E93D5B1-5E93-D189-EFDE-B9A82965151A}"/>
              </a:ext>
            </a:extLst>
          </p:cNvPr>
          <p:cNvSpPr/>
          <p:nvPr/>
        </p:nvSpPr>
        <p:spPr>
          <a:xfrm>
            <a:off x="10773939" y="2292266"/>
            <a:ext cx="679099" cy="3679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ysClr val="windowText" lastClr="000000"/>
                </a:solidFill>
              </a:rPr>
              <a:t>模块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34FE6DF-C8AB-AB4B-EA51-E8B3888F69B6}"/>
              </a:ext>
            </a:extLst>
          </p:cNvPr>
          <p:cNvCxnSpPr>
            <a:cxnSpLocks/>
            <a:stCxn id="25" idx="3"/>
            <a:endCxn id="37" idx="1"/>
          </p:cNvCxnSpPr>
          <p:nvPr/>
        </p:nvCxnSpPr>
        <p:spPr>
          <a:xfrm flipV="1">
            <a:off x="7783212" y="1696859"/>
            <a:ext cx="812792" cy="7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D4100BE-BC6F-C946-A896-40F9210F7BE8}"/>
              </a:ext>
            </a:extLst>
          </p:cNvPr>
          <p:cNvCxnSpPr>
            <a:stCxn id="41" idx="1"/>
            <a:endCxn id="37" idx="3"/>
          </p:cNvCxnSpPr>
          <p:nvPr/>
        </p:nvCxnSpPr>
        <p:spPr>
          <a:xfrm flipH="1" flipV="1">
            <a:off x="9613484" y="1696859"/>
            <a:ext cx="803033" cy="7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E4287543-0FE9-3BF8-90D5-3A082E4AD2E1}"/>
              </a:ext>
            </a:extLst>
          </p:cNvPr>
          <p:cNvSpPr/>
          <p:nvPr/>
        </p:nvSpPr>
        <p:spPr>
          <a:xfrm>
            <a:off x="8044873" y="2708920"/>
            <a:ext cx="738909" cy="185073"/>
          </a:xfrm>
          <a:custGeom>
            <a:avLst/>
            <a:gdLst>
              <a:gd name="connsiteX0" fmla="*/ 0 w 738909"/>
              <a:gd name="connsiteY0" fmla="*/ 0 h 185073"/>
              <a:gd name="connsiteX1" fmla="*/ 424872 w 738909"/>
              <a:gd name="connsiteY1" fmla="*/ 184727 h 185073"/>
              <a:gd name="connsiteX2" fmla="*/ 738909 w 738909"/>
              <a:gd name="connsiteY2" fmla="*/ 36946 h 185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909" h="185073">
                <a:moveTo>
                  <a:pt x="0" y="0"/>
                </a:moveTo>
                <a:cubicBezTo>
                  <a:pt x="150860" y="89284"/>
                  <a:pt x="301721" y="178569"/>
                  <a:pt x="424872" y="184727"/>
                </a:cubicBezTo>
                <a:cubicBezTo>
                  <a:pt x="548023" y="190885"/>
                  <a:pt x="643466" y="113915"/>
                  <a:pt x="738909" y="36946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9BE7DCD-3010-319B-23D0-636AAA1B898E}"/>
              </a:ext>
            </a:extLst>
          </p:cNvPr>
          <p:cNvSpPr txBox="1"/>
          <p:nvPr/>
        </p:nvSpPr>
        <p:spPr>
          <a:xfrm>
            <a:off x="7932204" y="2816932"/>
            <a:ext cx="1111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</a:rPr>
              <a:t>独立为组件</a:t>
            </a: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8C504802-2DE7-A205-AF8C-AA885C54498C}"/>
              </a:ext>
            </a:extLst>
          </p:cNvPr>
          <p:cNvGrpSpPr/>
          <p:nvPr/>
        </p:nvGrpSpPr>
        <p:grpSpPr>
          <a:xfrm>
            <a:off x="8140703" y="3733665"/>
            <a:ext cx="1852076" cy="1211452"/>
            <a:chOff x="8115956" y="3616919"/>
            <a:chExt cx="1852076" cy="1211452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B366F283-AB15-2FDA-EBF8-E8BEBD445BCC}"/>
                </a:ext>
              </a:extLst>
            </p:cNvPr>
            <p:cNvSpPr/>
            <p:nvPr/>
          </p:nvSpPr>
          <p:spPr>
            <a:xfrm>
              <a:off x="8119310" y="3861048"/>
              <a:ext cx="1848722" cy="9673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>
                  <a:solidFill>
                    <a:sysClr val="windowText" lastClr="000000"/>
                  </a:solidFill>
                </a:rPr>
                <a:t>组件</a:t>
              </a: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ED1C95F4-7DAF-B55E-C9DA-BDA55830E00D}"/>
                </a:ext>
              </a:extLst>
            </p:cNvPr>
            <p:cNvSpPr/>
            <p:nvPr/>
          </p:nvSpPr>
          <p:spPr>
            <a:xfrm>
              <a:off x="8923916" y="4015966"/>
              <a:ext cx="679099" cy="26891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ysClr val="windowText" lastClr="000000"/>
                  </a:solidFill>
                </a:rPr>
                <a:t>模块</a:t>
              </a:r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CE324103-31F8-A2FA-319E-7F09834553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7560" y="4288311"/>
              <a:ext cx="180019" cy="1473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7FD22411-B805-E97B-D51C-DA5DD8B8762E}"/>
                </a:ext>
              </a:extLst>
            </p:cNvPr>
            <p:cNvSpPr/>
            <p:nvPr/>
          </p:nvSpPr>
          <p:spPr>
            <a:xfrm>
              <a:off x="8115956" y="3616919"/>
              <a:ext cx="1848722" cy="24412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ysClr val="windowText" lastClr="000000"/>
                  </a:solidFill>
                </a:rPr>
                <a:t>接口</a:t>
              </a:r>
            </a:p>
          </p:txBody>
        </p: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56CFD791-DA38-8094-41AF-AA9620882A12}"/>
                </a:ext>
              </a:extLst>
            </p:cNvPr>
            <p:cNvSpPr/>
            <p:nvPr/>
          </p:nvSpPr>
          <p:spPr>
            <a:xfrm>
              <a:off x="8404495" y="4432327"/>
              <a:ext cx="679099" cy="2689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ysClr val="windowText" lastClr="000000"/>
                  </a:solidFill>
                </a:rPr>
                <a:t>模块</a:t>
              </a:r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01E16A64-4A20-3E9F-00AB-20C6EF2C40C0}"/>
                </a:ext>
              </a:extLst>
            </p:cNvPr>
            <p:cNvSpPr/>
            <p:nvPr/>
          </p:nvSpPr>
          <p:spPr>
            <a:xfrm>
              <a:off x="9180921" y="4432327"/>
              <a:ext cx="679099" cy="2689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ysClr val="windowText" lastClr="000000"/>
                  </a:solidFill>
                </a:rPr>
                <a:t>模块</a:t>
              </a:r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2F08B7C1-E601-3402-DFA8-538384BECB22}"/>
                </a:ext>
              </a:extLst>
            </p:cNvPr>
            <p:cNvCxnSpPr>
              <a:cxnSpLocks/>
            </p:cNvCxnSpPr>
            <p:nvPr/>
          </p:nvCxnSpPr>
          <p:spPr>
            <a:xfrm>
              <a:off x="9427972" y="4288311"/>
              <a:ext cx="69668" cy="14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BA3DD79-1CE4-54FD-4EAB-A4D32F2FD1AE}"/>
              </a:ext>
            </a:extLst>
          </p:cNvPr>
          <p:cNvCxnSpPr>
            <a:cxnSpLocks/>
          </p:cNvCxnSpPr>
          <p:nvPr/>
        </p:nvCxnSpPr>
        <p:spPr>
          <a:xfrm>
            <a:off x="9162590" y="3645024"/>
            <a:ext cx="0" cy="154817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61D4BB5E-5321-0324-C020-22C2C2D71E92}"/>
              </a:ext>
            </a:extLst>
          </p:cNvPr>
          <p:cNvSpPr/>
          <p:nvPr/>
        </p:nvSpPr>
        <p:spPr>
          <a:xfrm>
            <a:off x="6447975" y="5438430"/>
            <a:ext cx="1672314" cy="469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组件</a:t>
            </a:r>
            <a:r>
              <a:rPr lang="en-US" altLang="zh-CN">
                <a:solidFill>
                  <a:sysClr val="windowText" lastClr="000000"/>
                </a:solidFill>
              </a:rPr>
              <a:t>A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19E0E255-68F7-93A6-DFB7-21CE6BE55FA3}"/>
              </a:ext>
            </a:extLst>
          </p:cNvPr>
          <p:cNvSpPr/>
          <p:nvPr/>
        </p:nvSpPr>
        <p:spPr>
          <a:xfrm>
            <a:off x="7309693" y="5550538"/>
            <a:ext cx="679099" cy="2689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ysClr val="windowText" lastClr="000000"/>
                </a:solidFill>
              </a:rPr>
              <a:t>模块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8CA17AFF-2333-34B5-EAF4-68A4E2EE69C5}"/>
              </a:ext>
            </a:extLst>
          </p:cNvPr>
          <p:cNvSpPr/>
          <p:nvPr/>
        </p:nvSpPr>
        <p:spPr>
          <a:xfrm>
            <a:off x="6444621" y="5194300"/>
            <a:ext cx="1672314" cy="2441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ysClr val="windowText" lastClr="000000"/>
                </a:solidFill>
              </a:rPr>
              <a:t>接口</a:t>
            </a:r>
            <a:r>
              <a:rPr lang="en-US" altLang="zh-CN" sz="1600">
                <a:solidFill>
                  <a:sysClr val="windowText" lastClr="000000"/>
                </a:solidFill>
              </a:rPr>
              <a:t>A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00B3DF16-2068-2604-AFFE-D6E0434EAD0D}"/>
              </a:ext>
            </a:extLst>
          </p:cNvPr>
          <p:cNvSpPr/>
          <p:nvPr/>
        </p:nvSpPr>
        <p:spPr>
          <a:xfrm>
            <a:off x="8292244" y="6055914"/>
            <a:ext cx="1672314" cy="469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组件</a:t>
            </a:r>
            <a:r>
              <a:rPr lang="en-US" altLang="zh-CN">
                <a:solidFill>
                  <a:sysClr val="windowText" lastClr="000000"/>
                </a:solidFill>
              </a:rPr>
              <a:t>C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759B67BF-0F0E-8005-D145-95122A7E637A}"/>
              </a:ext>
            </a:extLst>
          </p:cNvPr>
          <p:cNvSpPr/>
          <p:nvPr/>
        </p:nvSpPr>
        <p:spPr>
          <a:xfrm>
            <a:off x="9156340" y="6172236"/>
            <a:ext cx="679099" cy="2689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ysClr val="windowText" lastClr="000000"/>
                </a:solidFill>
              </a:rPr>
              <a:t>模块</a:t>
            </a: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85AC14F8-3579-E6CA-F3A7-4105FD96ED81}"/>
              </a:ext>
            </a:extLst>
          </p:cNvPr>
          <p:cNvSpPr/>
          <p:nvPr/>
        </p:nvSpPr>
        <p:spPr>
          <a:xfrm>
            <a:off x="8292244" y="5811784"/>
            <a:ext cx="1672314" cy="2441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ysClr val="windowText" lastClr="000000"/>
                </a:solidFill>
              </a:rPr>
              <a:t>接口</a:t>
            </a:r>
            <a:r>
              <a:rPr lang="en-US" altLang="zh-CN" sz="1600">
                <a:solidFill>
                  <a:sysClr val="windowText" lastClr="000000"/>
                </a:solidFill>
              </a:rPr>
              <a:t>Common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362B71D0-915D-82D1-8536-282BFC1208EA}"/>
              </a:ext>
            </a:extLst>
          </p:cNvPr>
          <p:cNvSpPr/>
          <p:nvPr/>
        </p:nvSpPr>
        <p:spPr>
          <a:xfrm>
            <a:off x="10164452" y="5437326"/>
            <a:ext cx="1672314" cy="469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组件</a:t>
            </a:r>
            <a:r>
              <a:rPr lang="en-US" altLang="zh-CN">
                <a:solidFill>
                  <a:sysClr val="windowText" lastClr="000000"/>
                </a:solidFill>
              </a:rPr>
              <a:t>B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48B7D663-95D3-51E2-2C8B-47D3753F11F1}"/>
              </a:ext>
            </a:extLst>
          </p:cNvPr>
          <p:cNvSpPr/>
          <p:nvPr/>
        </p:nvSpPr>
        <p:spPr>
          <a:xfrm>
            <a:off x="11026170" y="5549434"/>
            <a:ext cx="679099" cy="2689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ysClr val="windowText" lastClr="000000"/>
                </a:solidFill>
              </a:rPr>
              <a:t>模块</a:t>
            </a: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693C0F9D-08F8-D90E-97EB-84F0296E12B9}"/>
              </a:ext>
            </a:extLst>
          </p:cNvPr>
          <p:cNvSpPr/>
          <p:nvPr/>
        </p:nvSpPr>
        <p:spPr>
          <a:xfrm>
            <a:off x="10161098" y="5193196"/>
            <a:ext cx="1672314" cy="2441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ysClr val="windowText" lastClr="000000"/>
                </a:solidFill>
              </a:rPr>
              <a:t>接口</a:t>
            </a:r>
            <a:r>
              <a:rPr lang="en-US" altLang="zh-CN" sz="1600">
                <a:solidFill>
                  <a:sysClr val="windowText" lastClr="000000"/>
                </a:solidFill>
              </a:rPr>
              <a:t>B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8A5F347-F046-9717-03FE-7C18A09E6822}"/>
              </a:ext>
            </a:extLst>
          </p:cNvPr>
          <p:cNvCxnSpPr>
            <a:endCxn id="88" idx="1"/>
          </p:cNvCxnSpPr>
          <p:nvPr/>
        </p:nvCxnSpPr>
        <p:spPr>
          <a:xfrm>
            <a:off x="7988792" y="5697252"/>
            <a:ext cx="303452" cy="236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17EB336D-2E19-D147-B21D-051B1AFF90CA}"/>
              </a:ext>
            </a:extLst>
          </p:cNvPr>
          <p:cNvCxnSpPr>
            <a:stCxn id="90" idx="1"/>
            <a:endCxn id="88" idx="3"/>
          </p:cNvCxnSpPr>
          <p:nvPr/>
        </p:nvCxnSpPr>
        <p:spPr>
          <a:xfrm flipH="1">
            <a:off x="9964558" y="5683889"/>
            <a:ext cx="1061612" cy="249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箭头: 下 96">
            <a:extLst>
              <a:ext uri="{FF2B5EF4-FFF2-40B4-BE49-F238E27FC236}">
                <a16:creationId xmlns:a16="http://schemas.microsoft.com/office/drawing/2014/main" id="{C4B74BD5-92FB-D53C-0ACB-AADBB727A814}"/>
              </a:ext>
            </a:extLst>
          </p:cNvPr>
          <p:cNvSpPr/>
          <p:nvPr/>
        </p:nvSpPr>
        <p:spPr>
          <a:xfrm rot="3075976">
            <a:off x="7697483" y="4653116"/>
            <a:ext cx="340490" cy="504294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98" name="箭头: 下 97">
            <a:extLst>
              <a:ext uri="{FF2B5EF4-FFF2-40B4-BE49-F238E27FC236}">
                <a16:creationId xmlns:a16="http://schemas.microsoft.com/office/drawing/2014/main" id="{4491702C-30EC-59A1-3AFD-CD2D3AF4A1BE}"/>
              </a:ext>
            </a:extLst>
          </p:cNvPr>
          <p:cNvSpPr/>
          <p:nvPr/>
        </p:nvSpPr>
        <p:spPr>
          <a:xfrm rot="18182725">
            <a:off x="10180977" y="4660846"/>
            <a:ext cx="340490" cy="504294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7B7CCEFB-0AC9-2E5B-120A-C7293C102771}"/>
              </a:ext>
            </a:extLst>
          </p:cNvPr>
          <p:cNvSpPr txBox="1"/>
          <p:nvPr/>
        </p:nvSpPr>
        <p:spPr>
          <a:xfrm>
            <a:off x="7566053" y="4453371"/>
            <a:ext cx="54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</a:rPr>
              <a:t>分裂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83BE7A1A-83AF-9EB7-FFC2-F822B245692A}"/>
              </a:ext>
            </a:extLst>
          </p:cNvPr>
          <p:cNvSpPr txBox="1"/>
          <p:nvPr/>
        </p:nvSpPr>
        <p:spPr>
          <a:xfrm>
            <a:off x="10194345" y="4473116"/>
            <a:ext cx="54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</a:rPr>
              <a:t>分裂</a:t>
            </a:r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2583581A-B938-4980-CF6C-94BE04F3B1C3}"/>
              </a:ext>
            </a:extLst>
          </p:cNvPr>
          <p:cNvCxnSpPr/>
          <p:nvPr/>
        </p:nvCxnSpPr>
        <p:spPr>
          <a:xfrm>
            <a:off x="6096000" y="1175168"/>
            <a:ext cx="0" cy="5494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9042E3E6-D882-6678-0C93-C3CF24E53E44}"/>
              </a:ext>
            </a:extLst>
          </p:cNvPr>
          <p:cNvCxnSpPr/>
          <p:nvPr/>
        </p:nvCxnSpPr>
        <p:spPr>
          <a:xfrm>
            <a:off x="6096000" y="3429000"/>
            <a:ext cx="5737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028DDB3A-3EE2-8155-680D-545CF2EC2DAB}"/>
              </a:ext>
            </a:extLst>
          </p:cNvPr>
          <p:cNvCxnSpPr>
            <a:cxnSpLocks/>
          </p:cNvCxnSpPr>
          <p:nvPr/>
        </p:nvCxnSpPr>
        <p:spPr>
          <a:xfrm flipV="1">
            <a:off x="4630780" y="2376985"/>
            <a:ext cx="1681244" cy="6449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26FD056-58F2-D9F1-568A-1A6E6BF88411}"/>
              </a:ext>
            </a:extLst>
          </p:cNvPr>
          <p:cNvCxnSpPr>
            <a:cxnSpLocks/>
          </p:cNvCxnSpPr>
          <p:nvPr/>
        </p:nvCxnSpPr>
        <p:spPr>
          <a:xfrm>
            <a:off x="4652993" y="4034817"/>
            <a:ext cx="1651170" cy="6487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CC600C56-A0C9-C766-A07F-FE76772D5999}"/>
              </a:ext>
            </a:extLst>
          </p:cNvPr>
          <p:cNvSpPr txBox="1"/>
          <p:nvPr/>
        </p:nvSpPr>
        <p:spPr>
          <a:xfrm>
            <a:off x="4726413" y="2149696"/>
            <a:ext cx="147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内部模块被其它组件需要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D2B19DE-ADB3-756A-709B-1807C2823F24}"/>
              </a:ext>
            </a:extLst>
          </p:cNvPr>
          <p:cNvSpPr txBox="1"/>
          <p:nvPr/>
        </p:nvSpPr>
        <p:spPr>
          <a:xfrm>
            <a:off x="4763852" y="3969060"/>
            <a:ext cx="16118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组件过度膨胀</a:t>
            </a:r>
            <a:endParaRPr lang="en-US" altLang="zh-CN" sz="1400"/>
          </a:p>
          <a:p>
            <a:r>
              <a:rPr lang="zh-CN" altLang="en-US" sz="1400"/>
              <a:t>导致复用效率降低</a:t>
            </a:r>
            <a:endParaRPr lang="en-US" altLang="zh-CN" sz="1400"/>
          </a:p>
          <a:p>
            <a:r>
              <a:rPr lang="zh-CN" altLang="en-US" sz="1400"/>
              <a:t>甚至循环引用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1F754A37-1682-BA83-C2E2-F80BBD6B79CB}"/>
              </a:ext>
            </a:extLst>
          </p:cNvPr>
          <p:cNvSpPr txBox="1"/>
          <p:nvPr/>
        </p:nvSpPr>
        <p:spPr>
          <a:xfrm>
            <a:off x="686398" y="4968558"/>
            <a:ext cx="441795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初始接口定义，基于经验的总结归纳。</a:t>
            </a:r>
            <a:endParaRPr lang="en-US" altLang="zh-CN" sz="2000"/>
          </a:p>
          <a:p>
            <a:r>
              <a:rPr lang="zh-CN" altLang="en-US" sz="2000"/>
              <a:t>随着系统的发展，可能需要对组件和接口进行分裂和重组，这些是重新考虑接口粒度和功能分配合理性的时机。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2181425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9A288A5-9863-1403-18D1-51A4C99015A6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总体构成</a:t>
            </a:r>
            <a:r>
              <a:rPr lang="en-US" altLang="zh-CN" sz="3200"/>
              <a:t>-</a:t>
            </a:r>
            <a:r>
              <a:rPr lang="zh-CN" altLang="en-US" sz="3200"/>
              <a:t>按启动顺序</a:t>
            </a:r>
            <a:r>
              <a:rPr lang="en-US" altLang="zh-CN" sz="3200"/>
              <a:t>-</a:t>
            </a:r>
            <a:r>
              <a:rPr lang="zh-CN" altLang="en-US" sz="3200"/>
              <a:t>主干和功能</a:t>
            </a:r>
            <a:endParaRPr lang="en-US" altLang="zh-CN" sz="32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05488E0-223A-701D-3C9B-F34AE5608BA6}"/>
              </a:ext>
            </a:extLst>
          </p:cNvPr>
          <p:cNvSpPr/>
          <p:nvPr/>
        </p:nvSpPr>
        <p:spPr>
          <a:xfrm>
            <a:off x="1706029" y="2561431"/>
            <a:ext cx="4559471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app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A241BB-D600-7186-407D-20F378C80A6C}"/>
              </a:ext>
            </a:extLst>
          </p:cNvPr>
          <p:cNvSpPr/>
          <p:nvPr/>
        </p:nvSpPr>
        <p:spPr>
          <a:xfrm>
            <a:off x="1706030" y="3966632"/>
            <a:ext cx="2242837" cy="14169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axruntime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BEF63F-0AE6-79F7-CFD6-E8DC4F49D694}"/>
              </a:ext>
            </a:extLst>
          </p:cNvPr>
          <p:cNvSpPr/>
          <p:nvPr/>
        </p:nvSpPr>
        <p:spPr>
          <a:xfrm>
            <a:off x="1696561" y="5477755"/>
            <a:ext cx="4572513" cy="644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err="1">
                <a:solidFill>
                  <a:schemeClr val="tx1"/>
                </a:solidFill>
              </a:rPr>
              <a:t>axhal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0F0EDA-E84B-E8F4-8EB6-30ED67CAD197}"/>
              </a:ext>
            </a:extLst>
          </p:cNvPr>
          <p:cNvSpPr txBox="1"/>
          <p:nvPr/>
        </p:nvSpPr>
        <p:spPr>
          <a:xfrm>
            <a:off x="1696561" y="5009703"/>
            <a:ext cx="1116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err="1">
                <a:solidFill>
                  <a:srgbClr val="0070C0"/>
                </a:solidFill>
              </a:rPr>
              <a:t>rust_main</a:t>
            </a:r>
            <a:endParaRPr lang="zh-CN" altLang="en-US" sz="1600" b="1">
              <a:solidFill>
                <a:srgbClr val="0070C0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08CD0A5-F691-7DF9-B194-C060F9FC7283}"/>
              </a:ext>
            </a:extLst>
          </p:cNvPr>
          <p:cNvSpPr/>
          <p:nvPr/>
        </p:nvSpPr>
        <p:spPr>
          <a:xfrm>
            <a:off x="2743489" y="5588456"/>
            <a:ext cx="914400" cy="437905"/>
          </a:xfrm>
          <a:prstGeom prst="round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ysClr val="windowText" lastClr="000000"/>
                </a:solidFill>
              </a:rPr>
              <a:t>boot</a:t>
            </a:r>
            <a:endParaRPr lang="zh-CN" altLang="en-US" sz="2000">
              <a:solidFill>
                <a:sysClr val="windowText" lastClr="000000"/>
              </a:solidFill>
            </a:endParaRPr>
          </a:p>
        </p:txBody>
      </p:sp>
      <p:sp>
        <p:nvSpPr>
          <p:cNvPr id="8" name="箭头: 上 7">
            <a:extLst>
              <a:ext uri="{FF2B5EF4-FFF2-40B4-BE49-F238E27FC236}">
                <a16:creationId xmlns:a16="http://schemas.microsoft.com/office/drawing/2014/main" id="{57FE2B3D-9B59-1990-47D1-7F5EF3638334}"/>
              </a:ext>
            </a:extLst>
          </p:cNvPr>
          <p:cNvSpPr/>
          <p:nvPr/>
        </p:nvSpPr>
        <p:spPr>
          <a:xfrm>
            <a:off x="947428" y="2892665"/>
            <a:ext cx="484632" cy="3466386"/>
          </a:xfrm>
          <a:prstGeom prst="up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引导</a:t>
            </a:r>
            <a:endParaRPr lang="en-US" altLang="zh-CN" sz="2000">
              <a:solidFill>
                <a:schemeClr val="tx1"/>
              </a:solidFill>
            </a:endParaRPr>
          </a:p>
          <a:p>
            <a:pPr algn="ctr"/>
            <a:endParaRPr lang="en-US" altLang="zh-CN" sz="2000">
              <a:solidFill>
                <a:schemeClr val="tx1"/>
              </a:solidFill>
            </a:endParaRPr>
          </a:p>
          <a:p>
            <a:pPr algn="ctr"/>
            <a:r>
              <a:rPr lang="zh-CN" altLang="en-US" sz="2000">
                <a:solidFill>
                  <a:schemeClr val="tx1"/>
                </a:solidFill>
              </a:rPr>
              <a:t>准备环境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FF44CCD-1389-5185-DB90-0D2811F90C97}"/>
              </a:ext>
            </a:extLst>
          </p:cNvPr>
          <p:cNvSpPr txBox="1"/>
          <p:nvPr/>
        </p:nvSpPr>
        <p:spPr>
          <a:xfrm>
            <a:off x="1667508" y="2521361"/>
            <a:ext cx="767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rgbClr val="0070C0"/>
                </a:solidFill>
              </a:rPr>
              <a:t>main</a:t>
            </a:r>
            <a:endParaRPr lang="zh-CN" altLang="en-US" sz="1600" b="1">
              <a:solidFill>
                <a:srgbClr val="0070C0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A2FDACF-7C33-658E-FACF-20ADBF87967B}"/>
              </a:ext>
            </a:extLst>
          </p:cNvPr>
          <p:cNvSpPr/>
          <p:nvPr/>
        </p:nvSpPr>
        <p:spPr>
          <a:xfrm>
            <a:off x="4934986" y="5588456"/>
            <a:ext cx="1221930" cy="43396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ysClr val="windowText" lastClr="000000"/>
                </a:solidFill>
              </a:rPr>
              <a:t>platform</a:t>
            </a:r>
            <a:endParaRPr lang="zh-CN" altLang="en-US" sz="2000">
              <a:solidFill>
                <a:sysClr val="windowText" lastClr="000000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99C6E13-9FCB-AA12-F243-2DF48D65233D}"/>
              </a:ext>
            </a:extLst>
          </p:cNvPr>
          <p:cNvSpPr/>
          <p:nvPr/>
        </p:nvSpPr>
        <p:spPr>
          <a:xfrm>
            <a:off x="3948867" y="5588456"/>
            <a:ext cx="952055" cy="43396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ysClr val="windowText" lastClr="000000"/>
                </a:solidFill>
              </a:rPr>
              <a:t>arch</a:t>
            </a:r>
            <a:endParaRPr lang="zh-CN" altLang="en-US" sz="200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D06595-E4ED-6D52-18B1-FCFEA853FBB2}"/>
              </a:ext>
            </a:extLst>
          </p:cNvPr>
          <p:cNvSpPr/>
          <p:nvPr/>
        </p:nvSpPr>
        <p:spPr>
          <a:xfrm>
            <a:off x="1706030" y="3031424"/>
            <a:ext cx="4559470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ulib</a:t>
            </a:r>
            <a:r>
              <a:rPr lang="en-US" altLang="zh-CN" sz="2000" b="1">
                <a:solidFill>
                  <a:schemeClr val="tx1"/>
                </a:solidFill>
              </a:rPr>
              <a:t>: </a:t>
            </a:r>
            <a:r>
              <a:rPr lang="en-US" altLang="zh-CN" sz="2000" err="1">
                <a:solidFill>
                  <a:schemeClr val="tx1"/>
                </a:solidFill>
              </a:rPr>
              <a:t>axstd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1A2E83-64C6-2BE0-4E3A-4CEB86BC08F3}"/>
              </a:ext>
            </a:extLst>
          </p:cNvPr>
          <p:cNvSpPr/>
          <p:nvPr/>
        </p:nvSpPr>
        <p:spPr>
          <a:xfrm>
            <a:off x="4443966" y="5014345"/>
            <a:ext cx="1799301" cy="346256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axdriver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B9D2433-D2A1-B637-6A45-C98010801FDD}"/>
              </a:ext>
            </a:extLst>
          </p:cNvPr>
          <p:cNvSpPr/>
          <p:nvPr/>
        </p:nvSpPr>
        <p:spPr>
          <a:xfrm>
            <a:off x="4443966" y="4517754"/>
            <a:ext cx="881498" cy="346256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axnet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5DDCD98-7928-5D95-88F2-5F96F25F3DF4}"/>
              </a:ext>
            </a:extLst>
          </p:cNvPr>
          <p:cNvSpPr/>
          <p:nvPr/>
        </p:nvSpPr>
        <p:spPr>
          <a:xfrm>
            <a:off x="5382375" y="4505647"/>
            <a:ext cx="886699" cy="346256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6CFB0B-6186-83DB-9FDC-86601BDACB08}"/>
              </a:ext>
            </a:extLst>
          </p:cNvPr>
          <p:cNvSpPr/>
          <p:nvPr/>
        </p:nvSpPr>
        <p:spPr>
          <a:xfrm>
            <a:off x="5363670" y="4001591"/>
            <a:ext cx="881498" cy="346256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axtask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2ED65C7-1C8A-390B-0CFD-3B46BDAAA239}"/>
              </a:ext>
            </a:extLst>
          </p:cNvPr>
          <p:cNvSpPr/>
          <p:nvPr/>
        </p:nvSpPr>
        <p:spPr>
          <a:xfrm>
            <a:off x="1706030" y="3491736"/>
            <a:ext cx="4559470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api</a:t>
            </a:r>
            <a:r>
              <a:rPr lang="en-US" altLang="zh-CN" sz="2000" b="1">
                <a:solidFill>
                  <a:schemeClr val="tx1"/>
                </a:solidFill>
              </a:rPr>
              <a:t>: </a:t>
            </a:r>
            <a:r>
              <a:rPr lang="en-US" altLang="zh-CN" sz="2000" err="1">
                <a:solidFill>
                  <a:schemeClr val="tx1"/>
                </a:solidFill>
              </a:rPr>
              <a:t>arceos_api</a:t>
            </a:r>
            <a:r>
              <a:rPr lang="en-US" altLang="zh-CN" sz="2000">
                <a:solidFill>
                  <a:schemeClr val="tx1"/>
                </a:solidFill>
              </a:rPr>
              <a:t> &amp; </a:t>
            </a:r>
            <a:r>
              <a:rPr lang="en-US" altLang="zh-CN" sz="2000" err="1">
                <a:solidFill>
                  <a:schemeClr val="tx1"/>
                </a:solidFill>
              </a:rPr>
              <a:t>axfeat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645B827-7BFD-5F46-4D02-11F14BBC0D0B}"/>
              </a:ext>
            </a:extLst>
          </p:cNvPr>
          <p:cNvSpPr/>
          <p:nvPr/>
        </p:nvSpPr>
        <p:spPr>
          <a:xfrm>
            <a:off x="1711154" y="6152327"/>
            <a:ext cx="1681585" cy="4090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riscv64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AB8A5F9-D4B9-47C6-CA2A-F38B9ED0D623}"/>
              </a:ext>
            </a:extLst>
          </p:cNvPr>
          <p:cNvSpPr/>
          <p:nvPr/>
        </p:nvSpPr>
        <p:spPr>
          <a:xfrm>
            <a:off x="3464335" y="6122709"/>
            <a:ext cx="1364579" cy="4090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aarch64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266F857-33A4-4E46-5F68-362CF0639062}"/>
              </a:ext>
            </a:extLst>
          </p:cNvPr>
          <p:cNvSpPr/>
          <p:nvPr/>
        </p:nvSpPr>
        <p:spPr>
          <a:xfrm>
            <a:off x="4900922" y="6122710"/>
            <a:ext cx="1364578" cy="4110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x86_64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BEFCEC6-29DE-8EAF-2542-500CD232CB78}"/>
              </a:ext>
            </a:extLst>
          </p:cNvPr>
          <p:cNvSpPr/>
          <p:nvPr/>
        </p:nvSpPr>
        <p:spPr>
          <a:xfrm>
            <a:off x="4443966" y="4005064"/>
            <a:ext cx="862793" cy="346256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axlog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ABD270A8-D8D6-1DD1-1CFD-10A6DAD2E89D}"/>
              </a:ext>
            </a:extLst>
          </p:cNvPr>
          <p:cNvSpPr/>
          <p:nvPr/>
        </p:nvSpPr>
        <p:spPr>
          <a:xfrm>
            <a:off x="3935690" y="4959347"/>
            <a:ext cx="508276" cy="3462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3C346C5C-105F-E04D-83C6-85928889787C}"/>
              </a:ext>
            </a:extLst>
          </p:cNvPr>
          <p:cNvSpPr/>
          <p:nvPr/>
        </p:nvSpPr>
        <p:spPr>
          <a:xfrm>
            <a:off x="3948867" y="4307690"/>
            <a:ext cx="508276" cy="3462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4A094C2-3C42-93D8-DDB4-2B8C3E361751}"/>
              </a:ext>
            </a:extLst>
          </p:cNvPr>
          <p:cNvSpPr txBox="1"/>
          <p:nvPr/>
        </p:nvSpPr>
        <p:spPr>
          <a:xfrm>
            <a:off x="1694164" y="5840162"/>
            <a:ext cx="1116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rgbClr val="0070C0"/>
                </a:solidFill>
              </a:rPr>
              <a:t>_start</a:t>
            </a:r>
            <a:endParaRPr lang="zh-CN" altLang="en-US" sz="1600" b="1">
              <a:solidFill>
                <a:srgbClr val="0070C0"/>
              </a:solidFill>
            </a:endParaRPr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2AB38AEC-FA2E-6685-B758-1AE63A0AB4D9}"/>
              </a:ext>
            </a:extLst>
          </p:cNvPr>
          <p:cNvSpPr/>
          <p:nvPr/>
        </p:nvSpPr>
        <p:spPr>
          <a:xfrm>
            <a:off x="1663510" y="5244771"/>
            <a:ext cx="101755" cy="775855"/>
          </a:xfrm>
          <a:custGeom>
            <a:avLst/>
            <a:gdLst>
              <a:gd name="connsiteX0" fmla="*/ 101755 w 101755"/>
              <a:gd name="connsiteY0" fmla="*/ 775855 h 775855"/>
              <a:gd name="connsiteX1" fmla="*/ 155 w 101755"/>
              <a:gd name="connsiteY1" fmla="*/ 443346 h 775855"/>
              <a:gd name="connsiteX2" fmla="*/ 83282 w 101755"/>
              <a:gd name="connsiteY2" fmla="*/ 0 h 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55" h="775855">
                <a:moveTo>
                  <a:pt x="101755" y="775855"/>
                </a:moveTo>
                <a:cubicBezTo>
                  <a:pt x="52494" y="674255"/>
                  <a:pt x="3234" y="572655"/>
                  <a:pt x="155" y="443346"/>
                </a:cubicBezTo>
                <a:cubicBezTo>
                  <a:pt x="-2924" y="314037"/>
                  <a:pt x="40179" y="157018"/>
                  <a:pt x="83282" y="0"/>
                </a:cubicBezTo>
              </a:path>
            </a:pathLst>
          </a:custGeom>
          <a:noFill/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6E1ED8B9-EFFC-CEFE-7D23-0672E12BA891}"/>
              </a:ext>
            </a:extLst>
          </p:cNvPr>
          <p:cNvSpPr/>
          <p:nvPr/>
        </p:nvSpPr>
        <p:spPr>
          <a:xfrm>
            <a:off x="1559496" y="2818533"/>
            <a:ext cx="206579" cy="2324155"/>
          </a:xfrm>
          <a:custGeom>
            <a:avLst/>
            <a:gdLst>
              <a:gd name="connsiteX0" fmla="*/ 101755 w 101755"/>
              <a:gd name="connsiteY0" fmla="*/ 775855 h 775855"/>
              <a:gd name="connsiteX1" fmla="*/ 155 w 101755"/>
              <a:gd name="connsiteY1" fmla="*/ 443346 h 775855"/>
              <a:gd name="connsiteX2" fmla="*/ 83282 w 101755"/>
              <a:gd name="connsiteY2" fmla="*/ 0 h 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55" h="775855">
                <a:moveTo>
                  <a:pt x="101755" y="775855"/>
                </a:moveTo>
                <a:cubicBezTo>
                  <a:pt x="52494" y="674255"/>
                  <a:pt x="3234" y="572655"/>
                  <a:pt x="155" y="443346"/>
                </a:cubicBezTo>
                <a:cubicBezTo>
                  <a:pt x="-2924" y="314037"/>
                  <a:pt x="40179" y="157018"/>
                  <a:pt x="83282" y="0"/>
                </a:cubicBezTo>
              </a:path>
            </a:pathLst>
          </a:custGeom>
          <a:noFill/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5D4767F-E06E-A02E-662E-96FD62B8D631}"/>
              </a:ext>
            </a:extLst>
          </p:cNvPr>
          <p:cNvSpPr txBox="1"/>
          <p:nvPr/>
        </p:nvSpPr>
        <p:spPr>
          <a:xfrm>
            <a:off x="620026" y="1088740"/>
            <a:ext cx="810426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功能组件</a:t>
            </a:r>
            <a:r>
              <a:rPr lang="en-US" altLang="zh-CN" sz="2000"/>
              <a:t>: </a:t>
            </a:r>
            <a:r>
              <a:rPr lang="zh-CN" altLang="en-US" sz="2000" b="1">
                <a:solidFill>
                  <a:schemeClr val="accent1"/>
                </a:solidFill>
              </a:rPr>
              <a:t>前文所述</a:t>
            </a:r>
            <a:r>
              <a:rPr lang="zh-CN" altLang="en-US" sz="2000"/>
              <a:t>是功能组件及其构成子系统。</a:t>
            </a:r>
            <a:endParaRPr lang="en-US" altLang="zh-CN" sz="2000"/>
          </a:p>
          <a:p>
            <a:r>
              <a:rPr lang="zh-CN" altLang="en-US" sz="2000"/>
              <a:t>主干组件</a:t>
            </a:r>
            <a:r>
              <a:rPr lang="en-US" altLang="zh-CN" sz="2000"/>
              <a:t>: </a:t>
            </a:r>
            <a:r>
              <a:rPr lang="zh-CN" altLang="en-US" sz="2000"/>
              <a:t>形成框架，负责组织串联各子系统功能组件。按照启动顺序：</a:t>
            </a:r>
            <a:endParaRPr lang="en-US" altLang="zh-CN" sz="2000"/>
          </a:p>
          <a:p>
            <a:r>
              <a:rPr lang="en-US" altLang="zh-CN" sz="2000" b="1"/>
              <a:t>        axhal </a:t>
            </a:r>
            <a:r>
              <a:rPr lang="en-US" altLang="zh-CN" sz="2000"/>
              <a:t>--&gt;</a:t>
            </a:r>
            <a:r>
              <a:rPr lang="en-US" altLang="zh-CN" sz="2000" b="1"/>
              <a:t> axruntime </a:t>
            </a:r>
            <a:r>
              <a:rPr lang="en-US" altLang="zh-CN" sz="2000"/>
              <a:t>--&gt;</a:t>
            </a:r>
            <a:r>
              <a:rPr lang="en-US" altLang="zh-CN" sz="2000" b="1"/>
              <a:t> api </a:t>
            </a:r>
            <a:r>
              <a:rPr lang="en-US" altLang="zh-CN" sz="2000"/>
              <a:t>--&gt;</a:t>
            </a:r>
            <a:r>
              <a:rPr lang="en-US" altLang="zh-CN" sz="2000" b="1"/>
              <a:t> ulib </a:t>
            </a:r>
            <a:r>
              <a:rPr lang="en-US" altLang="zh-CN" sz="2000"/>
              <a:t>--&gt;</a:t>
            </a:r>
            <a:r>
              <a:rPr lang="en-US" altLang="zh-CN" sz="2000" b="1"/>
              <a:t> app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27C7D36-B632-2CDA-B168-FBF679F8C1FF}"/>
              </a:ext>
            </a:extLst>
          </p:cNvPr>
          <p:cNvSpPr/>
          <p:nvPr/>
        </p:nvSpPr>
        <p:spPr>
          <a:xfrm>
            <a:off x="7176120" y="5477755"/>
            <a:ext cx="3996444" cy="101011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>
                <a:solidFill>
                  <a:sysClr val="windowText" lastClr="000000"/>
                </a:solidFill>
              </a:rPr>
              <a:t>axhal</a:t>
            </a:r>
          </a:p>
          <a:p>
            <a:r>
              <a:rPr lang="zh-CN" altLang="en-US" sz="1600">
                <a:solidFill>
                  <a:sysClr val="windowText" lastClr="000000"/>
                </a:solidFill>
              </a:rPr>
              <a:t>最早启动，选择</a:t>
            </a:r>
            <a:r>
              <a:rPr lang="en-US" altLang="zh-CN" sz="1600">
                <a:solidFill>
                  <a:sysClr val="windowText" lastClr="000000"/>
                </a:solidFill>
              </a:rPr>
              <a:t>Arch&amp;Platform</a:t>
            </a:r>
          </a:p>
          <a:p>
            <a:r>
              <a:rPr lang="zh-CN" altLang="en-US" sz="1600">
                <a:solidFill>
                  <a:sysClr val="windowText" lastClr="000000"/>
                </a:solidFill>
              </a:rPr>
              <a:t>早期环境初始化，屏蔽底层的差异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0E3C69C-59A9-2370-F83B-B5902B09E1DD}"/>
              </a:ext>
            </a:extLst>
          </p:cNvPr>
          <p:cNvSpPr/>
          <p:nvPr/>
        </p:nvSpPr>
        <p:spPr>
          <a:xfrm>
            <a:off x="7176120" y="4001592"/>
            <a:ext cx="3996444" cy="135715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>
                <a:solidFill>
                  <a:sysClr val="windowText" lastClr="000000"/>
                </a:solidFill>
              </a:rPr>
              <a:t>axruntime</a:t>
            </a:r>
          </a:p>
          <a:p>
            <a:r>
              <a:rPr lang="zh-CN" altLang="en-US" sz="1600">
                <a:solidFill>
                  <a:sysClr val="windowText" lastClr="000000"/>
                </a:solidFill>
              </a:rPr>
              <a:t>组织各个子系统和功能组件的主力</a:t>
            </a:r>
            <a:endParaRPr lang="en-US" altLang="zh-CN" sz="1600">
              <a:solidFill>
                <a:sysClr val="windowText" lastClr="000000"/>
              </a:solidFill>
            </a:endParaRPr>
          </a:p>
          <a:p>
            <a:r>
              <a:rPr lang="zh-CN" altLang="en-US" sz="1600">
                <a:solidFill>
                  <a:sysClr val="windowText" lastClr="000000"/>
                </a:solidFill>
              </a:rPr>
              <a:t>按顺序调用相应的子系统完成初始化</a:t>
            </a:r>
            <a:endParaRPr lang="en-US" altLang="zh-CN" sz="1600">
              <a:solidFill>
                <a:sysClr val="windowText" lastClr="000000"/>
              </a:solidFill>
            </a:endParaRPr>
          </a:p>
          <a:p>
            <a:r>
              <a:rPr lang="zh-CN" altLang="en-US" sz="1600">
                <a:solidFill>
                  <a:sysClr val="windowText" lastClr="000000"/>
                </a:solidFill>
              </a:rPr>
              <a:t>根据配置在备选功能中选择</a:t>
            </a:r>
            <a:endParaRPr lang="en-US" altLang="zh-CN" sz="1600">
              <a:solidFill>
                <a:sysClr val="windowText" lastClr="00000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7BC3233-E9E6-A634-2F4B-060116C7CEB2}"/>
              </a:ext>
            </a:extLst>
          </p:cNvPr>
          <p:cNvSpPr/>
          <p:nvPr/>
        </p:nvSpPr>
        <p:spPr>
          <a:xfrm>
            <a:off x="7176119" y="3031423"/>
            <a:ext cx="3996444" cy="791547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>
                <a:solidFill>
                  <a:sysClr val="windowText" lastClr="000000"/>
                </a:solidFill>
              </a:rPr>
              <a:t>ulib&amp;api</a:t>
            </a:r>
          </a:p>
          <a:p>
            <a:r>
              <a:rPr lang="zh-CN" altLang="en-US" sz="1600">
                <a:solidFill>
                  <a:sysClr val="windowText" lastClr="000000"/>
                </a:solidFill>
              </a:rPr>
              <a:t>面向应用提供友好接口</a:t>
            </a:r>
          </a:p>
        </p:txBody>
      </p:sp>
    </p:spTree>
    <p:extLst>
      <p:ext uri="{BB962C8B-B14F-4D97-AF65-F5344CB8AC3E}">
        <p14:creationId xmlns:p14="http://schemas.microsoft.com/office/powerpoint/2010/main" val="3398899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B47D95A8-BD95-EAC8-F50A-DAA8F8E1802B}"/>
              </a:ext>
            </a:extLst>
          </p:cNvPr>
          <p:cNvSpPr/>
          <p:nvPr/>
        </p:nvSpPr>
        <p:spPr>
          <a:xfrm>
            <a:off x="4799856" y="1988841"/>
            <a:ext cx="3312368" cy="324199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axhal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01082F-716F-57C5-9981-2D0CD9F3807B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总体构成</a:t>
            </a:r>
            <a:r>
              <a:rPr lang="en-US" altLang="zh-CN" sz="3200"/>
              <a:t>-</a:t>
            </a:r>
            <a:r>
              <a:rPr lang="zh-CN" altLang="en-US" sz="3200"/>
              <a:t>按启动顺序</a:t>
            </a:r>
            <a:r>
              <a:rPr lang="en-US" altLang="zh-CN" sz="3200"/>
              <a:t>- axhal</a:t>
            </a:r>
            <a:r>
              <a:rPr lang="zh-CN" altLang="en-US" sz="3200"/>
              <a:t>组件</a:t>
            </a:r>
            <a:endParaRPr lang="en-US" altLang="zh-CN" sz="32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093C89-BE82-5821-ACB9-722B538AFD56}"/>
              </a:ext>
            </a:extLst>
          </p:cNvPr>
          <p:cNvSpPr/>
          <p:nvPr/>
        </p:nvSpPr>
        <p:spPr>
          <a:xfrm>
            <a:off x="5375920" y="6052056"/>
            <a:ext cx="2592288" cy="484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硬件</a:t>
            </a:r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zh-CN" altLang="en-US" b="1">
                <a:solidFill>
                  <a:schemeClr val="tx1"/>
                </a:solidFill>
              </a:rPr>
              <a:t>固件</a:t>
            </a:r>
            <a:r>
              <a:rPr lang="en-US" altLang="zh-CN" b="1">
                <a:solidFill>
                  <a:schemeClr val="tx1"/>
                </a:solidFill>
              </a:rPr>
              <a:t>): </a:t>
            </a:r>
            <a:r>
              <a:rPr lang="en-US" altLang="zh-CN">
                <a:solidFill>
                  <a:schemeClr val="tx1"/>
                </a:solidFill>
              </a:rPr>
              <a:t>BIOS/UEFI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5E9C9B-0E45-D30B-49F1-C744031ED649}"/>
              </a:ext>
            </a:extLst>
          </p:cNvPr>
          <p:cNvSpPr/>
          <p:nvPr/>
        </p:nvSpPr>
        <p:spPr>
          <a:xfrm>
            <a:off x="5375920" y="5348557"/>
            <a:ext cx="2592288" cy="6314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err="1">
                <a:solidFill>
                  <a:schemeClr val="tx1"/>
                </a:solidFill>
              </a:rPr>
              <a:t>BootLoader</a:t>
            </a:r>
            <a:r>
              <a:rPr lang="en-US" altLang="zh-CN">
                <a:solidFill>
                  <a:schemeClr val="tx1"/>
                </a:solidFill>
              </a:rPr>
              <a:t>: grub/</a:t>
            </a:r>
            <a:r>
              <a:rPr lang="en-US" altLang="zh-CN" err="1">
                <a:solidFill>
                  <a:schemeClr val="tx1"/>
                </a:solidFill>
              </a:rPr>
              <a:t>uboot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en-US" altLang="zh-CN" err="1">
                <a:solidFill>
                  <a:schemeClr val="tx1"/>
                </a:solidFill>
              </a:rPr>
              <a:t>opensbi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702FBD-33A4-A973-31C4-3049E5A79C1D}"/>
              </a:ext>
            </a:extLst>
          </p:cNvPr>
          <p:cNvSpPr/>
          <p:nvPr/>
        </p:nvSpPr>
        <p:spPr>
          <a:xfrm>
            <a:off x="5386116" y="4389764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mmu</a:t>
            </a:r>
            <a:r>
              <a:rPr lang="zh-CN" altLang="en-US">
                <a:solidFill>
                  <a:schemeClr val="tx1"/>
                </a:solidFill>
              </a:rPr>
              <a:t>初始化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DB4332-4CBC-4615-3E33-B48267201074}"/>
              </a:ext>
            </a:extLst>
          </p:cNvPr>
          <p:cNvSpPr/>
          <p:nvPr/>
        </p:nvSpPr>
        <p:spPr>
          <a:xfrm>
            <a:off x="5386116" y="3991779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栈初始化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A08339-4285-690A-D48C-4715171772B5}"/>
              </a:ext>
            </a:extLst>
          </p:cNvPr>
          <p:cNvSpPr/>
          <p:nvPr/>
        </p:nvSpPr>
        <p:spPr>
          <a:xfrm>
            <a:off x="5386116" y="2803647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中断向量初始化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BBD846-F306-E73B-D79A-5FED39CD4646}"/>
              </a:ext>
            </a:extLst>
          </p:cNvPr>
          <p:cNvSpPr/>
          <p:nvPr/>
        </p:nvSpPr>
        <p:spPr>
          <a:xfrm>
            <a:off x="5386116" y="2407603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IDLE</a:t>
            </a:r>
            <a:r>
              <a:rPr lang="zh-CN" altLang="en-US">
                <a:solidFill>
                  <a:schemeClr val="tx1"/>
                </a:solidFill>
              </a:rPr>
              <a:t>任务初始化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39142B5-6D5E-8336-9D9F-45E46EDD33DF}"/>
              </a:ext>
            </a:extLst>
          </p:cNvPr>
          <p:cNvSpPr/>
          <p:nvPr/>
        </p:nvSpPr>
        <p:spPr>
          <a:xfrm>
            <a:off x="5375920" y="4795211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早期寄存器初始化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1E47130-239D-16A0-BE29-35544F02F3B9}"/>
              </a:ext>
            </a:extLst>
          </p:cNvPr>
          <p:cNvSpPr txBox="1"/>
          <p:nvPr/>
        </p:nvSpPr>
        <p:spPr>
          <a:xfrm>
            <a:off x="1437540" y="1320512"/>
            <a:ext cx="1229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/>
              <a:t>编译时</a:t>
            </a:r>
            <a:endParaRPr lang="en-US" altLang="zh-CN" sz="2000" b="1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EDC42DF-45CA-D6D9-C558-526C080DDAA7}"/>
              </a:ext>
            </a:extLst>
          </p:cNvPr>
          <p:cNvSpPr/>
          <p:nvPr/>
        </p:nvSpPr>
        <p:spPr>
          <a:xfrm>
            <a:off x="5386116" y="3595735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BSS</a:t>
            </a:r>
            <a:r>
              <a:rPr lang="zh-CN" altLang="en-US">
                <a:solidFill>
                  <a:schemeClr val="tx1"/>
                </a:solidFill>
              </a:rPr>
              <a:t>段清零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22D13C4-F397-6258-6FBF-D5DCD0B972EC}"/>
              </a:ext>
            </a:extLst>
          </p:cNvPr>
          <p:cNvSpPr/>
          <p:nvPr/>
        </p:nvSpPr>
        <p:spPr>
          <a:xfrm>
            <a:off x="5386116" y="3199691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主</a:t>
            </a:r>
            <a:r>
              <a:rPr lang="en-US" altLang="zh-CN">
                <a:solidFill>
                  <a:schemeClr val="tx1"/>
                </a:solidFill>
              </a:rPr>
              <a:t>CPU</a:t>
            </a:r>
            <a:r>
              <a:rPr lang="zh-CN" altLang="en-US">
                <a:solidFill>
                  <a:schemeClr val="tx1"/>
                </a:solidFill>
              </a:rPr>
              <a:t>初始化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2F5C22D-3936-3558-FCFD-60601ACD2A4A}"/>
              </a:ext>
            </a:extLst>
          </p:cNvPr>
          <p:cNvSpPr/>
          <p:nvPr/>
        </p:nvSpPr>
        <p:spPr>
          <a:xfrm>
            <a:off x="712073" y="4186363"/>
            <a:ext cx="2809787" cy="944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axhal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036695B-BC14-CE1F-384F-3D192E5A5955}"/>
              </a:ext>
            </a:extLst>
          </p:cNvPr>
          <p:cNvGrpSpPr/>
          <p:nvPr/>
        </p:nvGrpSpPr>
        <p:grpSpPr>
          <a:xfrm>
            <a:off x="712073" y="4721461"/>
            <a:ext cx="2809787" cy="411071"/>
            <a:chOff x="1089273" y="3244018"/>
            <a:chExt cx="2809787" cy="411071"/>
          </a:xfrm>
          <a:solidFill>
            <a:schemeClr val="bg1"/>
          </a:solidFill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D656B5E-FDF1-B802-E8A3-BEFF854CC523}"/>
                </a:ext>
              </a:extLst>
            </p:cNvPr>
            <p:cNvSpPr/>
            <p:nvPr/>
          </p:nvSpPr>
          <p:spPr>
            <a:xfrm>
              <a:off x="1089273" y="3244018"/>
              <a:ext cx="991055" cy="40902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riscv64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E1D7EB4-0E0F-5DCF-9668-7E7B38159289}"/>
                </a:ext>
              </a:extLst>
            </p:cNvPr>
            <p:cNvSpPr/>
            <p:nvPr/>
          </p:nvSpPr>
          <p:spPr>
            <a:xfrm>
              <a:off x="2011433" y="3244019"/>
              <a:ext cx="965467" cy="40902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aarch64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FD28AD4-6E5A-F030-C431-EC35DBBC56DF}"/>
                </a:ext>
              </a:extLst>
            </p:cNvPr>
            <p:cNvSpPr/>
            <p:nvPr/>
          </p:nvSpPr>
          <p:spPr>
            <a:xfrm>
              <a:off x="2933593" y="3244019"/>
              <a:ext cx="965467" cy="411070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x86_64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C935DC31-9229-ED7D-676D-E298C016C756}"/>
              </a:ext>
            </a:extLst>
          </p:cNvPr>
          <p:cNvSpPr/>
          <p:nvPr/>
        </p:nvSpPr>
        <p:spPr>
          <a:xfrm>
            <a:off x="712073" y="1988841"/>
            <a:ext cx="2809787" cy="7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ysClr val="windowText" lastClr="000000"/>
                </a:solidFill>
              </a:rPr>
              <a:t>makefile</a:t>
            </a:r>
          </a:p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arch = riscv64|aarch64|x86_64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7925586-6936-7E70-0D2D-853D5B1997A0}"/>
              </a:ext>
            </a:extLst>
          </p:cNvPr>
          <p:cNvCxnSpPr/>
          <p:nvPr/>
        </p:nvCxnSpPr>
        <p:spPr>
          <a:xfrm>
            <a:off x="4187788" y="1213834"/>
            <a:ext cx="0" cy="532285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箭头: 下 33">
            <a:extLst>
              <a:ext uri="{FF2B5EF4-FFF2-40B4-BE49-F238E27FC236}">
                <a16:creationId xmlns:a16="http://schemas.microsoft.com/office/drawing/2014/main" id="{EDCD19D8-C647-60C3-2A5D-148AC28E3C46}"/>
              </a:ext>
            </a:extLst>
          </p:cNvPr>
          <p:cNvSpPr/>
          <p:nvPr/>
        </p:nvSpPr>
        <p:spPr>
          <a:xfrm>
            <a:off x="1874650" y="2975469"/>
            <a:ext cx="484632" cy="97840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E0C3AF1C-5557-E9DE-D15C-16340CC146D3}"/>
              </a:ext>
            </a:extLst>
          </p:cNvPr>
          <p:cNvSpPr/>
          <p:nvPr/>
        </p:nvSpPr>
        <p:spPr>
          <a:xfrm>
            <a:off x="3649302" y="4642756"/>
            <a:ext cx="978408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3C5D40E-5770-4697-F281-D35589A44EF1}"/>
              </a:ext>
            </a:extLst>
          </p:cNvPr>
          <p:cNvSpPr txBox="1"/>
          <p:nvPr/>
        </p:nvSpPr>
        <p:spPr>
          <a:xfrm>
            <a:off x="5841130" y="1320512"/>
            <a:ext cx="1229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/>
              <a:t>运行时</a:t>
            </a:r>
            <a:endParaRPr lang="en-US" altLang="zh-CN" sz="2000" b="1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85CFA05-723F-EF22-FB9D-4090C94353D9}"/>
              </a:ext>
            </a:extLst>
          </p:cNvPr>
          <p:cNvSpPr txBox="1"/>
          <p:nvPr/>
        </p:nvSpPr>
        <p:spPr>
          <a:xfrm>
            <a:off x="4848200" y="3096521"/>
            <a:ext cx="4197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>
                <a:solidFill>
                  <a:schemeClr val="tx1"/>
                </a:solidFill>
              </a:rPr>
              <a:t>引导</a:t>
            </a:r>
            <a:endParaRPr lang="en-US" altLang="zh-CN" sz="1800">
              <a:solidFill>
                <a:schemeClr val="tx1"/>
              </a:solidFill>
            </a:endParaRPr>
          </a:p>
          <a:p>
            <a:pPr algn="ctr"/>
            <a:r>
              <a:rPr lang="zh-CN" altLang="en-US" sz="1800">
                <a:solidFill>
                  <a:schemeClr val="tx1"/>
                </a:solidFill>
              </a:rPr>
              <a:t>顺序</a:t>
            </a:r>
            <a:endParaRPr lang="en-US" altLang="zh-CN" sz="1800">
              <a:solidFill>
                <a:schemeClr val="tx1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DB95B5F-0694-80E9-DB32-9787A095CF07}"/>
              </a:ext>
            </a:extLst>
          </p:cNvPr>
          <p:cNvCxnSpPr>
            <a:cxnSpLocks/>
          </p:cNvCxnSpPr>
          <p:nvPr/>
        </p:nvCxnSpPr>
        <p:spPr>
          <a:xfrm flipV="1">
            <a:off x="5275781" y="2492896"/>
            <a:ext cx="28131" cy="2501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746CB2D6-D541-C0A0-9E83-F4101837C1CC}"/>
              </a:ext>
            </a:extLst>
          </p:cNvPr>
          <p:cNvSpPr/>
          <p:nvPr/>
        </p:nvSpPr>
        <p:spPr>
          <a:xfrm>
            <a:off x="5236899" y="5735782"/>
            <a:ext cx="129428" cy="581891"/>
          </a:xfrm>
          <a:custGeom>
            <a:avLst/>
            <a:gdLst>
              <a:gd name="connsiteX0" fmla="*/ 129428 w 129428"/>
              <a:gd name="connsiteY0" fmla="*/ 581891 h 581891"/>
              <a:gd name="connsiteX1" fmla="*/ 119 w 129428"/>
              <a:gd name="connsiteY1" fmla="*/ 277091 h 581891"/>
              <a:gd name="connsiteX2" fmla="*/ 110956 w 129428"/>
              <a:gd name="connsiteY2" fmla="*/ 0 h 58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428" h="581891">
                <a:moveTo>
                  <a:pt x="129428" y="581891"/>
                </a:moveTo>
                <a:cubicBezTo>
                  <a:pt x="66313" y="477982"/>
                  <a:pt x="3198" y="374073"/>
                  <a:pt x="119" y="277091"/>
                </a:cubicBezTo>
                <a:cubicBezTo>
                  <a:pt x="-2960" y="180109"/>
                  <a:pt x="53998" y="90054"/>
                  <a:pt x="110956" y="0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597090CF-AED8-4EEF-CAC8-069805A9B62E}"/>
              </a:ext>
            </a:extLst>
          </p:cNvPr>
          <p:cNvSpPr/>
          <p:nvPr/>
        </p:nvSpPr>
        <p:spPr>
          <a:xfrm>
            <a:off x="5223438" y="5082410"/>
            <a:ext cx="129428" cy="581891"/>
          </a:xfrm>
          <a:custGeom>
            <a:avLst/>
            <a:gdLst>
              <a:gd name="connsiteX0" fmla="*/ 129428 w 129428"/>
              <a:gd name="connsiteY0" fmla="*/ 581891 h 581891"/>
              <a:gd name="connsiteX1" fmla="*/ 119 w 129428"/>
              <a:gd name="connsiteY1" fmla="*/ 277091 h 581891"/>
              <a:gd name="connsiteX2" fmla="*/ 110956 w 129428"/>
              <a:gd name="connsiteY2" fmla="*/ 0 h 58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428" h="581891">
                <a:moveTo>
                  <a:pt x="129428" y="581891"/>
                </a:moveTo>
                <a:cubicBezTo>
                  <a:pt x="66313" y="477982"/>
                  <a:pt x="3198" y="374073"/>
                  <a:pt x="119" y="277091"/>
                </a:cubicBezTo>
                <a:cubicBezTo>
                  <a:pt x="-2960" y="180109"/>
                  <a:pt x="53998" y="90054"/>
                  <a:pt x="110956" y="0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F35026C-C821-B3EE-FC22-7630DCAAA43C}"/>
              </a:ext>
            </a:extLst>
          </p:cNvPr>
          <p:cNvCxnSpPr/>
          <p:nvPr/>
        </p:nvCxnSpPr>
        <p:spPr>
          <a:xfrm>
            <a:off x="8580276" y="1212005"/>
            <a:ext cx="0" cy="532285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4E1F29CB-A29F-0D23-8060-1865C96C5A63}"/>
              </a:ext>
            </a:extLst>
          </p:cNvPr>
          <p:cNvSpPr txBox="1"/>
          <p:nvPr/>
        </p:nvSpPr>
        <p:spPr>
          <a:xfrm>
            <a:off x="9683451" y="1320512"/>
            <a:ext cx="1489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/>
              <a:t>相关子系统</a:t>
            </a:r>
            <a:endParaRPr lang="en-US" altLang="zh-CN" sz="2000" b="1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41D00244-C71F-A07E-B91A-BD7E2E97AC7F}"/>
              </a:ext>
            </a:extLst>
          </p:cNvPr>
          <p:cNvSpPr/>
          <p:nvPr/>
        </p:nvSpPr>
        <p:spPr>
          <a:xfrm>
            <a:off x="8986983" y="4509120"/>
            <a:ext cx="2802686" cy="3126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内存管理</a:t>
            </a:r>
            <a:r>
              <a:rPr lang="en-US" altLang="zh-CN">
                <a:solidFill>
                  <a:sysClr val="windowText" lastClr="000000"/>
                </a:solidFill>
              </a:rPr>
              <a:t>-</a:t>
            </a:r>
            <a:r>
              <a:rPr lang="zh-CN" altLang="en-US">
                <a:solidFill>
                  <a:sysClr val="windowText" lastClr="000000"/>
                </a:solidFill>
              </a:rPr>
              <a:t>早期分页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8D372C13-68C3-A13D-A6D6-0B12303FC6BD}"/>
              </a:ext>
            </a:extLst>
          </p:cNvPr>
          <p:cNvSpPr/>
          <p:nvPr/>
        </p:nvSpPr>
        <p:spPr>
          <a:xfrm>
            <a:off x="8987069" y="3242337"/>
            <a:ext cx="2807157" cy="3126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多核支持</a:t>
            </a:r>
            <a:r>
              <a:rPr lang="en-US" altLang="zh-CN">
                <a:solidFill>
                  <a:sysClr val="windowText" lastClr="000000"/>
                </a:solidFill>
              </a:rPr>
              <a:t>-</a:t>
            </a:r>
            <a:r>
              <a:rPr lang="zh-CN" altLang="en-US">
                <a:solidFill>
                  <a:sysClr val="windowText" lastClr="000000"/>
                </a:solidFill>
              </a:rPr>
              <a:t>预备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EF7FA24-E708-FB42-4055-A7FF8E986975}"/>
              </a:ext>
            </a:extLst>
          </p:cNvPr>
          <p:cNvSpPr/>
          <p:nvPr/>
        </p:nvSpPr>
        <p:spPr>
          <a:xfrm>
            <a:off x="8982513" y="2846293"/>
            <a:ext cx="2807157" cy="312692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(</a:t>
            </a:r>
            <a:r>
              <a:rPr lang="zh-CN" altLang="en-US">
                <a:solidFill>
                  <a:sysClr val="windowText" lastClr="000000"/>
                </a:solidFill>
              </a:rPr>
              <a:t>待加强</a:t>
            </a:r>
            <a:r>
              <a:rPr lang="en-US" altLang="zh-CN">
                <a:solidFill>
                  <a:sysClr val="windowText" lastClr="000000"/>
                </a:solidFill>
              </a:rPr>
              <a:t>)</a:t>
            </a:r>
            <a:r>
              <a:rPr lang="zh-CN" altLang="en-US">
                <a:solidFill>
                  <a:sysClr val="windowText" lastClr="000000"/>
                </a:solidFill>
              </a:rPr>
              <a:t>中断管理</a:t>
            </a:r>
            <a:r>
              <a:rPr lang="en-US" altLang="zh-CN">
                <a:solidFill>
                  <a:sysClr val="windowText" lastClr="000000"/>
                </a:solidFill>
              </a:rPr>
              <a:t>-</a:t>
            </a:r>
            <a:r>
              <a:rPr lang="zh-CN" altLang="en-US">
                <a:solidFill>
                  <a:sysClr val="windowText" lastClr="000000"/>
                </a:solidFill>
              </a:rPr>
              <a:t>预备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995DCC6A-B49E-D660-C5A5-6B63D048D43A}"/>
              </a:ext>
            </a:extLst>
          </p:cNvPr>
          <p:cNvSpPr/>
          <p:nvPr/>
        </p:nvSpPr>
        <p:spPr>
          <a:xfrm>
            <a:off x="8982513" y="2450249"/>
            <a:ext cx="2807157" cy="312692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(</a:t>
            </a:r>
            <a:r>
              <a:rPr lang="zh-CN" altLang="en-US">
                <a:solidFill>
                  <a:sysClr val="windowText" lastClr="000000"/>
                </a:solidFill>
              </a:rPr>
              <a:t>未来宏内核</a:t>
            </a:r>
            <a:r>
              <a:rPr lang="en-US" altLang="zh-CN">
                <a:solidFill>
                  <a:sysClr val="windowText" lastClr="000000"/>
                </a:solidFill>
              </a:rPr>
              <a:t>)</a:t>
            </a:r>
            <a:r>
              <a:rPr lang="zh-CN" altLang="en-US">
                <a:solidFill>
                  <a:sysClr val="windowText" lastClr="000000"/>
                </a:solidFill>
              </a:rPr>
              <a:t>进程管理</a:t>
            </a:r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6E8F7A7E-7DC5-452E-E4E7-AC38009D8414}"/>
              </a:ext>
            </a:extLst>
          </p:cNvPr>
          <p:cNvSpPr/>
          <p:nvPr/>
        </p:nvSpPr>
        <p:spPr>
          <a:xfrm>
            <a:off x="8112224" y="4509119"/>
            <a:ext cx="743226" cy="27863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1267A97C-C19B-3DF4-BD49-A745736427B6}"/>
              </a:ext>
            </a:extLst>
          </p:cNvPr>
          <p:cNvSpPr/>
          <p:nvPr/>
        </p:nvSpPr>
        <p:spPr>
          <a:xfrm>
            <a:off x="8100765" y="3315799"/>
            <a:ext cx="743226" cy="27863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0613D3E6-B0F8-E73B-1603-8074A77562DF}"/>
              </a:ext>
            </a:extLst>
          </p:cNvPr>
          <p:cNvSpPr/>
          <p:nvPr/>
        </p:nvSpPr>
        <p:spPr>
          <a:xfrm>
            <a:off x="8112224" y="2890359"/>
            <a:ext cx="743226" cy="27863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A5C0E04A-56B9-5F4F-59E9-644683819339}"/>
              </a:ext>
            </a:extLst>
          </p:cNvPr>
          <p:cNvSpPr/>
          <p:nvPr/>
        </p:nvSpPr>
        <p:spPr>
          <a:xfrm>
            <a:off x="8120097" y="2506419"/>
            <a:ext cx="743226" cy="27863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E81A1F5-83FF-D049-16C4-C43ED94F25DE}"/>
              </a:ext>
            </a:extLst>
          </p:cNvPr>
          <p:cNvSpPr txBox="1"/>
          <p:nvPr/>
        </p:nvSpPr>
        <p:spPr>
          <a:xfrm>
            <a:off x="4656688" y="4916408"/>
            <a:ext cx="729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rgbClr val="0070C0"/>
                </a:solidFill>
              </a:rPr>
              <a:t>_start</a:t>
            </a:r>
            <a:endParaRPr lang="zh-CN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870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01082F-716F-57C5-9981-2D0CD9F3807B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总体构成</a:t>
            </a:r>
            <a:r>
              <a:rPr lang="en-US" altLang="zh-CN" sz="3200"/>
              <a:t>-</a:t>
            </a:r>
            <a:r>
              <a:rPr lang="zh-CN" altLang="en-US" sz="3200"/>
              <a:t>按启动顺序</a:t>
            </a:r>
            <a:r>
              <a:rPr lang="en-US" altLang="zh-CN" sz="3200"/>
              <a:t>- axruntime</a:t>
            </a:r>
            <a:r>
              <a:rPr lang="zh-CN" altLang="en-US" sz="3200"/>
              <a:t>组件</a:t>
            </a:r>
            <a:endParaRPr lang="en-US" altLang="zh-CN" sz="3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C6D2E19-BEE2-BE6F-B072-BDCBDA81BCE4}"/>
              </a:ext>
            </a:extLst>
          </p:cNvPr>
          <p:cNvSpPr/>
          <p:nvPr/>
        </p:nvSpPr>
        <p:spPr>
          <a:xfrm>
            <a:off x="2063552" y="1124745"/>
            <a:ext cx="3312368" cy="54819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axruntime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11861D1-76E7-14D3-F4E7-EFD48FBD7823}"/>
              </a:ext>
            </a:extLst>
          </p:cNvPr>
          <p:cNvSpPr/>
          <p:nvPr/>
        </p:nvSpPr>
        <p:spPr>
          <a:xfrm>
            <a:off x="2639126" y="4450294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初始化设备管理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909E30A-AECB-41B1-98F0-78F28D3C1DB4}"/>
              </a:ext>
            </a:extLst>
          </p:cNvPr>
          <p:cNvSpPr/>
          <p:nvPr/>
        </p:nvSpPr>
        <p:spPr>
          <a:xfrm>
            <a:off x="2641926" y="4041116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初始化块设备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08EE2B0-D7E0-A9E3-DA07-A25D487A7E38}"/>
              </a:ext>
            </a:extLst>
          </p:cNvPr>
          <p:cNvSpPr/>
          <p:nvPr/>
        </p:nvSpPr>
        <p:spPr>
          <a:xfrm>
            <a:off x="2636150" y="2843093"/>
            <a:ext cx="2590409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初始化网络环境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F973E3A-DCFE-3D08-9390-18E320C820B4}"/>
              </a:ext>
            </a:extLst>
          </p:cNvPr>
          <p:cNvSpPr/>
          <p:nvPr/>
        </p:nvSpPr>
        <p:spPr>
          <a:xfrm>
            <a:off x="2644470" y="2435886"/>
            <a:ext cx="2590407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启动副</a:t>
            </a:r>
            <a:r>
              <a:rPr lang="en-US" altLang="zh-CN">
                <a:solidFill>
                  <a:schemeClr val="tx1"/>
                </a:solidFill>
              </a:rPr>
              <a:t>CPU</a:t>
            </a:r>
            <a:r>
              <a:rPr lang="zh-CN" altLang="en-US">
                <a:solidFill>
                  <a:schemeClr val="tx1"/>
                </a:solidFill>
              </a:rPr>
              <a:t>核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6F6D83A-6971-7291-BA44-CC96DCD3B264}"/>
              </a:ext>
            </a:extLst>
          </p:cNvPr>
          <p:cNvSpPr/>
          <p:nvPr/>
        </p:nvSpPr>
        <p:spPr>
          <a:xfrm>
            <a:off x="2644469" y="6057292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初始化日志设施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045FEAB-6E7D-F735-00B9-B911F167154C}"/>
              </a:ext>
            </a:extLst>
          </p:cNvPr>
          <p:cNvSpPr/>
          <p:nvPr/>
        </p:nvSpPr>
        <p:spPr>
          <a:xfrm>
            <a:off x="2636150" y="3229858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初始化文件系统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243013E-D6CF-145A-34C4-D89B32536D31}"/>
              </a:ext>
            </a:extLst>
          </p:cNvPr>
          <p:cNvSpPr txBox="1"/>
          <p:nvPr/>
        </p:nvSpPr>
        <p:spPr>
          <a:xfrm>
            <a:off x="2111896" y="2797145"/>
            <a:ext cx="4197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>
                <a:solidFill>
                  <a:schemeClr val="tx1"/>
                </a:solidFill>
              </a:rPr>
              <a:t>引导</a:t>
            </a:r>
            <a:endParaRPr lang="en-US" altLang="zh-CN" sz="1800">
              <a:solidFill>
                <a:schemeClr val="tx1"/>
              </a:solidFill>
            </a:endParaRPr>
          </a:p>
          <a:p>
            <a:pPr algn="ctr"/>
            <a:r>
              <a:rPr lang="zh-CN" altLang="en-US" sz="1800">
                <a:solidFill>
                  <a:schemeClr val="tx1"/>
                </a:solidFill>
              </a:rPr>
              <a:t>顺序</a:t>
            </a:r>
            <a:endParaRPr lang="en-US" altLang="zh-CN" sz="1800">
              <a:solidFill>
                <a:schemeClr val="tx1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3351AD7-BDA2-CCBD-D196-94E5622DD8F7}"/>
              </a:ext>
            </a:extLst>
          </p:cNvPr>
          <p:cNvCxnSpPr>
            <a:cxnSpLocks/>
          </p:cNvCxnSpPr>
          <p:nvPr/>
        </p:nvCxnSpPr>
        <p:spPr>
          <a:xfrm flipV="1">
            <a:off x="2495600" y="1415125"/>
            <a:ext cx="0" cy="50401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2A6964D6-147A-3D44-D283-B8B8316CD15F}"/>
              </a:ext>
            </a:extLst>
          </p:cNvPr>
          <p:cNvSpPr/>
          <p:nvPr/>
        </p:nvSpPr>
        <p:spPr>
          <a:xfrm>
            <a:off x="2644597" y="5659307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动态内存初始化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9A4770A-E5AD-81D8-1254-E471D98FA220}"/>
              </a:ext>
            </a:extLst>
          </p:cNvPr>
          <p:cNvSpPr/>
          <p:nvPr/>
        </p:nvSpPr>
        <p:spPr>
          <a:xfrm>
            <a:off x="2636150" y="5251967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重建分页映射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2B5A2FC-0068-8784-7539-BAEACDA01C57}"/>
              </a:ext>
            </a:extLst>
          </p:cNvPr>
          <p:cNvSpPr/>
          <p:nvPr/>
        </p:nvSpPr>
        <p:spPr>
          <a:xfrm>
            <a:off x="2644469" y="4840950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初始化任务调度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0F7B1D5-C8A2-3F76-50A9-5AC9BE59C861}"/>
              </a:ext>
            </a:extLst>
          </p:cNvPr>
          <p:cNvSpPr/>
          <p:nvPr/>
        </p:nvSpPr>
        <p:spPr>
          <a:xfrm>
            <a:off x="2636150" y="3639036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初始化网络设备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EC135B9-227B-301B-27AC-FC92EA4ED7DC}"/>
              </a:ext>
            </a:extLst>
          </p:cNvPr>
          <p:cNvSpPr/>
          <p:nvPr/>
        </p:nvSpPr>
        <p:spPr>
          <a:xfrm>
            <a:off x="2652639" y="2042423"/>
            <a:ext cx="2573920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初始化中断设施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AD5145D-2550-8CE8-0C32-A9588124C75D}"/>
              </a:ext>
            </a:extLst>
          </p:cNvPr>
          <p:cNvSpPr txBox="1"/>
          <p:nvPr/>
        </p:nvSpPr>
        <p:spPr>
          <a:xfrm>
            <a:off x="2009543" y="6359516"/>
            <a:ext cx="1116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err="1">
                <a:solidFill>
                  <a:srgbClr val="0070C0"/>
                </a:solidFill>
              </a:rPr>
              <a:t>rust_main</a:t>
            </a:r>
            <a:endParaRPr lang="zh-CN" altLang="en-US" sz="1600" b="1">
              <a:solidFill>
                <a:srgbClr val="0070C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A1D8A69-7FDD-5FDF-4209-205AE5898881}"/>
              </a:ext>
            </a:extLst>
          </p:cNvPr>
          <p:cNvSpPr/>
          <p:nvPr/>
        </p:nvSpPr>
        <p:spPr>
          <a:xfrm>
            <a:off x="2656798" y="1648103"/>
            <a:ext cx="2573920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启动应用</a:t>
            </a:r>
            <a:r>
              <a:rPr lang="en-US" altLang="zh-CN">
                <a:solidFill>
                  <a:schemeClr val="tx1"/>
                </a:solidFill>
              </a:rPr>
              <a:t>……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D591EEF-E7AE-6FB2-9713-8A42E15FE559}"/>
              </a:ext>
            </a:extLst>
          </p:cNvPr>
          <p:cNvCxnSpPr/>
          <p:nvPr/>
        </p:nvCxnSpPr>
        <p:spPr>
          <a:xfrm>
            <a:off x="6085337" y="1231143"/>
            <a:ext cx="0" cy="532285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98C6A398-A3A5-5D78-40BA-2EB52F4B4A7F}"/>
              </a:ext>
            </a:extLst>
          </p:cNvPr>
          <p:cNvSpPr txBox="1"/>
          <p:nvPr/>
        </p:nvSpPr>
        <p:spPr>
          <a:xfrm>
            <a:off x="6794755" y="1160748"/>
            <a:ext cx="2253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/>
              <a:t>相关子系统或组件</a:t>
            </a:r>
            <a:endParaRPr lang="en-US" altLang="zh-CN" sz="2000" b="1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8CAD761D-8C56-A5FE-3EBB-8AC4135F037C}"/>
              </a:ext>
            </a:extLst>
          </p:cNvPr>
          <p:cNvSpPr/>
          <p:nvPr/>
        </p:nvSpPr>
        <p:spPr>
          <a:xfrm>
            <a:off x="6487574" y="5291339"/>
            <a:ext cx="2802686" cy="3126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内存管理</a:t>
            </a:r>
            <a:r>
              <a:rPr lang="en-US" altLang="zh-CN">
                <a:solidFill>
                  <a:sysClr val="windowText" lastClr="000000"/>
                </a:solidFill>
              </a:rPr>
              <a:t>-</a:t>
            </a:r>
            <a:r>
              <a:rPr lang="zh-CN" altLang="en-US">
                <a:solidFill>
                  <a:sysClr val="windowText" lastClr="000000"/>
                </a:solidFill>
              </a:rPr>
              <a:t>后期分页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879E886F-701B-2526-56EA-8C2F0C86BBD0}"/>
              </a:ext>
            </a:extLst>
          </p:cNvPr>
          <p:cNvSpPr/>
          <p:nvPr/>
        </p:nvSpPr>
        <p:spPr>
          <a:xfrm>
            <a:off x="6492130" y="3261475"/>
            <a:ext cx="2807157" cy="3126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文件系统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EF9B3406-AD43-2764-DF5D-BA9D7771E9B2}"/>
              </a:ext>
            </a:extLst>
          </p:cNvPr>
          <p:cNvSpPr/>
          <p:nvPr/>
        </p:nvSpPr>
        <p:spPr>
          <a:xfrm>
            <a:off x="6487574" y="2865431"/>
            <a:ext cx="2807157" cy="312692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网络协议栈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2E812B12-94C8-29AC-8399-24BD79ADDB86}"/>
              </a:ext>
            </a:extLst>
          </p:cNvPr>
          <p:cNvSpPr/>
          <p:nvPr/>
        </p:nvSpPr>
        <p:spPr>
          <a:xfrm>
            <a:off x="6487574" y="2469387"/>
            <a:ext cx="2807157" cy="312692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多核支持</a:t>
            </a:r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22C54D28-1248-AC7A-F75C-AA8BEB92701C}"/>
              </a:ext>
            </a:extLst>
          </p:cNvPr>
          <p:cNvSpPr/>
          <p:nvPr/>
        </p:nvSpPr>
        <p:spPr>
          <a:xfrm>
            <a:off x="5612815" y="5291338"/>
            <a:ext cx="743226" cy="27863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F47CB100-59B8-B573-EA11-E99F301E1DDC}"/>
              </a:ext>
            </a:extLst>
          </p:cNvPr>
          <p:cNvSpPr/>
          <p:nvPr/>
        </p:nvSpPr>
        <p:spPr>
          <a:xfrm>
            <a:off x="5605826" y="3334937"/>
            <a:ext cx="743226" cy="27863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7A927AF9-47E3-50AD-A311-79F55FAA3D96}"/>
              </a:ext>
            </a:extLst>
          </p:cNvPr>
          <p:cNvSpPr/>
          <p:nvPr/>
        </p:nvSpPr>
        <p:spPr>
          <a:xfrm>
            <a:off x="5617285" y="2909497"/>
            <a:ext cx="743226" cy="27863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802BFA0F-657E-C508-6966-39A4CAE98611}"/>
              </a:ext>
            </a:extLst>
          </p:cNvPr>
          <p:cNvSpPr/>
          <p:nvPr/>
        </p:nvSpPr>
        <p:spPr>
          <a:xfrm>
            <a:off x="5625158" y="2525557"/>
            <a:ext cx="743226" cy="27863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DD21B73-4379-2AC9-F7E0-6D814A9FB80B}"/>
              </a:ext>
            </a:extLst>
          </p:cNvPr>
          <p:cNvSpPr/>
          <p:nvPr/>
        </p:nvSpPr>
        <p:spPr>
          <a:xfrm>
            <a:off x="6487574" y="6111937"/>
            <a:ext cx="2802686" cy="3126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axlog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56" name="箭头: 右 55">
            <a:extLst>
              <a:ext uri="{FF2B5EF4-FFF2-40B4-BE49-F238E27FC236}">
                <a16:creationId xmlns:a16="http://schemas.microsoft.com/office/drawing/2014/main" id="{07D24809-1DC4-4A90-4108-81D314B76862}"/>
              </a:ext>
            </a:extLst>
          </p:cNvPr>
          <p:cNvSpPr/>
          <p:nvPr/>
        </p:nvSpPr>
        <p:spPr>
          <a:xfrm>
            <a:off x="5612815" y="6111936"/>
            <a:ext cx="743226" cy="27863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80EEE0F-33A8-06B9-D2E5-3F9A4E45ADB0}"/>
              </a:ext>
            </a:extLst>
          </p:cNvPr>
          <p:cNvSpPr/>
          <p:nvPr/>
        </p:nvSpPr>
        <p:spPr>
          <a:xfrm>
            <a:off x="6487574" y="5695047"/>
            <a:ext cx="2802686" cy="3126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内存管理</a:t>
            </a:r>
            <a:r>
              <a:rPr lang="en-US" altLang="zh-CN">
                <a:solidFill>
                  <a:sysClr val="windowText" lastClr="000000"/>
                </a:solidFill>
              </a:rPr>
              <a:t>-</a:t>
            </a:r>
            <a:r>
              <a:rPr lang="zh-CN" altLang="en-US">
                <a:solidFill>
                  <a:sysClr val="windowText" lastClr="000000"/>
                </a:solidFill>
              </a:rPr>
              <a:t>动态分配</a:t>
            </a:r>
          </a:p>
        </p:txBody>
      </p:sp>
      <p:sp>
        <p:nvSpPr>
          <p:cNvPr id="58" name="箭头: 右 57">
            <a:extLst>
              <a:ext uri="{FF2B5EF4-FFF2-40B4-BE49-F238E27FC236}">
                <a16:creationId xmlns:a16="http://schemas.microsoft.com/office/drawing/2014/main" id="{34217360-B67D-5C6B-AF63-89EB8D952FDE}"/>
              </a:ext>
            </a:extLst>
          </p:cNvPr>
          <p:cNvSpPr/>
          <p:nvPr/>
        </p:nvSpPr>
        <p:spPr>
          <a:xfrm>
            <a:off x="5612815" y="5695046"/>
            <a:ext cx="743226" cy="27863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F0AB81AE-2231-BD4C-E2E9-4C2415899336}"/>
              </a:ext>
            </a:extLst>
          </p:cNvPr>
          <p:cNvSpPr/>
          <p:nvPr/>
        </p:nvSpPr>
        <p:spPr>
          <a:xfrm>
            <a:off x="6483103" y="4849415"/>
            <a:ext cx="2807157" cy="3126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任务调度</a:t>
            </a:r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D007B912-C124-A9CF-EC1F-8ACF84743080}"/>
              </a:ext>
            </a:extLst>
          </p:cNvPr>
          <p:cNvSpPr/>
          <p:nvPr/>
        </p:nvSpPr>
        <p:spPr>
          <a:xfrm>
            <a:off x="5596799" y="4922877"/>
            <a:ext cx="743226" cy="27863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34492556-9B69-915C-8777-B9B93EFBC002}"/>
              </a:ext>
            </a:extLst>
          </p:cNvPr>
          <p:cNvSpPr/>
          <p:nvPr/>
        </p:nvSpPr>
        <p:spPr>
          <a:xfrm>
            <a:off x="6483103" y="4448531"/>
            <a:ext cx="2807157" cy="3126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设备管理</a:t>
            </a:r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E5C8B92C-3C72-3725-65FE-EA6796AEFAEA}"/>
              </a:ext>
            </a:extLst>
          </p:cNvPr>
          <p:cNvSpPr/>
          <p:nvPr/>
        </p:nvSpPr>
        <p:spPr>
          <a:xfrm>
            <a:off x="5596799" y="4521993"/>
            <a:ext cx="743226" cy="27863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A71470B-D8CE-5869-F752-BC77341CB571}"/>
              </a:ext>
            </a:extLst>
          </p:cNvPr>
          <p:cNvSpPr/>
          <p:nvPr/>
        </p:nvSpPr>
        <p:spPr>
          <a:xfrm>
            <a:off x="6483103" y="4040035"/>
            <a:ext cx="2807157" cy="3126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块设备驱动</a:t>
            </a:r>
          </a:p>
        </p:txBody>
      </p:sp>
      <p:sp>
        <p:nvSpPr>
          <p:cNvPr id="64" name="箭头: 右 63">
            <a:extLst>
              <a:ext uri="{FF2B5EF4-FFF2-40B4-BE49-F238E27FC236}">
                <a16:creationId xmlns:a16="http://schemas.microsoft.com/office/drawing/2014/main" id="{B9D97F7B-1B2A-FABE-F2A7-EEE5B51D13BA}"/>
              </a:ext>
            </a:extLst>
          </p:cNvPr>
          <p:cNvSpPr/>
          <p:nvPr/>
        </p:nvSpPr>
        <p:spPr>
          <a:xfrm>
            <a:off x="5596799" y="4113497"/>
            <a:ext cx="743226" cy="27863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77DDB143-6165-8E00-5260-D8519BE503DC}"/>
              </a:ext>
            </a:extLst>
          </p:cNvPr>
          <p:cNvSpPr/>
          <p:nvPr/>
        </p:nvSpPr>
        <p:spPr>
          <a:xfrm>
            <a:off x="6492130" y="3648086"/>
            <a:ext cx="2807157" cy="3126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网卡设备驱动</a:t>
            </a:r>
          </a:p>
        </p:txBody>
      </p:sp>
      <p:sp>
        <p:nvSpPr>
          <p:cNvPr id="66" name="箭头: 右 65">
            <a:extLst>
              <a:ext uri="{FF2B5EF4-FFF2-40B4-BE49-F238E27FC236}">
                <a16:creationId xmlns:a16="http://schemas.microsoft.com/office/drawing/2014/main" id="{1B46C4F6-219C-B580-2D0A-0CDD6EFF55EC}"/>
              </a:ext>
            </a:extLst>
          </p:cNvPr>
          <p:cNvSpPr/>
          <p:nvPr/>
        </p:nvSpPr>
        <p:spPr>
          <a:xfrm>
            <a:off x="5605826" y="3721548"/>
            <a:ext cx="743226" cy="27863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2F4F2ADD-E685-36AF-3798-7A8850BFE627}"/>
              </a:ext>
            </a:extLst>
          </p:cNvPr>
          <p:cNvSpPr/>
          <p:nvPr/>
        </p:nvSpPr>
        <p:spPr>
          <a:xfrm>
            <a:off x="6473500" y="2048589"/>
            <a:ext cx="2807157" cy="312692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中断管理</a:t>
            </a:r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4D3304B0-FAF2-AF8D-B059-26479B3BF21F}"/>
              </a:ext>
            </a:extLst>
          </p:cNvPr>
          <p:cNvSpPr/>
          <p:nvPr/>
        </p:nvSpPr>
        <p:spPr>
          <a:xfrm>
            <a:off x="5611084" y="2104759"/>
            <a:ext cx="743226" cy="27863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740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75DB2755-8B5A-6DF2-9EED-776BB57259E9}"/>
              </a:ext>
            </a:extLst>
          </p:cNvPr>
          <p:cNvSpPr/>
          <p:nvPr/>
        </p:nvSpPr>
        <p:spPr>
          <a:xfrm>
            <a:off x="698238" y="4890788"/>
            <a:ext cx="1365313" cy="1172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主干框架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01082F-716F-57C5-9981-2D0CD9F3807B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总体构成</a:t>
            </a:r>
            <a:r>
              <a:rPr lang="en-US" altLang="zh-CN" sz="3200"/>
              <a:t>-</a:t>
            </a:r>
            <a:r>
              <a:rPr lang="zh-CN" altLang="en-US" sz="3200"/>
              <a:t>面向应用</a:t>
            </a:r>
            <a:endParaRPr lang="en-US" altLang="zh-CN" sz="32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F82A82-B8B4-A629-0C4D-8DD8070603DF}"/>
              </a:ext>
            </a:extLst>
          </p:cNvPr>
          <p:cNvSpPr/>
          <p:nvPr/>
        </p:nvSpPr>
        <p:spPr>
          <a:xfrm>
            <a:off x="695400" y="2396835"/>
            <a:ext cx="5760641" cy="1569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ulib/axstd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0933392-6A83-DE9E-FA5F-44100FB74203}"/>
              </a:ext>
            </a:extLst>
          </p:cNvPr>
          <p:cNvSpPr/>
          <p:nvPr/>
        </p:nvSpPr>
        <p:spPr>
          <a:xfrm>
            <a:off x="767409" y="5272330"/>
            <a:ext cx="1215475" cy="2809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axruntime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3F413D5-E28D-25D5-1A87-B89632C985FA}"/>
              </a:ext>
            </a:extLst>
          </p:cNvPr>
          <p:cNvSpPr/>
          <p:nvPr/>
        </p:nvSpPr>
        <p:spPr>
          <a:xfrm>
            <a:off x="695400" y="1298263"/>
            <a:ext cx="5760641" cy="874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apps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817333CF-ADFA-1DAD-7D4C-3EA2F95109B3}"/>
              </a:ext>
            </a:extLst>
          </p:cNvPr>
          <p:cNvSpPr/>
          <p:nvPr/>
        </p:nvSpPr>
        <p:spPr>
          <a:xfrm>
            <a:off x="3914107" y="1777408"/>
            <a:ext cx="2433922" cy="2998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task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13C405EB-CE30-5B4E-40FA-901581F91A1F}"/>
              </a:ext>
            </a:extLst>
          </p:cNvPr>
          <p:cNvSpPr/>
          <p:nvPr/>
        </p:nvSpPr>
        <p:spPr>
          <a:xfrm>
            <a:off x="862560" y="1777408"/>
            <a:ext cx="1328054" cy="2998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hello/mem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F480250D-A857-7A06-1DD6-ABB9D6AD792E}"/>
              </a:ext>
            </a:extLst>
          </p:cNvPr>
          <p:cNvSpPr/>
          <p:nvPr/>
        </p:nvSpPr>
        <p:spPr>
          <a:xfrm>
            <a:off x="3095337" y="1777408"/>
            <a:ext cx="737754" cy="2998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fs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BE673E8-ACFA-54D0-141A-748005C32F19}"/>
              </a:ext>
            </a:extLst>
          </p:cNvPr>
          <p:cNvGrpSpPr/>
          <p:nvPr/>
        </p:nvGrpSpPr>
        <p:grpSpPr>
          <a:xfrm>
            <a:off x="862561" y="3493424"/>
            <a:ext cx="5485468" cy="310024"/>
            <a:chOff x="862560" y="2830944"/>
            <a:chExt cx="5485468" cy="310024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5AB275CF-37EA-C0C5-0CF3-3F4C50319C05}"/>
                </a:ext>
              </a:extLst>
            </p:cNvPr>
            <p:cNvSpPr/>
            <p:nvPr/>
          </p:nvSpPr>
          <p:spPr>
            <a:xfrm>
              <a:off x="862560" y="2830944"/>
              <a:ext cx="621050" cy="31002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io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D5714E1-4CF1-2EA8-2062-94DD9269E3B3}"/>
                </a:ext>
              </a:extLst>
            </p:cNvPr>
            <p:cNvSpPr/>
            <p:nvPr/>
          </p:nvSpPr>
          <p:spPr>
            <a:xfrm>
              <a:off x="2276568" y="2830944"/>
              <a:ext cx="732815" cy="31002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ysClr val="windowText" lastClr="000000"/>
                  </a:solidFill>
                </a:rPr>
                <a:t>net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5A718DDD-4CCF-B19D-2066-EF723ABBB2B2}"/>
                </a:ext>
              </a:extLst>
            </p:cNvPr>
            <p:cNvSpPr/>
            <p:nvPr/>
          </p:nvSpPr>
          <p:spPr>
            <a:xfrm>
              <a:off x="4732875" y="2830944"/>
              <a:ext cx="665100" cy="31002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sync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180F495-75F5-DF51-DB23-01E19642ECDB}"/>
                </a:ext>
              </a:extLst>
            </p:cNvPr>
            <p:cNvSpPr/>
            <p:nvPr/>
          </p:nvSpPr>
          <p:spPr>
            <a:xfrm>
              <a:off x="5483932" y="2830944"/>
              <a:ext cx="864096" cy="30523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thread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6AD4D94D-510A-E5A8-96E5-FB8C8F298D97}"/>
                </a:ext>
              </a:extLst>
            </p:cNvPr>
            <p:cNvSpPr/>
            <p:nvPr/>
          </p:nvSpPr>
          <p:spPr>
            <a:xfrm>
              <a:off x="3095337" y="2830944"/>
              <a:ext cx="732815" cy="31002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ysClr val="windowText" lastClr="000000"/>
                  </a:solidFill>
                </a:rPr>
                <a:t>fs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0A782814-11C2-4E04-70DD-E9899F2D65F8}"/>
                </a:ext>
              </a:extLst>
            </p:cNvPr>
            <p:cNvSpPr/>
            <p:nvPr/>
          </p:nvSpPr>
          <p:spPr>
            <a:xfrm>
              <a:off x="3914106" y="2830944"/>
              <a:ext cx="732815" cy="31002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ysClr val="windowText" lastClr="000000"/>
                  </a:solidFill>
                </a:rPr>
                <a:t>time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CE9422E1-2E37-4961-64EA-4E713BAD00F4}"/>
                </a:ext>
              </a:extLst>
            </p:cNvPr>
            <p:cNvSpPr/>
            <p:nvPr/>
          </p:nvSpPr>
          <p:spPr>
            <a:xfrm>
              <a:off x="1569564" y="2830944"/>
              <a:ext cx="621050" cy="31002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ysClr val="windowText" lastClr="000000"/>
                  </a:solidFill>
                </a:rPr>
                <a:t>env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CC8E4441-57BE-3C59-5801-E96FFF1392E5}"/>
              </a:ext>
            </a:extLst>
          </p:cNvPr>
          <p:cNvSpPr/>
          <p:nvPr/>
        </p:nvSpPr>
        <p:spPr>
          <a:xfrm>
            <a:off x="2276568" y="1772374"/>
            <a:ext cx="732815" cy="2998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net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D7413D5-1AAB-D874-7914-3A7F8A3EBD0B}"/>
              </a:ext>
            </a:extLst>
          </p:cNvPr>
          <p:cNvGrpSpPr/>
          <p:nvPr/>
        </p:nvGrpSpPr>
        <p:grpSpPr>
          <a:xfrm>
            <a:off x="695399" y="4171553"/>
            <a:ext cx="5760641" cy="514042"/>
            <a:chOff x="695399" y="3455018"/>
            <a:chExt cx="5760641" cy="514042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0D4CDCC-87C5-F9AC-3D9A-2D321120D71F}"/>
                </a:ext>
              </a:extLst>
            </p:cNvPr>
            <p:cNvSpPr/>
            <p:nvPr/>
          </p:nvSpPr>
          <p:spPr>
            <a:xfrm>
              <a:off x="695399" y="3455018"/>
              <a:ext cx="5760641" cy="5140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api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6D921AE6-FC97-315E-AC42-CFC33AEC3D4E}"/>
                </a:ext>
              </a:extLst>
            </p:cNvPr>
            <p:cNvSpPr/>
            <p:nvPr/>
          </p:nvSpPr>
          <p:spPr>
            <a:xfrm>
              <a:off x="862559" y="3549128"/>
              <a:ext cx="2146823" cy="2998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arceos_api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525FB9D3-5C1C-905E-108F-AFF09305A65B}"/>
                </a:ext>
              </a:extLst>
            </p:cNvPr>
            <p:cNvSpPr/>
            <p:nvPr/>
          </p:nvSpPr>
          <p:spPr>
            <a:xfrm>
              <a:off x="4186219" y="3551113"/>
              <a:ext cx="2146823" cy="2998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ysClr val="windowText" lastClr="000000"/>
                  </a:solidFill>
                </a:rPr>
                <a:t>axfeat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6955DC83-86D6-1F89-A1E4-4431B2F8DD6B}"/>
              </a:ext>
            </a:extLst>
          </p:cNvPr>
          <p:cNvSpPr/>
          <p:nvPr/>
        </p:nvSpPr>
        <p:spPr>
          <a:xfrm>
            <a:off x="866788" y="2744924"/>
            <a:ext cx="5466254" cy="68407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>
                <a:solidFill>
                  <a:sysClr val="windowText" lastClr="000000"/>
                </a:solidFill>
              </a:rPr>
              <a:t>feature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45EBA80-8E33-AB15-5ACC-0C33F18D284D}"/>
              </a:ext>
            </a:extLst>
          </p:cNvPr>
          <p:cNvSpPr txBox="1"/>
          <p:nvPr/>
        </p:nvSpPr>
        <p:spPr>
          <a:xfrm>
            <a:off x="2315580" y="2866190"/>
            <a:ext cx="66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"net"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E5AB856-23C6-CF0A-40CA-74E0CD47921F}"/>
              </a:ext>
            </a:extLst>
          </p:cNvPr>
          <p:cNvSpPr txBox="1"/>
          <p:nvPr/>
        </p:nvSpPr>
        <p:spPr>
          <a:xfrm>
            <a:off x="3234656" y="2879648"/>
            <a:ext cx="52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"fs"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4AD9B94-AE9F-961C-C435-CBA19CBB79EC}"/>
              </a:ext>
            </a:extLst>
          </p:cNvPr>
          <p:cNvSpPr txBox="1"/>
          <p:nvPr/>
        </p:nvSpPr>
        <p:spPr>
          <a:xfrm>
            <a:off x="4007768" y="2879648"/>
            <a:ext cx="66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"irq"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946B58C-ED8A-96F9-765C-417C7C4E4968}"/>
              </a:ext>
            </a:extLst>
          </p:cNvPr>
          <p:cNvSpPr txBox="1"/>
          <p:nvPr/>
        </p:nvSpPr>
        <p:spPr>
          <a:xfrm>
            <a:off x="5117267" y="2730011"/>
            <a:ext cx="123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"multitask"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4A00193-F467-8213-14D1-68589F8ED57C}"/>
              </a:ext>
            </a:extLst>
          </p:cNvPr>
          <p:cNvSpPr txBox="1"/>
          <p:nvPr/>
        </p:nvSpPr>
        <p:spPr>
          <a:xfrm>
            <a:off x="5123892" y="3059668"/>
            <a:ext cx="123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"fifo|rr|cfs"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AA6462C4-128E-5BDC-DED2-89B758899F4E}"/>
              </a:ext>
            </a:extLst>
          </p:cNvPr>
          <p:cNvCxnSpPr>
            <a:cxnSpLocks/>
          </p:cNvCxnSpPr>
          <p:nvPr/>
        </p:nvCxnSpPr>
        <p:spPr>
          <a:xfrm flipH="1">
            <a:off x="5195900" y="3068960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19723C7E-C901-661A-154C-1FECA4D708B7}"/>
              </a:ext>
            </a:extLst>
          </p:cNvPr>
          <p:cNvSpPr/>
          <p:nvPr/>
        </p:nvSpPr>
        <p:spPr>
          <a:xfrm>
            <a:off x="767408" y="5668374"/>
            <a:ext cx="1215475" cy="2809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axhal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B379676-561A-4EFF-8059-4EDEF4C452F5}"/>
              </a:ext>
            </a:extLst>
          </p:cNvPr>
          <p:cNvSpPr/>
          <p:nvPr/>
        </p:nvSpPr>
        <p:spPr>
          <a:xfrm>
            <a:off x="2212073" y="4890787"/>
            <a:ext cx="797310" cy="537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网络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协议栈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9D0B5DD-0630-84D8-71F1-A67EB96A7F25}"/>
              </a:ext>
            </a:extLst>
          </p:cNvPr>
          <p:cNvSpPr/>
          <p:nvPr/>
        </p:nvSpPr>
        <p:spPr>
          <a:xfrm>
            <a:off x="2209407" y="5517232"/>
            <a:ext cx="797310" cy="537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网卡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驱动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8CFA15E-E1DD-6AA6-D471-2E1FE31E7A43}"/>
              </a:ext>
            </a:extLst>
          </p:cNvPr>
          <p:cNvSpPr/>
          <p:nvPr/>
        </p:nvSpPr>
        <p:spPr>
          <a:xfrm>
            <a:off x="3102491" y="4899756"/>
            <a:ext cx="797310" cy="537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文件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系统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2EF8BCE-2F55-7937-2911-4047ED0A5F54}"/>
              </a:ext>
            </a:extLst>
          </p:cNvPr>
          <p:cNvSpPr/>
          <p:nvPr/>
        </p:nvSpPr>
        <p:spPr>
          <a:xfrm>
            <a:off x="3099825" y="5526201"/>
            <a:ext cx="797310" cy="537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块设备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驱动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29286BD-7377-6CC2-08C8-6E62FBC4C107}"/>
              </a:ext>
            </a:extLst>
          </p:cNvPr>
          <p:cNvSpPr/>
          <p:nvPr/>
        </p:nvSpPr>
        <p:spPr>
          <a:xfrm>
            <a:off x="2209407" y="6152645"/>
            <a:ext cx="1687728" cy="393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设备管理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A4002B4-7F90-2BE8-E2B9-115A6DA864F3}"/>
              </a:ext>
            </a:extLst>
          </p:cNvPr>
          <p:cNvSpPr/>
          <p:nvPr/>
        </p:nvSpPr>
        <p:spPr>
          <a:xfrm>
            <a:off x="5483932" y="4890787"/>
            <a:ext cx="960308" cy="1163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任务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管理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C342E79-F094-32F6-D669-5CC8E7440203}"/>
              </a:ext>
            </a:extLst>
          </p:cNvPr>
          <p:cNvSpPr/>
          <p:nvPr/>
        </p:nvSpPr>
        <p:spPr>
          <a:xfrm>
            <a:off x="4006292" y="4890787"/>
            <a:ext cx="741001" cy="546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中断管理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2566062-CAB5-061A-B355-1D01EA73813E}"/>
              </a:ext>
            </a:extLst>
          </p:cNvPr>
          <p:cNvSpPr/>
          <p:nvPr/>
        </p:nvSpPr>
        <p:spPr>
          <a:xfrm>
            <a:off x="4006292" y="6152644"/>
            <a:ext cx="2449748" cy="393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多核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EDDF2E1-56B0-2E94-1733-22ABD1FC4C5F}"/>
              </a:ext>
            </a:extLst>
          </p:cNvPr>
          <p:cNvSpPr/>
          <p:nvPr/>
        </p:nvSpPr>
        <p:spPr>
          <a:xfrm>
            <a:off x="5591944" y="5581984"/>
            <a:ext cx="684076" cy="439304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ysClr val="windowText" lastClr="000000"/>
                </a:solidFill>
              </a:rPr>
              <a:t>调度策略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69ABC13-009A-A90B-BBCE-F8F5B301FD00}"/>
              </a:ext>
            </a:extLst>
          </p:cNvPr>
          <p:cNvSpPr/>
          <p:nvPr/>
        </p:nvSpPr>
        <p:spPr>
          <a:xfrm>
            <a:off x="692488" y="6152644"/>
            <a:ext cx="1365313" cy="408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内存管理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019B59B-223F-66BC-3DFD-B87E8724BEE9}"/>
              </a:ext>
            </a:extLst>
          </p:cNvPr>
          <p:cNvSpPr txBox="1"/>
          <p:nvPr/>
        </p:nvSpPr>
        <p:spPr>
          <a:xfrm>
            <a:off x="1127448" y="3042231"/>
            <a:ext cx="80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"alloc"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C5F858C-27AA-DB6E-F061-2DB608E97EEA}"/>
              </a:ext>
            </a:extLst>
          </p:cNvPr>
          <p:cNvSpPr/>
          <p:nvPr/>
        </p:nvSpPr>
        <p:spPr>
          <a:xfrm>
            <a:off x="7176120" y="1298263"/>
            <a:ext cx="4608512" cy="87414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>
                <a:solidFill>
                  <a:schemeClr val="tx1"/>
                </a:solidFill>
              </a:rPr>
              <a:t>应用 </a:t>
            </a:r>
            <a:r>
              <a:rPr lang="zh-CN" altLang="en-US" sz="1600">
                <a:solidFill>
                  <a:schemeClr val="tx1"/>
                </a:solidFill>
              </a:rPr>
              <a:t>根据业务对资源的需求，要求</a:t>
            </a:r>
            <a:r>
              <a:rPr lang="en-US" altLang="zh-CN" sz="1600">
                <a:solidFill>
                  <a:schemeClr val="tx1"/>
                </a:solidFill>
              </a:rPr>
              <a:t>ArceOS</a:t>
            </a:r>
            <a:r>
              <a:rPr lang="zh-CN" altLang="en-US" sz="1600">
                <a:solidFill>
                  <a:schemeClr val="tx1"/>
                </a:solidFill>
              </a:rPr>
              <a:t>形成必要组件集合进行支持，即满足需要的最小集合。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E32BFA4-222C-D66B-E0DF-5D0BC9B544AA}"/>
              </a:ext>
            </a:extLst>
          </p:cNvPr>
          <p:cNvSpPr/>
          <p:nvPr/>
        </p:nvSpPr>
        <p:spPr>
          <a:xfrm>
            <a:off x="7176120" y="2396835"/>
            <a:ext cx="4608512" cy="140182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>
                <a:solidFill>
                  <a:schemeClr val="tx1"/>
                </a:solidFill>
              </a:rPr>
              <a:t>库 </a:t>
            </a:r>
            <a:r>
              <a:rPr lang="en-US" altLang="zh-CN" sz="1600">
                <a:solidFill>
                  <a:schemeClr val="tx1"/>
                </a:solidFill>
              </a:rPr>
              <a:t>ulib</a:t>
            </a:r>
            <a:r>
              <a:rPr lang="zh-CN" altLang="en-US" sz="1600">
                <a:solidFill>
                  <a:schemeClr val="tx1"/>
                </a:solidFill>
              </a:rPr>
              <a:t>库作为应用唯一直接关联的组件，既是支持者，也隔断了应用和各个子系统及组件的联系。解决方法</a:t>
            </a:r>
            <a:r>
              <a:rPr lang="en-US" altLang="zh-CN" sz="1600">
                <a:solidFill>
                  <a:schemeClr val="tx1"/>
                </a:solidFill>
              </a:rPr>
              <a:t>: </a:t>
            </a:r>
            <a:r>
              <a:rPr lang="zh-CN" altLang="en-US" sz="1600">
                <a:solidFill>
                  <a:schemeClr val="tx1"/>
                </a:solidFill>
              </a:rPr>
              <a:t>以</a:t>
            </a:r>
            <a:r>
              <a:rPr lang="en-US" altLang="zh-CN" sz="1600">
                <a:solidFill>
                  <a:schemeClr val="tx1"/>
                </a:solidFill>
              </a:rPr>
              <a:t>features</a:t>
            </a:r>
            <a:r>
              <a:rPr lang="zh-CN" altLang="en-US" sz="1600">
                <a:solidFill>
                  <a:schemeClr val="tx1"/>
                </a:solidFill>
              </a:rPr>
              <a:t>传递的方式，穿透</a:t>
            </a:r>
            <a:r>
              <a:rPr lang="en-US" altLang="zh-CN" sz="1600">
                <a:solidFill>
                  <a:schemeClr val="tx1"/>
                </a:solidFill>
              </a:rPr>
              <a:t>ulib</a:t>
            </a:r>
            <a:r>
              <a:rPr lang="zh-CN" altLang="en-US" sz="1600">
                <a:solidFill>
                  <a:schemeClr val="tx1"/>
                </a:solidFill>
              </a:rPr>
              <a:t>，对底层的组件进行选择和组织。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47FDB7E-C078-2E88-4E38-F6B23A8153CA}"/>
              </a:ext>
            </a:extLst>
          </p:cNvPr>
          <p:cNvSpPr/>
          <p:nvPr/>
        </p:nvSpPr>
        <p:spPr>
          <a:xfrm>
            <a:off x="7176120" y="3966358"/>
            <a:ext cx="4625071" cy="92443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>
                <a:solidFill>
                  <a:schemeClr val="tx1"/>
                </a:solidFill>
              </a:rPr>
              <a:t>axfeat</a:t>
            </a:r>
            <a:r>
              <a:rPr lang="zh-CN" altLang="en-US" sz="2000" b="1">
                <a:solidFill>
                  <a:schemeClr val="tx1"/>
                </a:solidFill>
              </a:rPr>
              <a:t> </a:t>
            </a:r>
            <a:r>
              <a:rPr lang="en-US" altLang="zh-CN" sz="1600">
                <a:solidFill>
                  <a:schemeClr val="tx1"/>
                </a:solidFill>
              </a:rPr>
              <a:t>"</a:t>
            </a:r>
            <a:r>
              <a:rPr lang="zh-CN" altLang="en-US" sz="1600">
                <a:solidFill>
                  <a:schemeClr val="tx1"/>
                </a:solidFill>
              </a:rPr>
              <a:t>空</a:t>
            </a:r>
            <a:r>
              <a:rPr lang="en-US" altLang="zh-CN" sz="1600">
                <a:solidFill>
                  <a:schemeClr val="tx1"/>
                </a:solidFill>
              </a:rPr>
              <a:t>"</a:t>
            </a:r>
            <a:r>
              <a:rPr lang="zh-CN" altLang="en-US" sz="1600">
                <a:solidFill>
                  <a:schemeClr val="tx1"/>
                </a:solidFill>
              </a:rPr>
              <a:t>组件，专门负责</a:t>
            </a:r>
            <a:r>
              <a:rPr lang="en-US" altLang="zh-CN" sz="1600">
                <a:solidFill>
                  <a:schemeClr val="tx1"/>
                </a:solidFill>
              </a:rPr>
              <a:t>features</a:t>
            </a:r>
            <a:r>
              <a:rPr lang="zh-CN" altLang="en-US" sz="1600">
                <a:solidFill>
                  <a:schemeClr val="tx1"/>
                </a:solidFill>
              </a:rPr>
              <a:t>传递，和据此选择和组织组件的工作。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3A4FBF1-8C59-3B27-011E-6B2DB3A58927}"/>
              </a:ext>
            </a:extLst>
          </p:cNvPr>
          <p:cNvSpPr/>
          <p:nvPr/>
        </p:nvSpPr>
        <p:spPr>
          <a:xfrm>
            <a:off x="7176120" y="5272330"/>
            <a:ext cx="4625071" cy="127398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>
                <a:solidFill>
                  <a:schemeClr val="tx1"/>
                </a:solidFill>
              </a:rPr>
              <a:t>思路总结 </a:t>
            </a:r>
            <a:r>
              <a:rPr lang="zh-CN" altLang="en-US" sz="1600">
                <a:solidFill>
                  <a:schemeClr val="tx1"/>
                </a:solidFill>
              </a:rPr>
              <a:t>在基本框架基础上，以应用为起点，通过</a:t>
            </a:r>
            <a:r>
              <a:rPr lang="en-US" altLang="zh-CN" sz="1600">
                <a:solidFill>
                  <a:schemeClr val="tx1"/>
                </a:solidFill>
              </a:rPr>
              <a:t>features</a:t>
            </a:r>
            <a:r>
              <a:rPr lang="zh-CN" altLang="en-US" sz="1600">
                <a:solidFill>
                  <a:schemeClr val="tx1"/>
                </a:solidFill>
              </a:rPr>
              <a:t>传递的方式，对底层的子系统及组件进行精确选择和控制，形成必要依赖的组件集合。</a:t>
            </a:r>
            <a:endParaRPr lang="en-US" altLang="zh-CN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51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FBB058A-24C3-003C-C0A7-B86BC6312462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概述与特点</a:t>
            </a:r>
            <a:endParaRPr lang="en-US" altLang="zh-CN" sz="32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8A75B7-6F73-33D1-044F-92B8BD78BCE7}"/>
              </a:ext>
            </a:extLst>
          </p:cNvPr>
          <p:cNvSpPr txBox="1"/>
          <p:nvPr/>
        </p:nvSpPr>
        <p:spPr>
          <a:xfrm>
            <a:off x="591387" y="2240868"/>
            <a:ext cx="413646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err="1"/>
              <a:t>Unikernel</a:t>
            </a:r>
            <a:r>
              <a:rPr lang="zh-CN" altLang="en-US" sz="2400"/>
              <a:t>形态</a:t>
            </a:r>
            <a:endParaRPr lang="en-US" altLang="zh-CN" sz="240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/>
              <a:t>单应⽤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/>
              <a:t>单地址空间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/>
              <a:t>单特权级</a:t>
            </a:r>
          </a:p>
          <a:p>
            <a:endParaRPr lang="en-US" altLang="zh-CN" sz="2400"/>
          </a:p>
          <a:p>
            <a:r>
              <a:rPr lang="zh-CN" altLang="en-US" sz="2400"/>
              <a:t>层级化</a:t>
            </a:r>
            <a:r>
              <a:rPr lang="en-US" altLang="zh-CN" sz="2400"/>
              <a:t>&amp;</a:t>
            </a:r>
            <a:r>
              <a:rPr lang="zh-CN" altLang="en-US" sz="2400"/>
              <a:t>组件化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/>
              <a:t>crates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/>
              <a:t>modules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err="1"/>
              <a:t>ulib</a:t>
            </a:r>
            <a:endParaRPr lang="en-US" altLang="zh-CN" sz="240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/>
              <a:t>apps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EE7BF0-7247-7AE3-04CB-66705CAD71B3}"/>
              </a:ext>
            </a:extLst>
          </p:cNvPr>
          <p:cNvSpPr txBox="1"/>
          <p:nvPr/>
        </p:nvSpPr>
        <p:spPr>
          <a:xfrm>
            <a:off x="511380" y="1052736"/>
            <a:ext cx="61973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An experimental </a:t>
            </a:r>
            <a:r>
              <a:rPr lang="en-US" altLang="zh-CN" sz="24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modular operating system </a:t>
            </a:r>
            <a:r>
              <a:rPr lang="en-US" altLang="zh-CN" sz="2400"/>
              <a:t>(or </a:t>
            </a:r>
            <a:r>
              <a:rPr lang="en-US" altLang="zh-CN" sz="240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unikernel</a:t>
            </a:r>
            <a:r>
              <a:rPr lang="en-US" altLang="zh-CN" sz="2400"/>
              <a:t>) written in </a:t>
            </a:r>
            <a:r>
              <a:rPr lang="en-US" altLang="zh-CN" sz="2400">
                <a:solidFill>
                  <a:srgbClr val="0070C0"/>
                </a:solidFill>
              </a:rPr>
              <a:t>Rust</a:t>
            </a:r>
            <a:r>
              <a:rPr lang="en-US" altLang="zh-CN" sz="2400"/>
              <a:t>.</a:t>
            </a:r>
            <a:endParaRPr lang="zh-CN" altLang="en-US" sz="2400"/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BA0F91C4-7FC7-181A-ACAD-96238EB98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2104" y="512676"/>
            <a:ext cx="486727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39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01082F-716F-57C5-9981-2D0CD9F3807B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总体构成</a:t>
            </a:r>
            <a:r>
              <a:rPr lang="en-US" altLang="zh-CN" sz="3200"/>
              <a:t>-</a:t>
            </a:r>
            <a:r>
              <a:rPr lang="zh-CN" altLang="en-US" sz="3200"/>
              <a:t>面向应用</a:t>
            </a:r>
            <a:r>
              <a:rPr lang="en-US" altLang="zh-CN" sz="3200"/>
              <a:t>-</a:t>
            </a:r>
            <a:r>
              <a:rPr lang="zh-CN" altLang="en-US" sz="3200"/>
              <a:t>示例</a:t>
            </a:r>
            <a:endParaRPr lang="en-US" altLang="zh-CN" sz="320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B9246261-84A2-6A0E-C44D-7E006BEDCA60}"/>
              </a:ext>
            </a:extLst>
          </p:cNvPr>
          <p:cNvSpPr/>
          <p:nvPr/>
        </p:nvSpPr>
        <p:spPr>
          <a:xfrm>
            <a:off x="1487488" y="1556794"/>
            <a:ext cx="2055944" cy="6840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>
                <a:solidFill>
                  <a:sysClr val="windowText" lastClr="000000"/>
                </a:solidFill>
              </a:rPr>
              <a:t>helloworld</a:t>
            </a:r>
          </a:p>
          <a:p>
            <a:pPr algn="ctr"/>
            <a:r>
              <a:rPr lang="en-US" altLang="zh-CN" sz="1600">
                <a:solidFill>
                  <a:schemeClr val="accent1"/>
                </a:solidFill>
              </a:rPr>
              <a:t>features[]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814DA01-9E3A-E864-88DA-531AB34252A5}"/>
              </a:ext>
            </a:extLst>
          </p:cNvPr>
          <p:cNvSpPr/>
          <p:nvPr/>
        </p:nvSpPr>
        <p:spPr>
          <a:xfrm>
            <a:off x="1495757" y="2597902"/>
            <a:ext cx="2055944" cy="380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ysClr val="windowText" lastClr="000000"/>
                </a:solidFill>
              </a:rPr>
              <a:t>axstd</a:t>
            </a:r>
            <a:endParaRPr lang="zh-CN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4A51C68-A0E2-CF8E-4D4E-23B998023277}"/>
              </a:ext>
            </a:extLst>
          </p:cNvPr>
          <p:cNvSpPr/>
          <p:nvPr/>
        </p:nvSpPr>
        <p:spPr>
          <a:xfrm>
            <a:off x="1487946" y="3332163"/>
            <a:ext cx="2055944" cy="380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chemeClr val="tx1"/>
                </a:solidFill>
              </a:rPr>
              <a:t>arceos_api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96197FC-CD7D-F39D-CECF-B77268332591}"/>
              </a:ext>
            </a:extLst>
          </p:cNvPr>
          <p:cNvSpPr/>
          <p:nvPr/>
        </p:nvSpPr>
        <p:spPr>
          <a:xfrm>
            <a:off x="1495757" y="4066424"/>
            <a:ext cx="2055944" cy="380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axruntime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6DEBEF5-A9FB-7825-C6B4-15BC92DA2CDB}"/>
              </a:ext>
            </a:extLst>
          </p:cNvPr>
          <p:cNvSpPr/>
          <p:nvPr/>
        </p:nvSpPr>
        <p:spPr>
          <a:xfrm>
            <a:off x="1495757" y="4800685"/>
            <a:ext cx="2055944" cy="380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axhal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1BE5EE7-0CAD-9861-AA2E-6F0DC95096DA}"/>
              </a:ext>
            </a:extLst>
          </p:cNvPr>
          <p:cNvCxnSpPr>
            <a:cxnSpLocks/>
            <a:stCxn id="76" idx="2"/>
            <a:endCxn id="6" idx="0"/>
          </p:cNvCxnSpPr>
          <p:nvPr/>
        </p:nvCxnSpPr>
        <p:spPr>
          <a:xfrm>
            <a:off x="2515460" y="2240868"/>
            <a:ext cx="8269" cy="357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614DC7A-047C-AA09-CD68-6FD9D90291C8}"/>
              </a:ext>
            </a:extLst>
          </p:cNvPr>
          <p:cNvCxnSpPr/>
          <p:nvPr/>
        </p:nvCxnSpPr>
        <p:spPr>
          <a:xfrm>
            <a:off x="2507191" y="2994311"/>
            <a:ext cx="8269" cy="357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588DDBE-6E75-F947-658B-062D4033EBB6}"/>
              </a:ext>
            </a:extLst>
          </p:cNvPr>
          <p:cNvCxnSpPr/>
          <p:nvPr/>
        </p:nvCxnSpPr>
        <p:spPr>
          <a:xfrm>
            <a:off x="2503056" y="3741589"/>
            <a:ext cx="8269" cy="357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AF7758C-E894-E457-C404-BF69A299A1C7}"/>
              </a:ext>
            </a:extLst>
          </p:cNvPr>
          <p:cNvCxnSpPr/>
          <p:nvPr/>
        </p:nvCxnSpPr>
        <p:spPr>
          <a:xfrm>
            <a:off x="2503056" y="4468289"/>
            <a:ext cx="8269" cy="357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9F37206-5854-F879-FE02-72E80B8336E7}"/>
              </a:ext>
            </a:extLst>
          </p:cNvPr>
          <p:cNvSpPr/>
          <p:nvPr/>
        </p:nvSpPr>
        <p:spPr>
          <a:xfrm>
            <a:off x="6784147" y="1556794"/>
            <a:ext cx="2055944" cy="6840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>
                <a:solidFill>
                  <a:sysClr val="windowText" lastClr="000000"/>
                </a:solidFill>
              </a:rPr>
              <a:t>task/parallel</a:t>
            </a:r>
          </a:p>
          <a:p>
            <a:pPr algn="ctr"/>
            <a:r>
              <a:rPr lang="en-US" altLang="zh-CN" sz="1600">
                <a:solidFill>
                  <a:schemeClr val="accent1"/>
                </a:solidFill>
              </a:rPr>
              <a:t>[alloc,multitask,irq]</a:t>
            </a:r>
          </a:p>
          <a:p>
            <a:pPr algn="ctr"/>
            <a:endParaRPr lang="zh-CN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F73EB22-B4CD-74B2-96AA-2132D80E73AA}"/>
              </a:ext>
            </a:extLst>
          </p:cNvPr>
          <p:cNvSpPr/>
          <p:nvPr/>
        </p:nvSpPr>
        <p:spPr>
          <a:xfrm>
            <a:off x="6792416" y="2579906"/>
            <a:ext cx="2055944" cy="380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ysClr val="windowText" lastClr="000000"/>
                </a:solidFill>
              </a:rPr>
              <a:t>axstd</a:t>
            </a:r>
            <a:endParaRPr lang="zh-CN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7B6D289-937E-D83B-6B79-9B8D83414977}"/>
              </a:ext>
            </a:extLst>
          </p:cNvPr>
          <p:cNvSpPr/>
          <p:nvPr/>
        </p:nvSpPr>
        <p:spPr>
          <a:xfrm>
            <a:off x="6784605" y="3314167"/>
            <a:ext cx="2055944" cy="380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chemeClr val="tx1"/>
                </a:solidFill>
              </a:rPr>
              <a:t>arceos_api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00CB789-C556-5F6B-1133-04D1672EA798}"/>
              </a:ext>
            </a:extLst>
          </p:cNvPr>
          <p:cNvSpPr/>
          <p:nvPr/>
        </p:nvSpPr>
        <p:spPr>
          <a:xfrm>
            <a:off x="6792416" y="4048428"/>
            <a:ext cx="2055944" cy="380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axruntime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A2885C8-745D-6310-DACD-E4186476836D}"/>
              </a:ext>
            </a:extLst>
          </p:cNvPr>
          <p:cNvSpPr/>
          <p:nvPr/>
        </p:nvSpPr>
        <p:spPr>
          <a:xfrm>
            <a:off x="6792416" y="4782689"/>
            <a:ext cx="2055944" cy="380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axhal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7651EB4-82C1-FC2B-AF2A-97F4A15B88F2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7812119" y="2240868"/>
            <a:ext cx="8269" cy="339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B36ECC4-0868-C6CB-C636-ABE4EAFBEF32}"/>
              </a:ext>
            </a:extLst>
          </p:cNvPr>
          <p:cNvCxnSpPr/>
          <p:nvPr/>
        </p:nvCxnSpPr>
        <p:spPr>
          <a:xfrm>
            <a:off x="7803850" y="2976315"/>
            <a:ext cx="8269" cy="357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2C9613B-BAF3-820A-E4F2-ED609D68C03F}"/>
              </a:ext>
            </a:extLst>
          </p:cNvPr>
          <p:cNvCxnSpPr/>
          <p:nvPr/>
        </p:nvCxnSpPr>
        <p:spPr>
          <a:xfrm>
            <a:off x="7799715" y="3723593"/>
            <a:ext cx="8269" cy="357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AAC35D5-BB41-7167-8FF5-A81FDC109B8C}"/>
              </a:ext>
            </a:extLst>
          </p:cNvPr>
          <p:cNvCxnSpPr/>
          <p:nvPr/>
        </p:nvCxnSpPr>
        <p:spPr>
          <a:xfrm>
            <a:off x="7799715" y="4450293"/>
            <a:ext cx="8269" cy="357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A1407599-698F-DA26-A111-0BB3673AFE8D}"/>
              </a:ext>
            </a:extLst>
          </p:cNvPr>
          <p:cNvSpPr/>
          <p:nvPr/>
        </p:nvSpPr>
        <p:spPr>
          <a:xfrm>
            <a:off x="5123674" y="4792987"/>
            <a:ext cx="1263856" cy="380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axalloc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1E4F25AE-6E7F-461D-A713-9C533BCF8962}"/>
              </a:ext>
            </a:extLst>
          </p:cNvPr>
          <p:cNvSpPr/>
          <p:nvPr/>
        </p:nvSpPr>
        <p:spPr>
          <a:xfrm>
            <a:off x="5120112" y="5590665"/>
            <a:ext cx="1263856" cy="380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allocator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5AF47A9-F378-09AB-09BF-7DDBFAD82C22}"/>
              </a:ext>
            </a:extLst>
          </p:cNvPr>
          <p:cNvCxnSpPr/>
          <p:nvPr/>
        </p:nvCxnSpPr>
        <p:spPr>
          <a:xfrm>
            <a:off x="5766212" y="5228532"/>
            <a:ext cx="8269" cy="357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4DD759D-6902-FE5C-2C5D-01D59754B690}"/>
              </a:ext>
            </a:extLst>
          </p:cNvPr>
          <p:cNvCxnSpPr>
            <a:cxnSpLocks/>
          </p:cNvCxnSpPr>
          <p:nvPr/>
        </p:nvCxnSpPr>
        <p:spPr>
          <a:xfrm>
            <a:off x="5752040" y="4375961"/>
            <a:ext cx="0" cy="4441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620279CE-8226-6DCB-9D77-3DDF008F6C5B}"/>
              </a:ext>
            </a:extLst>
          </p:cNvPr>
          <p:cNvCxnSpPr/>
          <p:nvPr/>
        </p:nvCxnSpPr>
        <p:spPr>
          <a:xfrm>
            <a:off x="5752040" y="4375961"/>
            <a:ext cx="10280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3151B1C1-401B-0573-0C42-5C2D0BB5F985}"/>
              </a:ext>
            </a:extLst>
          </p:cNvPr>
          <p:cNvSpPr/>
          <p:nvPr/>
        </p:nvSpPr>
        <p:spPr>
          <a:xfrm>
            <a:off x="9227291" y="4797040"/>
            <a:ext cx="1360933" cy="380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axtask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0ACE1D13-8F80-B0CC-A0FC-E8B90845ACCC}"/>
              </a:ext>
            </a:extLst>
          </p:cNvPr>
          <p:cNvSpPr/>
          <p:nvPr/>
        </p:nvSpPr>
        <p:spPr>
          <a:xfrm>
            <a:off x="9223729" y="5594718"/>
            <a:ext cx="1364499" cy="380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scheduler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7BF49B7-65A1-F2C2-9BEE-49A4CC68037B}"/>
              </a:ext>
            </a:extLst>
          </p:cNvPr>
          <p:cNvCxnSpPr/>
          <p:nvPr/>
        </p:nvCxnSpPr>
        <p:spPr>
          <a:xfrm>
            <a:off x="9869830" y="5232585"/>
            <a:ext cx="8269" cy="357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8C26F400-B9E3-45C9-5E59-1A29CEA9C80F}"/>
              </a:ext>
            </a:extLst>
          </p:cNvPr>
          <p:cNvCxnSpPr>
            <a:cxnSpLocks/>
          </p:cNvCxnSpPr>
          <p:nvPr/>
        </p:nvCxnSpPr>
        <p:spPr>
          <a:xfrm>
            <a:off x="9855658" y="4380014"/>
            <a:ext cx="0" cy="4441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DAFCDE6C-C286-ACA1-1F7B-3D324C18FF35}"/>
              </a:ext>
            </a:extLst>
          </p:cNvPr>
          <p:cNvCxnSpPr/>
          <p:nvPr/>
        </p:nvCxnSpPr>
        <p:spPr>
          <a:xfrm>
            <a:off x="8840091" y="4377939"/>
            <a:ext cx="10280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9CFEF2F5-6524-2209-3527-83E23F845C79}"/>
              </a:ext>
            </a:extLst>
          </p:cNvPr>
          <p:cNvSpPr/>
          <p:nvPr/>
        </p:nvSpPr>
        <p:spPr>
          <a:xfrm>
            <a:off x="10967156" y="4782689"/>
            <a:ext cx="853480" cy="380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irq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75F9A0B9-9622-8634-1C74-E6CB904AD2B9}"/>
              </a:ext>
            </a:extLst>
          </p:cNvPr>
          <p:cNvCxnSpPr>
            <a:cxnSpLocks/>
          </p:cNvCxnSpPr>
          <p:nvPr/>
        </p:nvCxnSpPr>
        <p:spPr>
          <a:xfrm>
            <a:off x="11388587" y="4149080"/>
            <a:ext cx="0" cy="6516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4A226700-35C9-A2BD-A7DC-7560EB19857E}"/>
              </a:ext>
            </a:extLst>
          </p:cNvPr>
          <p:cNvCxnSpPr>
            <a:cxnSpLocks/>
          </p:cNvCxnSpPr>
          <p:nvPr/>
        </p:nvCxnSpPr>
        <p:spPr>
          <a:xfrm>
            <a:off x="8850064" y="4149080"/>
            <a:ext cx="25385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691D4481-365B-02F6-86CF-9C19BE4CAD93}"/>
              </a:ext>
            </a:extLst>
          </p:cNvPr>
          <p:cNvSpPr txBox="1"/>
          <p:nvPr/>
        </p:nvSpPr>
        <p:spPr>
          <a:xfrm>
            <a:off x="10862957" y="4107798"/>
            <a:ext cx="548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>
                <a:solidFill>
                  <a:schemeClr val="accent1"/>
                </a:solidFill>
              </a:rPr>
              <a:t>[irq]</a:t>
            </a:r>
            <a:endParaRPr lang="zh-CN" altLang="en-US" sz="1800">
              <a:solidFill>
                <a:schemeClr val="accent1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706BE679-ACB5-9F0D-0658-703A54A9101B}"/>
              </a:ext>
            </a:extLst>
          </p:cNvPr>
          <p:cNvSpPr txBox="1"/>
          <p:nvPr/>
        </p:nvSpPr>
        <p:spPr>
          <a:xfrm>
            <a:off x="8705894" y="4345216"/>
            <a:ext cx="1225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>
                <a:solidFill>
                  <a:schemeClr val="accent1"/>
                </a:solidFill>
              </a:rPr>
              <a:t>[multitask]</a:t>
            </a:r>
            <a:endParaRPr lang="zh-CN" altLang="en-US" sz="1800">
              <a:solidFill>
                <a:schemeClr val="accent1"/>
              </a:solidFill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6B089DC7-F626-A433-F4C6-4A63FED52588}"/>
              </a:ext>
            </a:extLst>
          </p:cNvPr>
          <p:cNvSpPr txBox="1"/>
          <p:nvPr/>
        </p:nvSpPr>
        <p:spPr>
          <a:xfrm>
            <a:off x="5038984" y="4290216"/>
            <a:ext cx="797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>
                <a:solidFill>
                  <a:schemeClr val="accent1"/>
                </a:solidFill>
              </a:rPr>
              <a:t>[alloc]</a:t>
            </a:r>
            <a:endParaRPr lang="zh-CN" altLang="en-US" sz="1800">
              <a:solidFill>
                <a:schemeClr val="accent1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56650E0-AADF-D7DF-E5DB-8CA806811F07}"/>
              </a:ext>
            </a:extLst>
          </p:cNvPr>
          <p:cNvSpPr/>
          <p:nvPr/>
        </p:nvSpPr>
        <p:spPr>
          <a:xfrm>
            <a:off x="5008987" y="4782689"/>
            <a:ext cx="1468081" cy="17051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solidFill>
                  <a:sysClr val="windowText" lastClr="000000"/>
                </a:solidFill>
              </a:rPr>
              <a:t>内存管理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E65A38F3-EA93-237E-F6C9-09C0EF40B726}"/>
              </a:ext>
            </a:extLst>
          </p:cNvPr>
          <p:cNvSpPr/>
          <p:nvPr/>
        </p:nvSpPr>
        <p:spPr>
          <a:xfrm>
            <a:off x="9144058" y="4788154"/>
            <a:ext cx="1468081" cy="17051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solidFill>
                  <a:sysClr val="windowText" lastClr="000000"/>
                </a:solidFill>
              </a:rPr>
              <a:t>任务调度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6C81FFE7-7AC0-DA31-09A4-C5BF8357E794}"/>
              </a:ext>
            </a:extLst>
          </p:cNvPr>
          <p:cNvSpPr/>
          <p:nvPr/>
        </p:nvSpPr>
        <p:spPr>
          <a:xfrm>
            <a:off x="10862956" y="4782689"/>
            <a:ext cx="1040377" cy="17051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solidFill>
                  <a:sysClr val="windowText" lastClr="000000"/>
                </a:solidFill>
              </a:rPr>
              <a:t>中断管理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BFEE64A-92ED-1970-DB71-8B72811C0DD5}"/>
              </a:ext>
            </a:extLst>
          </p:cNvPr>
          <p:cNvSpPr txBox="1"/>
          <p:nvPr/>
        </p:nvSpPr>
        <p:spPr>
          <a:xfrm>
            <a:off x="9366703" y="5192069"/>
            <a:ext cx="1140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>
                <a:solidFill>
                  <a:schemeClr val="accent1"/>
                </a:solidFill>
              </a:rPr>
              <a:t>[fifo|rr|cfs]</a:t>
            </a:r>
            <a:endParaRPr lang="zh-CN" altLang="en-US" sz="1800">
              <a:solidFill>
                <a:schemeClr val="accent1"/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505D11A-3BAC-20C8-2397-4A946D333C3D}"/>
              </a:ext>
            </a:extLst>
          </p:cNvPr>
          <p:cNvSpPr txBox="1"/>
          <p:nvPr/>
        </p:nvSpPr>
        <p:spPr>
          <a:xfrm>
            <a:off x="8848360" y="1891038"/>
            <a:ext cx="1127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[fifo|rr|cfs]</a:t>
            </a:r>
            <a:endParaRPr lang="zh-CN" altLang="en-US" sz="1600">
              <a:solidFill>
                <a:schemeClr val="accent1"/>
              </a:solidFill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D573134E-FEF4-C82C-2230-CB8466B246C6}"/>
              </a:ext>
            </a:extLst>
          </p:cNvPr>
          <p:cNvSpPr txBox="1"/>
          <p:nvPr/>
        </p:nvSpPr>
        <p:spPr>
          <a:xfrm>
            <a:off x="5231904" y="1916832"/>
            <a:ext cx="17226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[tlsf|slab|buddy]</a:t>
            </a:r>
            <a:endParaRPr lang="zh-CN" altLang="en-US" sz="1600">
              <a:solidFill>
                <a:schemeClr val="accent1"/>
              </a:solidFill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B18FE1B-C064-4116-3C3A-43BA4DCB4E0B}"/>
              </a:ext>
            </a:extLst>
          </p:cNvPr>
          <p:cNvSpPr txBox="1"/>
          <p:nvPr/>
        </p:nvSpPr>
        <p:spPr>
          <a:xfrm>
            <a:off x="4881719" y="5251065"/>
            <a:ext cx="17226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[tlsf|slab|buddy]</a:t>
            </a:r>
            <a:endParaRPr lang="zh-CN" altLang="en-US" sz="1600">
              <a:solidFill>
                <a:schemeClr val="accent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D25CBF-314B-EDC6-D3B6-0376D9DDA64B}"/>
              </a:ext>
            </a:extLst>
          </p:cNvPr>
          <p:cNvSpPr txBox="1"/>
          <p:nvPr/>
        </p:nvSpPr>
        <p:spPr>
          <a:xfrm>
            <a:off x="2747628" y="3347700"/>
            <a:ext cx="947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axfeat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F27EEB-28D9-3371-9C56-CBD37E80D573}"/>
              </a:ext>
            </a:extLst>
          </p:cNvPr>
          <p:cNvSpPr txBox="1"/>
          <p:nvPr/>
        </p:nvSpPr>
        <p:spPr>
          <a:xfrm>
            <a:off x="8023002" y="3325487"/>
            <a:ext cx="947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axfeat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395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01082F-716F-57C5-9981-2D0CD9F3807B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总体构成</a:t>
            </a:r>
            <a:r>
              <a:rPr lang="en-US" altLang="zh-CN" sz="3200"/>
              <a:t>-</a:t>
            </a:r>
            <a:r>
              <a:rPr lang="zh-CN" altLang="en-US" sz="3200"/>
              <a:t>面向应用</a:t>
            </a:r>
            <a:r>
              <a:rPr lang="en-US" altLang="zh-CN" sz="3200"/>
              <a:t>-Features</a:t>
            </a:r>
            <a:r>
              <a:rPr lang="zh-CN" altLang="en-US" sz="3200"/>
              <a:t>源</a:t>
            </a:r>
            <a:endParaRPr lang="en-US" altLang="zh-CN" sz="3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F581FE-7879-B4F9-76E6-EB802AD03134}"/>
              </a:ext>
            </a:extLst>
          </p:cNvPr>
          <p:cNvSpPr txBox="1"/>
          <p:nvPr/>
        </p:nvSpPr>
        <p:spPr>
          <a:xfrm>
            <a:off x="660480" y="1174610"/>
            <a:ext cx="3941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可以通过三种方式指定</a:t>
            </a:r>
            <a:r>
              <a:rPr lang="en-US" altLang="zh-CN" sz="2000"/>
              <a:t>features</a:t>
            </a:r>
            <a:r>
              <a:rPr lang="zh-CN" altLang="en-US" sz="2000"/>
              <a:t>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267E0C-B822-AE2E-6FFF-00EDE22C6B04}"/>
              </a:ext>
            </a:extLst>
          </p:cNvPr>
          <p:cNvSpPr/>
          <p:nvPr/>
        </p:nvSpPr>
        <p:spPr>
          <a:xfrm>
            <a:off x="2849298" y="2802531"/>
            <a:ext cx="1673204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ulib</a:t>
            </a:r>
            <a:r>
              <a:rPr lang="en-US" altLang="zh-CN" sz="2000">
                <a:solidFill>
                  <a:schemeClr val="tx1"/>
                </a:solidFill>
              </a:rPr>
              <a:t>: </a:t>
            </a:r>
            <a:r>
              <a:rPr lang="en-US" altLang="zh-CN" sz="2000" err="1">
                <a:solidFill>
                  <a:schemeClr val="tx1"/>
                </a:solidFill>
              </a:rPr>
              <a:t>axstd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37A496-9DA1-9285-77C7-4390125C3826}"/>
              </a:ext>
            </a:extLst>
          </p:cNvPr>
          <p:cNvSpPr/>
          <p:nvPr/>
        </p:nvSpPr>
        <p:spPr>
          <a:xfrm>
            <a:off x="4639883" y="3521885"/>
            <a:ext cx="1888165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api</a:t>
            </a:r>
            <a:r>
              <a:rPr lang="en-US" altLang="zh-CN" sz="2000" b="1">
                <a:solidFill>
                  <a:schemeClr val="tx1"/>
                </a:solidFill>
              </a:rPr>
              <a:t>: </a:t>
            </a:r>
            <a:r>
              <a:rPr lang="en-US" altLang="zh-CN" sz="2000" err="1">
                <a:solidFill>
                  <a:schemeClr val="tx1"/>
                </a:solidFill>
              </a:rPr>
              <a:t>axfeat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D4ABD5-F6D0-2C09-7864-ABFABF9D9D11}"/>
              </a:ext>
            </a:extLst>
          </p:cNvPr>
          <p:cNvSpPr/>
          <p:nvPr/>
        </p:nvSpPr>
        <p:spPr>
          <a:xfrm>
            <a:off x="4421484" y="4177810"/>
            <a:ext cx="862793" cy="346256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axlog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FD0F6B-247C-B80D-E07E-D4A129BE9D94}"/>
              </a:ext>
            </a:extLst>
          </p:cNvPr>
          <p:cNvSpPr/>
          <p:nvPr/>
        </p:nvSpPr>
        <p:spPr>
          <a:xfrm>
            <a:off x="6096651" y="4177810"/>
            <a:ext cx="862793" cy="346256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axXX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67E0D-E133-6A27-90FE-1322A4F007F4}"/>
              </a:ext>
            </a:extLst>
          </p:cNvPr>
          <p:cNvSpPr/>
          <p:nvPr/>
        </p:nvSpPr>
        <p:spPr>
          <a:xfrm>
            <a:off x="4170528" y="4866002"/>
            <a:ext cx="862793" cy="346256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axXX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E172943-80B9-36FF-1089-D3F12FE9BBF2}"/>
              </a:ext>
            </a:extLst>
          </p:cNvPr>
          <p:cNvSpPr/>
          <p:nvPr/>
        </p:nvSpPr>
        <p:spPr>
          <a:xfrm>
            <a:off x="5231904" y="4878776"/>
            <a:ext cx="862793" cy="346256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axXX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9B8CFC6-D2B5-4047-FFCD-0797CB909106}"/>
              </a:ext>
            </a:extLst>
          </p:cNvPr>
          <p:cNvSpPr/>
          <p:nvPr/>
        </p:nvSpPr>
        <p:spPr>
          <a:xfrm>
            <a:off x="6384683" y="4888944"/>
            <a:ext cx="862793" cy="346256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axXX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4992FAC-42C8-3C90-511C-AF7A9209DADD}"/>
              </a:ext>
            </a:extLst>
          </p:cNvPr>
          <p:cNvSpPr/>
          <p:nvPr/>
        </p:nvSpPr>
        <p:spPr>
          <a:xfrm>
            <a:off x="2423592" y="2024845"/>
            <a:ext cx="2098910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App: </a:t>
            </a:r>
            <a:r>
              <a:rPr lang="en-US" altLang="zh-CN" sz="2000" err="1">
                <a:solidFill>
                  <a:schemeClr val="tx1"/>
                </a:solidFill>
              </a:rPr>
              <a:t>Cargo.toml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645DDF-C1F8-50A9-CE16-004BBD3D2019}"/>
              </a:ext>
            </a:extLst>
          </p:cNvPr>
          <p:cNvSpPr/>
          <p:nvPr/>
        </p:nvSpPr>
        <p:spPr>
          <a:xfrm>
            <a:off x="4799856" y="2039248"/>
            <a:ext cx="2476198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具体环境变量</a:t>
            </a:r>
            <a:r>
              <a:rPr lang="en-US" altLang="zh-CN" sz="2000">
                <a:solidFill>
                  <a:schemeClr val="tx1"/>
                </a:solidFill>
              </a:rPr>
              <a:t>: LOG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34C8D9E-066B-8109-C03A-C29368FAFAEF}"/>
              </a:ext>
            </a:extLst>
          </p:cNvPr>
          <p:cNvSpPr/>
          <p:nvPr/>
        </p:nvSpPr>
        <p:spPr>
          <a:xfrm>
            <a:off x="6248094" y="2802530"/>
            <a:ext cx="2476198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makefile</a:t>
            </a:r>
            <a:r>
              <a:rPr lang="en-US" altLang="zh-CN" sz="2000">
                <a:solidFill>
                  <a:schemeClr val="tx1"/>
                </a:solidFill>
              </a:rPr>
              <a:t>&amp; scripts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D1D38DC-4CFE-2E12-6FA5-9622301035A3}"/>
              </a:ext>
            </a:extLst>
          </p:cNvPr>
          <p:cNvSpPr/>
          <p:nvPr/>
        </p:nvSpPr>
        <p:spPr>
          <a:xfrm>
            <a:off x="7506298" y="2024844"/>
            <a:ext cx="3270222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通用环境变量</a:t>
            </a:r>
            <a:r>
              <a:rPr lang="en-US" altLang="zh-CN" sz="2000">
                <a:solidFill>
                  <a:schemeClr val="tx1"/>
                </a:solidFill>
              </a:rPr>
              <a:t>: FEATURES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F007A6A-A8B1-755C-DB62-C230006E633E}"/>
              </a:ext>
            </a:extLst>
          </p:cNvPr>
          <p:cNvCxnSpPr>
            <a:stCxn id="13" idx="2"/>
            <a:endCxn id="6" idx="0"/>
          </p:cNvCxnSpPr>
          <p:nvPr/>
        </p:nvCxnSpPr>
        <p:spPr>
          <a:xfrm>
            <a:off x="3473047" y="2356080"/>
            <a:ext cx="212853" cy="446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1E4D782-8F47-2B9C-90D8-70424CD69EA3}"/>
              </a:ext>
            </a:extLst>
          </p:cNvPr>
          <p:cNvCxnSpPr>
            <a:stCxn id="14" idx="2"/>
          </p:cNvCxnSpPr>
          <p:nvPr/>
        </p:nvCxnSpPr>
        <p:spPr>
          <a:xfrm>
            <a:off x="6037955" y="2370483"/>
            <a:ext cx="778125" cy="43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3821FA9-D68B-1A60-87AF-21A7E7C1B9BE}"/>
              </a:ext>
            </a:extLst>
          </p:cNvPr>
          <p:cNvCxnSpPr>
            <a:stCxn id="16" idx="2"/>
          </p:cNvCxnSpPr>
          <p:nvPr/>
        </p:nvCxnSpPr>
        <p:spPr>
          <a:xfrm flipH="1">
            <a:off x="7926120" y="2356079"/>
            <a:ext cx="1215289" cy="446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243B3-FB91-DEF4-38E1-B31AD9F2C009}"/>
              </a:ext>
            </a:extLst>
          </p:cNvPr>
          <p:cNvCxnSpPr>
            <a:stCxn id="15" idx="2"/>
          </p:cNvCxnSpPr>
          <p:nvPr/>
        </p:nvCxnSpPr>
        <p:spPr>
          <a:xfrm flipH="1">
            <a:off x="6248094" y="3133765"/>
            <a:ext cx="1238099" cy="38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2966511-DECA-ADED-B41E-66128C357924}"/>
              </a:ext>
            </a:extLst>
          </p:cNvPr>
          <p:cNvCxnSpPr>
            <a:stCxn id="6" idx="2"/>
          </p:cNvCxnSpPr>
          <p:nvPr/>
        </p:nvCxnSpPr>
        <p:spPr>
          <a:xfrm>
            <a:off x="3685900" y="3133766"/>
            <a:ext cx="1437992" cy="38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E40FFE5-0683-B26F-8D5C-5B48C55AFF0A}"/>
              </a:ext>
            </a:extLst>
          </p:cNvPr>
          <p:cNvCxnSpPr>
            <a:endCxn id="9" idx="0"/>
          </p:cNvCxnSpPr>
          <p:nvPr/>
        </p:nvCxnSpPr>
        <p:spPr>
          <a:xfrm>
            <a:off x="6094697" y="3853120"/>
            <a:ext cx="433351" cy="32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FE2C894-89B8-83FE-B6CF-D12074197D3B}"/>
              </a:ext>
            </a:extLst>
          </p:cNvPr>
          <p:cNvCxnSpPr>
            <a:endCxn id="8" idx="0"/>
          </p:cNvCxnSpPr>
          <p:nvPr/>
        </p:nvCxnSpPr>
        <p:spPr>
          <a:xfrm flipH="1">
            <a:off x="4852881" y="3853120"/>
            <a:ext cx="343019" cy="32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1AB9D59-A05F-0D5E-5FF7-23664512C51E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6528048" y="4524066"/>
            <a:ext cx="288032" cy="364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58BB919-C518-4166-C640-B013E0F2418B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5663301" y="4524066"/>
            <a:ext cx="864747" cy="35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12E861D-3328-57BF-CE15-B3BA9B8B4C69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4601925" y="4524066"/>
            <a:ext cx="250956" cy="341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349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AB1F120-975F-46D5-7D66-7FB6D49286FF}"/>
              </a:ext>
            </a:extLst>
          </p:cNvPr>
          <p:cNvSpPr txBox="1"/>
          <p:nvPr/>
        </p:nvSpPr>
        <p:spPr>
          <a:xfrm>
            <a:off x="4007768" y="2888940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solidFill>
                  <a:srgbClr val="002060"/>
                </a:solidFill>
              </a:rPr>
              <a:t>课后练习</a:t>
            </a:r>
          </a:p>
        </p:txBody>
      </p:sp>
    </p:spTree>
    <p:extLst>
      <p:ext uri="{BB962C8B-B14F-4D97-AF65-F5344CB8AC3E}">
        <p14:creationId xmlns:p14="http://schemas.microsoft.com/office/powerpoint/2010/main" val="893657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AB1F120-975F-46D5-7D66-7FB6D49286FF}"/>
              </a:ext>
            </a:extLst>
          </p:cNvPr>
          <p:cNvSpPr txBox="1"/>
          <p:nvPr/>
        </p:nvSpPr>
        <p:spPr>
          <a:xfrm>
            <a:off x="4007768" y="2888940"/>
            <a:ext cx="3816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>
                <a:solidFill>
                  <a:srgbClr val="002060"/>
                </a:solidFill>
              </a:rPr>
              <a:t>Q &amp; A</a:t>
            </a:r>
            <a:endParaRPr lang="zh-CN" altLang="en-US" sz="80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31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E1F6A0C-B373-1434-B043-E9EC205C45B2}"/>
              </a:ext>
            </a:extLst>
          </p:cNvPr>
          <p:cNvGrpSpPr/>
          <p:nvPr/>
        </p:nvGrpSpPr>
        <p:grpSpPr>
          <a:xfrm>
            <a:off x="832005" y="1808820"/>
            <a:ext cx="2923735" cy="4249529"/>
            <a:chOff x="1127448" y="1608022"/>
            <a:chExt cx="3204356" cy="4493658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0B39EE1C-BB59-5BDF-6380-398DE7324244}"/>
                </a:ext>
              </a:extLst>
            </p:cNvPr>
            <p:cNvSpPr/>
            <p:nvPr/>
          </p:nvSpPr>
          <p:spPr>
            <a:xfrm>
              <a:off x="1127448" y="1608022"/>
              <a:ext cx="3204356" cy="354917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98E549A8-3426-F707-D190-1BCD2C9A1CC2}"/>
                </a:ext>
              </a:extLst>
            </p:cNvPr>
            <p:cNvSpPr/>
            <p:nvPr/>
          </p:nvSpPr>
          <p:spPr>
            <a:xfrm>
              <a:off x="1451484" y="1772816"/>
              <a:ext cx="2664296" cy="8640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ysClr val="windowText" lastClr="000000"/>
                  </a:solidFill>
                </a:rPr>
                <a:t>APP</a:t>
              </a: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812F5EAE-8F3C-1C5F-9568-6D198B8EFFF2}"/>
                </a:ext>
              </a:extLst>
            </p:cNvPr>
            <p:cNvSpPr/>
            <p:nvPr/>
          </p:nvSpPr>
          <p:spPr>
            <a:xfrm>
              <a:off x="1454626" y="2919392"/>
              <a:ext cx="2664296" cy="2057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err="1">
                  <a:solidFill>
                    <a:schemeClr val="tx1"/>
                  </a:solidFill>
                </a:rPr>
                <a:t>UniKernel</a:t>
              </a:r>
              <a:r>
                <a:rPr lang="en-US" altLang="zh-CN" b="1">
                  <a:solidFill>
                    <a:schemeClr val="tx1"/>
                  </a:solidFill>
                </a:rPr>
                <a:t> OS</a:t>
              </a:r>
            </a:p>
            <a:p>
              <a:pPr algn="ctr"/>
              <a:r>
                <a:rPr lang="zh-CN" altLang="en-US" b="1">
                  <a:solidFill>
                    <a:sysClr val="windowText" lastClr="000000"/>
                  </a:solidFill>
                </a:rPr>
                <a:t>或称</a:t>
              </a:r>
              <a:r>
                <a:rPr lang="en-US" altLang="zh-CN" b="1" err="1">
                  <a:solidFill>
                    <a:sysClr val="windowText" lastClr="000000"/>
                  </a:solidFill>
                </a:rPr>
                <a:t>LibOS</a:t>
              </a:r>
              <a:endParaRPr lang="zh-CN" altLang="en-US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CC0606A9-833B-2CC1-8372-FFEF162D7926}"/>
                </a:ext>
              </a:extLst>
            </p:cNvPr>
            <p:cNvSpPr/>
            <p:nvPr/>
          </p:nvSpPr>
          <p:spPr>
            <a:xfrm>
              <a:off x="1133630" y="5409220"/>
              <a:ext cx="3198174" cy="6924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ysClr val="windowText" lastClr="000000"/>
                  </a:solidFill>
                </a:rPr>
                <a:t>Hypervisor</a:t>
              </a:r>
              <a:endParaRPr lang="zh-CN" alt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07DCCF08-57FB-B52D-1E70-7625A22F2846}"/>
              </a:ext>
            </a:extLst>
          </p:cNvPr>
          <p:cNvSpPr txBox="1"/>
          <p:nvPr/>
        </p:nvSpPr>
        <p:spPr>
          <a:xfrm>
            <a:off x="5416390" y="4862259"/>
            <a:ext cx="586418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单一应用</a:t>
            </a:r>
            <a:endParaRPr lang="en-US" altLang="zh-CN" sz="2400" b="1"/>
          </a:p>
          <a:p>
            <a:r>
              <a:rPr lang="zh-CN" altLang="en-US" sz="2400" b="1"/>
              <a:t>单一的地址空间</a:t>
            </a:r>
            <a:endParaRPr lang="en-US" altLang="zh-CN" sz="2400" b="1"/>
          </a:p>
          <a:p>
            <a:r>
              <a:rPr lang="zh-CN" altLang="en-US"/>
              <a:t>应用与</a:t>
            </a:r>
            <a:r>
              <a:rPr lang="en-US" altLang="zh-CN"/>
              <a:t>OS</a:t>
            </a:r>
            <a:r>
              <a:rPr lang="zh-CN" altLang="en-US"/>
              <a:t>共用一个地址空间，不分用户空间和内核空间。</a:t>
            </a:r>
            <a:endParaRPr lang="en-US" altLang="zh-CN"/>
          </a:p>
          <a:p>
            <a:r>
              <a:rPr lang="zh-CN" altLang="en-US" sz="2400" b="1"/>
              <a:t>单一的特权级</a:t>
            </a:r>
            <a:endParaRPr lang="en-US" altLang="zh-CN" sz="2400" b="1"/>
          </a:p>
          <a:p>
            <a:r>
              <a:rPr lang="zh-CN" altLang="en-US"/>
              <a:t>只有一个运行</a:t>
            </a:r>
            <a:r>
              <a:rPr lang="en-US" altLang="zh-CN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privilege level</a:t>
            </a:r>
            <a:r>
              <a:rPr lang="zh-CN" alt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，不分用户态和内核态。</a:t>
            </a:r>
            <a:endParaRPr lang="en-US" altLang="zh-CN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CD23C08-6A23-E61E-4B6B-B9E344F5D607}"/>
              </a:ext>
            </a:extLst>
          </p:cNvPr>
          <p:cNvSpPr txBox="1"/>
          <p:nvPr/>
        </p:nvSpPr>
        <p:spPr>
          <a:xfrm>
            <a:off x="447773" y="6220634"/>
            <a:ext cx="514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ysClr val="windowText" lastClr="000000"/>
                </a:solidFill>
              </a:rPr>
              <a:t>Hypervisor</a:t>
            </a:r>
            <a:r>
              <a:rPr lang="zh-CN" altLang="en-US"/>
              <a:t>提供运行体之间安全隔离保护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1918198-C83D-96DF-0538-C936D0AD1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547" y="152636"/>
            <a:ext cx="6851205" cy="3054437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C89B9FA-35CF-3C1B-7DDD-299E760E9DE3}"/>
              </a:ext>
            </a:extLst>
          </p:cNvPr>
          <p:cNvCxnSpPr/>
          <p:nvPr/>
        </p:nvCxnSpPr>
        <p:spPr>
          <a:xfrm flipH="1">
            <a:off x="767408" y="1484784"/>
            <a:ext cx="410445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37071E6-6FC2-7B30-FD24-6D0D74B8D3CE}"/>
              </a:ext>
            </a:extLst>
          </p:cNvPr>
          <p:cNvSpPr txBox="1"/>
          <p:nvPr/>
        </p:nvSpPr>
        <p:spPr>
          <a:xfrm>
            <a:off x="5375920" y="3465004"/>
            <a:ext cx="586418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Uni</a:t>
            </a:r>
            <a:r>
              <a:rPr lang="en-US" altLang="zh-CN" sz="2400" b="1"/>
              <a:t>-Kernel: </a:t>
            </a:r>
            <a:r>
              <a:rPr lang="zh-CN" altLang="en-US" sz="2400"/>
              <a:t>应用和</a:t>
            </a:r>
            <a:r>
              <a:rPr lang="en-US" altLang="zh-CN" sz="2400"/>
              <a:t>OS</a:t>
            </a:r>
            <a:r>
              <a:rPr lang="zh-CN" altLang="en-US" sz="2400"/>
              <a:t>是一体的</a:t>
            </a:r>
            <a:endParaRPr lang="en-US" altLang="zh-CN" sz="2400"/>
          </a:p>
          <a:p>
            <a:r>
              <a:rPr lang="en-US" altLang="zh-CN" sz="2400" b="1">
                <a:solidFill>
                  <a:srgbClr val="FF0000"/>
                </a:solidFill>
              </a:rPr>
              <a:t>Lib</a:t>
            </a:r>
            <a:r>
              <a:rPr lang="en-US" altLang="zh-CN" sz="2400" b="1"/>
              <a:t>-OS</a:t>
            </a:r>
            <a:r>
              <a:rPr lang="zh-CN" altLang="en-US" sz="2400" b="1"/>
              <a:t>：</a:t>
            </a:r>
            <a:r>
              <a:rPr lang="en-US" altLang="zh-CN" sz="2400"/>
              <a:t>OS</a:t>
            </a:r>
            <a:r>
              <a:rPr lang="zh-CN" altLang="en-US" sz="2400"/>
              <a:t>以库的形式存在</a:t>
            </a:r>
            <a:endParaRPr lang="en-US" altLang="zh-CN" sz="240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1B8A83E8-FA5F-F018-F51E-FB54EB9C405F}"/>
              </a:ext>
            </a:extLst>
          </p:cNvPr>
          <p:cNvSpPr/>
          <p:nvPr/>
        </p:nvSpPr>
        <p:spPr>
          <a:xfrm>
            <a:off x="3879971" y="3610077"/>
            <a:ext cx="978408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AAB5626D-FDEA-14BE-4A5D-F339511FA3A9}"/>
              </a:ext>
            </a:extLst>
          </p:cNvPr>
          <p:cNvSpPr/>
          <p:nvPr/>
        </p:nvSpPr>
        <p:spPr>
          <a:xfrm>
            <a:off x="7777805" y="4341727"/>
            <a:ext cx="484632" cy="5109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058301A-0582-1717-FB0F-2BDB4A1BBB00}"/>
              </a:ext>
            </a:extLst>
          </p:cNvPr>
          <p:cNvSpPr txBox="1"/>
          <p:nvPr/>
        </p:nvSpPr>
        <p:spPr>
          <a:xfrm>
            <a:off x="8256240" y="4329100"/>
            <a:ext cx="893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特点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A08933-F0CE-F1E4-D72A-A75490AFCB1C}"/>
              </a:ext>
            </a:extLst>
          </p:cNvPr>
          <p:cNvSpPr txBox="1"/>
          <p:nvPr/>
        </p:nvSpPr>
        <p:spPr>
          <a:xfrm>
            <a:off x="515379" y="370134"/>
            <a:ext cx="51441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概念</a:t>
            </a:r>
            <a:r>
              <a:rPr lang="en-US" altLang="zh-CN" sz="3200"/>
              <a:t>- </a:t>
            </a:r>
            <a:r>
              <a:rPr lang="en-US" altLang="zh-CN" sz="3200" err="1"/>
              <a:t>UniKernel</a:t>
            </a:r>
            <a:r>
              <a:rPr lang="en-US" altLang="zh-CN" sz="3200"/>
              <a:t> OS (</a:t>
            </a:r>
            <a:r>
              <a:rPr lang="en-US" altLang="zh-CN" sz="3200" err="1"/>
              <a:t>libOS</a:t>
            </a:r>
            <a:r>
              <a:rPr lang="en-US" altLang="zh-CN" sz="3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411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3A08933-F0CE-F1E4-D72A-A75490AFCB1C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概念</a:t>
            </a:r>
            <a:r>
              <a:rPr lang="en-US" altLang="zh-CN" sz="3200"/>
              <a:t> - </a:t>
            </a:r>
            <a:r>
              <a:rPr lang="zh-CN" altLang="en-US" sz="3200"/>
              <a:t>组件和</a:t>
            </a:r>
            <a:r>
              <a:rPr lang="zh-CN" altLang="en-US" sz="3200" b="1"/>
              <a:t>组件化</a:t>
            </a:r>
            <a:r>
              <a:rPr lang="en-US" altLang="zh-CN" sz="3200"/>
              <a:t>OS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213327-8537-9435-FDF3-3FEDD256CEE2}"/>
              </a:ext>
            </a:extLst>
          </p:cNvPr>
          <p:cNvSpPr txBox="1"/>
          <p:nvPr/>
        </p:nvSpPr>
        <p:spPr>
          <a:xfrm>
            <a:off x="551384" y="1232756"/>
            <a:ext cx="585553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组件</a:t>
            </a:r>
            <a:endParaRPr lang="en-US" altLang="zh-CN" sz="2400" b="1"/>
          </a:p>
          <a:p>
            <a:r>
              <a:rPr lang="zh-CN" altLang="en-US" sz="2000"/>
              <a:t>预构建的、可以复用的、封装特定功能的独立实体。</a:t>
            </a:r>
            <a:endParaRPr lang="en-US" altLang="zh-CN" sz="2000"/>
          </a:p>
          <a:p>
            <a:r>
              <a:rPr lang="zh-CN" altLang="en-US" sz="2000"/>
              <a:t>组件与外部只能通过公开的接口通信。</a:t>
            </a:r>
            <a:endParaRPr lang="en-US" altLang="zh-CN" sz="2000"/>
          </a:p>
          <a:p>
            <a:r>
              <a:rPr lang="zh-CN" altLang="en-US" sz="2000"/>
              <a:t>在不同阶段组件可能有不同的形式。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基于</a:t>
            </a:r>
            <a:r>
              <a:rPr lang="en-US" altLang="zh-CN" sz="2000"/>
              <a:t>Rust</a:t>
            </a:r>
            <a:r>
              <a:rPr lang="zh-CN" altLang="en-US" sz="2000"/>
              <a:t>语言实现组件时，组件≈</a:t>
            </a:r>
            <a:r>
              <a:rPr lang="en-US" altLang="zh-CN" sz="2000"/>
              <a:t>Crate</a:t>
            </a:r>
          </a:p>
          <a:p>
            <a:endParaRPr lang="en-US" altLang="zh-CN" sz="2400"/>
          </a:p>
          <a:p>
            <a:r>
              <a:rPr lang="zh-CN" altLang="en-US" sz="2400" b="1"/>
              <a:t>组件化</a:t>
            </a:r>
            <a:r>
              <a:rPr lang="en-US" altLang="zh-CN" sz="2400" b="1"/>
              <a:t>OS</a:t>
            </a:r>
          </a:p>
          <a:p>
            <a:r>
              <a:rPr lang="zh-CN" altLang="en-US" sz="2000"/>
              <a:t>组件是构建</a:t>
            </a:r>
            <a:r>
              <a:rPr lang="en-US" altLang="zh-CN" sz="2000"/>
              <a:t>OS</a:t>
            </a:r>
            <a:r>
              <a:rPr lang="zh-CN" altLang="en-US" sz="2000"/>
              <a:t>的基础，</a:t>
            </a:r>
            <a:r>
              <a:rPr lang="en-US" altLang="zh-CN" sz="2000"/>
              <a:t>Building Block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zh-CN" altLang="en-US" sz="2000"/>
              <a:t>一切皆组件：底层的系统引导，中层的核心功能，上层的驱动以及服务，最上层的应用，都是组件。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根据应用的需求，选择一系列组件，通过一定的组合方式，来构造</a:t>
            </a:r>
            <a:r>
              <a:rPr lang="en-US" altLang="zh-CN" sz="2000"/>
              <a:t>OS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zh-CN" altLang="en-US" sz="2000"/>
              <a:t>与传统不同，组件化</a:t>
            </a:r>
            <a:r>
              <a:rPr lang="en-US" altLang="zh-CN" sz="2000"/>
              <a:t>OS</a:t>
            </a:r>
            <a:r>
              <a:rPr lang="zh-CN" altLang="en-US" sz="2000"/>
              <a:t>项目更像是建立一个工厂，然后通过工厂生成各种</a:t>
            </a:r>
            <a:r>
              <a:rPr lang="en-US" altLang="zh-CN" sz="2000"/>
              <a:t>OS</a:t>
            </a:r>
            <a:r>
              <a:rPr lang="zh-CN" altLang="en-US" sz="2000"/>
              <a:t>产品。</a:t>
            </a:r>
            <a:endParaRPr lang="en-US" altLang="zh-CN" sz="200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459F66D-F333-4A8F-9347-DCD79E894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028" y="3558580"/>
            <a:ext cx="3703713" cy="316514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3" name="矩形 62">
            <a:extLst>
              <a:ext uri="{FF2B5EF4-FFF2-40B4-BE49-F238E27FC236}">
                <a16:creationId xmlns:a16="http://schemas.microsoft.com/office/drawing/2014/main" id="{FE64E821-2BF7-B8FC-1EEA-6164DF0ADE9B}"/>
              </a:ext>
            </a:extLst>
          </p:cNvPr>
          <p:cNvSpPr/>
          <p:nvPr/>
        </p:nvSpPr>
        <p:spPr>
          <a:xfrm>
            <a:off x="8004212" y="5983946"/>
            <a:ext cx="3384376" cy="739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66DCCE94-42BB-A61D-54AF-4BA17B7D0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575" y="1340768"/>
            <a:ext cx="5120689" cy="133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831385-5004-5128-58F0-FD3790D261CA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从</a:t>
            </a:r>
            <a:r>
              <a:rPr lang="en-US" altLang="zh-CN" sz="3200"/>
              <a:t>HelloWorld</a:t>
            </a:r>
            <a:r>
              <a:rPr lang="zh-CN" altLang="en-US" sz="3200"/>
              <a:t>应用起步</a:t>
            </a:r>
            <a:endParaRPr lang="en-US" altLang="zh-CN" sz="3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F3F475-56E5-434B-3AF6-BDF254484DD2}"/>
              </a:ext>
            </a:extLst>
          </p:cNvPr>
          <p:cNvSpPr txBox="1"/>
          <p:nvPr/>
        </p:nvSpPr>
        <p:spPr>
          <a:xfrm>
            <a:off x="623392" y="1124744"/>
            <a:ext cx="1123324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zh-CN" altLang="en-US" sz="2400"/>
              <a:t>从最简单的</a:t>
            </a:r>
            <a:r>
              <a:rPr lang="en-US" altLang="zh-CN" sz="2400"/>
              <a:t>HelloWorld</a:t>
            </a:r>
            <a:r>
              <a:rPr lang="zh-CN" altLang="en-US" sz="2400"/>
              <a:t>开始，分析建立框架与核心组件。</a:t>
            </a:r>
            <a:endParaRPr lang="en-US" altLang="zh-CN" sz="2400"/>
          </a:p>
          <a:p>
            <a:pPr marL="457200" indent="-457200">
              <a:buAutoNum type="arabicParenR"/>
            </a:pPr>
            <a:r>
              <a:rPr lang="zh-CN" altLang="en-US" sz="2400"/>
              <a:t>支持标准输出和</a:t>
            </a:r>
            <a:r>
              <a:rPr lang="en-US" altLang="zh-CN" sz="2400"/>
              <a:t>Log</a:t>
            </a:r>
            <a:r>
              <a:rPr lang="zh-CN" altLang="en-US" sz="2400"/>
              <a:t>，了解</a:t>
            </a:r>
            <a:r>
              <a:rPr lang="en-US" altLang="zh-CN" sz="2400"/>
              <a:t>features</a:t>
            </a:r>
            <a:r>
              <a:rPr lang="zh-CN" altLang="en-US" sz="2400"/>
              <a:t>作用。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HelloWorld </a:t>
            </a:r>
            <a:r>
              <a:rPr lang="en-US" altLang="zh-CN" sz="2400" err="1"/>
              <a:t>UnikernelOS</a:t>
            </a:r>
            <a:r>
              <a:rPr lang="zh-CN" altLang="en-US" sz="2400"/>
              <a:t>特点：</a:t>
            </a:r>
            <a:endParaRPr lang="en-US" altLang="zh-CN" sz="2400"/>
          </a:p>
          <a:p>
            <a:pPr marL="514350" indent="-514350">
              <a:buAutoNum type="arabicParenR"/>
            </a:pPr>
            <a:r>
              <a:rPr lang="zh-CN" altLang="en-US" sz="2400"/>
              <a:t>硬件管理：具备直接管理硬件的能力</a:t>
            </a:r>
            <a:endParaRPr lang="en-US" altLang="zh-CN" sz="2400"/>
          </a:p>
          <a:p>
            <a:pPr marL="514350" indent="-514350">
              <a:buAutoNum type="arabicParenR"/>
            </a:pPr>
            <a:r>
              <a:rPr lang="zh-CN" altLang="en-US" sz="2400"/>
              <a:t>应用支撑：面向应用提供友好的运行环境</a:t>
            </a:r>
            <a:endParaRPr lang="en-US" altLang="zh-CN" sz="2400"/>
          </a:p>
          <a:p>
            <a:pPr marL="514350" indent="-514350">
              <a:buAutoNum type="arabicParenR"/>
            </a:pPr>
            <a:r>
              <a:rPr lang="en-US" altLang="zh-CN" sz="2400" err="1"/>
              <a:t>Unikernel</a:t>
            </a:r>
            <a:r>
              <a:rPr lang="zh-CN" altLang="en-US" sz="2400"/>
              <a:t>：单优先权，单地址空间</a:t>
            </a:r>
            <a:endParaRPr lang="en-US" altLang="zh-CN" sz="2400"/>
          </a:p>
          <a:p>
            <a:pPr marL="514350" indent="-514350">
              <a:buAutoNum type="arabicParenR"/>
            </a:pPr>
            <a:r>
              <a:rPr lang="zh-CN" altLang="en-US" sz="2400"/>
              <a:t>组件化：基于组件方法构造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迭代步骤：</a:t>
            </a:r>
            <a:endParaRPr lang="en-US" altLang="zh-CN" sz="2400"/>
          </a:p>
          <a:p>
            <a:pPr marL="514350" indent="-514350">
              <a:buAutoNum type="arabicParenR"/>
            </a:pPr>
            <a:r>
              <a:rPr lang="zh-CN" altLang="en-US" sz="2400"/>
              <a:t>单裸机程序</a:t>
            </a:r>
            <a:endParaRPr lang="en-US" altLang="zh-CN" sz="2400"/>
          </a:p>
          <a:p>
            <a:pPr marL="514350" indent="-514350">
              <a:buAutoNum type="arabicParenR"/>
            </a:pPr>
            <a:r>
              <a:rPr lang="zh-CN" altLang="en-US" sz="2400"/>
              <a:t>层次化</a:t>
            </a:r>
            <a:endParaRPr lang="en-US" altLang="zh-CN" sz="2400"/>
          </a:p>
          <a:p>
            <a:pPr marL="514350" indent="-514350">
              <a:buAutoNum type="arabicParenR"/>
            </a:pPr>
            <a:r>
              <a:rPr lang="zh-CN" altLang="en-US" sz="2400"/>
              <a:t>组件化</a:t>
            </a:r>
            <a:r>
              <a:rPr lang="en-US" altLang="zh-CN" sz="2400"/>
              <a:t>(</a:t>
            </a:r>
            <a:r>
              <a:rPr lang="zh-CN" altLang="en-US" sz="2400"/>
              <a:t>模块化</a:t>
            </a:r>
            <a:r>
              <a:rPr lang="en-US" altLang="zh-CN" sz="2400"/>
              <a:t>)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BA6F966-E5EF-9963-0182-978E0C694D4A}"/>
              </a:ext>
            </a:extLst>
          </p:cNvPr>
          <p:cNvGrpSpPr/>
          <p:nvPr/>
        </p:nvGrpSpPr>
        <p:grpSpPr>
          <a:xfrm>
            <a:off x="7248128" y="2756498"/>
            <a:ext cx="3852428" cy="2112662"/>
            <a:chOff x="8184232" y="2276872"/>
            <a:chExt cx="3852428" cy="2112662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239DF96-B187-4D8B-834F-9D1634E658AF}"/>
                </a:ext>
              </a:extLst>
            </p:cNvPr>
            <p:cNvGrpSpPr/>
            <p:nvPr/>
          </p:nvGrpSpPr>
          <p:grpSpPr>
            <a:xfrm>
              <a:off x="8184232" y="2276873"/>
              <a:ext cx="2232374" cy="2112661"/>
              <a:chOff x="9007731" y="2144431"/>
              <a:chExt cx="2232374" cy="2112661"/>
            </a:xfrm>
          </p:grpSpPr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3EB921D-9EA3-520E-6982-ABD7BD74A7C2}"/>
                  </a:ext>
                </a:extLst>
              </p:cNvPr>
              <p:cNvSpPr txBox="1"/>
              <p:nvPr/>
            </p:nvSpPr>
            <p:spPr>
              <a:xfrm>
                <a:off x="9012324" y="2967335"/>
                <a:ext cx="2227781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>
                    <a:solidFill>
                      <a:srgbClr val="FF0000"/>
                    </a:solidFill>
                  </a:rPr>
                  <a:t>OS</a:t>
                </a:r>
                <a:endParaRPr lang="en-US" altLang="zh-CN" sz="2400"/>
              </a:p>
            </p:txBody>
          </p:sp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9A569C1-D3B9-0ED2-8F08-8E646F8C5CD7}"/>
                  </a:ext>
                </a:extLst>
              </p:cNvPr>
              <p:cNvSpPr txBox="1"/>
              <p:nvPr/>
            </p:nvSpPr>
            <p:spPr>
              <a:xfrm>
                <a:off x="9007731" y="2144431"/>
                <a:ext cx="2227781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/>
                  <a:t>App</a:t>
                </a:r>
                <a:endParaRPr lang="en-US" altLang="zh-CN" sz="2400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773AD8F-E5E8-6803-D621-984B4B1A11CB}"/>
                  </a:ext>
                </a:extLst>
              </p:cNvPr>
              <p:cNvSpPr txBox="1"/>
              <p:nvPr/>
            </p:nvSpPr>
            <p:spPr>
              <a:xfrm>
                <a:off x="9007731" y="3795427"/>
                <a:ext cx="2227781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/>
                  <a:t>Hardware</a:t>
                </a:r>
                <a:endParaRPr lang="en-US" altLang="zh-CN" sz="2400"/>
              </a:p>
            </p:txBody>
          </p:sp>
          <p:sp>
            <p:nvSpPr>
              <p:cNvPr id="7" name="箭头: 上 6">
                <a:extLst>
                  <a:ext uri="{FF2B5EF4-FFF2-40B4-BE49-F238E27FC236}">
                    <a16:creationId xmlns:a16="http://schemas.microsoft.com/office/drawing/2014/main" id="{74E76001-AD49-21EE-94E5-283C5A2A6767}"/>
                  </a:ext>
                </a:extLst>
              </p:cNvPr>
              <p:cNvSpPr/>
              <p:nvPr/>
            </p:nvSpPr>
            <p:spPr>
              <a:xfrm>
                <a:off x="9383539" y="2708920"/>
                <a:ext cx="1476164" cy="258415"/>
              </a:xfrm>
              <a:prstGeom prst="up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箭头: 上 7">
                <a:extLst>
                  <a:ext uri="{FF2B5EF4-FFF2-40B4-BE49-F238E27FC236}">
                    <a16:creationId xmlns:a16="http://schemas.microsoft.com/office/drawing/2014/main" id="{BF75010D-3289-9FEA-A00E-31DB8F556EC3}"/>
                  </a:ext>
                </a:extLst>
              </p:cNvPr>
              <p:cNvSpPr/>
              <p:nvPr/>
            </p:nvSpPr>
            <p:spPr>
              <a:xfrm rot="10800000">
                <a:off x="9383539" y="3438716"/>
                <a:ext cx="1476164" cy="258415"/>
              </a:xfrm>
              <a:prstGeom prst="up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右大括号 11">
              <a:extLst>
                <a:ext uri="{FF2B5EF4-FFF2-40B4-BE49-F238E27FC236}">
                  <a16:creationId xmlns:a16="http://schemas.microsoft.com/office/drawing/2014/main" id="{07D9C9D0-C83A-2EE5-FF04-42E10D2A9A77}"/>
                </a:ext>
              </a:extLst>
            </p:cNvPr>
            <p:cNvSpPr/>
            <p:nvPr/>
          </p:nvSpPr>
          <p:spPr>
            <a:xfrm>
              <a:off x="10524490" y="2276872"/>
              <a:ext cx="258738" cy="128456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E44F942-B508-B994-041F-9C8F03F28708}"/>
                </a:ext>
              </a:extLst>
            </p:cNvPr>
            <p:cNvSpPr txBox="1"/>
            <p:nvPr/>
          </p:nvSpPr>
          <p:spPr>
            <a:xfrm>
              <a:off x="10540110" y="2656696"/>
              <a:ext cx="1496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err="1"/>
                <a:t>unikernel</a:t>
              </a:r>
              <a:endParaRPr lang="zh-CN" altLang="en-US" sz="2400" b="1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F4DF57A-A2A1-1E48-88D6-2652486A2D5A}"/>
              </a:ext>
            </a:extLst>
          </p:cNvPr>
          <p:cNvGrpSpPr/>
          <p:nvPr/>
        </p:nvGrpSpPr>
        <p:grpSpPr>
          <a:xfrm>
            <a:off x="4763852" y="5230399"/>
            <a:ext cx="4860540" cy="1474965"/>
            <a:chOff x="4267882" y="4900038"/>
            <a:chExt cx="5644542" cy="173331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FA1920D-CF62-481C-66F9-8D5037BD7B4A}"/>
                </a:ext>
              </a:extLst>
            </p:cNvPr>
            <p:cNvSpPr/>
            <p:nvPr/>
          </p:nvSpPr>
          <p:spPr>
            <a:xfrm>
              <a:off x="4267882" y="4905163"/>
              <a:ext cx="1224136" cy="1690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E7A6FF7-ECD3-A7D7-A5A9-282B1CE9BE24}"/>
                </a:ext>
              </a:extLst>
            </p:cNvPr>
            <p:cNvSpPr/>
            <p:nvPr/>
          </p:nvSpPr>
          <p:spPr>
            <a:xfrm>
              <a:off x="6312024" y="4905164"/>
              <a:ext cx="1224136" cy="480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B6AE3D5-724F-5687-F17E-503E00BF8DF1}"/>
                </a:ext>
              </a:extLst>
            </p:cNvPr>
            <p:cNvSpPr/>
            <p:nvPr/>
          </p:nvSpPr>
          <p:spPr>
            <a:xfrm>
              <a:off x="6312024" y="5529688"/>
              <a:ext cx="1224136" cy="480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5734B32-7957-18EB-8EB2-8C2EEBCC2C2D}"/>
                </a:ext>
              </a:extLst>
            </p:cNvPr>
            <p:cNvSpPr/>
            <p:nvPr/>
          </p:nvSpPr>
          <p:spPr>
            <a:xfrm>
              <a:off x="6312024" y="6114663"/>
              <a:ext cx="1224136" cy="480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9DC1F79-1705-9A0C-DA36-5E283298BC19}"/>
                </a:ext>
              </a:extLst>
            </p:cNvPr>
            <p:cNvSpPr/>
            <p:nvPr/>
          </p:nvSpPr>
          <p:spPr>
            <a:xfrm>
              <a:off x="8760296" y="4900038"/>
              <a:ext cx="648072" cy="4555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6E836E9-08CB-2AD2-4055-500E279E4828}"/>
                </a:ext>
              </a:extLst>
            </p:cNvPr>
            <p:cNvSpPr/>
            <p:nvPr/>
          </p:nvSpPr>
          <p:spPr>
            <a:xfrm>
              <a:off x="8760295" y="6177831"/>
              <a:ext cx="648073" cy="4555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F9A9D17-CA98-3E0F-8359-FE0C38B42150}"/>
                </a:ext>
              </a:extLst>
            </p:cNvPr>
            <p:cNvSpPr/>
            <p:nvPr/>
          </p:nvSpPr>
          <p:spPr>
            <a:xfrm>
              <a:off x="8328248" y="5554671"/>
              <a:ext cx="648072" cy="4555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E14C0AD-0E58-C92F-2991-C96198726799}"/>
                </a:ext>
              </a:extLst>
            </p:cNvPr>
            <p:cNvSpPr/>
            <p:nvPr/>
          </p:nvSpPr>
          <p:spPr>
            <a:xfrm>
              <a:off x="9264352" y="5557357"/>
              <a:ext cx="648072" cy="4555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箭头: 右 34">
              <a:extLst>
                <a:ext uri="{FF2B5EF4-FFF2-40B4-BE49-F238E27FC236}">
                  <a16:creationId xmlns:a16="http://schemas.microsoft.com/office/drawing/2014/main" id="{8F817D2F-0913-C95C-7366-8E664B21ECE3}"/>
                </a:ext>
              </a:extLst>
            </p:cNvPr>
            <p:cNvSpPr/>
            <p:nvPr/>
          </p:nvSpPr>
          <p:spPr>
            <a:xfrm>
              <a:off x="5679490" y="5520678"/>
              <a:ext cx="416510" cy="48463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箭头: 右 35">
              <a:extLst>
                <a:ext uri="{FF2B5EF4-FFF2-40B4-BE49-F238E27FC236}">
                  <a16:creationId xmlns:a16="http://schemas.microsoft.com/office/drawing/2014/main" id="{9273E848-4B67-54C6-075F-9E979F401957}"/>
                </a:ext>
              </a:extLst>
            </p:cNvPr>
            <p:cNvSpPr/>
            <p:nvPr/>
          </p:nvSpPr>
          <p:spPr>
            <a:xfrm>
              <a:off x="7723949" y="5507850"/>
              <a:ext cx="416510" cy="48463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E1949ED6-557D-6277-A891-7475011B8E0B}"/>
              </a:ext>
            </a:extLst>
          </p:cNvPr>
          <p:cNvSpPr txBox="1"/>
          <p:nvPr/>
        </p:nvSpPr>
        <p:spPr>
          <a:xfrm>
            <a:off x="9824765" y="5589240"/>
            <a:ext cx="14965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/>
              <a:t>组件化</a:t>
            </a:r>
            <a:r>
              <a:rPr lang="en-US" altLang="zh-CN" sz="2400" b="1"/>
              <a:t>OS</a:t>
            </a:r>
          </a:p>
          <a:p>
            <a:r>
              <a:rPr lang="zh-CN" altLang="en-US" sz="2400" b="1"/>
              <a:t>框架</a:t>
            </a:r>
          </a:p>
        </p:txBody>
      </p:sp>
    </p:spTree>
    <p:extLst>
      <p:ext uri="{BB962C8B-B14F-4D97-AF65-F5344CB8AC3E}">
        <p14:creationId xmlns:p14="http://schemas.microsoft.com/office/powerpoint/2010/main" val="3959023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id="{DE6B40B4-8D73-A807-9720-C22B52C3E1D0}"/>
              </a:ext>
            </a:extLst>
          </p:cNvPr>
          <p:cNvSpPr/>
          <p:nvPr/>
        </p:nvSpPr>
        <p:spPr>
          <a:xfrm>
            <a:off x="4565829" y="1121832"/>
            <a:ext cx="2988332" cy="5617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28ABF34-08A6-BC4A-4A18-EC038A5BA671}"/>
              </a:ext>
            </a:extLst>
          </p:cNvPr>
          <p:cNvSpPr/>
          <p:nvPr/>
        </p:nvSpPr>
        <p:spPr>
          <a:xfrm>
            <a:off x="4565829" y="1732393"/>
            <a:ext cx="2988332" cy="12924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9BBAE3A-B53A-30E4-3F5A-D7D1DF143C34}"/>
              </a:ext>
            </a:extLst>
          </p:cNvPr>
          <p:cNvCxnSpPr/>
          <p:nvPr/>
        </p:nvCxnSpPr>
        <p:spPr>
          <a:xfrm>
            <a:off x="407368" y="5409220"/>
            <a:ext cx="114132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9BBB282A-C909-D608-0696-09FAD9A109EA}"/>
              </a:ext>
            </a:extLst>
          </p:cNvPr>
          <p:cNvSpPr/>
          <p:nvPr/>
        </p:nvSpPr>
        <p:spPr>
          <a:xfrm>
            <a:off x="587388" y="1121833"/>
            <a:ext cx="2988332" cy="4215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B7D02D7-A2A7-E7C9-71D7-36D2563F2962}"/>
              </a:ext>
            </a:extLst>
          </p:cNvPr>
          <p:cNvSpPr/>
          <p:nvPr/>
        </p:nvSpPr>
        <p:spPr>
          <a:xfrm>
            <a:off x="767408" y="6220732"/>
            <a:ext cx="2592288" cy="484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硬件</a:t>
            </a:r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zh-CN" altLang="en-US" b="1">
                <a:solidFill>
                  <a:schemeClr val="tx1"/>
                </a:solidFill>
              </a:rPr>
              <a:t>固件</a:t>
            </a:r>
            <a:r>
              <a:rPr lang="en-US" altLang="zh-CN" b="1">
                <a:solidFill>
                  <a:schemeClr val="tx1"/>
                </a:solidFill>
              </a:rPr>
              <a:t>): </a:t>
            </a:r>
            <a:r>
              <a:rPr lang="en-US" altLang="zh-CN">
                <a:solidFill>
                  <a:schemeClr val="tx1"/>
                </a:solidFill>
              </a:rPr>
              <a:t>BIOS/UEFI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D05F2D-C3A5-2862-2A69-02859F36679D}"/>
              </a:ext>
            </a:extLst>
          </p:cNvPr>
          <p:cNvSpPr/>
          <p:nvPr/>
        </p:nvSpPr>
        <p:spPr>
          <a:xfrm>
            <a:off x="767408" y="5517233"/>
            <a:ext cx="2592288" cy="6314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err="1">
                <a:solidFill>
                  <a:schemeClr val="tx1"/>
                </a:solidFill>
              </a:rPr>
              <a:t>BootLoader</a:t>
            </a:r>
            <a:r>
              <a:rPr lang="en-US" altLang="zh-CN">
                <a:solidFill>
                  <a:schemeClr val="tx1"/>
                </a:solidFill>
              </a:rPr>
              <a:t>: grub/</a:t>
            </a:r>
            <a:r>
              <a:rPr lang="en-US" altLang="zh-CN" err="1">
                <a:solidFill>
                  <a:schemeClr val="tx1"/>
                </a:solidFill>
              </a:rPr>
              <a:t>uboot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en-US" altLang="zh-CN" err="1">
                <a:solidFill>
                  <a:schemeClr val="tx1"/>
                </a:solidFill>
              </a:rPr>
              <a:t>opensbi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箭头: 上弧形 17">
            <a:extLst>
              <a:ext uri="{FF2B5EF4-FFF2-40B4-BE49-F238E27FC236}">
                <a16:creationId xmlns:a16="http://schemas.microsoft.com/office/drawing/2014/main" id="{10F408B1-F436-B257-78C4-5C95A6520419}"/>
              </a:ext>
            </a:extLst>
          </p:cNvPr>
          <p:cNvSpPr/>
          <p:nvPr/>
        </p:nvSpPr>
        <p:spPr>
          <a:xfrm rot="16200000">
            <a:off x="214202" y="6034434"/>
            <a:ext cx="746372" cy="360040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箭头: 上弧形 23">
            <a:extLst>
              <a:ext uri="{FF2B5EF4-FFF2-40B4-BE49-F238E27FC236}">
                <a16:creationId xmlns:a16="http://schemas.microsoft.com/office/drawing/2014/main" id="{C2150AEE-3BCD-6BA6-3BB0-1BEAA6858A89}"/>
              </a:ext>
            </a:extLst>
          </p:cNvPr>
          <p:cNvSpPr/>
          <p:nvPr/>
        </p:nvSpPr>
        <p:spPr>
          <a:xfrm rot="16200000">
            <a:off x="196200" y="5296352"/>
            <a:ext cx="746372" cy="324036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B507FF0-106F-C08F-9785-17FD26DDF65C}"/>
              </a:ext>
            </a:extLst>
          </p:cNvPr>
          <p:cNvSpPr/>
          <p:nvPr/>
        </p:nvSpPr>
        <p:spPr>
          <a:xfrm>
            <a:off x="777604" y="4435171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Mmu</a:t>
            </a:r>
            <a:r>
              <a:rPr lang="zh-CN" altLang="en-US">
                <a:solidFill>
                  <a:schemeClr val="tx1"/>
                </a:solidFill>
              </a:rPr>
              <a:t>初始化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345F682-E4DB-67F1-5E28-2904620000F9}"/>
              </a:ext>
            </a:extLst>
          </p:cNvPr>
          <p:cNvSpPr/>
          <p:nvPr/>
        </p:nvSpPr>
        <p:spPr>
          <a:xfrm>
            <a:off x="777604" y="3969060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栈初始化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8094D94-CF40-ADA4-CC42-4140E22F1AE4}"/>
              </a:ext>
            </a:extLst>
          </p:cNvPr>
          <p:cNvSpPr/>
          <p:nvPr/>
        </p:nvSpPr>
        <p:spPr>
          <a:xfrm>
            <a:off x="777604" y="3501008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中断向量初始化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C8340DA-BB20-B5CF-EA9C-CD74F09201FE}"/>
              </a:ext>
            </a:extLst>
          </p:cNvPr>
          <p:cNvSpPr/>
          <p:nvPr/>
        </p:nvSpPr>
        <p:spPr>
          <a:xfrm>
            <a:off x="777604" y="3067019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首任务初始化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094FE9C-1893-ACD1-B065-D4F467A2CF58}"/>
              </a:ext>
            </a:extLst>
          </p:cNvPr>
          <p:cNvSpPr/>
          <p:nvPr/>
        </p:nvSpPr>
        <p:spPr>
          <a:xfrm>
            <a:off x="777604" y="2600908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发现设备和初始化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0E23857-C101-13F7-EA2C-744F6C044015}"/>
              </a:ext>
            </a:extLst>
          </p:cNvPr>
          <p:cNvSpPr/>
          <p:nvPr/>
        </p:nvSpPr>
        <p:spPr>
          <a:xfrm>
            <a:off x="777604" y="2168860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驱动初始化</a:t>
            </a:r>
            <a:r>
              <a:rPr lang="en-US" altLang="zh-CN">
                <a:solidFill>
                  <a:schemeClr val="tx1"/>
                </a:solidFill>
              </a:rPr>
              <a:t>: Console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F17E617-53DF-F913-F3BF-85A83CE5E89F}"/>
              </a:ext>
            </a:extLst>
          </p:cNvPr>
          <p:cNvSpPr/>
          <p:nvPr/>
        </p:nvSpPr>
        <p:spPr>
          <a:xfrm>
            <a:off x="777604" y="1734871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应用环境准备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05D0A41-BE92-37FA-3A84-AD4D8D7459CE}"/>
              </a:ext>
            </a:extLst>
          </p:cNvPr>
          <p:cNvSpPr/>
          <p:nvPr/>
        </p:nvSpPr>
        <p:spPr>
          <a:xfrm>
            <a:off x="777604" y="1304764"/>
            <a:ext cx="2582091" cy="3666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应用运行</a:t>
            </a:r>
            <a:r>
              <a:rPr lang="en-US" altLang="zh-CN">
                <a:solidFill>
                  <a:sysClr val="windowText" lastClr="000000"/>
                </a:solidFill>
              </a:rPr>
              <a:t>: </a:t>
            </a:r>
            <a:r>
              <a:rPr lang="zh-CN" altLang="en-US">
                <a:solidFill>
                  <a:sysClr val="windowText" lastClr="000000"/>
                </a:solidFill>
              </a:rPr>
              <a:t>打印</a:t>
            </a:r>
            <a:r>
              <a:rPr lang="en-US" altLang="zh-CN">
                <a:solidFill>
                  <a:sysClr val="windowText" lastClr="000000"/>
                </a:solidFill>
              </a:rPr>
              <a:t>hello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8120F2-AF1C-5BB1-F94E-A372F97B3C2D}"/>
              </a:ext>
            </a:extLst>
          </p:cNvPr>
          <p:cNvSpPr/>
          <p:nvPr/>
        </p:nvSpPr>
        <p:spPr>
          <a:xfrm>
            <a:off x="767408" y="4903223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早期寄存器初始化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54CCA6-D63F-A130-87CD-3ECA3E7A640A}"/>
              </a:ext>
            </a:extLst>
          </p:cNvPr>
          <p:cNvSpPr txBox="1"/>
          <p:nvPr/>
        </p:nvSpPr>
        <p:spPr>
          <a:xfrm>
            <a:off x="587388" y="517732"/>
            <a:ext cx="295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/>
              <a:t>单裸机</a:t>
            </a:r>
            <a:r>
              <a:rPr lang="en-US" altLang="zh-CN" sz="2000" b="1"/>
              <a:t>(</a:t>
            </a:r>
            <a:r>
              <a:rPr lang="zh-CN" altLang="en-US" sz="2000" b="1"/>
              <a:t>初次迭代</a:t>
            </a:r>
            <a:r>
              <a:rPr lang="en-US" altLang="zh-CN" sz="2000" b="1"/>
              <a:t>)</a:t>
            </a:r>
            <a:endParaRPr lang="zh-CN" altLang="en-US" sz="2000" b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73BF24-6110-7806-931D-40E0FB03493A}"/>
              </a:ext>
            </a:extLst>
          </p:cNvPr>
          <p:cNvSpPr/>
          <p:nvPr/>
        </p:nvSpPr>
        <p:spPr>
          <a:xfrm>
            <a:off x="4583832" y="3070903"/>
            <a:ext cx="2988332" cy="22718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1AEA03B-5D67-8C95-57BD-1BC58A0DE812}"/>
              </a:ext>
            </a:extLst>
          </p:cNvPr>
          <p:cNvSpPr/>
          <p:nvPr/>
        </p:nvSpPr>
        <p:spPr>
          <a:xfrm>
            <a:off x="4763852" y="6226250"/>
            <a:ext cx="2592288" cy="484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硬件</a:t>
            </a:r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zh-CN" altLang="en-US" b="1">
                <a:solidFill>
                  <a:schemeClr val="tx1"/>
                </a:solidFill>
              </a:rPr>
              <a:t>固件</a:t>
            </a:r>
            <a:r>
              <a:rPr lang="en-US" altLang="zh-CN" b="1">
                <a:solidFill>
                  <a:schemeClr val="tx1"/>
                </a:solidFill>
              </a:rPr>
              <a:t>): </a:t>
            </a:r>
            <a:r>
              <a:rPr lang="en-US" altLang="zh-CN">
                <a:solidFill>
                  <a:schemeClr val="tx1"/>
                </a:solidFill>
              </a:rPr>
              <a:t>BIOS/UEFI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A673FAA-2DB3-693A-010E-50C0A89591DF}"/>
              </a:ext>
            </a:extLst>
          </p:cNvPr>
          <p:cNvSpPr/>
          <p:nvPr/>
        </p:nvSpPr>
        <p:spPr>
          <a:xfrm>
            <a:off x="4763852" y="5522751"/>
            <a:ext cx="2592288" cy="6314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err="1">
                <a:solidFill>
                  <a:schemeClr val="tx1"/>
                </a:solidFill>
              </a:rPr>
              <a:t>BootLoader</a:t>
            </a:r>
            <a:r>
              <a:rPr lang="en-US" altLang="zh-CN">
                <a:solidFill>
                  <a:schemeClr val="tx1"/>
                </a:solidFill>
              </a:rPr>
              <a:t>: grub/</a:t>
            </a:r>
            <a:r>
              <a:rPr lang="en-US" altLang="zh-CN" err="1">
                <a:solidFill>
                  <a:schemeClr val="tx1"/>
                </a:solidFill>
              </a:rPr>
              <a:t>uboot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en-US" altLang="zh-CN" err="1">
                <a:solidFill>
                  <a:schemeClr val="tx1"/>
                </a:solidFill>
              </a:rPr>
              <a:t>opensbi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箭头: 上弧形 10">
            <a:extLst>
              <a:ext uri="{FF2B5EF4-FFF2-40B4-BE49-F238E27FC236}">
                <a16:creationId xmlns:a16="http://schemas.microsoft.com/office/drawing/2014/main" id="{5D29B85F-39C0-81A3-D404-BB88E3D8FD1E}"/>
              </a:ext>
            </a:extLst>
          </p:cNvPr>
          <p:cNvSpPr/>
          <p:nvPr/>
        </p:nvSpPr>
        <p:spPr>
          <a:xfrm rot="16200000">
            <a:off x="4210646" y="6039952"/>
            <a:ext cx="746372" cy="360040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箭头: 上弧形 11">
            <a:extLst>
              <a:ext uri="{FF2B5EF4-FFF2-40B4-BE49-F238E27FC236}">
                <a16:creationId xmlns:a16="http://schemas.microsoft.com/office/drawing/2014/main" id="{38B09E30-B2D7-4BF0-573A-EA1809D66115}"/>
              </a:ext>
            </a:extLst>
          </p:cNvPr>
          <p:cNvSpPr/>
          <p:nvPr/>
        </p:nvSpPr>
        <p:spPr>
          <a:xfrm rot="16200000">
            <a:off x="4192644" y="5301870"/>
            <a:ext cx="746372" cy="324036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3BB904-9EE9-EE86-4238-96D4073B84D3}"/>
              </a:ext>
            </a:extLst>
          </p:cNvPr>
          <p:cNvSpPr/>
          <p:nvPr/>
        </p:nvSpPr>
        <p:spPr>
          <a:xfrm>
            <a:off x="4774048" y="4440689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Mmu</a:t>
            </a:r>
            <a:r>
              <a:rPr lang="zh-CN" altLang="en-US">
                <a:solidFill>
                  <a:schemeClr val="tx1"/>
                </a:solidFill>
              </a:rPr>
              <a:t>初始化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57C4E8-E4F3-8CE0-74B5-55B6A96E555E}"/>
              </a:ext>
            </a:extLst>
          </p:cNvPr>
          <p:cNvSpPr/>
          <p:nvPr/>
        </p:nvSpPr>
        <p:spPr>
          <a:xfrm>
            <a:off x="4774048" y="3974578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栈初始化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900C6FC-805A-4D80-5F18-75B2C1B8C909}"/>
              </a:ext>
            </a:extLst>
          </p:cNvPr>
          <p:cNvSpPr/>
          <p:nvPr/>
        </p:nvSpPr>
        <p:spPr>
          <a:xfrm>
            <a:off x="4774048" y="3506526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中断向量初始化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EB12CCC-35EE-FF66-D758-63DE6C0D99F9}"/>
              </a:ext>
            </a:extLst>
          </p:cNvPr>
          <p:cNvSpPr/>
          <p:nvPr/>
        </p:nvSpPr>
        <p:spPr>
          <a:xfrm>
            <a:off x="4774048" y="3072537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首任务初始化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105CD60-09C9-705C-2F89-C735E05630DB}"/>
              </a:ext>
            </a:extLst>
          </p:cNvPr>
          <p:cNvSpPr/>
          <p:nvPr/>
        </p:nvSpPr>
        <p:spPr>
          <a:xfrm>
            <a:off x="4774048" y="2606426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发现设备和初始化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28C8161-A68F-11A5-14D3-F169BB83EA66}"/>
              </a:ext>
            </a:extLst>
          </p:cNvPr>
          <p:cNvSpPr/>
          <p:nvPr/>
        </p:nvSpPr>
        <p:spPr>
          <a:xfrm>
            <a:off x="4774048" y="2174378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驱动初始化</a:t>
            </a:r>
            <a:r>
              <a:rPr lang="en-US" altLang="zh-CN">
                <a:solidFill>
                  <a:schemeClr val="tx1"/>
                </a:solidFill>
              </a:rPr>
              <a:t>: Console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8353F5C-211A-C35F-3E80-295A0A5D6E06}"/>
              </a:ext>
            </a:extLst>
          </p:cNvPr>
          <p:cNvSpPr/>
          <p:nvPr/>
        </p:nvSpPr>
        <p:spPr>
          <a:xfrm>
            <a:off x="4774048" y="1740389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应用环境准备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66B8B83-A644-3F36-DD73-356F6539DE8C}"/>
              </a:ext>
            </a:extLst>
          </p:cNvPr>
          <p:cNvSpPr/>
          <p:nvPr/>
        </p:nvSpPr>
        <p:spPr>
          <a:xfrm>
            <a:off x="4774048" y="1310282"/>
            <a:ext cx="2582091" cy="3666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应用运行</a:t>
            </a:r>
            <a:r>
              <a:rPr lang="en-US" altLang="zh-CN">
                <a:solidFill>
                  <a:sysClr val="windowText" lastClr="000000"/>
                </a:solidFill>
              </a:rPr>
              <a:t>: </a:t>
            </a:r>
            <a:r>
              <a:rPr lang="zh-CN" altLang="en-US">
                <a:solidFill>
                  <a:sysClr val="windowText" lastClr="000000"/>
                </a:solidFill>
              </a:rPr>
              <a:t>打印</a:t>
            </a:r>
            <a:r>
              <a:rPr lang="en-US" altLang="zh-CN">
                <a:solidFill>
                  <a:sysClr val="windowText" lastClr="000000"/>
                </a:solidFill>
              </a:rPr>
              <a:t>hello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27D5C5D-F989-B122-029B-802E7DF53C80}"/>
              </a:ext>
            </a:extLst>
          </p:cNvPr>
          <p:cNvSpPr/>
          <p:nvPr/>
        </p:nvSpPr>
        <p:spPr>
          <a:xfrm>
            <a:off x="4763852" y="4908741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早期寄存器初始化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4B937AA-4A25-FC36-64E0-8C8DBC61094A}"/>
              </a:ext>
            </a:extLst>
          </p:cNvPr>
          <p:cNvSpPr txBox="1"/>
          <p:nvPr/>
        </p:nvSpPr>
        <p:spPr>
          <a:xfrm>
            <a:off x="4583832" y="514959"/>
            <a:ext cx="295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/>
              <a:t>层次化</a:t>
            </a:r>
            <a:r>
              <a:rPr lang="en-US" altLang="zh-CN" sz="2000" b="1"/>
              <a:t>(</a:t>
            </a:r>
            <a:r>
              <a:rPr lang="zh-CN" altLang="en-US" sz="2000" b="1"/>
              <a:t>再次迭代</a:t>
            </a:r>
            <a:r>
              <a:rPr lang="en-US" altLang="zh-CN" sz="2000" b="1"/>
              <a:t>)</a:t>
            </a:r>
            <a:endParaRPr lang="zh-CN" altLang="en-US" sz="2000" b="1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4C42BBB-2F40-1776-6394-1853453D659C}"/>
              </a:ext>
            </a:extLst>
          </p:cNvPr>
          <p:cNvSpPr/>
          <p:nvPr/>
        </p:nvSpPr>
        <p:spPr>
          <a:xfrm>
            <a:off x="8832304" y="6226250"/>
            <a:ext cx="2592288" cy="484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硬件</a:t>
            </a:r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zh-CN" altLang="en-US" b="1">
                <a:solidFill>
                  <a:schemeClr val="tx1"/>
                </a:solidFill>
              </a:rPr>
              <a:t>固件</a:t>
            </a:r>
            <a:r>
              <a:rPr lang="en-US" altLang="zh-CN" b="1">
                <a:solidFill>
                  <a:schemeClr val="tx1"/>
                </a:solidFill>
              </a:rPr>
              <a:t>): </a:t>
            </a:r>
            <a:r>
              <a:rPr lang="en-US" altLang="zh-CN">
                <a:solidFill>
                  <a:schemeClr val="tx1"/>
                </a:solidFill>
              </a:rPr>
              <a:t>BIOS/UEFI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B755C4F-3DA0-D8AD-7A26-F137F61B16BD}"/>
              </a:ext>
            </a:extLst>
          </p:cNvPr>
          <p:cNvSpPr/>
          <p:nvPr/>
        </p:nvSpPr>
        <p:spPr>
          <a:xfrm>
            <a:off x="8832304" y="5522751"/>
            <a:ext cx="2592288" cy="6314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err="1">
                <a:solidFill>
                  <a:schemeClr val="tx1"/>
                </a:solidFill>
              </a:rPr>
              <a:t>BootLoader</a:t>
            </a:r>
            <a:r>
              <a:rPr lang="en-US" altLang="zh-CN">
                <a:solidFill>
                  <a:schemeClr val="tx1"/>
                </a:solidFill>
              </a:rPr>
              <a:t>: grub/</a:t>
            </a:r>
            <a:r>
              <a:rPr lang="en-US" altLang="zh-CN" err="1">
                <a:solidFill>
                  <a:schemeClr val="tx1"/>
                </a:solidFill>
              </a:rPr>
              <a:t>uboot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en-US" altLang="zh-CN" err="1">
                <a:solidFill>
                  <a:schemeClr val="tx1"/>
                </a:solidFill>
              </a:rPr>
              <a:t>opensbi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箭头: 上弧形 42">
            <a:extLst>
              <a:ext uri="{FF2B5EF4-FFF2-40B4-BE49-F238E27FC236}">
                <a16:creationId xmlns:a16="http://schemas.microsoft.com/office/drawing/2014/main" id="{5D8DEBFC-6C8F-988F-C05F-7CA13FF1C1C6}"/>
              </a:ext>
            </a:extLst>
          </p:cNvPr>
          <p:cNvSpPr/>
          <p:nvPr/>
        </p:nvSpPr>
        <p:spPr>
          <a:xfrm rot="16200000">
            <a:off x="8279098" y="6039952"/>
            <a:ext cx="746372" cy="360040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3BD7098-4B3D-711A-88C7-A658F36771EB}"/>
              </a:ext>
            </a:extLst>
          </p:cNvPr>
          <p:cNvSpPr/>
          <p:nvPr/>
        </p:nvSpPr>
        <p:spPr>
          <a:xfrm>
            <a:off x="8688288" y="3853590"/>
            <a:ext cx="1044118" cy="14891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riscv64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48245B53-006A-3AC7-AAB9-1747B1A168F8}"/>
              </a:ext>
            </a:extLst>
          </p:cNvPr>
          <p:cNvGrpSpPr/>
          <p:nvPr/>
        </p:nvGrpSpPr>
        <p:grpSpPr>
          <a:xfrm>
            <a:off x="8790809" y="4226750"/>
            <a:ext cx="836111" cy="1038715"/>
            <a:chOff x="9114845" y="4226750"/>
            <a:chExt cx="836111" cy="1038715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C54F522-F1FE-3D37-BACC-4E48DFDCDD5C}"/>
                </a:ext>
              </a:extLst>
            </p:cNvPr>
            <p:cNvSpPr/>
            <p:nvPr/>
          </p:nvSpPr>
          <p:spPr>
            <a:xfrm>
              <a:off x="9117807" y="4876763"/>
              <a:ext cx="830620" cy="1802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err="1">
                  <a:solidFill>
                    <a:schemeClr val="tx1"/>
                  </a:solidFill>
                </a:rPr>
                <a:t>mmu</a:t>
              </a:r>
              <a:r>
                <a:rPr lang="zh-CN" altLang="en-US" sz="1200">
                  <a:solidFill>
                    <a:schemeClr val="tx1"/>
                  </a:solidFill>
                </a:rPr>
                <a:t>初始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A84BC8D-F436-4B3D-DBC6-1BE8A6F18127}"/>
                </a:ext>
              </a:extLst>
            </p:cNvPr>
            <p:cNvSpPr/>
            <p:nvPr/>
          </p:nvSpPr>
          <p:spPr>
            <a:xfrm>
              <a:off x="9117808" y="4647619"/>
              <a:ext cx="830620" cy="1855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栈初始化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37510A4-F47E-998C-6F21-4DEB9C606353}"/>
                </a:ext>
              </a:extLst>
            </p:cNvPr>
            <p:cNvSpPr/>
            <p:nvPr/>
          </p:nvSpPr>
          <p:spPr>
            <a:xfrm>
              <a:off x="9114845" y="4435171"/>
              <a:ext cx="830620" cy="1874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中断初始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D610845-2819-B634-923F-AAE1BEE3F0B5}"/>
                </a:ext>
              </a:extLst>
            </p:cNvPr>
            <p:cNvSpPr/>
            <p:nvPr/>
          </p:nvSpPr>
          <p:spPr>
            <a:xfrm>
              <a:off x="9114846" y="4226750"/>
              <a:ext cx="830620" cy="190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任务初始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0A7143E-A81E-C02C-05BE-A79E0E2E1A23}"/>
                </a:ext>
              </a:extLst>
            </p:cNvPr>
            <p:cNvSpPr/>
            <p:nvPr/>
          </p:nvSpPr>
          <p:spPr>
            <a:xfrm>
              <a:off x="9120337" y="5085184"/>
              <a:ext cx="830619" cy="1802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早期初始</a:t>
              </a: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9881FFC9-AF3F-37DA-7A88-0C6127E7E9D4}"/>
              </a:ext>
            </a:extLst>
          </p:cNvPr>
          <p:cNvSpPr txBox="1"/>
          <p:nvPr/>
        </p:nvSpPr>
        <p:spPr>
          <a:xfrm>
            <a:off x="8976318" y="518820"/>
            <a:ext cx="2926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/>
              <a:t>组件化</a:t>
            </a:r>
            <a:r>
              <a:rPr lang="en-US" altLang="zh-CN" sz="2000" b="1"/>
              <a:t>(</a:t>
            </a:r>
            <a:r>
              <a:rPr lang="zh-CN" altLang="en-US" sz="2000" b="1"/>
              <a:t>三次迭代</a:t>
            </a:r>
            <a:r>
              <a:rPr lang="en-US" altLang="zh-CN" sz="2000" b="1"/>
              <a:t>)</a:t>
            </a:r>
            <a:endParaRPr lang="zh-CN" altLang="en-US" sz="2000" b="1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BBBFDE0-1219-8293-FF18-287DAA752725}"/>
              </a:ext>
            </a:extLst>
          </p:cNvPr>
          <p:cNvCxnSpPr/>
          <p:nvPr/>
        </p:nvCxnSpPr>
        <p:spPr>
          <a:xfrm>
            <a:off x="4403812" y="3068960"/>
            <a:ext cx="33123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9F26C718-D8BE-D52A-6A0B-99A4AE3BE715}"/>
              </a:ext>
            </a:extLst>
          </p:cNvPr>
          <p:cNvCxnSpPr/>
          <p:nvPr/>
        </p:nvCxnSpPr>
        <p:spPr>
          <a:xfrm>
            <a:off x="4403812" y="1736812"/>
            <a:ext cx="33123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3BF0F3E9-73CA-94A5-101A-D94BADCDD3B7}"/>
              </a:ext>
            </a:extLst>
          </p:cNvPr>
          <p:cNvSpPr txBox="1"/>
          <p:nvPr/>
        </p:nvSpPr>
        <p:spPr>
          <a:xfrm>
            <a:off x="6960096" y="2776862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/>
              <a:t>HAL</a:t>
            </a:r>
            <a:endParaRPr lang="zh-CN" altLang="en-US" sz="2000" b="1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6A83762-EEBD-E4A0-1EF0-0E9CD4E93D94}"/>
              </a:ext>
            </a:extLst>
          </p:cNvPr>
          <p:cNvSpPr txBox="1"/>
          <p:nvPr/>
        </p:nvSpPr>
        <p:spPr>
          <a:xfrm>
            <a:off x="6587619" y="1412776"/>
            <a:ext cx="109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/>
              <a:t>runtime</a:t>
            </a:r>
            <a:endParaRPr lang="zh-CN" altLang="en-US" sz="2000" b="1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3C36419-23E9-81DF-7227-D2730D4680DC}"/>
              </a:ext>
            </a:extLst>
          </p:cNvPr>
          <p:cNvSpPr/>
          <p:nvPr/>
        </p:nvSpPr>
        <p:spPr>
          <a:xfrm>
            <a:off x="9768410" y="3848071"/>
            <a:ext cx="1044118" cy="14891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aarch64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6968798E-ED96-AB51-D13F-83CD1852388C}"/>
              </a:ext>
            </a:extLst>
          </p:cNvPr>
          <p:cNvGrpSpPr/>
          <p:nvPr/>
        </p:nvGrpSpPr>
        <p:grpSpPr>
          <a:xfrm>
            <a:off x="9870931" y="4221231"/>
            <a:ext cx="836111" cy="1038715"/>
            <a:chOff x="9114845" y="4226750"/>
            <a:chExt cx="836111" cy="1038715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BBF6D800-A970-A0BF-0F9F-E20C88E8B033}"/>
                </a:ext>
              </a:extLst>
            </p:cNvPr>
            <p:cNvSpPr/>
            <p:nvPr/>
          </p:nvSpPr>
          <p:spPr>
            <a:xfrm>
              <a:off x="9117807" y="4876763"/>
              <a:ext cx="830620" cy="1802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err="1">
                  <a:solidFill>
                    <a:schemeClr val="tx1"/>
                  </a:solidFill>
                </a:rPr>
                <a:t>mmu</a:t>
              </a:r>
              <a:r>
                <a:rPr lang="zh-CN" altLang="en-US" sz="1200">
                  <a:solidFill>
                    <a:schemeClr val="tx1"/>
                  </a:solidFill>
                </a:rPr>
                <a:t>初始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901DAF2C-DD6D-2681-A067-E20ABF33E007}"/>
                </a:ext>
              </a:extLst>
            </p:cNvPr>
            <p:cNvSpPr/>
            <p:nvPr/>
          </p:nvSpPr>
          <p:spPr>
            <a:xfrm>
              <a:off x="9117808" y="4647619"/>
              <a:ext cx="830620" cy="1855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栈初始化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5328D2E9-58AB-F02E-4517-8B3BCD921B04}"/>
                </a:ext>
              </a:extLst>
            </p:cNvPr>
            <p:cNvSpPr/>
            <p:nvPr/>
          </p:nvSpPr>
          <p:spPr>
            <a:xfrm>
              <a:off x="9114845" y="4435171"/>
              <a:ext cx="830620" cy="1874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中断初始</a:t>
              </a: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D544A054-5014-7144-F84A-D13675BC8012}"/>
                </a:ext>
              </a:extLst>
            </p:cNvPr>
            <p:cNvSpPr/>
            <p:nvPr/>
          </p:nvSpPr>
          <p:spPr>
            <a:xfrm>
              <a:off x="9114846" y="4226750"/>
              <a:ext cx="830620" cy="190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任务初始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25870767-26E6-B87A-123B-881CB655F18F}"/>
                </a:ext>
              </a:extLst>
            </p:cNvPr>
            <p:cNvSpPr/>
            <p:nvPr/>
          </p:nvSpPr>
          <p:spPr>
            <a:xfrm>
              <a:off x="9120337" y="5085184"/>
              <a:ext cx="830619" cy="1802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早期初始</a:t>
              </a:r>
            </a:p>
          </p:txBody>
        </p:sp>
      </p:grpSp>
      <p:sp>
        <p:nvSpPr>
          <p:cNvPr id="73" name="矩形 72">
            <a:extLst>
              <a:ext uri="{FF2B5EF4-FFF2-40B4-BE49-F238E27FC236}">
                <a16:creationId xmlns:a16="http://schemas.microsoft.com/office/drawing/2014/main" id="{C4BC7EC0-B44B-21E7-4FBB-DF0114FB245A}"/>
              </a:ext>
            </a:extLst>
          </p:cNvPr>
          <p:cNvSpPr/>
          <p:nvPr/>
        </p:nvSpPr>
        <p:spPr>
          <a:xfrm>
            <a:off x="10848532" y="3848071"/>
            <a:ext cx="1044118" cy="14965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x86_64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0D9AF626-129C-EFBA-FFAA-2A227E1361A2}"/>
              </a:ext>
            </a:extLst>
          </p:cNvPr>
          <p:cNvGrpSpPr/>
          <p:nvPr/>
        </p:nvGrpSpPr>
        <p:grpSpPr>
          <a:xfrm>
            <a:off x="10951053" y="4228692"/>
            <a:ext cx="836111" cy="1038715"/>
            <a:chOff x="9114845" y="4226750"/>
            <a:chExt cx="836111" cy="1038715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064408F0-7B38-47EC-162B-CE3BD1FB7B90}"/>
                </a:ext>
              </a:extLst>
            </p:cNvPr>
            <p:cNvSpPr/>
            <p:nvPr/>
          </p:nvSpPr>
          <p:spPr>
            <a:xfrm>
              <a:off x="9117807" y="4876763"/>
              <a:ext cx="830620" cy="1802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err="1">
                  <a:solidFill>
                    <a:schemeClr val="tx1"/>
                  </a:solidFill>
                </a:rPr>
                <a:t>mmu</a:t>
              </a:r>
              <a:r>
                <a:rPr lang="zh-CN" altLang="en-US" sz="1200">
                  <a:solidFill>
                    <a:schemeClr val="tx1"/>
                  </a:solidFill>
                </a:rPr>
                <a:t>初始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5E7656D-E5AE-EFF6-A2A4-F086B1045A04}"/>
                </a:ext>
              </a:extLst>
            </p:cNvPr>
            <p:cNvSpPr/>
            <p:nvPr/>
          </p:nvSpPr>
          <p:spPr>
            <a:xfrm>
              <a:off x="9117808" y="4647619"/>
              <a:ext cx="830620" cy="1855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栈初始化</a:t>
              </a: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D567D42-B766-6C06-241C-5495AE7D067E}"/>
                </a:ext>
              </a:extLst>
            </p:cNvPr>
            <p:cNvSpPr/>
            <p:nvPr/>
          </p:nvSpPr>
          <p:spPr>
            <a:xfrm>
              <a:off x="9114845" y="4435171"/>
              <a:ext cx="830620" cy="1874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中断初始</a:t>
              </a: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2C746392-E8C6-3D83-17B1-41D8E11677C0}"/>
                </a:ext>
              </a:extLst>
            </p:cNvPr>
            <p:cNvSpPr/>
            <p:nvPr/>
          </p:nvSpPr>
          <p:spPr>
            <a:xfrm>
              <a:off x="9114846" y="4226750"/>
              <a:ext cx="830620" cy="190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任务初始</a:t>
              </a: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4E5D39F0-8C8A-743B-76D2-AEE932100D07}"/>
                </a:ext>
              </a:extLst>
            </p:cNvPr>
            <p:cNvSpPr/>
            <p:nvPr/>
          </p:nvSpPr>
          <p:spPr>
            <a:xfrm>
              <a:off x="9120337" y="5085184"/>
              <a:ext cx="830619" cy="1802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早期初始</a:t>
              </a:r>
            </a:p>
          </p:txBody>
        </p:sp>
      </p:grpSp>
      <p:sp>
        <p:nvSpPr>
          <p:cNvPr id="80" name="矩形 79">
            <a:extLst>
              <a:ext uri="{FF2B5EF4-FFF2-40B4-BE49-F238E27FC236}">
                <a16:creationId xmlns:a16="http://schemas.microsoft.com/office/drawing/2014/main" id="{0DEB22F6-1294-DE69-5C69-3AE70B4CBB0F}"/>
              </a:ext>
            </a:extLst>
          </p:cNvPr>
          <p:cNvSpPr/>
          <p:nvPr/>
        </p:nvSpPr>
        <p:spPr>
          <a:xfrm>
            <a:off x="8688288" y="3463063"/>
            <a:ext cx="320436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axhal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9036E93E-E660-F88E-3C5B-62693828218C}"/>
              </a:ext>
            </a:extLst>
          </p:cNvPr>
          <p:cNvSpPr/>
          <p:nvPr/>
        </p:nvSpPr>
        <p:spPr>
          <a:xfrm>
            <a:off x="8688289" y="2333096"/>
            <a:ext cx="1368151" cy="10959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axruntime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7735FD2-F2A9-575D-2A75-9ECDE1487A7C}"/>
              </a:ext>
            </a:extLst>
          </p:cNvPr>
          <p:cNvSpPr/>
          <p:nvPr/>
        </p:nvSpPr>
        <p:spPr>
          <a:xfrm>
            <a:off x="8688288" y="1628800"/>
            <a:ext cx="3204360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ulib</a:t>
            </a:r>
            <a:r>
              <a:rPr lang="en-US" altLang="zh-CN" sz="2000" b="1">
                <a:solidFill>
                  <a:schemeClr val="tx1"/>
                </a:solidFill>
              </a:rPr>
              <a:t>: </a:t>
            </a:r>
            <a:r>
              <a:rPr lang="en-US" altLang="zh-CN" sz="2000" err="1">
                <a:solidFill>
                  <a:schemeClr val="tx1"/>
                </a:solidFill>
              </a:rPr>
              <a:t>axstd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A24E2A3-7FC1-21B5-5329-0CA5B36D559C}"/>
              </a:ext>
            </a:extLst>
          </p:cNvPr>
          <p:cNvSpPr/>
          <p:nvPr/>
        </p:nvSpPr>
        <p:spPr>
          <a:xfrm>
            <a:off x="8688287" y="1266819"/>
            <a:ext cx="3204361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app: </a:t>
            </a:r>
            <a:r>
              <a:rPr lang="en-US" altLang="zh-CN" sz="2000" err="1">
                <a:solidFill>
                  <a:schemeClr val="tx1"/>
                </a:solidFill>
              </a:rPr>
              <a:t>hello_world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F20061B4-7D7C-BB39-1004-E2077A46315E}"/>
              </a:ext>
            </a:extLst>
          </p:cNvPr>
          <p:cNvSpPr/>
          <p:nvPr/>
        </p:nvSpPr>
        <p:spPr>
          <a:xfrm>
            <a:off x="10236461" y="3059758"/>
            <a:ext cx="1666380" cy="346256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axdriver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7CF5C4C8-A74E-A10C-B61B-9FB184EB63B9}"/>
              </a:ext>
            </a:extLst>
          </p:cNvPr>
          <p:cNvSpPr/>
          <p:nvPr/>
        </p:nvSpPr>
        <p:spPr>
          <a:xfrm>
            <a:off x="10244866" y="2699718"/>
            <a:ext cx="881498" cy="346256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axnet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765BD26-A87D-E5A8-8E98-318B878EE629}"/>
              </a:ext>
            </a:extLst>
          </p:cNvPr>
          <p:cNvSpPr/>
          <p:nvPr/>
        </p:nvSpPr>
        <p:spPr>
          <a:xfrm>
            <a:off x="11189671" y="2684889"/>
            <a:ext cx="738977" cy="346256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95AFD7A-82E0-E453-4CE8-6AE3656B1E78}"/>
              </a:ext>
            </a:extLst>
          </p:cNvPr>
          <p:cNvSpPr/>
          <p:nvPr/>
        </p:nvSpPr>
        <p:spPr>
          <a:xfrm>
            <a:off x="10238362" y="2326934"/>
            <a:ext cx="1666380" cy="346256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axtask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89" name="箭头: 右 88">
            <a:extLst>
              <a:ext uri="{FF2B5EF4-FFF2-40B4-BE49-F238E27FC236}">
                <a16:creationId xmlns:a16="http://schemas.microsoft.com/office/drawing/2014/main" id="{49325E57-1499-D1C3-C8AF-97D3F13CE3AC}"/>
              </a:ext>
            </a:extLst>
          </p:cNvPr>
          <p:cNvSpPr/>
          <p:nvPr/>
        </p:nvSpPr>
        <p:spPr>
          <a:xfrm>
            <a:off x="3783003" y="2660886"/>
            <a:ext cx="417195" cy="10237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箭头: 右 90">
            <a:extLst>
              <a:ext uri="{FF2B5EF4-FFF2-40B4-BE49-F238E27FC236}">
                <a16:creationId xmlns:a16="http://schemas.microsoft.com/office/drawing/2014/main" id="{76748FA2-6F29-831B-AAA3-4D625A901CCF}"/>
              </a:ext>
            </a:extLst>
          </p:cNvPr>
          <p:cNvSpPr/>
          <p:nvPr/>
        </p:nvSpPr>
        <p:spPr>
          <a:xfrm>
            <a:off x="8011638" y="2703479"/>
            <a:ext cx="417195" cy="10237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上弧形 43">
            <a:extLst>
              <a:ext uri="{FF2B5EF4-FFF2-40B4-BE49-F238E27FC236}">
                <a16:creationId xmlns:a16="http://schemas.microsoft.com/office/drawing/2014/main" id="{E23BD4FE-756D-0436-159D-9FDF03F61178}"/>
              </a:ext>
            </a:extLst>
          </p:cNvPr>
          <p:cNvSpPr/>
          <p:nvPr/>
        </p:nvSpPr>
        <p:spPr>
          <a:xfrm rot="16200000">
            <a:off x="8261096" y="5301870"/>
            <a:ext cx="746372" cy="324036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CDC9318-3AE4-0662-693E-B09F9F3F648B}"/>
              </a:ext>
            </a:extLst>
          </p:cNvPr>
          <p:cNvSpPr/>
          <p:nvPr/>
        </p:nvSpPr>
        <p:spPr>
          <a:xfrm>
            <a:off x="8688288" y="1981641"/>
            <a:ext cx="3204360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api</a:t>
            </a:r>
            <a:r>
              <a:rPr lang="en-US" altLang="zh-CN" sz="2000" b="1">
                <a:solidFill>
                  <a:schemeClr val="tx1"/>
                </a:solidFill>
              </a:rPr>
              <a:t>: </a:t>
            </a:r>
            <a:r>
              <a:rPr lang="en-US" altLang="zh-CN" sz="2000" err="1">
                <a:solidFill>
                  <a:schemeClr val="tx1"/>
                </a:solidFill>
              </a:rPr>
              <a:t>arceos_api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54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F27BB3-6B4B-3BB7-82D4-12FECB286CFF}"/>
              </a:ext>
            </a:extLst>
          </p:cNvPr>
          <p:cNvSpPr txBox="1"/>
          <p:nvPr/>
        </p:nvSpPr>
        <p:spPr>
          <a:xfrm>
            <a:off x="515380" y="370134"/>
            <a:ext cx="55441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示例流程</a:t>
            </a:r>
            <a:r>
              <a:rPr lang="en-US" altLang="zh-CN" sz="3200"/>
              <a:t>(riscv64)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78605E-DBD4-B746-CDD4-14CFBF92556A}"/>
              </a:ext>
            </a:extLst>
          </p:cNvPr>
          <p:cNvSpPr/>
          <p:nvPr/>
        </p:nvSpPr>
        <p:spPr>
          <a:xfrm>
            <a:off x="4547316" y="4924664"/>
            <a:ext cx="1512172" cy="3979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axhal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B7423E-44AB-4AAF-23CC-808E276B2C64}"/>
              </a:ext>
            </a:extLst>
          </p:cNvPr>
          <p:cNvSpPr/>
          <p:nvPr/>
        </p:nvSpPr>
        <p:spPr>
          <a:xfrm>
            <a:off x="4540926" y="3700426"/>
            <a:ext cx="1512172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axruntime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DD47C03-6DF0-160A-B1C4-894F5321F696}"/>
              </a:ext>
            </a:extLst>
          </p:cNvPr>
          <p:cNvSpPr/>
          <p:nvPr/>
        </p:nvSpPr>
        <p:spPr>
          <a:xfrm>
            <a:off x="4549421" y="1969254"/>
            <a:ext cx="3093158" cy="705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app: </a:t>
            </a:r>
            <a:r>
              <a:rPr lang="en-US" altLang="zh-CN" sz="2000" err="1">
                <a:solidFill>
                  <a:schemeClr val="tx1"/>
                </a:solidFill>
              </a:rPr>
              <a:t>hello_world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5" name="箭头: 上 14">
            <a:extLst>
              <a:ext uri="{FF2B5EF4-FFF2-40B4-BE49-F238E27FC236}">
                <a16:creationId xmlns:a16="http://schemas.microsoft.com/office/drawing/2014/main" id="{38662E2F-6A8B-774F-9408-D9736729749B}"/>
              </a:ext>
            </a:extLst>
          </p:cNvPr>
          <p:cNvSpPr/>
          <p:nvPr/>
        </p:nvSpPr>
        <p:spPr>
          <a:xfrm>
            <a:off x="5051319" y="4109312"/>
            <a:ext cx="484632" cy="795561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上 16">
            <a:extLst>
              <a:ext uri="{FF2B5EF4-FFF2-40B4-BE49-F238E27FC236}">
                <a16:creationId xmlns:a16="http://schemas.microsoft.com/office/drawing/2014/main" id="{C4F15DF2-CA24-059E-D1B7-61CCAB5A759D}"/>
              </a:ext>
            </a:extLst>
          </p:cNvPr>
          <p:cNvSpPr/>
          <p:nvPr/>
        </p:nvSpPr>
        <p:spPr>
          <a:xfrm>
            <a:off x="5063191" y="2647498"/>
            <a:ext cx="484632" cy="1042027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475CC8-09EE-9744-368B-084AC65DB51B}"/>
              </a:ext>
            </a:extLst>
          </p:cNvPr>
          <p:cNvSpPr/>
          <p:nvPr/>
        </p:nvSpPr>
        <p:spPr>
          <a:xfrm>
            <a:off x="6267529" y="2991905"/>
            <a:ext cx="1368154" cy="3948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ulib</a:t>
            </a:r>
            <a:r>
              <a:rPr lang="en-US" altLang="zh-CN" sz="2000" b="1">
                <a:solidFill>
                  <a:schemeClr val="tx1"/>
                </a:solidFill>
              </a:rPr>
              <a:t>: </a:t>
            </a:r>
            <a:r>
              <a:rPr lang="en-US" altLang="zh-CN" sz="2000" err="1">
                <a:solidFill>
                  <a:schemeClr val="tx1"/>
                </a:solidFill>
              </a:rPr>
              <a:t>axstd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2DC692-FB6E-BA52-B247-C30CF4E55F34}"/>
              </a:ext>
            </a:extLst>
          </p:cNvPr>
          <p:cNvSpPr/>
          <p:nvPr/>
        </p:nvSpPr>
        <p:spPr>
          <a:xfrm>
            <a:off x="6267529" y="3386710"/>
            <a:ext cx="1375050" cy="313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arceos_api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361F7F35-0D84-2103-B873-2B7373098109}"/>
              </a:ext>
            </a:extLst>
          </p:cNvPr>
          <p:cNvSpPr/>
          <p:nvPr/>
        </p:nvSpPr>
        <p:spPr>
          <a:xfrm>
            <a:off x="6712738" y="2677189"/>
            <a:ext cx="484632" cy="324036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7C4DBAB3-98F9-77FC-E78C-6C6CC2C7A26A}"/>
              </a:ext>
            </a:extLst>
          </p:cNvPr>
          <p:cNvSpPr/>
          <p:nvPr/>
        </p:nvSpPr>
        <p:spPr>
          <a:xfrm>
            <a:off x="3451128" y="1963497"/>
            <a:ext cx="484632" cy="3466386"/>
          </a:xfrm>
          <a:prstGeom prst="up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引导</a:t>
            </a:r>
            <a:endParaRPr lang="en-US" altLang="zh-CN" sz="2000">
              <a:solidFill>
                <a:schemeClr val="tx1"/>
              </a:solidFill>
            </a:endParaRPr>
          </a:p>
          <a:p>
            <a:pPr algn="ctr"/>
            <a:endParaRPr lang="en-US" altLang="zh-CN" sz="2000">
              <a:solidFill>
                <a:schemeClr val="tx1"/>
              </a:solidFill>
            </a:endParaRPr>
          </a:p>
          <a:p>
            <a:pPr algn="ctr"/>
            <a:r>
              <a:rPr lang="zh-CN" altLang="en-US" sz="2000">
                <a:solidFill>
                  <a:schemeClr val="tx1"/>
                </a:solidFill>
              </a:rPr>
              <a:t>准备环境</a:t>
            </a:r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EBC888A7-BE49-5BEB-6C01-643C6AF92E3E}"/>
              </a:ext>
            </a:extLst>
          </p:cNvPr>
          <p:cNvSpPr/>
          <p:nvPr/>
        </p:nvSpPr>
        <p:spPr>
          <a:xfrm rot="10800000">
            <a:off x="8184232" y="1963497"/>
            <a:ext cx="484632" cy="3413182"/>
          </a:xfrm>
          <a:prstGeom prst="upArrow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0E78E9-67B8-CD58-DF21-21CC46219484}"/>
              </a:ext>
            </a:extLst>
          </p:cNvPr>
          <p:cNvSpPr txBox="1"/>
          <p:nvPr/>
        </p:nvSpPr>
        <p:spPr>
          <a:xfrm>
            <a:off x="8208760" y="2647498"/>
            <a:ext cx="3621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运</a:t>
            </a:r>
            <a:endParaRPr lang="en-US" altLang="zh-CN" sz="2000"/>
          </a:p>
          <a:p>
            <a:r>
              <a:rPr lang="zh-CN" altLang="en-US" sz="2000"/>
              <a:t>行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调用功能</a:t>
            </a:r>
          </a:p>
        </p:txBody>
      </p:sp>
    </p:spTree>
    <p:extLst>
      <p:ext uri="{BB962C8B-B14F-4D97-AF65-F5344CB8AC3E}">
        <p14:creationId xmlns:p14="http://schemas.microsoft.com/office/powerpoint/2010/main" val="1323603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6CBB877-A2AA-F5E4-07BF-9A96C0FBD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89" y="1448780"/>
            <a:ext cx="6001922" cy="53285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5CAB50A-3A00-E112-5AE9-8C653BD50B89}"/>
              </a:ext>
            </a:extLst>
          </p:cNvPr>
          <p:cNvSpPr txBox="1"/>
          <p:nvPr/>
        </p:nvSpPr>
        <p:spPr>
          <a:xfrm>
            <a:off x="569552" y="1047956"/>
            <a:ext cx="597666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modules/axhal/src/platform/qemu_virt_riscv/boot.rs</a:t>
            </a:r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822EBE1-E99A-55A6-C672-5C492E455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117" y="5553236"/>
            <a:ext cx="6464969" cy="122413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F3AB25E-2542-58FE-36D1-7A787ACA95FC}"/>
              </a:ext>
            </a:extLst>
          </p:cNvPr>
          <p:cNvCxnSpPr/>
          <p:nvPr/>
        </p:nvCxnSpPr>
        <p:spPr>
          <a:xfrm>
            <a:off x="3503712" y="6237312"/>
            <a:ext cx="19802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D90DC4E-7E0D-46B7-5917-1DA59908747C}"/>
              </a:ext>
            </a:extLst>
          </p:cNvPr>
          <p:cNvSpPr txBox="1"/>
          <p:nvPr/>
        </p:nvSpPr>
        <p:spPr>
          <a:xfrm>
            <a:off x="6780076" y="5147300"/>
            <a:ext cx="526203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modules/axhal/src/platform/qemu_virt_riscv/mod.rs</a:t>
            </a:r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2094AE5-575B-123B-CEB6-A5EAEE20D11E}"/>
              </a:ext>
            </a:extLst>
          </p:cNvPr>
          <p:cNvSpPr/>
          <p:nvPr/>
        </p:nvSpPr>
        <p:spPr>
          <a:xfrm>
            <a:off x="5915980" y="6417332"/>
            <a:ext cx="2340260" cy="2520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FD88CB5-0348-EDDD-41B1-D128D394C40F}"/>
              </a:ext>
            </a:extLst>
          </p:cNvPr>
          <p:cNvSpPr txBox="1"/>
          <p:nvPr/>
        </p:nvSpPr>
        <p:spPr>
          <a:xfrm>
            <a:off x="8328248" y="63813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进入</a:t>
            </a:r>
            <a:r>
              <a:rPr lang="en-US" altLang="zh-CN" b="1" err="1">
                <a:solidFill>
                  <a:srgbClr val="FF0000"/>
                </a:solidFill>
              </a:rPr>
              <a:t>axruntime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021E67A-158E-5998-4463-1CDBC4386324}"/>
              </a:ext>
            </a:extLst>
          </p:cNvPr>
          <p:cNvCxnSpPr>
            <a:cxnSpLocks/>
          </p:cNvCxnSpPr>
          <p:nvPr/>
        </p:nvCxnSpPr>
        <p:spPr>
          <a:xfrm flipV="1">
            <a:off x="5051884" y="2093547"/>
            <a:ext cx="563601" cy="543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EA232BE-CC18-4DC5-0C3D-982E59BA88FA}"/>
              </a:ext>
            </a:extLst>
          </p:cNvPr>
          <p:cNvSpPr txBox="1"/>
          <p:nvPr/>
        </p:nvSpPr>
        <p:spPr>
          <a:xfrm>
            <a:off x="6096000" y="265178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尽早建立栈，后面可以开展函数调用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8B2CE0C-72CE-1C16-AF02-32692BD6CBB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163112" y="2836452"/>
            <a:ext cx="932888" cy="37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D0C8495-04B8-472B-CFFA-159A5CB90086}"/>
              </a:ext>
            </a:extLst>
          </p:cNvPr>
          <p:cNvSpPr txBox="1"/>
          <p:nvPr/>
        </p:nvSpPr>
        <p:spPr>
          <a:xfrm>
            <a:off x="7195279" y="3157021"/>
            <a:ext cx="343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准备页表，启用</a:t>
            </a:r>
            <a:r>
              <a:rPr lang="en-US" altLang="zh-CN"/>
              <a:t>MMU</a:t>
            </a:r>
            <a:r>
              <a:rPr lang="zh-CN" altLang="en-US"/>
              <a:t>分页机制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CFB559C-5369-10A4-D2E4-4EC24D764345}"/>
              </a:ext>
            </a:extLst>
          </p:cNvPr>
          <p:cNvSpPr txBox="1"/>
          <p:nvPr/>
        </p:nvSpPr>
        <p:spPr>
          <a:xfrm>
            <a:off x="7212124" y="388670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由于地址空间切换了，重置栈指针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74651CD-AA86-9F2B-0E2D-E67EC4C6C695}"/>
              </a:ext>
            </a:extLst>
          </p:cNvPr>
          <p:cNvCxnSpPr>
            <a:endCxn id="13" idx="1"/>
          </p:cNvCxnSpPr>
          <p:nvPr/>
        </p:nvCxnSpPr>
        <p:spPr>
          <a:xfrm flipV="1">
            <a:off x="6546216" y="3341687"/>
            <a:ext cx="649063" cy="339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BC3FB42-49AE-9C9B-A917-F5F8FD0C17B9}"/>
              </a:ext>
            </a:extLst>
          </p:cNvPr>
          <p:cNvCxnSpPr>
            <a:endCxn id="14" idx="1"/>
          </p:cNvCxnSpPr>
          <p:nvPr/>
        </p:nvCxnSpPr>
        <p:spPr>
          <a:xfrm>
            <a:off x="5988050" y="4041068"/>
            <a:ext cx="1224074" cy="3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5FCC4FE-E790-7C22-295A-837A73A730A3}"/>
              </a:ext>
            </a:extLst>
          </p:cNvPr>
          <p:cNvSpPr txBox="1"/>
          <p:nvPr/>
        </p:nvSpPr>
        <p:spPr>
          <a:xfrm>
            <a:off x="2854557" y="4669956"/>
            <a:ext cx="241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准备进入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RUST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世界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A6E6EF-A456-3DE9-1374-E72445EDD9CB}"/>
              </a:ext>
            </a:extLst>
          </p:cNvPr>
          <p:cNvSpPr txBox="1"/>
          <p:nvPr/>
        </p:nvSpPr>
        <p:spPr>
          <a:xfrm>
            <a:off x="515380" y="370134"/>
            <a:ext cx="55441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引导过程示例</a:t>
            </a:r>
            <a:r>
              <a:rPr lang="en-US" altLang="zh-CN" sz="3200"/>
              <a:t>: </a:t>
            </a:r>
            <a:r>
              <a:rPr lang="en-US" altLang="zh-CN" sz="3200" err="1"/>
              <a:t>axhal</a:t>
            </a:r>
            <a:r>
              <a:rPr lang="en-US" altLang="zh-CN" sz="3200"/>
              <a:t>(riscv64)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33C3B75-62CD-2825-4F79-AD1A9AE3DF68}"/>
              </a:ext>
            </a:extLst>
          </p:cNvPr>
          <p:cNvGrpSpPr/>
          <p:nvPr/>
        </p:nvGrpSpPr>
        <p:grpSpPr>
          <a:xfrm>
            <a:off x="10302705" y="534873"/>
            <a:ext cx="1515358" cy="2080038"/>
            <a:chOff x="10302705" y="534873"/>
            <a:chExt cx="1515358" cy="208003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5BDDC0B-933C-AEEF-FA00-D2B39D689734}"/>
                </a:ext>
              </a:extLst>
            </p:cNvPr>
            <p:cNvSpPr/>
            <p:nvPr/>
          </p:nvSpPr>
          <p:spPr>
            <a:xfrm>
              <a:off x="10302706" y="2216926"/>
              <a:ext cx="1512172" cy="39798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err="1">
                  <a:solidFill>
                    <a:schemeClr val="tx1"/>
                  </a:solidFill>
                </a:rPr>
                <a:t>axhal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B6FC663-F3BB-1870-42FD-BD961614EE21}"/>
                </a:ext>
              </a:extLst>
            </p:cNvPr>
            <p:cNvSpPr/>
            <p:nvPr/>
          </p:nvSpPr>
          <p:spPr>
            <a:xfrm>
              <a:off x="10302705" y="1505225"/>
              <a:ext cx="1512172" cy="3979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err="1">
                  <a:solidFill>
                    <a:schemeClr val="tx1"/>
                  </a:solidFill>
                </a:rPr>
                <a:t>axruntime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E0B66F9-A597-7948-6B0F-A53B5B88C068}"/>
                </a:ext>
              </a:extLst>
            </p:cNvPr>
            <p:cNvSpPr/>
            <p:nvPr/>
          </p:nvSpPr>
          <p:spPr>
            <a:xfrm>
              <a:off x="10305891" y="534873"/>
              <a:ext cx="1512172" cy="7059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app: </a:t>
              </a:r>
              <a:r>
                <a:rPr lang="en-US" altLang="zh-CN" sz="2000" err="1">
                  <a:solidFill>
                    <a:schemeClr val="tx1"/>
                  </a:solidFill>
                </a:rPr>
                <a:t>hello_world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5" name="箭头: 上 24">
              <a:extLst>
                <a:ext uri="{FF2B5EF4-FFF2-40B4-BE49-F238E27FC236}">
                  <a16:creationId xmlns:a16="http://schemas.microsoft.com/office/drawing/2014/main" id="{7C8A96FD-A7B1-B318-AD9F-8DAA28947429}"/>
                </a:ext>
              </a:extLst>
            </p:cNvPr>
            <p:cNvSpPr/>
            <p:nvPr/>
          </p:nvSpPr>
          <p:spPr>
            <a:xfrm>
              <a:off x="10811490" y="1903210"/>
              <a:ext cx="484632" cy="289668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箭头: 上 25">
              <a:extLst>
                <a:ext uri="{FF2B5EF4-FFF2-40B4-BE49-F238E27FC236}">
                  <a16:creationId xmlns:a16="http://schemas.microsoft.com/office/drawing/2014/main" id="{EAEB998F-5DA1-0C51-8DCD-90D9941C5D02}"/>
                </a:ext>
              </a:extLst>
            </p:cNvPr>
            <p:cNvSpPr/>
            <p:nvPr/>
          </p:nvSpPr>
          <p:spPr>
            <a:xfrm>
              <a:off x="10819661" y="1213118"/>
              <a:ext cx="484632" cy="289668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箭头: 上 4">
            <a:extLst>
              <a:ext uri="{FF2B5EF4-FFF2-40B4-BE49-F238E27FC236}">
                <a16:creationId xmlns:a16="http://schemas.microsoft.com/office/drawing/2014/main" id="{89547BD7-5970-11B8-FC1C-E4598696C322}"/>
              </a:ext>
            </a:extLst>
          </p:cNvPr>
          <p:cNvSpPr/>
          <p:nvPr/>
        </p:nvSpPr>
        <p:spPr>
          <a:xfrm>
            <a:off x="9730461" y="534873"/>
            <a:ext cx="484632" cy="2066035"/>
          </a:xfrm>
          <a:prstGeom prst="upArrow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引导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准备环境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3FA92AC-0897-7104-086E-1CE563BC4DBF}"/>
              </a:ext>
            </a:extLst>
          </p:cNvPr>
          <p:cNvSpPr/>
          <p:nvPr/>
        </p:nvSpPr>
        <p:spPr>
          <a:xfrm>
            <a:off x="5780712" y="1498623"/>
            <a:ext cx="3599072" cy="9787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chemeClr val="tx1"/>
                </a:solidFill>
              </a:rPr>
              <a:t>来自</a:t>
            </a:r>
            <a:r>
              <a:rPr lang="en-US" altLang="zh-CN" err="1">
                <a:solidFill>
                  <a:schemeClr val="tx1"/>
                </a:solidFill>
              </a:rPr>
              <a:t>OpenSBI</a:t>
            </a:r>
            <a:r>
              <a:rPr lang="zh-CN" altLang="en-US">
                <a:solidFill>
                  <a:schemeClr val="tx1"/>
                </a:solidFill>
              </a:rPr>
              <a:t>的两个参数：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参数</a:t>
            </a:r>
            <a:r>
              <a:rPr lang="en-US" altLang="zh-CN">
                <a:solidFill>
                  <a:schemeClr val="tx1"/>
                </a:solidFill>
              </a:rPr>
              <a:t>0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en-US" altLang="zh-CN" err="1">
                <a:solidFill>
                  <a:schemeClr val="tx1"/>
                </a:solidFill>
              </a:rPr>
              <a:t>hartid</a:t>
            </a:r>
            <a:r>
              <a:rPr lang="zh-CN" altLang="en-US">
                <a:solidFill>
                  <a:schemeClr val="tx1"/>
                </a:solidFill>
              </a:rPr>
              <a:t>用于将来识别</a:t>
            </a:r>
            <a:r>
              <a:rPr lang="en-US" altLang="zh-CN">
                <a:solidFill>
                  <a:schemeClr val="tx1"/>
                </a:solidFill>
              </a:rPr>
              <a:t>CPU</a:t>
            </a:r>
          </a:p>
          <a:p>
            <a:r>
              <a:rPr lang="zh-CN" altLang="en-US">
                <a:solidFill>
                  <a:schemeClr val="tx1"/>
                </a:solidFill>
              </a:rPr>
              <a:t>参数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en-US" altLang="zh-CN" err="1">
                <a:solidFill>
                  <a:schemeClr val="tx1"/>
                </a:solidFill>
              </a:rPr>
              <a:t>dtb_ptr</a:t>
            </a:r>
            <a:r>
              <a:rPr lang="zh-CN" altLang="en-US">
                <a:solidFill>
                  <a:schemeClr val="tx1"/>
                </a:solidFill>
              </a:rPr>
              <a:t>传入</a:t>
            </a:r>
            <a:r>
              <a:rPr lang="en-US" altLang="zh-CN">
                <a:solidFill>
                  <a:schemeClr val="tx1"/>
                </a:solidFill>
              </a:rPr>
              <a:t>DTB</a:t>
            </a:r>
            <a:r>
              <a:rPr lang="zh-CN" altLang="en-US">
                <a:solidFill>
                  <a:schemeClr val="tx1"/>
                </a:solidFill>
              </a:rPr>
              <a:t>的指针</a:t>
            </a:r>
          </a:p>
        </p:txBody>
      </p:sp>
    </p:spTree>
    <p:extLst>
      <p:ext uri="{BB962C8B-B14F-4D97-AF65-F5344CB8AC3E}">
        <p14:creationId xmlns:p14="http://schemas.microsoft.com/office/powerpoint/2010/main" val="713443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10847</TotalTime>
  <Words>2838</Words>
  <Application>Microsoft Office PowerPoint</Application>
  <PresentationFormat>宽屏</PresentationFormat>
  <Paragraphs>731</Paragraphs>
  <Slides>33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等线</vt:lpstr>
      <vt:lpstr>等线 Light</vt:lpstr>
      <vt:lpstr>Arial</vt:lpstr>
      <vt:lpstr>Open Sans</vt:lpstr>
      <vt:lpstr>Wingdings</vt:lpstr>
      <vt:lpstr>Office 主题​​</vt:lpstr>
      <vt:lpstr>2023 秋季训练营 ArceOS组件化设计与实现  第一部分-基本概念与框架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磊</dc:creator>
  <cp:lastModifiedBy>磊 石</cp:lastModifiedBy>
  <cp:revision>531</cp:revision>
  <dcterms:created xsi:type="dcterms:W3CDTF">2023-02-06T11:51:16Z</dcterms:created>
  <dcterms:modified xsi:type="dcterms:W3CDTF">2023-11-07T13:16:00Z</dcterms:modified>
</cp:coreProperties>
</file>