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3" r:id="rId2"/>
    <p:sldId id="388" r:id="rId3"/>
    <p:sldId id="465" r:id="rId4"/>
    <p:sldId id="404" r:id="rId5"/>
    <p:sldId id="409" r:id="rId6"/>
    <p:sldId id="425" r:id="rId7"/>
    <p:sldId id="417" r:id="rId8"/>
    <p:sldId id="422" r:id="rId9"/>
    <p:sldId id="420" r:id="rId10"/>
    <p:sldId id="410" r:id="rId11"/>
    <p:sldId id="423" r:id="rId12"/>
    <p:sldId id="416" r:id="rId13"/>
    <p:sldId id="421" r:id="rId14"/>
    <p:sldId id="413" r:id="rId15"/>
    <p:sldId id="415" r:id="rId16"/>
    <p:sldId id="426" r:id="rId17"/>
    <p:sldId id="411" r:id="rId18"/>
    <p:sldId id="464" r:id="rId19"/>
    <p:sldId id="466" r:id="rId20"/>
    <p:sldId id="42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i.upv.es/tlsf/files/ecrts04_tlsf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980728"/>
            <a:ext cx="11485276" cy="3132348"/>
          </a:xfrm>
        </p:spPr>
        <p:txBody>
          <a:bodyPr>
            <a:normAutofit/>
          </a:bodyPr>
          <a:lstStyle/>
          <a:p>
            <a:r>
              <a:rPr lang="en-US" altLang="zh-CN" sz="3600"/>
              <a:t>2023 </a:t>
            </a:r>
            <a:r>
              <a:rPr lang="zh-CN" altLang="en-US" sz="3600"/>
              <a:t>秋季训练营</a:t>
            </a:r>
            <a:br>
              <a:rPr lang="en-US" altLang="zh-CN" sz="3600"/>
            </a:br>
            <a:r>
              <a:rPr lang="en-US" altLang="zh-CN" sz="3600" err="1"/>
              <a:t>ArceOS</a:t>
            </a:r>
            <a:r>
              <a:rPr lang="zh-CN" altLang="en-US" sz="3600"/>
              <a:t>组件化设计与实现</a:t>
            </a:r>
            <a:br>
              <a:rPr lang="en-US" altLang="zh-CN" sz="4800"/>
            </a:br>
            <a:br>
              <a:rPr lang="en-US" altLang="zh-CN" sz="4800"/>
            </a:br>
            <a:r>
              <a:rPr lang="zh-CN" altLang="en-US" sz="4000"/>
              <a:t>第二部分</a:t>
            </a:r>
            <a:r>
              <a:rPr lang="en-US" altLang="zh-CN" sz="4000"/>
              <a:t>-</a:t>
            </a:r>
            <a:r>
              <a:rPr lang="zh-CN" altLang="en-US" sz="4000"/>
              <a:t>内存管理和地址空间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1148"/>
            <a:ext cx="9144000" cy="1007690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2023.11.9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9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0B1C4F6-0220-A2ED-7A94-2AD971A3D877}"/>
              </a:ext>
            </a:extLst>
          </p:cNvPr>
          <p:cNvSpPr/>
          <p:nvPr/>
        </p:nvSpPr>
        <p:spPr>
          <a:xfrm>
            <a:off x="1667508" y="2811393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5EBFDEB-9FC6-E6B2-FB0A-48D693A10431}"/>
              </a:ext>
            </a:extLst>
          </p:cNvPr>
          <p:cNvSpPr/>
          <p:nvPr/>
        </p:nvSpPr>
        <p:spPr>
          <a:xfrm>
            <a:off x="1956048" y="3279445"/>
            <a:ext cx="4680519" cy="106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79" y="370134"/>
            <a:ext cx="6660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接口、框架与算法</a:t>
            </a:r>
            <a:endParaRPr lang="en-US" altLang="zh-CN" sz="3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E4328D-16A0-2C34-A8B2-7A21AFC37ABE}"/>
              </a:ext>
            </a:extLst>
          </p:cNvPr>
          <p:cNvSpPr txBox="1"/>
          <p:nvPr/>
        </p:nvSpPr>
        <p:spPr>
          <a:xfrm>
            <a:off x="2064060" y="3306470"/>
            <a:ext cx="44639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4FFC7A-5C86-40D0-1D8D-9763CDAA354A}"/>
              </a:ext>
            </a:extLst>
          </p:cNvPr>
          <p:cNvSpPr txBox="1"/>
          <p:nvPr/>
        </p:nvSpPr>
        <p:spPr>
          <a:xfrm>
            <a:off x="1956048" y="3957955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BA6AEA-E80B-4A90-C4A7-707ABED631B9}"/>
              </a:ext>
            </a:extLst>
          </p:cNvPr>
          <p:cNvSpPr txBox="1"/>
          <p:nvPr/>
        </p:nvSpPr>
        <p:spPr>
          <a:xfrm>
            <a:off x="5134596" y="3971024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37D88-85E2-6BE1-06A9-14B6510B3CCF}"/>
              </a:ext>
            </a:extLst>
          </p:cNvPr>
          <p:cNvSpPr txBox="1"/>
          <p:nvPr/>
        </p:nvSpPr>
        <p:spPr>
          <a:xfrm>
            <a:off x="1932384" y="1877030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Rust Trait:</a:t>
            </a:r>
          </a:p>
          <a:p>
            <a:r>
              <a:rPr lang="en-US" altLang="zh-CN" b="1"/>
              <a:t>#[</a:t>
            </a:r>
            <a:r>
              <a:rPr lang="zh-CN" altLang="en-US" b="1"/>
              <a:t>global_allocator</a:t>
            </a:r>
            <a:r>
              <a:rPr lang="en-US" altLang="zh-CN" b="1"/>
              <a:t>]</a:t>
            </a:r>
            <a:endParaRPr lang="zh-CN" altLang="en-US" b="1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BAC9896-5FAC-C0CD-E97E-54A5D33C7B66}"/>
              </a:ext>
            </a:extLst>
          </p:cNvPr>
          <p:cNvCxnSpPr/>
          <p:nvPr/>
        </p:nvCxnSpPr>
        <p:spPr>
          <a:xfrm flipV="1">
            <a:off x="2640124" y="2495515"/>
            <a:ext cx="0" cy="7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D51E3C6-547A-37C5-6D69-639520E76F54}"/>
              </a:ext>
            </a:extLst>
          </p:cNvPr>
          <p:cNvSpPr txBox="1"/>
          <p:nvPr/>
        </p:nvSpPr>
        <p:spPr>
          <a:xfrm>
            <a:off x="2064060" y="274869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A45A223-31AE-DB22-DED2-371DDB5852F0}"/>
              </a:ext>
            </a:extLst>
          </p:cNvPr>
          <p:cNvSpPr txBox="1"/>
          <p:nvPr/>
        </p:nvSpPr>
        <p:spPr>
          <a:xfrm>
            <a:off x="4560675" y="540326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3AA29EC-C91F-B347-6B3A-505E3F15C320}"/>
              </a:ext>
            </a:extLst>
          </p:cNvPr>
          <p:cNvSpPr txBox="1"/>
          <p:nvPr/>
        </p:nvSpPr>
        <p:spPr>
          <a:xfrm>
            <a:off x="1982672" y="5324364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22E5992-F8F1-7706-4144-07CE8E8F35FF}"/>
              </a:ext>
            </a:extLst>
          </p:cNvPr>
          <p:cNvSpPr txBox="1"/>
          <p:nvPr/>
        </p:nvSpPr>
        <p:spPr>
          <a:xfrm>
            <a:off x="1982672" y="5738410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A4392C2-443E-D0A8-56A0-F719AFDCD880}"/>
              </a:ext>
            </a:extLst>
          </p:cNvPr>
          <p:cNvSpPr txBox="1"/>
          <p:nvPr/>
        </p:nvSpPr>
        <p:spPr>
          <a:xfrm>
            <a:off x="1982672" y="6150471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6A04BC7-F20C-AF63-E5CA-4A216B2E6418}"/>
              </a:ext>
            </a:extLst>
          </p:cNvPr>
          <p:cNvCxnSpPr>
            <a:cxnSpLocks/>
          </p:cNvCxnSpPr>
          <p:nvPr/>
        </p:nvCxnSpPr>
        <p:spPr>
          <a:xfrm>
            <a:off x="6007895" y="4309578"/>
            <a:ext cx="0" cy="109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E4509A9-A68B-8A64-BEDE-2CAEF0FCAB67}"/>
              </a:ext>
            </a:extLst>
          </p:cNvPr>
          <p:cNvCxnSpPr>
            <a:cxnSpLocks/>
          </p:cNvCxnSpPr>
          <p:nvPr/>
        </p:nvCxnSpPr>
        <p:spPr>
          <a:xfrm>
            <a:off x="2640124" y="4309578"/>
            <a:ext cx="0" cy="101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3713713-603D-A9BB-084A-F3AF6A77227D}"/>
              </a:ext>
            </a:extLst>
          </p:cNvPr>
          <p:cNvCxnSpPr/>
          <p:nvPr/>
        </p:nvCxnSpPr>
        <p:spPr>
          <a:xfrm>
            <a:off x="1776028" y="1741458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A65065E-EA5D-0E85-5404-7475EA5F5363}"/>
              </a:ext>
            </a:extLst>
          </p:cNvPr>
          <p:cNvCxnSpPr/>
          <p:nvPr/>
        </p:nvCxnSpPr>
        <p:spPr>
          <a:xfrm>
            <a:off x="4908376" y="1757386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D06C283-4DC0-B5B3-C9D1-DAE78A14F1CC}"/>
              </a:ext>
            </a:extLst>
          </p:cNvPr>
          <p:cNvSpPr txBox="1"/>
          <p:nvPr/>
        </p:nvSpPr>
        <p:spPr>
          <a:xfrm>
            <a:off x="5124400" y="1881798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83340D-FF78-3659-8C01-DC4BE2433714}"/>
              </a:ext>
            </a:extLst>
          </p:cNvPr>
          <p:cNvCxnSpPr/>
          <p:nvPr/>
        </p:nvCxnSpPr>
        <p:spPr>
          <a:xfrm flipV="1">
            <a:off x="5975092" y="2500283"/>
            <a:ext cx="0" cy="78393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D597881-1E94-F0CD-6430-1A010FCB5FAF}"/>
              </a:ext>
            </a:extLst>
          </p:cNvPr>
          <p:cNvSpPr txBox="1"/>
          <p:nvPr/>
        </p:nvSpPr>
        <p:spPr>
          <a:xfrm>
            <a:off x="5939088" y="2753458"/>
            <a:ext cx="98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access</a:t>
            </a:r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F15F9C7-CA74-D123-2675-63F7774C254B}"/>
              </a:ext>
            </a:extLst>
          </p:cNvPr>
          <p:cNvSpPr txBox="1"/>
          <p:nvPr/>
        </p:nvSpPr>
        <p:spPr>
          <a:xfrm>
            <a:off x="2064799" y="1268760"/>
            <a:ext cx="127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Bytes </a:t>
            </a:r>
            <a:r>
              <a:rPr lang="en-US" altLang="zh-CN" err="1"/>
              <a:t>Alloc</a:t>
            </a:r>
            <a:endParaRPr lang="en-US" altLang="zh-CN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714AB61-A3F8-BCFA-2289-A4D1623AA26A}"/>
              </a:ext>
            </a:extLst>
          </p:cNvPr>
          <p:cNvSpPr txBox="1"/>
          <p:nvPr/>
        </p:nvSpPr>
        <p:spPr>
          <a:xfrm>
            <a:off x="5232413" y="1299695"/>
            <a:ext cx="138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Pages </a:t>
            </a:r>
            <a:r>
              <a:rPr lang="en-US" altLang="zh-CN" err="1"/>
              <a:t>Alloc</a:t>
            </a:r>
            <a:endParaRPr lang="en-US" altLang="zh-CN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6DAD224-E4DA-5E68-3C5A-3EAD8EF8F024}"/>
              </a:ext>
            </a:extLst>
          </p:cNvPr>
          <p:cNvCxnSpPr>
            <a:cxnSpLocks/>
          </p:cNvCxnSpPr>
          <p:nvPr/>
        </p:nvCxnSpPr>
        <p:spPr>
          <a:xfrm>
            <a:off x="1271464" y="2667377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A6554F-73CA-B6C2-CF07-7C0752B2DA8A}"/>
              </a:ext>
            </a:extLst>
          </p:cNvPr>
          <p:cNvCxnSpPr>
            <a:cxnSpLocks/>
          </p:cNvCxnSpPr>
          <p:nvPr/>
        </p:nvCxnSpPr>
        <p:spPr>
          <a:xfrm>
            <a:off x="1271464" y="4611593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0AABE74-0514-73AE-CB6A-F57498A69E92}"/>
              </a:ext>
            </a:extLst>
          </p:cNvPr>
          <p:cNvSpPr txBox="1"/>
          <p:nvPr/>
        </p:nvSpPr>
        <p:spPr>
          <a:xfrm>
            <a:off x="7752184" y="2127317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C93940-AAF3-856E-87E5-33770FA9DE26}"/>
              </a:ext>
            </a:extLst>
          </p:cNvPr>
          <p:cNvSpPr txBox="1"/>
          <p:nvPr/>
        </p:nvSpPr>
        <p:spPr>
          <a:xfrm>
            <a:off x="7790995" y="3665567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08301A-81FE-AB7B-5924-9428467A83A6}"/>
              </a:ext>
            </a:extLst>
          </p:cNvPr>
          <p:cNvSpPr txBox="1"/>
          <p:nvPr/>
        </p:nvSpPr>
        <p:spPr>
          <a:xfrm>
            <a:off x="7782575" y="5453726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099330-2454-E86D-4295-3DB70853DCFB}"/>
              </a:ext>
            </a:extLst>
          </p:cNvPr>
          <p:cNvSpPr/>
          <p:nvPr/>
        </p:nvSpPr>
        <p:spPr>
          <a:xfrm>
            <a:off x="1667508" y="4688825"/>
            <a:ext cx="5185084" cy="470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1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A41827C-566D-E5D3-959C-D2A56D457E42}"/>
              </a:ext>
            </a:extLst>
          </p:cNvPr>
          <p:cNvSpPr/>
          <p:nvPr/>
        </p:nvSpPr>
        <p:spPr>
          <a:xfrm>
            <a:off x="335360" y="1460447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Rust Library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5E2B2-8835-CE5B-7D2A-71AA25C3DC59}"/>
              </a:ext>
            </a:extLst>
          </p:cNvPr>
          <p:cNvSpPr txBox="1"/>
          <p:nvPr/>
        </p:nvSpPr>
        <p:spPr>
          <a:xfrm>
            <a:off x="515379" y="370134"/>
            <a:ext cx="6660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接口和数据结构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3AC29D-A349-C288-6DCA-7F73D82911DB}"/>
              </a:ext>
            </a:extLst>
          </p:cNvPr>
          <p:cNvSpPr/>
          <p:nvPr/>
        </p:nvSpPr>
        <p:spPr>
          <a:xfrm>
            <a:off x="4601326" y="1443241"/>
            <a:ext cx="3654914" cy="19685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856AA-3A69-05BF-A305-9391E6ECBCCA}"/>
              </a:ext>
            </a:extLst>
          </p:cNvPr>
          <p:cNvSpPr/>
          <p:nvPr/>
        </p:nvSpPr>
        <p:spPr>
          <a:xfrm>
            <a:off x="4853354" y="1911294"/>
            <a:ext cx="3150858" cy="106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GLOBAL_ALLOCATOR</a:t>
            </a: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2A38D-8529-5A62-C76F-440725E1539F}"/>
              </a:ext>
            </a:extLst>
          </p:cNvPr>
          <p:cNvSpPr txBox="1"/>
          <p:nvPr/>
        </p:nvSpPr>
        <p:spPr>
          <a:xfrm>
            <a:off x="4853354" y="2642486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E88EA7-A06B-EDA9-42F2-9E3C425386DB}"/>
              </a:ext>
            </a:extLst>
          </p:cNvPr>
          <p:cNvSpPr txBox="1"/>
          <p:nvPr/>
        </p:nvSpPr>
        <p:spPr>
          <a:xfrm>
            <a:off x="6502241" y="2642486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3A5905-082C-DCE4-8D63-DC0A1C43D154}"/>
              </a:ext>
            </a:extLst>
          </p:cNvPr>
          <p:cNvGrpSpPr/>
          <p:nvPr/>
        </p:nvGrpSpPr>
        <p:grpSpPr>
          <a:xfrm>
            <a:off x="2747628" y="1862826"/>
            <a:ext cx="2196244" cy="1188132"/>
            <a:chOff x="2495600" y="3573016"/>
            <a:chExt cx="2196244" cy="1188132"/>
          </a:xfrm>
        </p:grpSpPr>
        <p:sp>
          <p:nvSpPr>
            <p:cNvPr id="14" name="箭头: 左 13">
              <a:extLst>
                <a:ext uri="{FF2B5EF4-FFF2-40B4-BE49-F238E27FC236}">
                  <a16:creationId xmlns:a16="http://schemas.microsoft.com/office/drawing/2014/main" id="{2F79AF44-F145-D9B2-C6F1-AC21CEEF82C7}"/>
                </a:ext>
              </a:extLst>
            </p:cNvPr>
            <p:cNvSpPr/>
            <p:nvPr/>
          </p:nvSpPr>
          <p:spPr>
            <a:xfrm>
              <a:off x="2495600" y="3573016"/>
              <a:ext cx="2082062" cy="118813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0EC608-7256-401E-549B-193032B9D784}"/>
                </a:ext>
              </a:extLst>
            </p:cNvPr>
            <p:cNvSpPr txBox="1"/>
            <p:nvPr/>
          </p:nvSpPr>
          <p:spPr>
            <a:xfrm>
              <a:off x="2609782" y="3855107"/>
              <a:ext cx="20820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/>
                <a:t>Rust Trait:</a:t>
              </a:r>
            </a:p>
            <a:p>
              <a:r>
                <a:rPr lang="en-US" altLang="zh-CN" sz="1600" b="1"/>
                <a:t>#[</a:t>
              </a:r>
              <a:r>
                <a:rPr lang="zh-CN" altLang="en-US" sz="1600" b="1"/>
                <a:t>global_allocator</a:t>
              </a:r>
              <a:r>
                <a:rPr lang="en-US" altLang="zh-CN" sz="1600" b="1"/>
                <a:t>]</a:t>
              </a:r>
              <a:endParaRPr lang="zh-CN" altLang="en-US" sz="1600" b="1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B128C34-E077-33FA-3DE9-9CBF06C25917}"/>
              </a:ext>
            </a:extLst>
          </p:cNvPr>
          <p:cNvSpPr txBox="1"/>
          <p:nvPr/>
        </p:nvSpPr>
        <p:spPr>
          <a:xfrm>
            <a:off x="587388" y="2007556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alloc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7B0225-A14F-4EC3-BF35-A6FE6C6298D5}"/>
              </a:ext>
            </a:extLst>
          </p:cNvPr>
          <p:cNvSpPr txBox="1"/>
          <p:nvPr/>
        </p:nvSpPr>
        <p:spPr>
          <a:xfrm>
            <a:off x="587388" y="2456892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collections::</a:t>
            </a:r>
            <a:r>
              <a:rPr lang="en-US" altLang="zh-CN" sz="1600" err="1"/>
              <a:t>vec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611041-AB41-955D-D79E-40D5017A320A}"/>
              </a:ext>
            </a:extLst>
          </p:cNvPr>
          <p:cNvSpPr txBox="1"/>
          <p:nvPr/>
        </p:nvSpPr>
        <p:spPr>
          <a:xfrm>
            <a:off x="587388" y="2874422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String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CCDCAB-80F4-29EB-7744-24807E8E7020}"/>
              </a:ext>
            </a:extLst>
          </p:cNvPr>
          <p:cNvSpPr/>
          <p:nvPr/>
        </p:nvSpPr>
        <p:spPr>
          <a:xfrm>
            <a:off x="8724292" y="1433990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kernel</a:t>
            </a:r>
            <a:r>
              <a:rPr lang="zh-CN" altLang="en-US" sz="2000" b="1">
                <a:solidFill>
                  <a:schemeClr val="tx1"/>
                </a:solidFill>
              </a:rPr>
              <a:t>页分配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7480EE3-0077-00B6-6712-C446C635D5CD}"/>
              </a:ext>
            </a:extLst>
          </p:cNvPr>
          <p:cNvSpPr/>
          <p:nvPr/>
        </p:nvSpPr>
        <p:spPr>
          <a:xfrm>
            <a:off x="7993636" y="1898656"/>
            <a:ext cx="2075892" cy="11881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357BD2-D97B-521A-0D76-971BAE0717BE}"/>
              </a:ext>
            </a:extLst>
          </p:cNvPr>
          <p:cNvSpPr txBox="1"/>
          <p:nvPr/>
        </p:nvSpPr>
        <p:spPr>
          <a:xfrm>
            <a:off x="7993636" y="2146164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02B72F-AD3B-6456-6994-9E016C70E5B7}"/>
              </a:ext>
            </a:extLst>
          </p:cNvPr>
          <p:cNvSpPr txBox="1"/>
          <p:nvPr/>
        </p:nvSpPr>
        <p:spPr>
          <a:xfrm>
            <a:off x="10240262" y="2059461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驱动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B139D1-8A5B-C60D-E16E-AEBF288957B3}"/>
              </a:ext>
            </a:extLst>
          </p:cNvPr>
          <p:cNvSpPr txBox="1"/>
          <p:nvPr/>
        </p:nvSpPr>
        <p:spPr>
          <a:xfrm>
            <a:off x="10240262" y="2705145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页表自身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E18ED2F-CC17-2265-6415-D4F73CA3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98" y="5121582"/>
            <a:ext cx="5049657" cy="8276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DB57736-D1C5-1143-3C0D-CA25F25C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98" y="3717032"/>
            <a:ext cx="5098262" cy="118880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FD7D8EC-C7E5-AAF6-5A18-4041D5B9C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43" y="3734238"/>
            <a:ext cx="4275183" cy="2225373"/>
          </a:xfrm>
          <a:prstGeom prst="rect">
            <a:avLst/>
          </a:prstGeom>
        </p:spPr>
      </p:pic>
      <p:sp>
        <p:nvSpPr>
          <p:cNvPr id="28" name="箭头: 左 27">
            <a:extLst>
              <a:ext uri="{FF2B5EF4-FFF2-40B4-BE49-F238E27FC236}">
                <a16:creationId xmlns:a16="http://schemas.microsoft.com/office/drawing/2014/main" id="{1C9C1A0F-07E7-4750-445D-523F8ED50BE2}"/>
              </a:ext>
            </a:extLst>
          </p:cNvPr>
          <p:cNvSpPr/>
          <p:nvPr/>
        </p:nvSpPr>
        <p:spPr>
          <a:xfrm>
            <a:off x="4853354" y="4977172"/>
            <a:ext cx="1880610" cy="104289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必须实现</a:t>
            </a:r>
            <a:r>
              <a:rPr lang="en-US" altLang="zh-CN" err="1">
                <a:solidFill>
                  <a:schemeClr val="tx1"/>
                </a:solidFill>
              </a:rPr>
              <a:t>GlobalAlloc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9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BF3D0-BE61-872F-6DBB-21AEC0E48CED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框架初始化</a:t>
            </a:r>
            <a:endParaRPr lang="en-US" altLang="zh-CN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6D361B-7A1F-772C-7FCC-5FBEC36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11" y="3429000"/>
            <a:ext cx="6051249" cy="33168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75D55-4FAE-77B2-4A55-72C63849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530" y="206469"/>
            <a:ext cx="6116134" cy="303833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A8D84DE-E44F-AC01-09A2-EC21327F5B24}"/>
              </a:ext>
            </a:extLst>
          </p:cNvPr>
          <p:cNvSpPr/>
          <p:nvPr/>
        </p:nvSpPr>
        <p:spPr>
          <a:xfrm>
            <a:off x="731404" y="2384884"/>
            <a:ext cx="2484276" cy="93610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balloc</a:t>
            </a:r>
            <a:r>
              <a:rPr lang="zh-CN" altLang="en-US" sz="2000" b="1">
                <a:solidFill>
                  <a:schemeClr val="tx1"/>
                </a:solidFill>
              </a:rPr>
              <a:t>字节分配器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B5498C-53C7-F36C-1FFC-E037C0FABE25}"/>
              </a:ext>
            </a:extLst>
          </p:cNvPr>
          <p:cNvSpPr/>
          <p:nvPr/>
        </p:nvSpPr>
        <p:spPr>
          <a:xfrm>
            <a:off x="743744" y="4119900"/>
            <a:ext cx="2484276" cy="93610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palloc</a:t>
            </a:r>
            <a:r>
              <a:rPr lang="zh-CN" altLang="en-US" sz="2000" b="1">
                <a:solidFill>
                  <a:schemeClr val="tx1"/>
                </a:solidFill>
              </a:rPr>
              <a:t>页分配器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D7B1EF-D512-243F-0A3C-8AA19803D970}"/>
              </a:ext>
            </a:extLst>
          </p:cNvPr>
          <p:cNvSpPr txBox="1"/>
          <p:nvPr/>
        </p:nvSpPr>
        <p:spPr>
          <a:xfrm>
            <a:off x="1847528" y="520858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全部内存</a:t>
            </a:r>
            <a:endParaRPr lang="en-US" altLang="zh-CN"/>
          </a:p>
          <a:p>
            <a:r>
              <a:rPr lang="zh-CN" altLang="en-US"/>
              <a:t>交给</a:t>
            </a:r>
            <a:r>
              <a:rPr lang="en-US" altLang="zh-CN" err="1"/>
              <a:t>palloc</a:t>
            </a:r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3693EBB7-E596-24A7-8C60-DFF8103A49C4}"/>
              </a:ext>
            </a:extLst>
          </p:cNvPr>
          <p:cNvSpPr/>
          <p:nvPr/>
        </p:nvSpPr>
        <p:spPr>
          <a:xfrm>
            <a:off x="1343472" y="3397278"/>
            <a:ext cx="484632" cy="64633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884113-2319-B799-CD65-A6D1543AD855}"/>
              </a:ext>
            </a:extLst>
          </p:cNvPr>
          <p:cNvSpPr txBox="1"/>
          <p:nvPr/>
        </p:nvSpPr>
        <p:spPr>
          <a:xfrm>
            <a:off x="1828104" y="339727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初始分配部分内存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4C0886DF-53E2-041C-D594-979A677C103B}"/>
              </a:ext>
            </a:extLst>
          </p:cNvPr>
          <p:cNvSpPr/>
          <p:nvPr/>
        </p:nvSpPr>
        <p:spPr>
          <a:xfrm>
            <a:off x="1362896" y="5208585"/>
            <a:ext cx="484632" cy="64633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033A171F-796B-8B5E-A79A-5BB6FF1A2ACC}"/>
              </a:ext>
            </a:extLst>
          </p:cNvPr>
          <p:cNvSpPr/>
          <p:nvPr/>
        </p:nvSpPr>
        <p:spPr>
          <a:xfrm>
            <a:off x="3353544" y="2899756"/>
            <a:ext cx="731520" cy="1832212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8AD352-D566-EE37-6305-78941D61706D}"/>
              </a:ext>
            </a:extLst>
          </p:cNvPr>
          <p:cNvSpPr txBox="1"/>
          <p:nvPr/>
        </p:nvSpPr>
        <p:spPr>
          <a:xfrm>
            <a:off x="4112616" y="340711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Alloc</a:t>
            </a:r>
            <a:r>
              <a:rPr lang="zh-CN" altLang="en-US"/>
              <a:t>不足要求追加</a:t>
            </a:r>
          </a:p>
        </p:txBody>
      </p:sp>
    </p:spTree>
    <p:extLst>
      <p:ext uri="{BB962C8B-B14F-4D97-AF65-F5344CB8AC3E}">
        <p14:creationId xmlns:p14="http://schemas.microsoft.com/office/powerpoint/2010/main" val="174218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BF3D0-BE61-872F-6DBB-21AEC0E48CED}"/>
              </a:ext>
            </a:extLst>
          </p:cNvPr>
          <p:cNvSpPr txBox="1"/>
          <p:nvPr/>
        </p:nvSpPr>
        <p:spPr>
          <a:xfrm>
            <a:off x="515380" y="370134"/>
            <a:ext cx="5040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算法组件接口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E84A7-CBFB-6354-041E-5EAE224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304764"/>
            <a:ext cx="5756568" cy="1372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69D18-7E6E-AD83-648C-B7604ACE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2888941"/>
            <a:ext cx="5756568" cy="30003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A7F6690-F215-1720-7C51-2439630EF76C}"/>
              </a:ext>
            </a:extLst>
          </p:cNvPr>
          <p:cNvSpPr/>
          <p:nvPr/>
        </p:nvSpPr>
        <p:spPr>
          <a:xfrm>
            <a:off x="6671556" y="1808820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C776F-F15C-6922-25F4-6A2FB1C5E5C5}"/>
              </a:ext>
            </a:extLst>
          </p:cNvPr>
          <p:cNvSpPr txBox="1"/>
          <p:nvPr/>
        </p:nvSpPr>
        <p:spPr>
          <a:xfrm>
            <a:off x="8256242" y="2183401"/>
            <a:ext cx="22322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74F1C3-82FF-EAB1-4438-D5F2C61BBD3F}"/>
              </a:ext>
            </a:extLst>
          </p:cNvPr>
          <p:cNvSpPr txBox="1"/>
          <p:nvPr/>
        </p:nvSpPr>
        <p:spPr>
          <a:xfrm>
            <a:off x="8724292" y="2838418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balloc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B04C0-4E21-662D-C772-C222F0115B94}"/>
              </a:ext>
            </a:extLst>
          </p:cNvPr>
          <p:cNvSpPr/>
          <p:nvPr/>
        </p:nvSpPr>
        <p:spPr>
          <a:xfrm>
            <a:off x="6671556" y="3686252"/>
            <a:ext cx="5185084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7A3FEF-3895-8D2D-214F-E0D0007AD77B}"/>
              </a:ext>
            </a:extLst>
          </p:cNvPr>
          <p:cNvSpPr txBox="1"/>
          <p:nvPr/>
        </p:nvSpPr>
        <p:spPr>
          <a:xfrm>
            <a:off x="6959649" y="5090815"/>
            <a:ext cx="134152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sz="1200"/>
              <a:t>TlsfByteAllocator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19EEDE-BD50-5CF6-D95E-329AC9B5550C}"/>
              </a:ext>
            </a:extLst>
          </p:cNvPr>
          <p:cNvSpPr txBox="1"/>
          <p:nvPr/>
        </p:nvSpPr>
        <p:spPr>
          <a:xfrm>
            <a:off x="8554350" y="5090816"/>
            <a:ext cx="14855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/>
              <a:t>Buddy</a:t>
            </a:r>
            <a:r>
              <a:rPr lang="zh-CN" altLang="en-US" sz="1200"/>
              <a:t>ByteAllocator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E59AC-139B-32DE-ED5B-0ADEABE58C8F}"/>
              </a:ext>
            </a:extLst>
          </p:cNvPr>
          <p:cNvSpPr txBox="1"/>
          <p:nvPr/>
        </p:nvSpPr>
        <p:spPr>
          <a:xfrm>
            <a:off x="10282542" y="5085416"/>
            <a:ext cx="1358074" cy="28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/>
              <a:t>Slab</a:t>
            </a:r>
            <a:r>
              <a:rPr lang="zh-CN" altLang="en-US" sz="1200"/>
              <a:t>ByteAllocator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4EF63E-75A2-ACBE-6296-DD7F0EBDDDA7}"/>
              </a:ext>
            </a:extLst>
          </p:cNvPr>
          <p:cNvCxnSpPr/>
          <p:nvPr/>
        </p:nvCxnSpPr>
        <p:spPr>
          <a:xfrm>
            <a:off x="9408368" y="2524567"/>
            <a:ext cx="0" cy="31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395BE01-8978-8471-E9F5-1019EE62A1E2}"/>
              </a:ext>
            </a:extLst>
          </p:cNvPr>
          <p:cNvCxnSpPr>
            <a:cxnSpLocks/>
          </p:cNvCxnSpPr>
          <p:nvPr/>
        </p:nvCxnSpPr>
        <p:spPr>
          <a:xfrm>
            <a:off x="8940316" y="3176972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4EAF28-9C89-FC6E-7CDD-7F3C20121A0D}"/>
              </a:ext>
            </a:extLst>
          </p:cNvPr>
          <p:cNvSpPr/>
          <p:nvPr/>
        </p:nvSpPr>
        <p:spPr>
          <a:xfrm>
            <a:off x="7932204" y="4198376"/>
            <a:ext cx="1485544" cy="276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BaseAllocator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67E467F-BF3E-CC82-ACAE-987FE3B3611C}"/>
              </a:ext>
            </a:extLst>
          </p:cNvPr>
          <p:cNvSpPr/>
          <p:nvPr/>
        </p:nvSpPr>
        <p:spPr>
          <a:xfrm>
            <a:off x="9417748" y="4185084"/>
            <a:ext cx="1485544" cy="276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ByteAllocator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E780AFC-DF91-0C08-266E-363C9E0F07B4}"/>
              </a:ext>
            </a:extLst>
          </p:cNvPr>
          <p:cNvCxnSpPr>
            <a:cxnSpLocks/>
          </p:cNvCxnSpPr>
          <p:nvPr/>
        </p:nvCxnSpPr>
        <p:spPr>
          <a:xfrm>
            <a:off x="9840416" y="319026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D46DD2C-E1F3-97A4-A394-66E9AC7A4441}"/>
              </a:ext>
            </a:extLst>
          </p:cNvPr>
          <p:cNvCxnSpPr/>
          <p:nvPr/>
        </p:nvCxnSpPr>
        <p:spPr>
          <a:xfrm flipH="1">
            <a:off x="7932204" y="4545124"/>
            <a:ext cx="30293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ADD8F3F-848A-D6D2-8490-84DCEC9F8F63}"/>
              </a:ext>
            </a:extLst>
          </p:cNvPr>
          <p:cNvCxnSpPr/>
          <p:nvPr/>
        </p:nvCxnSpPr>
        <p:spPr>
          <a:xfrm flipH="1">
            <a:off x="7893680" y="4113076"/>
            <a:ext cx="30293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3E8ED29-EB8E-555A-A9F3-AC61715F1868}"/>
              </a:ext>
            </a:extLst>
          </p:cNvPr>
          <p:cNvCxnSpPr/>
          <p:nvPr/>
        </p:nvCxnSpPr>
        <p:spPr>
          <a:xfrm flipV="1">
            <a:off x="7630413" y="4545124"/>
            <a:ext cx="1093879" cy="5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BFD284-A4C5-8B66-02D6-32F947B978B1}"/>
              </a:ext>
            </a:extLst>
          </p:cNvPr>
          <p:cNvCxnSpPr>
            <a:stCxn id="13" idx="0"/>
          </p:cNvCxnSpPr>
          <p:nvPr/>
        </p:nvCxnSpPr>
        <p:spPr>
          <a:xfrm flipV="1">
            <a:off x="9297122" y="4539901"/>
            <a:ext cx="0" cy="5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06AF055-5837-59D2-8939-303568F669D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0039894" y="4545124"/>
            <a:ext cx="921685" cy="5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3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867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-TLSF (Two-Level Segregated Fit)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09AB56-D7A7-80A5-3188-06C0BD6F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320790"/>
            <a:ext cx="6343650" cy="463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43BEE1-3973-BC0E-707A-A6810D37346C}"/>
              </a:ext>
            </a:extLst>
          </p:cNvPr>
          <p:cNvSpPr txBox="1"/>
          <p:nvPr/>
        </p:nvSpPr>
        <p:spPr>
          <a:xfrm>
            <a:off x="1346945" y="6084004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算法论文的链接：</a:t>
            </a:r>
            <a:r>
              <a:rPr lang="en-US" altLang="zh-CN">
                <a:hlinkClick r:id="rId3"/>
              </a:rPr>
              <a:t>ecrts04_tlsf.pdf (upv.es)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EAF45-A2D3-0585-2EE3-40F0725BFFA8}"/>
              </a:ext>
            </a:extLst>
          </p:cNvPr>
          <p:cNvSpPr txBox="1"/>
          <p:nvPr/>
        </p:nvSpPr>
        <p:spPr>
          <a:xfrm>
            <a:off x="7032104" y="1483939"/>
            <a:ext cx="50405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两级</a:t>
            </a:r>
            <a:r>
              <a:rPr lang="en-US" altLang="zh-CN" sz="2000" err="1"/>
              <a:t>bitmap+List</a:t>
            </a:r>
            <a:r>
              <a:rPr lang="zh-CN" altLang="en-US" sz="2000"/>
              <a:t>管理空闲块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第一级</a:t>
            </a:r>
            <a:r>
              <a:rPr lang="en-US" altLang="zh-CN" sz="2000"/>
              <a:t>First Level:</a:t>
            </a:r>
          </a:p>
          <a:p>
            <a:r>
              <a:rPr lang="zh-CN" altLang="en-US" sz="2000"/>
              <a:t>每一位对应一个范围的内存块，示例中分别对应</a:t>
            </a:r>
            <a:r>
              <a:rPr lang="en-US" altLang="zh-CN" sz="2000"/>
              <a:t>2</a:t>
            </a:r>
            <a:r>
              <a:rPr lang="en-US" altLang="zh-CN" sz="2000" baseline="30000"/>
              <a:t>4</a:t>
            </a:r>
            <a:r>
              <a:rPr lang="en-US" altLang="zh-CN" sz="2000"/>
              <a:t> ~ 2</a:t>
            </a:r>
            <a:r>
              <a:rPr lang="en-US" altLang="zh-CN" sz="2000" baseline="30000"/>
              <a:t>31</a:t>
            </a:r>
            <a:r>
              <a:rPr lang="zh-CN" altLang="en-US" sz="2000"/>
              <a:t>。</a:t>
            </a:r>
            <a:r>
              <a:rPr lang="en-US" altLang="zh-CN" sz="2000"/>
              <a:t>1</a:t>
            </a:r>
            <a:r>
              <a:rPr lang="zh-CN" altLang="en-US" sz="2000"/>
              <a:t>表示空闲。图中两个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第二级</a:t>
            </a:r>
            <a:r>
              <a:rPr lang="en-US" altLang="zh-CN" sz="2000"/>
              <a:t>Second Level:</a:t>
            </a:r>
          </a:p>
          <a:p>
            <a:r>
              <a:rPr lang="zh-CN" altLang="en-US" sz="2000"/>
              <a:t>有几位就表示几等分。例如，</a:t>
            </a:r>
            <a:r>
              <a:rPr lang="en-US" altLang="zh-CN" sz="2000"/>
              <a:t> 2</a:t>
            </a:r>
            <a:r>
              <a:rPr lang="en-US" altLang="zh-CN" sz="2000" baseline="30000"/>
              <a:t>6</a:t>
            </a:r>
            <a:r>
              <a:rPr lang="zh-CN" altLang="en-US" sz="2000"/>
              <a:t>表示</a:t>
            </a:r>
            <a:r>
              <a:rPr lang="en-US" altLang="zh-CN" sz="2000"/>
              <a:t>64~127</a:t>
            </a:r>
            <a:r>
              <a:rPr lang="zh-CN" altLang="en-US" sz="2000"/>
              <a:t>，然后进行</a:t>
            </a:r>
            <a:r>
              <a:rPr lang="en-US" altLang="zh-CN" sz="2000"/>
              <a:t>4</a:t>
            </a:r>
            <a:r>
              <a:rPr lang="zh-CN" altLang="en-US" sz="2000"/>
              <a:t>等分就是</a:t>
            </a:r>
            <a:r>
              <a:rPr lang="en-US" altLang="zh-CN" sz="2000"/>
              <a:t>64~79, 80~95, 96~107, 108~127</a:t>
            </a:r>
            <a:r>
              <a:rPr lang="zh-CN" altLang="en-US" sz="2000"/>
              <a:t>，每一位对应一个范围，同样</a:t>
            </a:r>
            <a:r>
              <a:rPr lang="en-US" altLang="zh-CN" sz="2000"/>
              <a:t>1</a:t>
            </a:r>
            <a:r>
              <a:rPr lang="zh-CN" altLang="en-US" sz="2000"/>
              <a:t>表示空闲。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然后就能找到包含对应范围大小的空闲块链表</a:t>
            </a:r>
            <a:r>
              <a:rPr lang="en-US" altLang="zh-CN" sz="2000"/>
              <a:t>List</a:t>
            </a:r>
            <a:r>
              <a:rPr lang="zh-CN" altLang="en-US" sz="2000"/>
              <a:t>。链表耗尽或者新建时，对应维护两级</a:t>
            </a:r>
            <a:r>
              <a:rPr lang="en-US" altLang="zh-CN" sz="2000"/>
              <a:t>bitmap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35577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-Buddy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9B79DB-1E65-7083-DB9E-77B9A5BB9213}"/>
              </a:ext>
            </a:extLst>
          </p:cNvPr>
          <p:cNvSpPr/>
          <p:nvPr/>
        </p:nvSpPr>
        <p:spPr>
          <a:xfrm>
            <a:off x="827771" y="1988840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788312-3EB1-A376-1F85-198BB3C5AFFE}"/>
              </a:ext>
            </a:extLst>
          </p:cNvPr>
          <p:cNvSpPr/>
          <p:nvPr/>
        </p:nvSpPr>
        <p:spPr>
          <a:xfrm>
            <a:off x="1667508" y="2276872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8CA662-B683-B4DA-24BA-98D54B2AA181}"/>
              </a:ext>
            </a:extLst>
          </p:cNvPr>
          <p:cNvSpPr/>
          <p:nvPr/>
        </p:nvSpPr>
        <p:spPr>
          <a:xfrm>
            <a:off x="2063552" y="2276872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0B28F7A-6DD9-051C-8CEF-DA4350D1F37A}"/>
              </a:ext>
            </a:extLst>
          </p:cNvPr>
          <p:cNvSpPr/>
          <p:nvPr/>
        </p:nvSpPr>
        <p:spPr>
          <a:xfrm>
            <a:off x="1861360" y="2536437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690414-6A1F-80B7-12DF-CDEF6151DDA7}"/>
              </a:ext>
            </a:extLst>
          </p:cNvPr>
          <p:cNvCxnSpPr>
            <a:stCxn id="14" idx="1"/>
          </p:cNvCxnSpPr>
          <p:nvPr/>
        </p:nvCxnSpPr>
        <p:spPr>
          <a:xfrm flipH="1">
            <a:off x="2033424" y="2831405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27DFBCA-6D7A-6292-F1CD-1C25750CE8F9}"/>
              </a:ext>
            </a:extLst>
          </p:cNvPr>
          <p:cNvSpPr txBox="1"/>
          <p:nvPr/>
        </p:nvSpPr>
        <p:spPr>
          <a:xfrm>
            <a:off x="5267907" y="2159568"/>
            <a:ext cx="8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aseline="30000"/>
              <a:t>0 </a:t>
            </a:r>
            <a:r>
              <a:rPr lang="en-US" altLang="zh-CN"/>
              <a:t>Unit</a:t>
            </a:r>
            <a:endParaRPr lang="zh-CN" altLang="en-US" baseline="300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40C7CF-6A2D-DA04-37BC-DBEA6C36A8CA}"/>
              </a:ext>
            </a:extLst>
          </p:cNvPr>
          <p:cNvSpPr/>
          <p:nvPr/>
        </p:nvSpPr>
        <p:spPr>
          <a:xfrm>
            <a:off x="2499397" y="2276872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3801F2-3E92-0F7A-90FC-471613EEB74C}"/>
              </a:ext>
            </a:extLst>
          </p:cNvPr>
          <p:cNvSpPr/>
          <p:nvPr/>
        </p:nvSpPr>
        <p:spPr>
          <a:xfrm>
            <a:off x="2895441" y="2276872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322CED9-8D46-09E3-0315-89B8333D3E31}"/>
              </a:ext>
            </a:extLst>
          </p:cNvPr>
          <p:cNvSpPr/>
          <p:nvPr/>
        </p:nvSpPr>
        <p:spPr>
          <a:xfrm>
            <a:off x="2693249" y="2536437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47D39C0-8915-40FB-9EB5-D96E88D1A510}"/>
              </a:ext>
            </a:extLst>
          </p:cNvPr>
          <p:cNvCxnSpPr>
            <a:stCxn id="20" idx="1"/>
          </p:cNvCxnSpPr>
          <p:nvPr/>
        </p:nvCxnSpPr>
        <p:spPr>
          <a:xfrm flipH="1">
            <a:off x="2865313" y="2831405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957CFCF-933C-636A-FB18-A33B409B8E86}"/>
              </a:ext>
            </a:extLst>
          </p:cNvPr>
          <p:cNvSpPr/>
          <p:nvPr/>
        </p:nvSpPr>
        <p:spPr>
          <a:xfrm>
            <a:off x="3355899" y="2258870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8DD512-7240-5D65-B9A9-C44BA7274FE0}"/>
              </a:ext>
            </a:extLst>
          </p:cNvPr>
          <p:cNvSpPr/>
          <p:nvPr/>
        </p:nvSpPr>
        <p:spPr>
          <a:xfrm>
            <a:off x="3751943" y="2258870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0CD7E52-A4F2-0C0F-AA52-CBA881B2689B}"/>
              </a:ext>
            </a:extLst>
          </p:cNvPr>
          <p:cNvSpPr/>
          <p:nvPr/>
        </p:nvSpPr>
        <p:spPr>
          <a:xfrm>
            <a:off x="3549751" y="2518435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152951-FBBE-02D1-2052-F04A9E5CE749}"/>
              </a:ext>
            </a:extLst>
          </p:cNvPr>
          <p:cNvCxnSpPr>
            <a:stCxn id="24" idx="1"/>
          </p:cNvCxnSpPr>
          <p:nvPr/>
        </p:nvCxnSpPr>
        <p:spPr>
          <a:xfrm flipH="1">
            <a:off x="3721815" y="2813403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3B1BA38-A1F1-1201-EAC7-A9EE8823E91E}"/>
              </a:ext>
            </a:extLst>
          </p:cNvPr>
          <p:cNvSpPr/>
          <p:nvPr/>
        </p:nvSpPr>
        <p:spPr>
          <a:xfrm>
            <a:off x="4187788" y="2258870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9C81A6-A3D0-9FEC-0899-AE992B0F73ED}"/>
              </a:ext>
            </a:extLst>
          </p:cNvPr>
          <p:cNvSpPr/>
          <p:nvPr/>
        </p:nvSpPr>
        <p:spPr>
          <a:xfrm>
            <a:off x="4583832" y="2258870"/>
            <a:ext cx="396044" cy="252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F446A56A-5141-F788-83F1-E2B6810FAA9F}"/>
              </a:ext>
            </a:extLst>
          </p:cNvPr>
          <p:cNvSpPr/>
          <p:nvPr/>
        </p:nvSpPr>
        <p:spPr>
          <a:xfrm>
            <a:off x="4381640" y="2518435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205FDF-3685-D2AF-3940-B260249C1D7E}"/>
              </a:ext>
            </a:extLst>
          </p:cNvPr>
          <p:cNvCxnSpPr>
            <a:stCxn id="28" idx="1"/>
          </p:cNvCxnSpPr>
          <p:nvPr/>
        </p:nvCxnSpPr>
        <p:spPr>
          <a:xfrm flipH="1">
            <a:off x="4553704" y="2813403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3AF645E-25A2-A079-5FC4-5BE7FC3E61AF}"/>
              </a:ext>
            </a:extLst>
          </p:cNvPr>
          <p:cNvSpPr/>
          <p:nvPr/>
        </p:nvSpPr>
        <p:spPr>
          <a:xfrm>
            <a:off x="1663338" y="3111900"/>
            <a:ext cx="796258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A6EF803-82DF-6E90-CB3B-00F656F0897F}"/>
              </a:ext>
            </a:extLst>
          </p:cNvPr>
          <p:cNvSpPr/>
          <p:nvPr/>
        </p:nvSpPr>
        <p:spPr>
          <a:xfrm>
            <a:off x="2503551" y="3111900"/>
            <a:ext cx="796258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8B94DE-50BB-BB15-9B74-5AA7A51E07DB}"/>
              </a:ext>
            </a:extLst>
          </p:cNvPr>
          <p:cNvSpPr/>
          <p:nvPr/>
        </p:nvSpPr>
        <p:spPr>
          <a:xfrm>
            <a:off x="3347575" y="3108427"/>
            <a:ext cx="796258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0400A9-E70D-89A0-310D-6CFF1935A098}"/>
              </a:ext>
            </a:extLst>
          </p:cNvPr>
          <p:cNvSpPr/>
          <p:nvPr/>
        </p:nvSpPr>
        <p:spPr>
          <a:xfrm>
            <a:off x="4187788" y="3108427"/>
            <a:ext cx="796258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4349B5-8447-D8DF-FC8E-E24224C3C199}"/>
              </a:ext>
            </a:extLst>
          </p:cNvPr>
          <p:cNvSpPr/>
          <p:nvPr/>
        </p:nvSpPr>
        <p:spPr>
          <a:xfrm>
            <a:off x="831699" y="2762926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1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B26D9B18-EAB8-F28A-7DB5-E70DFA43FA1B}"/>
              </a:ext>
            </a:extLst>
          </p:cNvPr>
          <p:cNvSpPr/>
          <p:nvPr/>
        </p:nvSpPr>
        <p:spPr>
          <a:xfrm>
            <a:off x="3935760" y="3356992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5715FD-8286-CB76-075E-FEFC34CFC410}"/>
              </a:ext>
            </a:extLst>
          </p:cNvPr>
          <p:cNvCxnSpPr>
            <a:stCxn id="35" idx="1"/>
          </p:cNvCxnSpPr>
          <p:nvPr/>
        </p:nvCxnSpPr>
        <p:spPr>
          <a:xfrm flipH="1">
            <a:off x="4107824" y="3651960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2BC5EB36-8F83-BB3A-D38B-07AFD0E27C9D}"/>
              </a:ext>
            </a:extLst>
          </p:cNvPr>
          <p:cNvSpPr/>
          <p:nvPr/>
        </p:nvSpPr>
        <p:spPr>
          <a:xfrm>
            <a:off x="2295487" y="3364529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E4E6FFD-9968-9876-75A4-6D36BEED3CA4}"/>
              </a:ext>
            </a:extLst>
          </p:cNvPr>
          <p:cNvCxnSpPr>
            <a:stCxn id="37" idx="1"/>
          </p:cNvCxnSpPr>
          <p:nvPr/>
        </p:nvCxnSpPr>
        <p:spPr>
          <a:xfrm flipH="1">
            <a:off x="2467551" y="3659497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2D153B0-7178-FAC5-A1FB-5E3B81985D46}"/>
              </a:ext>
            </a:extLst>
          </p:cNvPr>
          <p:cNvSpPr/>
          <p:nvPr/>
        </p:nvSpPr>
        <p:spPr>
          <a:xfrm>
            <a:off x="1671293" y="3954026"/>
            <a:ext cx="1628516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20580B-6D7C-B9EB-0DAB-13A5869C5A79}"/>
              </a:ext>
            </a:extLst>
          </p:cNvPr>
          <p:cNvSpPr/>
          <p:nvPr/>
        </p:nvSpPr>
        <p:spPr>
          <a:xfrm>
            <a:off x="3329575" y="3969060"/>
            <a:ext cx="1628516" cy="237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0BF38C5-A738-7F70-21C6-50403C0E1444}"/>
              </a:ext>
            </a:extLst>
          </p:cNvPr>
          <p:cNvSpPr/>
          <p:nvPr/>
        </p:nvSpPr>
        <p:spPr>
          <a:xfrm>
            <a:off x="3119420" y="4217467"/>
            <a:ext cx="344129" cy="295024"/>
          </a:xfrm>
          <a:custGeom>
            <a:avLst/>
            <a:gdLst>
              <a:gd name="connsiteX0" fmla="*/ 0 w 344129"/>
              <a:gd name="connsiteY0" fmla="*/ 0 h 295024"/>
              <a:gd name="connsiteX1" fmla="*/ 176980 w 344129"/>
              <a:gd name="connsiteY1" fmla="*/ 294968 h 295024"/>
              <a:gd name="connsiteX2" fmla="*/ 344129 w 344129"/>
              <a:gd name="connsiteY2" fmla="*/ 19664 h 29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29" h="295024">
                <a:moveTo>
                  <a:pt x="0" y="0"/>
                </a:moveTo>
                <a:cubicBezTo>
                  <a:pt x="59812" y="145845"/>
                  <a:pt x="119625" y="291691"/>
                  <a:pt x="176980" y="294968"/>
                </a:cubicBezTo>
                <a:cubicBezTo>
                  <a:pt x="234335" y="298245"/>
                  <a:pt x="289232" y="158954"/>
                  <a:pt x="344129" y="1966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76AAE4C-1540-CC13-6F8C-0CC84123BBDE}"/>
              </a:ext>
            </a:extLst>
          </p:cNvPr>
          <p:cNvCxnSpPr>
            <a:stCxn id="41" idx="1"/>
          </p:cNvCxnSpPr>
          <p:nvPr/>
        </p:nvCxnSpPr>
        <p:spPr>
          <a:xfrm flipH="1">
            <a:off x="3291484" y="4512435"/>
            <a:ext cx="4916" cy="2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F1F7009-11AE-0013-AD08-624986FEF35E}"/>
              </a:ext>
            </a:extLst>
          </p:cNvPr>
          <p:cNvSpPr/>
          <p:nvPr/>
        </p:nvSpPr>
        <p:spPr>
          <a:xfrm>
            <a:off x="833397" y="3537012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2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98D5F8-4544-0CD5-ACAE-60238135430F}"/>
              </a:ext>
            </a:extLst>
          </p:cNvPr>
          <p:cNvSpPr/>
          <p:nvPr/>
        </p:nvSpPr>
        <p:spPr>
          <a:xfrm>
            <a:off x="837325" y="4311098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7A6262-EAEF-544F-2E47-A29A54D57B77}"/>
              </a:ext>
            </a:extLst>
          </p:cNvPr>
          <p:cNvCxnSpPr>
            <a:stCxn id="2" idx="3"/>
          </p:cNvCxnSpPr>
          <p:nvPr/>
        </p:nvCxnSpPr>
        <p:spPr>
          <a:xfrm>
            <a:off x="1151807" y="2375883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B07ADA0-37DE-F709-A8EA-6EB611944E32}"/>
              </a:ext>
            </a:extLst>
          </p:cNvPr>
          <p:cNvCxnSpPr/>
          <p:nvPr/>
        </p:nvCxnSpPr>
        <p:spPr>
          <a:xfrm>
            <a:off x="1166411" y="3214160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50C2C3-4970-54F1-6CBF-256EDAA541C8}"/>
              </a:ext>
            </a:extLst>
          </p:cNvPr>
          <p:cNvCxnSpPr/>
          <p:nvPr/>
        </p:nvCxnSpPr>
        <p:spPr>
          <a:xfrm>
            <a:off x="1163452" y="4072803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ACC4C85-6CA5-7662-A8DD-679EEA5A8D92}"/>
              </a:ext>
            </a:extLst>
          </p:cNvPr>
          <p:cNvSpPr txBox="1"/>
          <p:nvPr/>
        </p:nvSpPr>
        <p:spPr>
          <a:xfrm>
            <a:off x="5239620" y="3029494"/>
            <a:ext cx="85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aseline="30000"/>
              <a:t>1</a:t>
            </a:r>
            <a:r>
              <a:rPr lang="zh-CN" altLang="en-US" baseline="30000"/>
              <a:t> </a:t>
            </a:r>
            <a:r>
              <a:rPr lang="en-US" altLang="zh-CN"/>
              <a:t>Unit</a:t>
            </a:r>
            <a:endParaRPr lang="zh-CN" altLang="en-US" baseline="300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61E4C5A-123F-E5F2-2167-F2476D3A3305}"/>
              </a:ext>
            </a:extLst>
          </p:cNvPr>
          <p:cNvSpPr txBox="1"/>
          <p:nvPr/>
        </p:nvSpPr>
        <p:spPr>
          <a:xfrm>
            <a:off x="5235843" y="3865860"/>
            <a:ext cx="89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aseline="30000"/>
              <a:t>2</a:t>
            </a:r>
            <a:r>
              <a:rPr lang="zh-CN" altLang="en-US" baseline="30000"/>
              <a:t> </a:t>
            </a:r>
            <a:r>
              <a:rPr lang="en-US" altLang="zh-CN"/>
              <a:t>Unit</a:t>
            </a:r>
            <a:endParaRPr lang="zh-CN" altLang="en-US" baseline="300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0656DBC-E8AB-355F-B489-217E74304CB2}"/>
              </a:ext>
            </a:extLst>
          </p:cNvPr>
          <p:cNvSpPr txBox="1"/>
          <p:nvPr/>
        </p:nvSpPr>
        <p:spPr>
          <a:xfrm>
            <a:off x="6744072" y="2098591"/>
            <a:ext cx="50405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分配单元</a:t>
            </a:r>
            <a:r>
              <a:rPr lang="en-US" altLang="zh-CN" sz="2000"/>
              <a:t>Unit:</a:t>
            </a:r>
          </a:p>
          <a:p>
            <a:r>
              <a:rPr lang="zh-CN" altLang="en-US" sz="2000"/>
              <a:t>一般不会采用</a:t>
            </a:r>
            <a:r>
              <a:rPr lang="en-US" altLang="zh-CN" sz="2000"/>
              <a:t>1</a:t>
            </a:r>
            <a:r>
              <a:rPr lang="zh-CN" altLang="en-US" sz="2000"/>
              <a:t>字节，通常</a:t>
            </a:r>
            <a:r>
              <a:rPr lang="en-US" altLang="zh-CN" sz="2000"/>
              <a:t>8</a:t>
            </a:r>
            <a:r>
              <a:rPr lang="zh-CN" altLang="en-US" sz="2000"/>
              <a:t>，</a:t>
            </a:r>
            <a:r>
              <a:rPr lang="en-US" altLang="zh-CN" sz="2000"/>
              <a:t>16</a:t>
            </a:r>
            <a:r>
              <a:rPr lang="zh-CN" altLang="en-US" sz="2000"/>
              <a:t>，</a:t>
            </a:r>
            <a:r>
              <a:rPr lang="en-US" altLang="zh-CN" sz="2000"/>
              <a:t>32…</a:t>
            </a:r>
            <a:r>
              <a:rPr lang="zh-CN" altLang="en-US" sz="2000"/>
              <a:t>字节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</a:t>
            </a:r>
            <a:endParaRPr lang="en-US" altLang="zh-CN" sz="2000"/>
          </a:p>
          <a:p>
            <a:r>
              <a:rPr lang="zh-CN" altLang="en-US" sz="2000"/>
              <a:t>寻找匹配</a:t>
            </a:r>
            <a:r>
              <a:rPr lang="en-US" altLang="zh-CN" sz="2000" err="1"/>
              <a:t>alloc</a:t>
            </a:r>
            <a:r>
              <a:rPr lang="zh-CN" altLang="en-US" sz="2000"/>
              <a:t>需要</a:t>
            </a:r>
            <a:r>
              <a:rPr lang="en-US" altLang="zh-CN" sz="2000"/>
              <a:t>(order)</a:t>
            </a:r>
            <a:r>
              <a:rPr lang="zh-CN" altLang="en-US" sz="2000"/>
              <a:t>的最小块</a:t>
            </a:r>
            <a:endParaRPr lang="en-US" altLang="zh-CN" sz="2000"/>
          </a:p>
          <a:p>
            <a:r>
              <a:rPr lang="zh-CN" altLang="en-US" sz="2000"/>
              <a:t>如果</a:t>
            </a:r>
            <a:r>
              <a:rPr lang="en-US" altLang="zh-CN" sz="2000"/>
              <a:t>order</a:t>
            </a:r>
            <a:r>
              <a:rPr lang="zh-CN" altLang="en-US" sz="2000"/>
              <a:t>大于目标，则二分切割，直至相等，每级剩余的部分挂到对应的</a:t>
            </a:r>
            <a:r>
              <a:rPr lang="en-US" altLang="zh-CN" sz="2000"/>
              <a:t>Order List</a:t>
            </a:r>
          </a:p>
          <a:p>
            <a:endParaRPr lang="en-US" altLang="zh-CN" sz="2000"/>
          </a:p>
          <a:p>
            <a:r>
              <a:rPr lang="zh-CN" altLang="en-US" sz="2000"/>
              <a:t>释放：</a:t>
            </a:r>
            <a:endParaRPr lang="en-US" altLang="zh-CN" sz="2000"/>
          </a:p>
          <a:p>
            <a:r>
              <a:rPr lang="zh-CN" altLang="en-US" sz="2000"/>
              <a:t>查看是否有邻居空闲块，有则尽可能向高</a:t>
            </a:r>
            <a:r>
              <a:rPr lang="en-US" altLang="zh-CN" sz="2000"/>
              <a:t>Oder</a:t>
            </a:r>
            <a:r>
              <a:rPr lang="zh-CN" altLang="en-US" sz="2000"/>
              <a:t>合并，直至无法合并，挂到</a:t>
            </a:r>
            <a:r>
              <a:rPr lang="en-US" altLang="zh-CN" sz="2000" err="1"/>
              <a:t>OrderList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655E69C-7C61-4F41-DF69-1B1B61A11173}"/>
              </a:ext>
            </a:extLst>
          </p:cNvPr>
          <p:cNvSpPr txBox="1"/>
          <p:nvPr/>
        </p:nvSpPr>
        <p:spPr>
          <a:xfrm>
            <a:off x="443372" y="1520788"/>
            <a:ext cx="11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List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1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-Slab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9B79DB-1E65-7083-DB9E-77B9A5BB9213}"/>
              </a:ext>
            </a:extLst>
          </p:cNvPr>
          <p:cNvSpPr/>
          <p:nvPr/>
        </p:nvSpPr>
        <p:spPr>
          <a:xfrm>
            <a:off x="827771" y="1700808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1F7009-11AE-0013-AD08-624986FEF35E}"/>
              </a:ext>
            </a:extLst>
          </p:cNvPr>
          <p:cNvSpPr/>
          <p:nvPr/>
        </p:nvSpPr>
        <p:spPr>
          <a:xfrm>
            <a:off x="833397" y="2708920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2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98D5F8-4544-0CD5-ACAE-60238135430F}"/>
              </a:ext>
            </a:extLst>
          </p:cNvPr>
          <p:cNvSpPr/>
          <p:nvPr/>
        </p:nvSpPr>
        <p:spPr>
          <a:xfrm>
            <a:off x="837325" y="3483006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50C2C3-4970-54F1-6CBF-256EDAA541C8}"/>
              </a:ext>
            </a:extLst>
          </p:cNvPr>
          <p:cNvCxnSpPr>
            <a:cxnSpLocks/>
          </p:cNvCxnSpPr>
          <p:nvPr/>
        </p:nvCxnSpPr>
        <p:spPr>
          <a:xfrm>
            <a:off x="1163452" y="3176972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655E69C-7C61-4F41-DF69-1B1B61A11173}"/>
              </a:ext>
            </a:extLst>
          </p:cNvPr>
          <p:cNvSpPr txBox="1"/>
          <p:nvPr/>
        </p:nvSpPr>
        <p:spPr>
          <a:xfrm>
            <a:off x="443372" y="1232756"/>
            <a:ext cx="11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List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53C143-F6C9-5DAC-C85D-4CB46133B26D}"/>
              </a:ext>
            </a:extLst>
          </p:cNvPr>
          <p:cNvSpPr/>
          <p:nvPr/>
        </p:nvSpPr>
        <p:spPr>
          <a:xfrm>
            <a:off x="1597958" y="1664804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Slab&lt;64&gt;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478C29-6D6B-EF23-43EC-A2FA51D82F10}"/>
              </a:ext>
            </a:extLst>
          </p:cNvPr>
          <p:cNvSpPr/>
          <p:nvPr/>
        </p:nvSpPr>
        <p:spPr>
          <a:xfrm>
            <a:off x="1571282" y="2894849"/>
            <a:ext cx="4416705" cy="217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Slab&lt;256&gt;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4FDDA0-44B4-3130-D529-FC4610E05B71}"/>
              </a:ext>
            </a:extLst>
          </p:cNvPr>
          <p:cNvSpPr/>
          <p:nvPr/>
        </p:nvSpPr>
        <p:spPr>
          <a:xfrm>
            <a:off x="1667508" y="3388727"/>
            <a:ext cx="510851" cy="1444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Free-block-list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3B59E3-4547-1743-F662-0381D818334C}"/>
              </a:ext>
            </a:extLst>
          </p:cNvPr>
          <p:cNvSpPr/>
          <p:nvPr/>
        </p:nvSpPr>
        <p:spPr>
          <a:xfrm>
            <a:off x="2603612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CFECB7-9C89-8D27-5033-3A120E7AEF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51396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6D92858-0511-11D8-D9F1-9A9706301B35}"/>
              </a:ext>
            </a:extLst>
          </p:cNvPr>
          <p:cNvSpPr/>
          <p:nvPr/>
        </p:nvSpPr>
        <p:spPr>
          <a:xfrm>
            <a:off x="3391837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139266-5A81-28D0-B76C-457BE8790700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939621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0FC7FE9-EC3D-A7D6-3C53-7E37D5EB24E5}"/>
              </a:ext>
            </a:extLst>
          </p:cNvPr>
          <p:cNvSpPr/>
          <p:nvPr/>
        </p:nvSpPr>
        <p:spPr>
          <a:xfrm>
            <a:off x="4159509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E99996-8A91-96E0-84D3-CF03A567AC8D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707293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BF2A321-00D8-0C73-7408-71EC19C7FEBE}"/>
              </a:ext>
            </a:extLst>
          </p:cNvPr>
          <p:cNvSpPr/>
          <p:nvPr/>
        </p:nvSpPr>
        <p:spPr>
          <a:xfrm>
            <a:off x="4960547" y="3548535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CDD9E0-AAF8-5385-E14B-FC0A3EF27710}"/>
              </a:ext>
            </a:extLst>
          </p:cNvPr>
          <p:cNvCxnSpPr/>
          <p:nvPr/>
        </p:nvCxnSpPr>
        <p:spPr>
          <a:xfrm>
            <a:off x="2178359" y="3720124"/>
            <a:ext cx="42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291B8EC-3D4B-2BA0-5BC7-A7D0BA813C80}"/>
              </a:ext>
            </a:extLst>
          </p:cNvPr>
          <p:cNvSpPr/>
          <p:nvPr/>
        </p:nvSpPr>
        <p:spPr>
          <a:xfrm>
            <a:off x="1583555" y="6092403"/>
            <a:ext cx="4404431" cy="5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BuddyAllocator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DFFC874-DE52-C730-7D4E-EEB4B695CF8C}"/>
              </a:ext>
            </a:extLst>
          </p:cNvPr>
          <p:cNvCxnSpPr>
            <a:cxnSpLocks/>
          </p:cNvCxnSpPr>
          <p:nvPr/>
        </p:nvCxnSpPr>
        <p:spPr>
          <a:xfrm>
            <a:off x="2603612" y="5067180"/>
            <a:ext cx="0" cy="10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7D8417C-8581-286F-6643-2E37A593A9EE}"/>
              </a:ext>
            </a:extLst>
          </p:cNvPr>
          <p:cNvSpPr txBox="1"/>
          <p:nvPr/>
        </p:nvSpPr>
        <p:spPr>
          <a:xfrm>
            <a:off x="1919536" y="5265204"/>
            <a:ext cx="6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申请内存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DA4D4FA-EF93-3732-7DF6-E805A2C0481C}"/>
              </a:ext>
            </a:extLst>
          </p:cNvPr>
          <p:cNvSpPr/>
          <p:nvPr/>
        </p:nvSpPr>
        <p:spPr>
          <a:xfrm>
            <a:off x="2747628" y="4268911"/>
            <a:ext cx="3060340" cy="582389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2C1EC0-69B5-D91F-C429-DE7CFD93038E}"/>
              </a:ext>
            </a:extLst>
          </p:cNvPr>
          <p:cNvCxnSpPr>
            <a:cxnSpLocks/>
          </p:cNvCxnSpPr>
          <p:nvPr/>
        </p:nvCxnSpPr>
        <p:spPr>
          <a:xfrm flipV="1">
            <a:off x="4511824" y="4873090"/>
            <a:ext cx="18001" cy="121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E44CB41-FFD2-894C-F82C-B2266F088D9A}"/>
              </a:ext>
            </a:extLst>
          </p:cNvPr>
          <p:cNvSpPr txBox="1"/>
          <p:nvPr/>
        </p:nvSpPr>
        <p:spPr>
          <a:xfrm>
            <a:off x="4529826" y="5265204"/>
            <a:ext cx="122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分配内存</a:t>
            </a:r>
            <a:endParaRPr lang="en-US" altLang="zh-CN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</a:rPr>
              <a:t>以供分块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68ADA9-8CE1-6A06-509F-B46D817F69A7}"/>
              </a:ext>
            </a:extLst>
          </p:cNvPr>
          <p:cNvSpPr/>
          <p:nvPr/>
        </p:nvSpPr>
        <p:spPr>
          <a:xfrm>
            <a:off x="2866186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CAE1816-E42B-D6C7-B145-3523601A923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413970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E35BBDE-E999-EA56-01F0-DC8C5F3F83DA}"/>
              </a:ext>
            </a:extLst>
          </p:cNvPr>
          <p:cNvSpPr/>
          <p:nvPr/>
        </p:nvSpPr>
        <p:spPr>
          <a:xfrm>
            <a:off x="3654411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763F4F0-A738-551C-5826-5C56D08D7AD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202195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E28C08B-C7CB-2B77-CC56-8237CB6F7EBB}"/>
              </a:ext>
            </a:extLst>
          </p:cNvPr>
          <p:cNvSpPr/>
          <p:nvPr/>
        </p:nvSpPr>
        <p:spPr>
          <a:xfrm>
            <a:off x="4422083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662418C-3AA3-125C-8D27-58DD81BD8DC4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969867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66F819B-0ADB-258C-C287-2B8268B52B92}"/>
              </a:ext>
            </a:extLst>
          </p:cNvPr>
          <p:cNvSpPr/>
          <p:nvPr/>
        </p:nvSpPr>
        <p:spPr>
          <a:xfrm>
            <a:off x="5223121" y="43994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0B698928-6DB6-2B85-B023-33943A0CB455}"/>
              </a:ext>
            </a:extLst>
          </p:cNvPr>
          <p:cNvSpPr/>
          <p:nvPr/>
        </p:nvSpPr>
        <p:spPr>
          <a:xfrm>
            <a:off x="2456936" y="3746805"/>
            <a:ext cx="3380200" cy="835741"/>
          </a:xfrm>
          <a:custGeom>
            <a:avLst/>
            <a:gdLst>
              <a:gd name="connsiteX0" fmla="*/ 3058961 w 3380200"/>
              <a:gd name="connsiteY0" fmla="*/ 0 h 835741"/>
              <a:gd name="connsiteX1" fmla="*/ 3353929 w 3380200"/>
              <a:gd name="connsiteY1" fmla="*/ 117987 h 835741"/>
              <a:gd name="connsiteX2" fmla="*/ 3314599 w 3380200"/>
              <a:gd name="connsiteY2" fmla="*/ 334296 h 835741"/>
              <a:gd name="connsiteX3" fmla="*/ 2901645 w 3380200"/>
              <a:gd name="connsiteY3" fmla="*/ 422787 h 835741"/>
              <a:gd name="connsiteX4" fmla="*/ 492741 w 3380200"/>
              <a:gd name="connsiteY4" fmla="*/ 373625 h 835741"/>
              <a:gd name="connsiteX5" fmla="*/ 1129 w 3380200"/>
              <a:gd name="connsiteY5" fmla="*/ 511277 h 835741"/>
              <a:gd name="connsiteX6" fmla="*/ 384587 w 3380200"/>
              <a:gd name="connsiteY6" fmla="*/ 835741 h 8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0200" h="835741">
                <a:moveTo>
                  <a:pt x="3058961" y="0"/>
                </a:moveTo>
                <a:cubicBezTo>
                  <a:pt x="3185142" y="31135"/>
                  <a:pt x="3311323" y="62271"/>
                  <a:pt x="3353929" y="117987"/>
                </a:cubicBezTo>
                <a:cubicBezTo>
                  <a:pt x="3396535" y="173703"/>
                  <a:pt x="3389980" y="283496"/>
                  <a:pt x="3314599" y="334296"/>
                </a:cubicBezTo>
                <a:cubicBezTo>
                  <a:pt x="3239218" y="385096"/>
                  <a:pt x="2901645" y="422787"/>
                  <a:pt x="2901645" y="422787"/>
                </a:cubicBezTo>
                <a:cubicBezTo>
                  <a:pt x="2431335" y="429342"/>
                  <a:pt x="976160" y="358877"/>
                  <a:pt x="492741" y="373625"/>
                </a:cubicBezTo>
                <a:cubicBezTo>
                  <a:pt x="9322" y="388373"/>
                  <a:pt x="19155" y="434258"/>
                  <a:pt x="1129" y="511277"/>
                </a:cubicBezTo>
                <a:cubicBezTo>
                  <a:pt x="-16897" y="588296"/>
                  <a:pt x="183845" y="712018"/>
                  <a:pt x="384587" y="8357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71A560D-6F93-CF45-5B83-85939B7D56B8}"/>
              </a:ext>
            </a:extLst>
          </p:cNvPr>
          <p:cNvCxnSpPr>
            <a:stCxn id="2" idx="3"/>
          </p:cNvCxnSpPr>
          <p:nvPr/>
        </p:nvCxnSpPr>
        <p:spPr>
          <a:xfrm>
            <a:off x="1151807" y="1952229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1EC09C4-E407-B61D-F587-EC01357C017E}"/>
              </a:ext>
            </a:extLst>
          </p:cNvPr>
          <p:cNvSpPr/>
          <p:nvPr/>
        </p:nvSpPr>
        <p:spPr>
          <a:xfrm>
            <a:off x="827771" y="2204864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1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4B4FEB2-CBB0-76E4-92D2-FF70E0B95D6D}"/>
              </a:ext>
            </a:extLst>
          </p:cNvPr>
          <p:cNvSpPr/>
          <p:nvPr/>
        </p:nvSpPr>
        <p:spPr>
          <a:xfrm>
            <a:off x="1597958" y="2278088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Slab&lt;128&gt;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6E81540-810F-26FF-4A0C-B57CBF8458D7}"/>
              </a:ext>
            </a:extLst>
          </p:cNvPr>
          <p:cNvCxnSpPr>
            <a:stCxn id="84" idx="3"/>
          </p:cNvCxnSpPr>
          <p:nvPr/>
        </p:nvCxnSpPr>
        <p:spPr>
          <a:xfrm>
            <a:off x="1151807" y="2456285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B812034-2C21-7D48-C6DB-BAF3268CC35F}"/>
              </a:ext>
            </a:extLst>
          </p:cNvPr>
          <p:cNvSpPr txBox="1"/>
          <p:nvPr/>
        </p:nvSpPr>
        <p:spPr>
          <a:xfrm>
            <a:off x="3437025" y="4067780"/>
            <a:ext cx="23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分割</a:t>
            </a:r>
            <a:r>
              <a:rPr lang="en-US" altLang="zh-CN" b="1">
                <a:solidFill>
                  <a:srgbClr val="0070C0"/>
                </a:solidFill>
              </a:rPr>
              <a:t>block</a:t>
            </a:r>
            <a:r>
              <a:rPr lang="zh-CN" altLang="en-US" b="1">
                <a:solidFill>
                  <a:srgbClr val="0070C0"/>
                </a:solidFill>
              </a:rPr>
              <a:t>并加入链表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895196C-9370-5E0A-E323-AC65D53E49BD}"/>
              </a:ext>
            </a:extLst>
          </p:cNvPr>
          <p:cNvSpPr txBox="1"/>
          <p:nvPr/>
        </p:nvSpPr>
        <p:spPr>
          <a:xfrm>
            <a:off x="6615504" y="1483939"/>
            <a:ext cx="54211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结构：</a:t>
            </a:r>
            <a:endParaRPr lang="en-US" altLang="zh-CN" sz="2000"/>
          </a:p>
          <a:p>
            <a:r>
              <a:rPr lang="en-US" altLang="zh-CN" sz="2000"/>
              <a:t>1) </a:t>
            </a:r>
            <a:r>
              <a:rPr lang="zh-CN" altLang="en-US" sz="2000"/>
              <a:t>通过</a:t>
            </a:r>
            <a:r>
              <a:rPr lang="en-US" altLang="zh-CN" sz="2000" err="1"/>
              <a:t>OrderList</a:t>
            </a:r>
            <a:r>
              <a:rPr lang="zh-CN" altLang="en-US" sz="2000"/>
              <a:t>维护一系列</a:t>
            </a:r>
            <a:r>
              <a:rPr lang="en-US" altLang="zh-CN" sz="2000"/>
              <a:t>Slab</a:t>
            </a:r>
          </a:p>
          <a:p>
            <a:r>
              <a:rPr lang="en-US" altLang="zh-CN" sz="2000"/>
              <a:t>2) Slab</a:t>
            </a:r>
            <a:r>
              <a:rPr lang="zh-CN" altLang="en-US" sz="2000"/>
              <a:t>维持一个空闲的</a:t>
            </a:r>
            <a:r>
              <a:rPr lang="en-US" altLang="zh-CN" sz="2000"/>
              <a:t>block</a:t>
            </a:r>
            <a:r>
              <a:rPr lang="zh-CN" altLang="en-US" sz="2000"/>
              <a:t>链表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分配：从</a:t>
            </a:r>
            <a:r>
              <a:rPr lang="en-US" altLang="zh-CN" sz="2000"/>
              <a:t>block</a:t>
            </a:r>
            <a:r>
              <a:rPr lang="zh-CN" altLang="en-US" sz="2000"/>
              <a:t>空闲链表中弹出一个</a:t>
            </a:r>
            <a:r>
              <a:rPr lang="en-US" altLang="zh-CN" sz="2000"/>
              <a:t>block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依靠</a:t>
            </a:r>
            <a:r>
              <a:rPr lang="en-US" altLang="zh-CN" sz="2000" err="1"/>
              <a:t>BuddyAllocator</a:t>
            </a:r>
            <a:r>
              <a:rPr lang="zh-CN" altLang="en-US" sz="2000"/>
              <a:t>提供内存分配支持，初始时以及</a:t>
            </a:r>
            <a:r>
              <a:rPr lang="en-US" altLang="zh-CN" sz="2000"/>
              <a:t>block</a:t>
            </a:r>
            <a:r>
              <a:rPr lang="zh-CN" altLang="en-US" sz="2000"/>
              <a:t>不足时，从</a:t>
            </a:r>
            <a:r>
              <a:rPr lang="en-US" altLang="zh-CN" sz="2000" err="1"/>
              <a:t>BuddyAllocator</a:t>
            </a:r>
            <a:r>
              <a:rPr lang="zh-CN" altLang="en-US" sz="2000"/>
              <a:t>申请，分割</a:t>
            </a:r>
            <a:r>
              <a:rPr lang="en-US" altLang="zh-CN" sz="2000"/>
              <a:t>block</a:t>
            </a:r>
            <a:r>
              <a:rPr lang="zh-CN" altLang="en-US" sz="2000"/>
              <a:t>后加入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释放：放回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26944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6BBDD-9805-F80D-8743-F32DB39DCFDD}"/>
              </a:ext>
            </a:extLst>
          </p:cNvPr>
          <p:cNvSpPr/>
          <p:nvPr/>
        </p:nvSpPr>
        <p:spPr>
          <a:xfrm>
            <a:off x="4979876" y="5880392"/>
            <a:ext cx="6876764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物理地址布局：</a:t>
            </a:r>
            <a:r>
              <a:rPr lang="en-US" altLang="zh-CN" sz="2000">
                <a:solidFill>
                  <a:schemeClr val="tx1"/>
                </a:solidFill>
              </a:rPr>
              <a:t>kernel</a:t>
            </a:r>
            <a:r>
              <a:rPr lang="zh-CN" altLang="en-US" sz="2000">
                <a:solidFill>
                  <a:schemeClr val="tx1"/>
                </a:solidFill>
              </a:rPr>
              <a:t>本身、</a:t>
            </a:r>
            <a:r>
              <a:rPr lang="en-US" altLang="zh-CN" sz="2000">
                <a:solidFill>
                  <a:schemeClr val="tx1"/>
                </a:solidFill>
              </a:rPr>
              <a:t>SBI</a:t>
            </a:r>
            <a:r>
              <a:rPr lang="zh-CN" altLang="en-US" sz="2000">
                <a:solidFill>
                  <a:schemeClr val="tx1"/>
                </a:solidFill>
              </a:rPr>
              <a:t>以及</a:t>
            </a:r>
            <a:r>
              <a:rPr lang="en-US" altLang="zh-CN" sz="2000" err="1">
                <a:solidFill>
                  <a:schemeClr val="tx1"/>
                </a:solidFill>
              </a:rPr>
              <a:t>mmio</a:t>
            </a:r>
            <a:r>
              <a:rPr lang="zh-CN" altLang="en-US" sz="2000">
                <a:solidFill>
                  <a:schemeClr val="tx1"/>
                </a:solidFill>
              </a:rPr>
              <a:t>映射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42FB0-3C44-B7C1-E457-C2FCDE76ABB5}"/>
              </a:ext>
            </a:extLst>
          </p:cNvPr>
          <p:cNvSpPr/>
          <p:nvPr/>
        </p:nvSpPr>
        <p:spPr>
          <a:xfrm>
            <a:off x="4979876" y="4544178"/>
            <a:ext cx="6876764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分页</a:t>
            </a:r>
            <a:r>
              <a:rPr lang="en-US" altLang="zh-CN" sz="2000" b="1">
                <a:solidFill>
                  <a:schemeClr val="tx1"/>
                </a:solidFill>
              </a:rPr>
              <a:t>Paging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2F0119-C8CC-B84C-62F1-DA90A873462E}"/>
              </a:ext>
            </a:extLst>
          </p:cNvPr>
          <p:cNvSpPr/>
          <p:nvPr/>
        </p:nvSpPr>
        <p:spPr>
          <a:xfrm>
            <a:off x="7500156" y="4997832"/>
            <a:ext cx="93610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MMU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43D857C2-C904-1B8C-4811-83A895DD22DD}"/>
              </a:ext>
            </a:extLst>
          </p:cNvPr>
          <p:cNvSpPr/>
          <p:nvPr/>
        </p:nvSpPr>
        <p:spPr>
          <a:xfrm>
            <a:off x="7392144" y="5365070"/>
            <a:ext cx="1188132" cy="331236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PA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119D2DA6-23BD-A789-832D-033DEE0D643D}"/>
              </a:ext>
            </a:extLst>
          </p:cNvPr>
          <p:cNvSpPr/>
          <p:nvPr/>
        </p:nvSpPr>
        <p:spPr>
          <a:xfrm>
            <a:off x="7392144" y="4616186"/>
            <a:ext cx="1188132" cy="331236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VA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5C5618-6C20-CD5C-804F-28EBDAA46911}"/>
              </a:ext>
            </a:extLst>
          </p:cNvPr>
          <p:cNvSpPr/>
          <p:nvPr/>
        </p:nvSpPr>
        <p:spPr>
          <a:xfrm>
            <a:off x="4979876" y="1165884"/>
            <a:ext cx="6876764" cy="2953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内存分配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7D879-9F7E-9DAE-C0D2-07964FDD3A9E}"/>
              </a:ext>
            </a:extLst>
          </p:cNvPr>
          <p:cNvSpPr/>
          <p:nvPr/>
        </p:nvSpPr>
        <p:spPr>
          <a:xfrm>
            <a:off x="5659084" y="1372560"/>
            <a:ext cx="3137216" cy="260735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F61FA5-3008-49A9-DBAC-E09E801B0F02}"/>
              </a:ext>
            </a:extLst>
          </p:cNvPr>
          <p:cNvSpPr txBox="1"/>
          <p:nvPr/>
        </p:nvSpPr>
        <p:spPr>
          <a:xfrm>
            <a:off x="5809129" y="1556794"/>
            <a:ext cx="430887" cy="2341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062F1D-0DC6-766B-DD03-62A1264D5B19}"/>
              </a:ext>
            </a:extLst>
          </p:cNvPr>
          <p:cNvSpPr/>
          <p:nvPr/>
        </p:nvSpPr>
        <p:spPr>
          <a:xfrm>
            <a:off x="9024412" y="1370646"/>
            <a:ext cx="2580200" cy="2607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6E1B16D-E0C1-B88E-8E8A-187ADAFB41D9}"/>
              </a:ext>
            </a:extLst>
          </p:cNvPr>
          <p:cNvSpPr txBox="1"/>
          <p:nvPr/>
        </p:nvSpPr>
        <p:spPr>
          <a:xfrm>
            <a:off x="9302038" y="3356994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F317F73-8D57-21C0-2FFA-538F411752FB}"/>
              </a:ext>
            </a:extLst>
          </p:cNvPr>
          <p:cNvSpPr txBox="1"/>
          <p:nvPr/>
        </p:nvSpPr>
        <p:spPr>
          <a:xfrm>
            <a:off x="9320082" y="1821550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65C02F-3D0B-8999-6B7C-E9B74312DB51}"/>
              </a:ext>
            </a:extLst>
          </p:cNvPr>
          <p:cNvSpPr txBox="1"/>
          <p:nvPr/>
        </p:nvSpPr>
        <p:spPr>
          <a:xfrm>
            <a:off x="9320082" y="2235596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C1583B-684B-6397-93D2-90EA8000F33F}"/>
              </a:ext>
            </a:extLst>
          </p:cNvPr>
          <p:cNvSpPr txBox="1"/>
          <p:nvPr/>
        </p:nvSpPr>
        <p:spPr>
          <a:xfrm>
            <a:off x="9320082" y="2647657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11F44BF-EBFB-DE89-E17F-FE053F4A55DE}"/>
              </a:ext>
            </a:extLst>
          </p:cNvPr>
          <p:cNvSpPr/>
          <p:nvPr/>
        </p:nvSpPr>
        <p:spPr>
          <a:xfrm>
            <a:off x="6469456" y="1872177"/>
            <a:ext cx="2004555" cy="9447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#[</a:t>
            </a:r>
            <a:r>
              <a:rPr lang="zh-CN" altLang="en-US" sz="1600">
                <a:solidFill>
                  <a:schemeClr val="tx1"/>
                </a:solidFill>
              </a:rPr>
              <a:t>global_allocator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字节分配器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支持</a:t>
            </a:r>
            <a:r>
              <a:rPr lang="en-US" altLang="zh-CN" sz="1600" err="1">
                <a:solidFill>
                  <a:schemeClr val="tx1"/>
                </a:solidFill>
              </a:rPr>
              <a:t>vec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string</a:t>
            </a:r>
            <a:r>
              <a:rPr lang="zh-CN" altLang="en-US" sz="1600">
                <a:solidFill>
                  <a:schemeClr val="tx1"/>
                </a:solidFill>
              </a:rPr>
              <a:t>类型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CC094B0-8EE3-6025-D86A-BFFCAEBF6D9E}"/>
              </a:ext>
            </a:extLst>
          </p:cNvPr>
          <p:cNvSpPr/>
          <p:nvPr/>
        </p:nvSpPr>
        <p:spPr>
          <a:xfrm>
            <a:off x="6469456" y="3054562"/>
            <a:ext cx="2004555" cy="79592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公开全局函数接口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页分配器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支持按页分配回收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9E0EC23-A6C1-D270-7C65-7A89F781BF0A}"/>
              </a:ext>
            </a:extLst>
          </p:cNvPr>
          <p:cNvCxnSpPr/>
          <p:nvPr/>
        </p:nvCxnSpPr>
        <p:spPr>
          <a:xfrm>
            <a:off x="9228348" y="1808822"/>
            <a:ext cx="0" cy="1233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B845EF-E478-52D9-F65A-E18D16EB8D6B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8474011" y="2344556"/>
            <a:ext cx="730808" cy="43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ED4D206-0D5A-43FE-F9E8-716F248B4B93}"/>
              </a:ext>
            </a:extLst>
          </p:cNvPr>
          <p:cNvCxnSpPr>
            <a:cxnSpLocks/>
          </p:cNvCxnSpPr>
          <p:nvPr/>
        </p:nvCxnSpPr>
        <p:spPr>
          <a:xfrm flipH="1">
            <a:off x="8474011" y="3573018"/>
            <a:ext cx="7543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52537FB-4DA9-A46C-EFF4-79D0CB5EC57E}"/>
              </a:ext>
            </a:extLst>
          </p:cNvPr>
          <p:cNvCxnSpPr>
            <a:cxnSpLocks/>
          </p:cNvCxnSpPr>
          <p:nvPr/>
        </p:nvCxnSpPr>
        <p:spPr>
          <a:xfrm>
            <a:off x="4979876" y="4329102"/>
            <a:ext cx="6876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B6DD22C-BC36-815E-E5B4-B11068CADC0E}"/>
              </a:ext>
            </a:extLst>
          </p:cNvPr>
          <p:cNvSpPr txBox="1"/>
          <p:nvPr/>
        </p:nvSpPr>
        <p:spPr>
          <a:xfrm>
            <a:off x="515380" y="1124744"/>
            <a:ext cx="43876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内存管理框架与功能：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内存分配功能</a:t>
            </a:r>
            <a:endParaRPr lang="en-US" altLang="zh-CN" sz="2400"/>
          </a:p>
          <a:p>
            <a:r>
              <a:rPr lang="zh-CN" altLang="en-US" sz="2400"/>
              <a:t>内含两类分配器，字节分配器和页分配器。</a:t>
            </a:r>
            <a:endParaRPr lang="en-US" altLang="zh-CN" sz="2400"/>
          </a:p>
          <a:p>
            <a:r>
              <a:rPr lang="zh-CN" altLang="en-US" sz="2400"/>
              <a:t>框架与算法分离，松耦合支持多种内存分配算法。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分页功能</a:t>
            </a:r>
            <a:endParaRPr lang="en-US" altLang="zh-CN" sz="2400"/>
          </a:p>
          <a:p>
            <a:r>
              <a:rPr lang="zh-CN" altLang="en-US" sz="2400"/>
              <a:t>启动早期基于静态恒等映射完成分页切换，如果指定</a:t>
            </a:r>
            <a:r>
              <a:rPr lang="en-US" altLang="zh-CN" sz="2400"/>
              <a:t>paging feature</a:t>
            </a:r>
            <a:r>
              <a:rPr lang="zh-CN" altLang="en-US" sz="2400"/>
              <a:t>则会在启动后期重新建立范围更大，权限控制更细的映射。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BFA773-972C-53EE-0977-F367ADC2BCAE}"/>
              </a:ext>
            </a:extLst>
          </p:cNvPr>
          <p:cNvSpPr/>
          <p:nvPr/>
        </p:nvSpPr>
        <p:spPr>
          <a:xfrm>
            <a:off x="9624392" y="4892437"/>
            <a:ext cx="1613282" cy="472633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Remap </a:t>
            </a:r>
            <a:r>
              <a:rPr lang="en-US" altLang="zh-CN" sz="1600" err="1">
                <a:solidFill>
                  <a:schemeClr val="tx1"/>
                </a:solidFill>
              </a:rPr>
              <a:t>Aspace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A0C939CA-A5BB-334F-EFAE-CFE7860DE3A6}"/>
              </a:ext>
            </a:extLst>
          </p:cNvPr>
          <p:cNvSpPr/>
          <p:nvPr/>
        </p:nvSpPr>
        <p:spPr>
          <a:xfrm>
            <a:off x="10188717" y="4360092"/>
            <a:ext cx="484632" cy="532342"/>
          </a:xfrm>
          <a:prstGeom prst="down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A75C8-ED44-AF50-3ADF-3807B32EFC47}"/>
              </a:ext>
            </a:extLst>
          </p:cNvPr>
          <p:cNvSpPr txBox="1"/>
          <p:nvPr/>
        </p:nvSpPr>
        <p:spPr>
          <a:xfrm>
            <a:off x="10524492" y="43240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paging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4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153EEB-5F39-648D-FD45-388E7F52BE12}"/>
              </a:ext>
            </a:extLst>
          </p:cNvPr>
          <p:cNvGrpSpPr/>
          <p:nvPr/>
        </p:nvGrpSpPr>
        <p:grpSpPr>
          <a:xfrm>
            <a:off x="2077036" y="3822428"/>
            <a:ext cx="8188283" cy="1658800"/>
            <a:chOff x="2077036" y="2355556"/>
            <a:chExt cx="8188283" cy="1658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B86066C-9630-2FEB-DCB2-61C9F5892A71}"/>
                </a:ext>
              </a:extLst>
            </p:cNvPr>
            <p:cNvSpPr/>
            <p:nvPr/>
          </p:nvSpPr>
          <p:spPr>
            <a:xfrm>
              <a:off x="3935760" y="3275692"/>
              <a:ext cx="4320482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available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5CD6FC-F8F9-5960-612C-83A0A3E706EA}"/>
                </a:ext>
              </a:extLst>
            </p:cNvPr>
            <p:cNvSpPr/>
            <p:nvPr/>
          </p:nvSpPr>
          <p:spPr>
            <a:xfrm>
              <a:off x="2171566" y="3275692"/>
              <a:ext cx="1764194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used by bytes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7F4712D-734B-739A-3740-1929CE9F2635}"/>
                </a:ext>
              </a:extLst>
            </p:cNvPr>
            <p:cNvCxnSpPr/>
            <p:nvPr/>
          </p:nvCxnSpPr>
          <p:spPr>
            <a:xfrm>
              <a:off x="5051884" y="2960948"/>
              <a:ext cx="0" cy="64807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51CFD8-BDDE-D998-1B79-D1BF0D5061EC}"/>
                </a:ext>
              </a:extLst>
            </p:cNvPr>
            <p:cNvSpPr txBox="1"/>
            <p:nvPr/>
          </p:nvSpPr>
          <p:spPr>
            <a:xfrm>
              <a:off x="3824098" y="2355556"/>
              <a:ext cx="2019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以</a:t>
              </a:r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字节</a:t>
              </a:r>
              <a:r>
                <a:rPr lang="zh-CN" altLang="en-US"/>
                <a:t>为单位申请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0400744-F8E3-F6CE-7838-D72224C5110A}"/>
                </a:ext>
              </a:extLst>
            </p:cNvPr>
            <p:cNvSpPr txBox="1"/>
            <p:nvPr/>
          </p:nvSpPr>
          <p:spPr>
            <a:xfrm>
              <a:off x="2077036" y="3645024"/>
              <a:ext cx="74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start</a:t>
              </a:r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178546-A16B-53F9-9823-43541D208BE1}"/>
                </a:ext>
              </a:extLst>
            </p:cNvPr>
            <p:cNvSpPr/>
            <p:nvPr/>
          </p:nvSpPr>
          <p:spPr>
            <a:xfrm>
              <a:off x="8265928" y="3275692"/>
              <a:ext cx="1754506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used by pages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1A27298-2534-B16E-0E43-9D979B4C03C3}"/>
                </a:ext>
              </a:extLst>
            </p:cNvPr>
            <p:cNvSpPr txBox="1"/>
            <p:nvPr/>
          </p:nvSpPr>
          <p:spPr>
            <a:xfrm>
              <a:off x="9516380" y="3645024"/>
              <a:ext cx="74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end</a:t>
              </a:r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00C0734-E792-8892-9D04-81EE71E08D0A}"/>
                </a:ext>
              </a:extLst>
            </p:cNvPr>
            <p:cNvSpPr txBox="1"/>
            <p:nvPr/>
          </p:nvSpPr>
          <p:spPr>
            <a:xfrm>
              <a:off x="3394181" y="3645024"/>
              <a:ext cx="1081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byte_pos</a:t>
              </a:r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A1A886-15E9-D7E7-48A3-F1A49D9C11C8}"/>
                </a:ext>
              </a:extLst>
            </p:cNvPr>
            <p:cNvCxnSpPr/>
            <p:nvPr/>
          </p:nvCxnSpPr>
          <p:spPr>
            <a:xfrm>
              <a:off x="3935760" y="2960948"/>
              <a:ext cx="0" cy="64807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1221444-8D57-BF3F-8A9D-C4F5239C0380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2816932"/>
              <a:ext cx="1116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EF0B0D4-E8B2-2890-6667-56F850C0D3AC}"/>
                </a:ext>
              </a:extLst>
            </p:cNvPr>
            <p:cNvCxnSpPr/>
            <p:nvPr/>
          </p:nvCxnSpPr>
          <p:spPr>
            <a:xfrm>
              <a:off x="7176120" y="2960948"/>
              <a:ext cx="0" cy="64807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DC6E52C-CC85-7AF7-1E8B-88D60C2B5A5C}"/>
                </a:ext>
              </a:extLst>
            </p:cNvPr>
            <p:cNvCxnSpPr/>
            <p:nvPr/>
          </p:nvCxnSpPr>
          <p:spPr>
            <a:xfrm>
              <a:off x="8256242" y="2928085"/>
              <a:ext cx="0" cy="64807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DE84810-6638-54C8-B6F9-14B33309684B}"/>
                </a:ext>
              </a:extLst>
            </p:cNvPr>
            <p:cNvSpPr txBox="1"/>
            <p:nvPr/>
          </p:nvSpPr>
          <p:spPr>
            <a:xfrm>
              <a:off x="6992451" y="2355556"/>
              <a:ext cx="1839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以</a:t>
              </a:r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页</a:t>
              </a:r>
              <a:r>
                <a:rPr lang="zh-CN" altLang="en-US"/>
                <a:t>为单位申请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C7E3ECA-2D45-5877-DE6B-F97837BB4BC0}"/>
                </a:ext>
              </a:extLst>
            </p:cNvPr>
            <p:cNvCxnSpPr>
              <a:cxnSpLocks/>
            </p:cNvCxnSpPr>
            <p:nvPr/>
          </p:nvCxnSpPr>
          <p:spPr>
            <a:xfrm>
              <a:off x="7140118" y="2816932"/>
              <a:ext cx="11161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E68546-EE17-754F-55A0-78779CA11B6A}"/>
                </a:ext>
              </a:extLst>
            </p:cNvPr>
            <p:cNvSpPr txBox="1"/>
            <p:nvPr/>
          </p:nvSpPr>
          <p:spPr>
            <a:xfrm>
              <a:off x="7608168" y="3645024"/>
              <a:ext cx="127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page_pos</a:t>
              </a:r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317E100-1D25-EFCB-173C-4108278BBDF8}"/>
              </a:ext>
            </a:extLst>
          </p:cNvPr>
          <p:cNvSpPr txBox="1"/>
          <p:nvPr/>
        </p:nvSpPr>
        <p:spPr>
          <a:xfrm>
            <a:off x="515380" y="370134"/>
            <a:ext cx="5580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练习：内存分配算法</a:t>
            </a:r>
            <a:r>
              <a:rPr lang="en-US" altLang="zh-CN" sz="3200"/>
              <a:t>-Early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542329-E5D9-43A6-47FC-29FCEFA74ADA}"/>
              </a:ext>
            </a:extLst>
          </p:cNvPr>
          <p:cNvSpPr/>
          <p:nvPr/>
        </p:nvSpPr>
        <p:spPr>
          <a:xfrm>
            <a:off x="2171566" y="1700808"/>
            <a:ext cx="324035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Byte</a:t>
            </a:r>
            <a:r>
              <a:rPr lang="zh-CN" altLang="en-US">
                <a:solidFill>
                  <a:schemeClr val="tx1"/>
                </a:solidFill>
              </a:rPr>
              <a:t>分配器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D754CE-BB2A-76D6-E7F7-483054CAA959}"/>
              </a:ext>
            </a:extLst>
          </p:cNvPr>
          <p:cNvSpPr/>
          <p:nvPr/>
        </p:nvSpPr>
        <p:spPr>
          <a:xfrm>
            <a:off x="6780078" y="1700808"/>
            <a:ext cx="324035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Page</a:t>
            </a:r>
            <a:r>
              <a:rPr lang="zh-CN" altLang="en-US">
                <a:solidFill>
                  <a:schemeClr val="tx1"/>
                </a:solidFill>
              </a:rPr>
              <a:t>分配器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D1F027C-B683-A885-FD5B-6C6135C3690C}"/>
              </a:ext>
            </a:extLst>
          </p:cNvPr>
          <p:cNvSpPr/>
          <p:nvPr/>
        </p:nvSpPr>
        <p:spPr>
          <a:xfrm>
            <a:off x="5255491" y="2152073"/>
            <a:ext cx="1597891" cy="286327"/>
          </a:xfrm>
          <a:custGeom>
            <a:avLst/>
            <a:gdLst>
              <a:gd name="connsiteX0" fmla="*/ 0 w 1597891"/>
              <a:gd name="connsiteY0" fmla="*/ 0 h 286327"/>
              <a:gd name="connsiteX1" fmla="*/ 775854 w 1597891"/>
              <a:gd name="connsiteY1" fmla="*/ 286327 h 286327"/>
              <a:gd name="connsiteX2" fmla="*/ 1597891 w 1597891"/>
              <a:gd name="connsiteY2" fmla="*/ 0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891" h="286327">
                <a:moveTo>
                  <a:pt x="0" y="0"/>
                </a:moveTo>
                <a:cubicBezTo>
                  <a:pt x="254769" y="143163"/>
                  <a:pt x="509539" y="286327"/>
                  <a:pt x="775854" y="286327"/>
                </a:cubicBezTo>
                <a:cubicBezTo>
                  <a:pt x="1042169" y="286327"/>
                  <a:pt x="1320030" y="143163"/>
                  <a:pt x="1597891" y="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B98172-57C9-184D-A980-50584DAB5409}"/>
              </a:ext>
            </a:extLst>
          </p:cNvPr>
          <p:cNvSpPr txBox="1"/>
          <p:nvPr/>
        </p:nvSpPr>
        <p:spPr>
          <a:xfrm>
            <a:off x="5519936" y="1988840"/>
            <a:ext cx="11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相互无关</a:t>
            </a:r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7AEAB0B2-5639-007E-AAD4-C815E0B6B227}"/>
              </a:ext>
            </a:extLst>
          </p:cNvPr>
          <p:cNvSpPr/>
          <p:nvPr/>
        </p:nvSpPr>
        <p:spPr>
          <a:xfrm>
            <a:off x="2163577" y="2427944"/>
            <a:ext cx="484632" cy="97840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67DAC995-FA0B-DE67-343D-7335CE3B1B93}"/>
              </a:ext>
            </a:extLst>
          </p:cNvPr>
          <p:cNvSpPr/>
          <p:nvPr/>
        </p:nvSpPr>
        <p:spPr>
          <a:xfrm>
            <a:off x="9451327" y="2427944"/>
            <a:ext cx="484632" cy="97840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5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101062D-90E9-EEF4-0FDB-B6C06E13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412776"/>
            <a:ext cx="11488753" cy="18385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E884CE-5F0E-EB55-0FA0-73D0067AE8A1}"/>
              </a:ext>
            </a:extLst>
          </p:cNvPr>
          <p:cNvSpPr txBox="1"/>
          <p:nvPr/>
        </p:nvSpPr>
        <p:spPr>
          <a:xfrm>
            <a:off x="515380" y="370134"/>
            <a:ext cx="5580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练习：关于</a:t>
            </a:r>
            <a:r>
              <a:rPr lang="en-US" altLang="zh-CN" sz="3200"/>
              <a:t>dtb</a:t>
            </a:r>
            <a:r>
              <a:rPr lang="zh-CN" altLang="en-US" sz="3200"/>
              <a:t>的导出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9553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BB0287-86DF-3007-EA22-25CBC344003D}"/>
              </a:ext>
            </a:extLst>
          </p:cNvPr>
          <p:cNvSpPr txBox="1"/>
          <p:nvPr/>
        </p:nvSpPr>
        <p:spPr>
          <a:xfrm>
            <a:off x="623392" y="1124744"/>
            <a:ext cx="54726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地址空间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分页功能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内存分配框架和初始化</a:t>
            </a:r>
            <a:endParaRPr lang="en-US" altLang="zh-CN" sz="2400"/>
          </a:p>
          <a:p>
            <a:r>
              <a:rPr lang="en-US" altLang="zh-CN" sz="2400"/>
              <a:t>4) </a:t>
            </a:r>
            <a:r>
              <a:rPr lang="zh-CN" altLang="en-US" sz="2400"/>
              <a:t>内存分配算法 </a:t>
            </a:r>
            <a:r>
              <a:rPr lang="en-US" altLang="zh-CN" sz="2400" err="1"/>
              <a:t>tlsf</a:t>
            </a:r>
            <a:r>
              <a:rPr lang="en-US" altLang="zh-CN" sz="2400"/>
              <a:t>, buddy,</a:t>
            </a:r>
            <a:r>
              <a:rPr lang="zh-CN" altLang="en-US" sz="2400"/>
              <a:t> </a:t>
            </a:r>
            <a:r>
              <a:rPr lang="en-US" altLang="zh-CN" sz="2400"/>
              <a:t>slab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59E44D-D781-E5CC-7178-8AABFDF7B239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内存管理 </a:t>
            </a:r>
            <a:r>
              <a:rPr lang="en-US" altLang="zh-CN" sz="3200"/>
              <a:t>– Memory(v0.2)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A500C5-03A8-76CD-DE6C-021A60D88FEE}"/>
              </a:ext>
            </a:extLst>
          </p:cNvPr>
          <p:cNvSpPr/>
          <p:nvPr/>
        </p:nvSpPr>
        <p:spPr>
          <a:xfrm>
            <a:off x="6563544" y="2024844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E7F72-57B7-8E5C-9039-F53153CE16F8}"/>
              </a:ext>
            </a:extLst>
          </p:cNvPr>
          <p:cNvSpPr txBox="1"/>
          <p:nvPr/>
        </p:nvSpPr>
        <p:spPr>
          <a:xfrm>
            <a:off x="6852084" y="2519001"/>
            <a:ext cx="46805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F9A857-7567-FF52-932E-12EA80F0751E}"/>
              </a:ext>
            </a:extLst>
          </p:cNvPr>
          <p:cNvSpPr txBox="1"/>
          <p:nvPr/>
        </p:nvSpPr>
        <p:spPr>
          <a:xfrm>
            <a:off x="6852084" y="3171406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AE35A5-21B4-2C48-86EF-366C8A3D1599}"/>
              </a:ext>
            </a:extLst>
          </p:cNvPr>
          <p:cNvSpPr txBox="1"/>
          <p:nvPr/>
        </p:nvSpPr>
        <p:spPr>
          <a:xfrm>
            <a:off x="10030632" y="3184475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957B18-E4CB-7911-B9F3-1109360AFBD9}"/>
              </a:ext>
            </a:extLst>
          </p:cNvPr>
          <p:cNvSpPr txBox="1"/>
          <p:nvPr/>
        </p:nvSpPr>
        <p:spPr>
          <a:xfrm>
            <a:off x="6828420" y="1090481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Rust Trait:</a:t>
            </a:r>
          </a:p>
          <a:p>
            <a:r>
              <a:rPr lang="en-US" altLang="zh-CN" b="1"/>
              <a:t>#[</a:t>
            </a:r>
            <a:r>
              <a:rPr lang="zh-CN" altLang="en-US" b="1"/>
              <a:t>global_allocator</a:t>
            </a:r>
            <a:r>
              <a:rPr lang="en-US" altLang="zh-CN" b="1"/>
              <a:t>]</a:t>
            </a:r>
            <a:endParaRPr lang="zh-CN" altLang="en-US" b="1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BD5A95-096B-D209-0B9F-D8C48CA10BF5}"/>
              </a:ext>
            </a:extLst>
          </p:cNvPr>
          <p:cNvCxnSpPr/>
          <p:nvPr/>
        </p:nvCxnSpPr>
        <p:spPr>
          <a:xfrm flipV="1">
            <a:off x="7536160" y="1708966"/>
            <a:ext cx="0" cy="7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534F618-8797-4B67-1A4D-B7F1CC118DA1}"/>
              </a:ext>
            </a:extLst>
          </p:cNvPr>
          <p:cNvSpPr txBox="1"/>
          <p:nvPr/>
        </p:nvSpPr>
        <p:spPr>
          <a:xfrm>
            <a:off x="6960096" y="1962141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9E64AF-DAF8-FC92-03CD-A883291E26E1}"/>
              </a:ext>
            </a:extLst>
          </p:cNvPr>
          <p:cNvSpPr/>
          <p:nvPr/>
        </p:nvSpPr>
        <p:spPr>
          <a:xfrm>
            <a:off x="6563544" y="3902276"/>
            <a:ext cx="5185084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2D74CA-E283-A4C2-F679-FF3013BF0B41}"/>
              </a:ext>
            </a:extLst>
          </p:cNvPr>
          <p:cNvSpPr txBox="1"/>
          <p:nvPr/>
        </p:nvSpPr>
        <p:spPr>
          <a:xfrm>
            <a:off x="9456711" y="4616717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650B0A-1A74-474A-B871-AFFF8826C6D9}"/>
              </a:ext>
            </a:extLst>
          </p:cNvPr>
          <p:cNvSpPr txBox="1"/>
          <p:nvPr/>
        </p:nvSpPr>
        <p:spPr>
          <a:xfrm>
            <a:off x="6878708" y="4537815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25C537-7270-3DA6-BFB8-6533912E996C}"/>
              </a:ext>
            </a:extLst>
          </p:cNvPr>
          <p:cNvSpPr txBox="1"/>
          <p:nvPr/>
        </p:nvSpPr>
        <p:spPr>
          <a:xfrm>
            <a:off x="6878708" y="4951861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60954B-F8B4-52E6-19B3-3A6065AAB4D7}"/>
              </a:ext>
            </a:extLst>
          </p:cNvPr>
          <p:cNvSpPr txBox="1"/>
          <p:nvPr/>
        </p:nvSpPr>
        <p:spPr>
          <a:xfrm>
            <a:off x="6878708" y="5363922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07A6D64-F68A-A472-E9D9-331A34AE0B39}"/>
              </a:ext>
            </a:extLst>
          </p:cNvPr>
          <p:cNvCxnSpPr/>
          <p:nvPr/>
        </p:nvCxnSpPr>
        <p:spPr>
          <a:xfrm>
            <a:off x="7536160" y="2857555"/>
            <a:ext cx="0" cy="31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48FFC73-36B8-72C2-E88D-EAB8D60E133C}"/>
              </a:ext>
            </a:extLst>
          </p:cNvPr>
          <p:cNvCxnSpPr/>
          <p:nvPr/>
        </p:nvCxnSpPr>
        <p:spPr>
          <a:xfrm>
            <a:off x="10884532" y="2870624"/>
            <a:ext cx="0" cy="31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365ECD3-7B56-4650-7CB2-00347C6C8227}"/>
              </a:ext>
            </a:extLst>
          </p:cNvPr>
          <p:cNvCxnSpPr>
            <a:cxnSpLocks/>
          </p:cNvCxnSpPr>
          <p:nvPr/>
        </p:nvCxnSpPr>
        <p:spPr>
          <a:xfrm>
            <a:off x="10903931" y="3523029"/>
            <a:ext cx="0" cy="109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D7AAD2B-A208-752B-5E45-E5E1C17C46DE}"/>
              </a:ext>
            </a:extLst>
          </p:cNvPr>
          <p:cNvCxnSpPr>
            <a:cxnSpLocks/>
          </p:cNvCxnSpPr>
          <p:nvPr/>
        </p:nvCxnSpPr>
        <p:spPr>
          <a:xfrm>
            <a:off x="7536160" y="3047132"/>
            <a:ext cx="0" cy="149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A8B51E4-DE9C-7E2D-90F3-15DA6521E08D}"/>
              </a:ext>
            </a:extLst>
          </p:cNvPr>
          <p:cNvSpPr/>
          <p:nvPr/>
        </p:nvSpPr>
        <p:spPr>
          <a:xfrm>
            <a:off x="756050" y="5121187"/>
            <a:ext cx="4872407" cy="7200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7F4FF7-C74E-D277-D550-476C88A3EA5F}"/>
              </a:ext>
            </a:extLst>
          </p:cNvPr>
          <p:cNvSpPr/>
          <p:nvPr/>
        </p:nvSpPr>
        <p:spPr>
          <a:xfrm>
            <a:off x="761518" y="3902276"/>
            <a:ext cx="4872407" cy="7200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68B5B9-FA10-8CB8-6EF9-E2593ECB8A74}"/>
              </a:ext>
            </a:extLst>
          </p:cNvPr>
          <p:cNvSpPr txBox="1"/>
          <p:nvPr/>
        </p:nvSpPr>
        <p:spPr>
          <a:xfrm>
            <a:off x="4267125" y="4093040"/>
            <a:ext cx="11090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内存分配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98F30F-D45A-BEF6-410E-A1AF422AEB12}"/>
              </a:ext>
            </a:extLst>
          </p:cNvPr>
          <p:cNvSpPr txBox="1"/>
          <p:nvPr/>
        </p:nvSpPr>
        <p:spPr>
          <a:xfrm>
            <a:off x="3310535" y="5908669"/>
            <a:ext cx="2405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基于硬件机制启用分页</a:t>
            </a:r>
            <a:endParaRPr lang="zh-CN" altLang="en-US" sz="1600" b="1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CF5DE63E-96D0-2041-939F-58B7B770E96A}"/>
              </a:ext>
            </a:extLst>
          </p:cNvPr>
          <p:cNvSpPr/>
          <p:nvPr/>
        </p:nvSpPr>
        <p:spPr>
          <a:xfrm>
            <a:off x="3766539" y="4088947"/>
            <a:ext cx="432557" cy="3426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D22292E-294C-33A6-F11F-A4374FF8706C}"/>
              </a:ext>
            </a:extLst>
          </p:cNvPr>
          <p:cNvCxnSpPr/>
          <p:nvPr/>
        </p:nvCxnSpPr>
        <p:spPr>
          <a:xfrm flipV="1">
            <a:off x="6059488" y="625912"/>
            <a:ext cx="0" cy="5791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右 29">
            <a:extLst>
              <a:ext uri="{FF2B5EF4-FFF2-40B4-BE49-F238E27FC236}">
                <a16:creationId xmlns:a16="http://schemas.microsoft.com/office/drawing/2014/main" id="{D26CA2D7-194A-CEDB-DBBC-F72DDDCC332E}"/>
              </a:ext>
            </a:extLst>
          </p:cNvPr>
          <p:cNvSpPr/>
          <p:nvPr/>
        </p:nvSpPr>
        <p:spPr>
          <a:xfrm>
            <a:off x="5502316" y="4088946"/>
            <a:ext cx="432557" cy="3426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9BAE0DC-A480-7587-3FED-AF12BE059720}"/>
              </a:ext>
            </a:extLst>
          </p:cNvPr>
          <p:cNvCxnSpPr/>
          <p:nvPr/>
        </p:nvCxnSpPr>
        <p:spPr>
          <a:xfrm>
            <a:off x="6672064" y="954909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04FEA38-7A0F-2D27-D9F3-AE9FA790728B}"/>
              </a:ext>
            </a:extLst>
          </p:cNvPr>
          <p:cNvCxnSpPr/>
          <p:nvPr/>
        </p:nvCxnSpPr>
        <p:spPr>
          <a:xfrm>
            <a:off x="9804412" y="970837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237CF44-7585-3595-9FAC-8579D99F2918}"/>
              </a:ext>
            </a:extLst>
          </p:cNvPr>
          <p:cNvSpPr txBox="1"/>
          <p:nvPr/>
        </p:nvSpPr>
        <p:spPr>
          <a:xfrm>
            <a:off x="10020436" y="1095249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EFEBEDE-9FBD-70C0-DF26-2F4F1D9205DA}"/>
              </a:ext>
            </a:extLst>
          </p:cNvPr>
          <p:cNvCxnSpPr/>
          <p:nvPr/>
        </p:nvCxnSpPr>
        <p:spPr>
          <a:xfrm flipV="1">
            <a:off x="10871128" y="1713734"/>
            <a:ext cx="0" cy="78393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1F3B2FB-E6BD-AAF1-6AC6-74482440D53D}"/>
              </a:ext>
            </a:extLst>
          </p:cNvPr>
          <p:cNvSpPr txBox="1"/>
          <p:nvPr/>
        </p:nvSpPr>
        <p:spPr>
          <a:xfrm>
            <a:off x="10835124" y="1966909"/>
            <a:ext cx="98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access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7A0DD5-48F1-A91B-6B6C-23E63B3572B2}"/>
              </a:ext>
            </a:extLst>
          </p:cNvPr>
          <p:cNvSpPr txBox="1"/>
          <p:nvPr/>
        </p:nvSpPr>
        <p:spPr>
          <a:xfrm>
            <a:off x="6960835" y="482211"/>
            <a:ext cx="127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Bytes </a:t>
            </a:r>
            <a:r>
              <a:rPr lang="en-US" altLang="zh-CN" err="1"/>
              <a:t>Alloc</a:t>
            </a:r>
            <a:endParaRPr lang="en-US" altLang="zh-CN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21EF114-8B41-12C2-F3C0-742029A11AD8}"/>
              </a:ext>
            </a:extLst>
          </p:cNvPr>
          <p:cNvSpPr txBox="1"/>
          <p:nvPr/>
        </p:nvSpPr>
        <p:spPr>
          <a:xfrm>
            <a:off x="10128449" y="513146"/>
            <a:ext cx="138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Pages </a:t>
            </a:r>
            <a:r>
              <a:rPr lang="en-US" altLang="zh-CN" err="1"/>
              <a:t>Alloc</a:t>
            </a:r>
            <a:endParaRPr lang="en-US" altLang="zh-CN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69D034-B9C3-EB78-4D1C-DC24DBF59724}"/>
              </a:ext>
            </a:extLst>
          </p:cNvPr>
          <p:cNvSpPr txBox="1"/>
          <p:nvPr/>
        </p:nvSpPr>
        <p:spPr>
          <a:xfrm>
            <a:off x="2314565" y="5193196"/>
            <a:ext cx="13839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分页阶段</a:t>
            </a:r>
            <a:r>
              <a:rPr lang="en-US" altLang="zh-CN" sz="1600"/>
              <a:t>1</a:t>
            </a:r>
          </a:p>
          <a:p>
            <a:pPr algn="ctr"/>
            <a:r>
              <a:rPr lang="zh-CN" altLang="en-US" sz="1600"/>
              <a:t>恒等映射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673A0F-2485-462D-C534-5C14F3323868}"/>
              </a:ext>
            </a:extLst>
          </p:cNvPr>
          <p:cNvSpPr txBox="1"/>
          <p:nvPr/>
        </p:nvSpPr>
        <p:spPr>
          <a:xfrm>
            <a:off x="2314565" y="3969060"/>
            <a:ext cx="13839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分页阶段</a:t>
            </a:r>
            <a:r>
              <a:rPr lang="en-US" altLang="zh-CN" sz="1600"/>
              <a:t>2</a:t>
            </a:r>
          </a:p>
          <a:p>
            <a:pPr algn="ctr"/>
            <a:r>
              <a:rPr lang="en-US" altLang="zh-CN" sz="1600"/>
              <a:t>remap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928056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4007768" y="2888940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rgbClr val="002060"/>
                </a:solidFill>
              </a:rPr>
              <a:t>Q &amp; A</a:t>
            </a:r>
            <a:endParaRPr lang="zh-CN" altLang="en-US" sz="8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0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3EAF0-59CE-9156-B0B7-5FAEFB48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987342"/>
            <a:ext cx="9443522" cy="35298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452EE6-5278-6F83-FF13-56E4370AEF43}"/>
              </a:ext>
            </a:extLst>
          </p:cNvPr>
          <p:cNvSpPr txBox="1"/>
          <p:nvPr/>
        </p:nvSpPr>
        <p:spPr>
          <a:xfrm>
            <a:off x="515380" y="370134"/>
            <a:ext cx="3564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地址空间与启用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428455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右 55">
            <a:extLst>
              <a:ext uri="{FF2B5EF4-FFF2-40B4-BE49-F238E27FC236}">
                <a16:creationId xmlns:a16="http://schemas.microsoft.com/office/drawing/2014/main" id="{68ED3E28-9E34-21A7-4ABB-EA2059AB6E11}"/>
              </a:ext>
            </a:extLst>
          </p:cNvPr>
          <p:cNvSpPr/>
          <p:nvPr/>
        </p:nvSpPr>
        <p:spPr>
          <a:xfrm>
            <a:off x="7470508" y="5349196"/>
            <a:ext cx="978408" cy="7186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3564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物理地址空间</a:t>
            </a:r>
            <a:endParaRPr lang="en-US" altLang="zh-CN" sz="3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E33D84-10F3-A3F5-60BC-91220867BD79}"/>
              </a:ext>
            </a:extLst>
          </p:cNvPr>
          <p:cNvSpPr/>
          <p:nvPr/>
        </p:nvSpPr>
        <p:spPr>
          <a:xfrm>
            <a:off x="4596435" y="1164815"/>
            <a:ext cx="2651169" cy="22965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E59693-E690-4F7F-D842-E388A29C0CBB}"/>
              </a:ext>
            </a:extLst>
          </p:cNvPr>
          <p:cNvSpPr txBox="1"/>
          <p:nvPr/>
        </p:nvSpPr>
        <p:spPr>
          <a:xfrm>
            <a:off x="7689342" y="3212977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0x8020_0000</a:t>
            </a:r>
            <a:endParaRPr lang="zh-CN" altLang="en-US" sz="1200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BF16A7-74AA-A650-C527-97685DE619B0}"/>
              </a:ext>
            </a:extLst>
          </p:cNvPr>
          <p:cNvSpPr/>
          <p:nvPr/>
        </p:nvSpPr>
        <p:spPr>
          <a:xfrm>
            <a:off x="4615610" y="1719815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42FDF4-085B-2EC0-B907-E9605CB8CB53}"/>
              </a:ext>
            </a:extLst>
          </p:cNvPr>
          <p:cNvSpPr txBox="1"/>
          <p:nvPr/>
        </p:nvSpPr>
        <p:spPr>
          <a:xfrm>
            <a:off x="7900567" y="1436564"/>
            <a:ext cx="91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/>
              <a:t>_</a:t>
            </a:r>
            <a:r>
              <a:rPr lang="en-US" altLang="zh-CN" sz="1400" b="1" err="1"/>
              <a:t>ekernel</a:t>
            </a:r>
            <a:endParaRPr lang="zh-CN" altLang="en-US" sz="14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051385-73D3-4EB3-D329-204B69901B7F}"/>
              </a:ext>
            </a:extLst>
          </p:cNvPr>
          <p:cNvSpPr txBox="1"/>
          <p:nvPr/>
        </p:nvSpPr>
        <p:spPr>
          <a:xfrm>
            <a:off x="4976556" y="1232757"/>
            <a:ext cx="2214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Kernel Image</a:t>
            </a:r>
            <a:endParaRPr lang="zh-CN" altLang="en-US" sz="20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77E608-7C76-9CB7-12A1-64DC9FA945B5}"/>
              </a:ext>
            </a:extLst>
          </p:cNvPr>
          <p:cNvSpPr/>
          <p:nvPr/>
        </p:nvSpPr>
        <p:spPr>
          <a:xfrm>
            <a:off x="8731977" y="1187030"/>
            <a:ext cx="2800627" cy="5554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864322-9FFD-6382-09FC-F18701080841}"/>
              </a:ext>
            </a:extLst>
          </p:cNvPr>
          <p:cNvSpPr txBox="1"/>
          <p:nvPr/>
        </p:nvSpPr>
        <p:spPr>
          <a:xfrm>
            <a:off x="8842129" y="517928"/>
            <a:ext cx="2640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(</a:t>
            </a:r>
            <a:r>
              <a:rPr lang="zh-CN" altLang="en-US" sz="2000" b="1"/>
              <a:t>运行时</a:t>
            </a:r>
            <a:r>
              <a:rPr lang="en-US" altLang="zh-CN" sz="2000" b="1"/>
              <a:t>)</a:t>
            </a:r>
            <a:r>
              <a:rPr lang="zh-CN" altLang="en-US" sz="2000" b="1"/>
              <a:t>物理地址空间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2356B3-FA8B-79D0-45A4-6F3C141E820D}"/>
              </a:ext>
            </a:extLst>
          </p:cNvPr>
          <p:cNvSpPr/>
          <p:nvPr/>
        </p:nvSpPr>
        <p:spPr>
          <a:xfrm>
            <a:off x="4611426" y="2137497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       .data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F3C293-22D3-7DA5-3CB6-2D03FF0B9E96}"/>
              </a:ext>
            </a:extLst>
          </p:cNvPr>
          <p:cNvSpPr/>
          <p:nvPr/>
        </p:nvSpPr>
        <p:spPr>
          <a:xfrm>
            <a:off x="8820393" y="1224286"/>
            <a:ext cx="2640203" cy="457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Free Memory Space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EF9E28-EC78-055C-FAE0-5D1E60A1F120}"/>
              </a:ext>
            </a:extLst>
          </p:cNvPr>
          <p:cNvSpPr/>
          <p:nvPr/>
        </p:nvSpPr>
        <p:spPr>
          <a:xfrm>
            <a:off x="4606718" y="2566746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F9DE89-E204-D117-463B-CFC2B51207D6}"/>
              </a:ext>
            </a:extLst>
          </p:cNvPr>
          <p:cNvSpPr/>
          <p:nvPr/>
        </p:nvSpPr>
        <p:spPr>
          <a:xfrm>
            <a:off x="4601577" y="2995074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9D511C-5EE4-167D-0A81-B471740B6422}"/>
              </a:ext>
            </a:extLst>
          </p:cNvPr>
          <p:cNvSpPr/>
          <p:nvPr/>
        </p:nvSpPr>
        <p:spPr>
          <a:xfrm>
            <a:off x="8827329" y="1739731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18F424-0CF6-C122-FEAC-E45AD4B3A2DD}"/>
              </a:ext>
            </a:extLst>
          </p:cNvPr>
          <p:cNvSpPr/>
          <p:nvPr/>
        </p:nvSpPr>
        <p:spPr>
          <a:xfrm>
            <a:off x="8823145" y="2157413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        .data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E2302C-8C8F-0D61-B12D-193EE7F025A9}"/>
              </a:ext>
            </a:extLst>
          </p:cNvPr>
          <p:cNvSpPr/>
          <p:nvPr/>
        </p:nvSpPr>
        <p:spPr>
          <a:xfrm>
            <a:off x="8818437" y="2586662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2D3D7D-38D9-A52E-05F3-89CD986CBC81}"/>
              </a:ext>
            </a:extLst>
          </p:cNvPr>
          <p:cNvSpPr/>
          <p:nvPr/>
        </p:nvSpPr>
        <p:spPr>
          <a:xfrm>
            <a:off x="8813296" y="3014990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A1972619-11B8-0800-EA40-8C36EC552737}"/>
              </a:ext>
            </a:extLst>
          </p:cNvPr>
          <p:cNvSpPr/>
          <p:nvPr/>
        </p:nvSpPr>
        <p:spPr>
          <a:xfrm>
            <a:off x="7472817" y="2168861"/>
            <a:ext cx="978408" cy="7186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ACBC214-21F1-AB0F-80FF-D29F0EAD9A21}"/>
              </a:ext>
            </a:extLst>
          </p:cNvPr>
          <p:cNvCxnSpPr/>
          <p:nvPr/>
        </p:nvCxnSpPr>
        <p:spPr>
          <a:xfrm>
            <a:off x="7608168" y="3429001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D01FED4-71FC-816D-425D-37ED98B63A91}"/>
              </a:ext>
            </a:extLst>
          </p:cNvPr>
          <p:cNvSpPr/>
          <p:nvPr/>
        </p:nvSpPr>
        <p:spPr>
          <a:xfrm>
            <a:off x="4590611" y="3635980"/>
            <a:ext cx="2651169" cy="619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SBI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1AA7D77-86C4-8CE2-5793-52B88B446411}"/>
              </a:ext>
            </a:extLst>
          </p:cNvPr>
          <p:cNvSpPr/>
          <p:nvPr/>
        </p:nvSpPr>
        <p:spPr>
          <a:xfrm>
            <a:off x="7479117" y="3681029"/>
            <a:ext cx="978408" cy="3350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760A5C-0122-BDBD-05EB-D02434E93D5B}"/>
              </a:ext>
            </a:extLst>
          </p:cNvPr>
          <p:cNvSpPr/>
          <p:nvPr/>
        </p:nvSpPr>
        <p:spPr>
          <a:xfrm>
            <a:off x="8802330" y="3658817"/>
            <a:ext cx="2651169" cy="592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SBI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0DBE18-E850-36C1-9218-87A508E85F58}"/>
              </a:ext>
            </a:extLst>
          </p:cNvPr>
          <p:cNvSpPr/>
          <p:nvPr/>
        </p:nvSpPr>
        <p:spPr>
          <a:xfrm>
            <a:off x="4590611" y="4493557"/>
            <a:ext cx="2651169" cy="210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761F6E-01EA-918A-5DF6-33DD044703B0}"/>
              </a:ext>
            </a:extLst>
          </p:cNvPr>
          <p:cNvSpPr txBox="1"/>
          <p:nvPr/>
        </p:nvSpPr>
        <p:spPr>
          <a:xfrm>
            <a:off x="4706809" y="4509121"/>
            <a:ext cx="239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err="1"/>
              <a:t>mmio</a:t>
            </a:r>
            <a:r>
              <a:rPr lang="en-US" altLang="zh-CN" sz="2000" b="1"/>
              <a:t> space</a:t>
            </a:r>
            <a:endParaRPr lang="zh-CN" altLang="en-US" sz="2000" b="1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373F98-FADB-A553-957F-122831CCF388}"/>
              </a:ext>
            </a:extLst>
          </p:cNvPr>
          <p:cNvSpPr txBox="1"/>
          <p:nvPr/>
        </p:nvSpPr>
        <p:spPr>
          <a:xfrm>
            <a:off x="7699880" y="4052102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0x8000_0000</a:t>
            </a:r>
            <a:endParaRPr lang="zh-CN" altLang="en-US" sz="1200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779D7E9-C2F4-8C14-65A0-C2E77D4F9463}"/>
              </a:ext>
            </a:extLst>
          </p:cNvPr>
          <p:cNvSpPr txBox="1"/>
          <p:nvPr/>
        </p:nvSpPr>
        <p:spPr>
          <a:xfrm>
            <a:off x="7915572" y="2991059"/>
            <a:ext cx="91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/>
              <a:t>_</a:t>
            </a:r>
            <a:r>
              <a:rPr lang="en-US" altLang="zh-CN" sz="1400" b="1" err="1"/>
              <a:t>skernel</a:t>
            </a:r>
            <a:endParaRPr lang="zh-CN" altLang="en-US" sz="14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4F7282-C194-9C5A-8B64-DDC65365624E}"/>
              </a:ext>
            </a:extLst>
          </p:cNvPr>
          <p:cNvSpPr/>
          <p:nvPr/>
        </p:nvSpPr>
        <p:spPr>
          <a:xfrm>
            <a:off x="4606717" y="6195363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plic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DA3F1A8-95A2-79B1-F9F7-72C79F2B5D57}"/>
              </a:ext>
            </a:extLst>
          </p:cNvPr>
          <p:cNvSpPr/>
          <p:nvPr/>
        </p:nvSpPr>
        <p:spPr>
          <a:xfrm>
            <a:off x="4601577" y="5764529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E915B7-9CA4-BBB3-1FD7-E2B56495248B}"/>
              </a:ext>
            </a:extLst>
          </p:cNvPr>
          <p:cNvSpPr/>
          <p:nvPr/>
        </p:nvSpPr>
        <p:spPr>
          <a:xfrm>
            <a:off x="4606717" y="5352330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98A894-D259-3D81-A6A9-6AACDCEA87DE}"/>
              </a:ext>
            </a:extLst>
          </p:cNvPr>
          <p:cNvSpPr/>
          <p:nvPr/>
        </p:nvSpPr>
        <p:spPr>
          <a:xfrm>
            <a:off x="4601577" y="4944746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81460A-EEED-5B36-A0F2-C7F4A7212897}"/>
              </a:ext>
            </a:extLst>
          </p:cNvPr>
          <p:cNvCxnSpPr/>
          <p:nvPr/>
        </p:nvCxnSpPr>
        <p:spPr>
          <a:xfrm>
            <a:off x="7644172" y="4293097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928F3B8-275A-0819-8162-0B5894BCDDB9}"/>
              </a:ext>
            </a:extLst>
          </p:cNvPr>
          <p:cNvSpPr/>
          <p:nvPr/>
        </p:nvSpPr>
        <p:spPr>
          <a:xfrm>
            <a:off x="8847269" y="6156226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plic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BA9043F-A6BE-4B34-237D-72690FF7E6EB}"/>
              </a:ext>
            </a:extLst>
          </p:cNvPr>
          <p:cNvSpPr/>
          <p:nvPr/>
        </p:nvSpPr>
        <p:spPr>
          <a:xfrm>
            <a:off x="8842129" y="5761395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732D9E-9526-9E8B-4227-D46467FCE375}"/>
              </a:ext>
            </a:extLst>
          </p:cNvPr>
          <p:cNvSpPr/>
          <p:nvPr/>
        </p:nvSpPr>
        <p:spPr>
          <a:xfrm>
            <a:off x="8847269" y="5349196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9D6555E-A343-3F62-99B6-6CFC657BA2EA}"/>
              </a:ext>
            </a:extLst>
          </p:cNvPr>
          <p:cNvSpPr/>
          <p:nvPr/>
        </p:nvSpPr>
        <p:spPr>
          <a:xfrm>
            <a:off x="8842129" y="4941612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9FEB93F-932A-9784-1ED3-F9083F7FFEC2}"/>
              </a:ext>
            </a:extLst>
          </p:cNvPr>
          <p:cNvSpPr txBox="1"/>
          <p:nvPr/>
        </p:nvSpPr>
        <p:spPr>
          <a:xfrm>
            <a:off x="7699880" y="6273317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0x0C00_0000</a:t>
            </a:r>
            <a:endParaRPr lang="zh-CN" altLang="en-US" sz="1200" b="1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E016E70-17E3-A482-70A4-A02F09F1E3E0}"/>
              </a:ext>
            </a:extLst>
          </p:cNvPr>
          <p:cNvCxnSpPr/>
          <p:nvPr/>
        </p:nvCxnSpPr>
        <p:spPr>
          <a:xfrm>
            <a:off x="7644172" y="6514312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7CE763C-ECE9-652F-EACF-925C4CDD26CB}"/>
              </a:ext>
            </a:extLst>
          </p:cNvPr>
          <p:cNvSpPr txBox="1"/>
          <p:nvPr/>
        </p:nvSpPr>
        <p:spPr>
          <a:xfrm>
            <a:off x="7699880" y="5888306"/>
            <a:ext cx="121939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b="1"/>
              <a:t>0x1000_0000</a:t>
            </a:r>
            <a:endParaRPr lang="zh-CN" altLang="en-US" sz="1200" b="1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03D0993-4B3B-DD6B-EBDB-4A4665292551}"/>
              </a:ext>
            </a:extLst>
          </p:cNvPr>
          <p:cNvCxnSpPr/>
          <p:nvPr/>
        </p:nvCxnSpPr>
        <p:spPr>
          <a:xfrm>
            <a:off x="7644172" y="6129301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EDAC4FE-06F8-24B6-0269-D4E22C132F20}"/>
              </a:ext>
            </a:extLst>
          </p:cNvPr>
          <p:cNvSpPr txBox="1"/>
          <p:nvPr/>
        </p:nvSpPr>
        <p:spPr>
          <a:xfrm>
            <a:off x="7699880" y="5481229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0x1000_1000</a:t>
            </a:r>
            <a:endParaRPr lang="zh-CN" altLang="en-US" sz="1200" b="1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72348F-7887-87AA-DF95-ECFBA106E798}"/>
              </a:ext>
            </a:extLst>
          </p:cNvPr>
          <p:cNvCxnSpPr/>
          <p:nvPr/>
        </p:nvCxnSpPr>
        <p:spPr>
          <a:xfrm>
            <a:off x="7644172" y="5722224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3E06FDF-62B3-EEB6-F59B-ECEF3488EB76}"/>
              </a:ext>
            </a:extLst>
          </p:cNvPr>
          <p:cNvSpPr txBox="1"/>
          <p:nvPr/>
        </p:nvSpPr>
        <p:spPr>
          <a:xfrm>
            <a:off x="7699880" y="5085185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0x3000_0000</a:t>
            </a:r>
            <a:endParaRPr lang="zh-CN" altLang="en-US" sz="1200" b="1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75D9DE8-B64A-47A0-F0C4-ED7203088E28}"/>
              </a:ext>
            </a:extLst>
          </p:cNvPr>
          <p:cNvCxnSpPr/>
          <p:nvPr/>
        </p:nvCxnSpPr>
        <p:spPr>
          <a:xfrm>
            <a:off x="7644172" y="5326180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AB028CE-960B-F068-141F-FD3EA14C4CAD}"/>
              </a:ext>
            </a:extLst>
          </p:cNvPr>
          <p:cNvSpPr/>
          <p:nvPr/>
        </p:nvSpPr>
        <p:spPr>
          <a:xfrm>
            <a:off x="443372" y="5193196"/>
            <a:ext cx="3263098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err="1">
                <a:solidFill>
                  <a:sysClr val="windowText" lastClr="000000"/>
                </a:solidFill>
              </a:rPr>
              <a:t>qemu</a:t>
            </a:r>
            <a:r>
              <a:rPr lang="en-US" altLang="zh-CN" b="1">
                <a:solidFill>
                  <a:sysClr val="windowText" lastClr="000000"/>
                </a:solidFill>
              </a:rPr>
              <a:t> </a:t>
            </a:r>
            <a:r>
              <a:rPr lang="en-US" altLang="zh-CN" b="1" err="1">
                <a:solidFill>
                  <a:sysClr val="windowText" lastClr="000000"/>
                </a:solidFill>
              </a:rPr>
              <a:t>fdt</a:t>
            </a:r>
            <a:r>
              <a:rPr lang="en-US" altLang="zh-CN" b="1">
                <a:solidFill>
                  <a:sysClr val="windowText" lastClr="000000"/>
                </a:solidFill>
              </a:rPr>
              <a:t>:</a:t>
            </a:r>
          </a:p>
          <a:p>
            <a:r>
              <a:rPr lang="zh-CN" altLang="en-US">
                <a:solidFill>
                  <a:sysClr val="windowText" lastClr="000000"/>
                </a:solidFill>
              </a:rPr>
              <a:t>规定各个设备地址空间范围</a:t>
            </a: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DF3644E7-04C4-6CBE-CB9C-1DC3667BCEF0}"/>
              </a:ext>
            </a:extLst>
          </p:cNvPr>
          <p:cNvSpPr/>
          <p:nvPr/>
        </p:nvSpPr>
        <p:spPr>
          <a:xfrm>
            <a:off x="3719736" y="5368750"/>
            <a:ext cx="762968" cy="61653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044E0E-EDB7-2CDA-C3ED-FC81F0DF1E25}"/>
              </a:ext>
            </a:extLst>
          </p:cNvPr>
          <p:cNvSpPr/>
          <p:nvPr/>
        </p:nvSpPr>
        <p:spPr>
          <a:xfrm>
            <a:off x="471948" y="3490312"/>
            <a:ext cx="3238664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SBI</a:t>
            </a:r>
            <a:r>
              <a:rPr lang="zh-CN" altLang="en-US">
                <a:solidFill>
                  <a:sysClr val="windowText" lastClr="000000"/>
                </a:solidFill>
              </a:rPr>
              <a:t>配置</a:t>
            </a:r>
            <a:r>
              <a:rPr lang="en-US" altLang="zh-CN" b="1">
                <a:solidFill>
                  <a:sysClr val="windowText" lastClr="000000"/>
                </a:solidFill>
              </a:rPr>
              <a:t>FW_TEXT_START:</a:t>
            </a:r>
          </a:p>
          <a:p>
            <a:r>
              <a:rPr lang="en-US" altLang="zh-CN">
                <a:solidFill>
                  <a:sysClr val="windowText" lastClr="000000"/>
                </a:solidFill>
              </a:rPr>
              <a:t>BIOS</a:t>
            </a:r>
            <a:r>
              <a:rPr lang="zh-CN" altLang="en-US">
                <a:solidFill>
                  <a:sysClr val="windowText" lastClr="000000"/>
                </a:solidFill>
              </a:rPr>
              <a:t>负责把</a:t>
            </a:r>
            <a:r>
              <a:rPr lang="en-US" altLang="zh-CN">
                <a:solidFill>
                  <a:sysClr val="windowText" lastClr="000000"/>
                </a:solidFill>
              </a:rPr>
              <a:t>SBI</a:t>
            </a:r>
            <a:r>
              <a:rPr lang="zh-CN" altLang="en-US">
                <a:solidFill>
                  <a:sysClr val="windowText" lastClr="000000"/>
                </a:solidFill>
              </a:rPr>
              <a:t>加载到内存的起始位置</a:t>
            </a: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BAC0A2C9-6A52-75B7-A49E-D1EB9C4E2971}"/>
              </a:ext>
            </a:extLst>
          </p:cNvPr>
          <p:cNvSpPr/>
          <p:nvPr/>
        </p:nvSpPr>
        <p:spPr>
          <a:xfrm>
            <a:off x="3723878" y="3805299"/>
            <a:ext cx="762968" cy="307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1801358-05C7-3F0F-C4EC-39A559436B84}"/>
              </a:ext>
            </a:extLst>
          </p:cNvPr>
          <p:cNvSpPr/>
          <p:nvPr/>
        </p:nvSpPr>
        <p:spPr>
          <a:xfrm>
            <a:off x="476704" y="1914384"/>
            <a:ext cx="3238664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modules/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b="1">
                <a:solidFill>
                  <a:sysClr val="windowText" lastClr="000000"/>
                </a:solidFill>
              </a:rPr>
              <a:t>linker_riscv64-qemu-virt.lds:</a:t>
            </a:r>
          </a:p>
          <a:p>
            <a:r>
              <a:rPr lang="zh-CN" altLang="en-US">
                <a:solidFill>
                  <a:sysClr val="windowText" lastClr="000000"/>
                </a:solidFill>
              </a:rPr>
              <a:t>指导</a:t>
            </a:r>
            <a:r>
              <a:rPr lang="en-US" altLang="zh-CN">
                <a:solidFill>
                  <a:sysClr val="windowText" lastClr="000000"/>
                </a:solidFill>
              </a:rPr>
              <a:t>rust</a:t>
            </a:r>
            <a:r>
              <a:rPr lang="zh-CN" altLang="en-US">
                <a:solidFill>
                  <a:sysClr val="windowText" lastClr="000000"/>
                </a:solidFill>
              </a:rPr>
              <a:t>的链接器组织段布局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005786E5-4A9B-0690-8138-EB8C67E0CD81}"/>
              </a:ext>
            </a:extLst>
          </p:cNvPr>
          <p:cNvSpPr/>
          <p:nvPr/>
        </p:nvSpPr>
        <p:spPr>
          <a:xfrm>
            <a:off x="3768805" y="2188070"/>
            <a:ext cx="762968" cy="6842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291D3AD-E521-C9E2-A026-6BF990A792EC}"/>
              </a:ext>
            </a:extLst>
          </p:cNvPr>
          <p:cNvSpPr txBox="1"/>
          <p:nvPr/>
        </p:nvSpPr>
        <p:spPr>
          <a:xfrm>
            <a:off x="515380" y="1159983"/>
            <a:ext cx="314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以</a:t>
            </a:r>
            <a:r>
              <a:rPr lang="en-US" altLang="zh-CN" sz="2400"/>
              <a:t>riscv64-qemu</a:t>
            </a:r>
            <a:r>
              <a:rPr lang="zh-CN" altLang="en-US" sz="2400"/>
              <a:t>为例：</a:t>
            </a:r>
            <a:endParaRPr lang="en-US" altLang="zh-CN" sz="24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61A0C8B-2F5D-4109-E815-32503E8D37C0}"/>
              </a:ext>
            </a:extLst>
          </p:cNvPr>
          <p:cNvSpPr txBox="1"/>
          <p:nvPr/>
        </p:nvSpPr>
        <p:spPr>
          <a:xfrm>
            <a:off x="5336597" y="512676"/>
            <a:ext cx="1371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静态定义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AA6242-8B91-23B9-07C8-B1FCA4AB48C5}"/>
              </a:ext>
            </a:extLst>
          </p:cNvPr>
          <p:cNvSpPr/>
          <p:nvPr/>
        </p:nvSpPr>
        <p:spPr>
          <a:xfrm>
            <a:off x="5771964" y="2183941"/>
            <a:ext cx="1347903" cy="27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en-US" altLang="zh-CN" sz="1200" err="1">
                <a:solidFill>
                  <a:schemeClr val="tx1"/>
                </a:solidFill>
              </a:rPr>
              <a:t>boot_page_table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FAA22-6EE4-7DA5-CAF3-8EE4CE4B5822}"/>
              </a:ext>
            </a:extLst>
          </p:cNvPr>
          <p:cNvSpPr/>
          <p:nvPr/>
        </p:nvSpPr>
        <p:spPr>
          <a:xfrm>
            <a:off x="10056440" y="2204864"/>
            <a:ext cx="1347903" cy="27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en-US" altLang="zh-CN" sz="1200" err="1">
                <a:solidFill>
                  <a:schemeClr val="tx1"/>
                </a:solidFill>
              </a:rPr>
              <a:t>boot_page_table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0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 </a:t>
            </a:r>
            <a:r>
              <a:rPr lang="en-US" altLang="zh-CN" sz="3200"/>
              <a:t>– </a:t>
            </a:r>
            <a:r>
              <a:rPr lang="zh-CN" altLang="en-US" sz="3200"/>
              <a:t>功能抽象和对应组件</a:t>
            </a:r>
            <a:endParaRPr lang="en-US" altLang="zh-CN" sz="320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7125F6-76FD-E4DC-FEB3-45A994BAE671}"/>
              </a:ext>
            </a:extLst>
          </p:cNvPr>
          <p:cNvGrpSpPr/>
          <p:nvPr/>
        </p:nvGrpSpPr>
        <p:grpSpPr>
          <a:xfrm>
            <a:off x="2099556" y="1348936"/>
            <a:ext cx="7884876" cy="4816368"/>
            <a:chOff x="2567608" y="1348936"/>
            <a:chExt cx="7884876" cy="4816368"/>
          </a:xfrm>
        </p:grpSpPr>
        <p:sp>
          <p:nvSpPr>
            <p:cNvPr id="55" name="箭头: 上 54">
              <a:extLst>
                <a:ext uri="{FF2B5EF4-FFF2-40B4-BE49-F238E27FC236}">
                  <a16:creationId xmlns:a16="http://schemas.microsoft.com/office/drawing/2014/main" id="{469F5867-BF73-4AEC-116F-3E18894EC29C}"/>
                </a:ext>
              </a:extLst>
            </p:cNvPr>
            <p:cNvSpPr/>
            <p:nvPr/>
          </p:nvSpPr>
          <p:spPr>
            <a:xfrm>
              <a:off x="9091124" y="1776882"/>
              <a:ext cx="303562" cy="2192616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箭头: 上 53">
              <a:extLst>
                <a:ext uri="{FF2B5EF4-FFF2-40B4-BE49-F238E27FC236}">
                  <a16:creationId xmlns:a16="http://schemas.microsoft.com/office/drawing/2014/main" id="{9922104A-955B-0417-79A8-5C6EA3E497E1}"/>
                </a:ext>
              </a:extLst>
            </p:cNvPr>
            <p:cNvSpPr/>
            <p:nvPr/>
          </p:nvSpPr>
          <p:spPr>
            <a:xfrm>
              <a:off x="8627798" y="1776882"/>
              <a:ext cx="303562" cy="3663559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426EFC8-67F7-396E-2B54-EE9EE6F3827F}"/>
                </a:ext>
              </a:extLst>
            </p:cNvPr>
            <p:cNvGrpSpPr/>
            <p:nvPr/>
          </p:nvGrpSpPr>
          <p:grpSpPr>
            <a:xfrm>
              <a:off x="2567608" y="1348936"/>
              <a:ext cx="4860540" cy="4708356"/>
              <a:chOff x="4439816" y="1096908"/>
              <a:chExt cx="4860540" cy="470835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CB033EF-21DB-1890-14EE-A83468573C28}"/>
                  </a:ext>
                </a:extLst>
              </p:cNvPr>
              <p:cNvSpPr/>
              <p:nvPr/>
            </p:nvSpPr>
            <p:spPr>
              <a:xfrm>
                <a:off x="4907868" y="3601219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6BE73F-17B7-73C1-E2E5-A9AC382F3164}"/>
                  </a:ext>
                </a:extLst>
              </p:cNvPr>
              <p:cNvSpPr/>
              <p:nvPr/>
            </p:nvSpPr>
            <p:spPr>
              <a:xfrm>
                <a:off x="4691844" y="2017043"/>
                <a:ext cx="4248472" cy="6449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寄存器组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根页表地址及模式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58CDC5-6A3C-5680-5E94-9FB67D697C52}"/>
                  </a:ext>
                </a:extLst>
              </p:cNvPr>
              <p:cNvSpPr txBox="1"/>
              <p:nvPr/>
            </p:nvSpPr>
            <p:spPr>
              <a:xfrm>
                <a:off x="4655840" y="3200528"/>
                <a:ext cx="14638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一级页表</a:t>
                </a:r>
                <a:r>
                  <a:rPr lang="en-US" altLang="zh-CN">
                    <a:solidFill>
                      <a:schemeClr val="tx1"/>
                    </a:solidFill>
                  </a:rPr>
                  <a:t>(</a:t>
                </a:r>
                <a:r>
                  <a:rPr lang="zh-CN" altLang="en-US">
                    <a:solidFill>
                      <a:schemeClr val="tx1"/>
                    </a:solidFill>
                  </a:rPr>
                  <a:t>根</a:t>
                </a:r>
                <a:r>
                  <a:rPr lang="en-US" altLang="zh-CN">
                    <a:solidFill>
                      <a:schemeClr val="tx1"/>
                    </a:solidFill>
                  </a:rPr>
                  <a:t>)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198964-79E7-DADF-8A8C-899FEDBD9D91}"/>
                  </a:ext>
                </a:extLst>
              </p:cNvPr>
              <p:cNvSpPr/>
              <p:nvPr/>
            </p:nvSpPr>
            <p:spPr>
              <a:xfrm>
                <a:off x="4907868" y="3817243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D2C3EB-D5BB-9DF1-7456-D6ACD59658AD}"/>
                  </a:ext>
                </a:extLst>
              </p:cNvPr>
              <p:cNvSpPr/>
              <p:nvPr/>
            </p:nvSpPr>
            <p:spPr>
              <a:xfrm>
                <a:off x="4907868" y="4041068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9C43E64-FB24-4D1B-962A-1F4B8B6A44C7}"/>
                  </a:ext>
                </a:extLst>
              </p:cNvPr>
              <p:cNvSpPr/>
              <p:nvPr/>
            </p:nvSpPr>
            <p:spPr>
              <a:xfrm>
                <a:off x="4907868" y="4257092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AEDF966-1C89-4AC3-D786-99B4A6A33FB1}"/>
                  </a:ext>
                </a:extLst>
              </p:cNvPr>
              <p:cNvSpPr/>
              <p:nvPr/>
            </p:nvSpPr>
            <p:spPr>
              <a:xfrm>
                <a:off x="6564052" y="3133166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436E16-BB5C-4F8B-7783-9A63F9408D18}"/>
                  </a:ext>
                </a:extLst>
              </p:cNvPr>
              <p:cNvSpPr txBox="1"/>
              <p:nvPr/>
            </p:nvSpPr>
            <p:spPr>
              <a:xfrm>
                <a:off x="6384032" y="2732475"/>
                <a:ext cx="1124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/>
                  <a:t>二</a:t>
                </a:r>
                <a:r>
                  <a:rPr lang="zh-CN" altLang="en-US">
                    <a:solidFill>
                      <a:schemeClr val="tx1"/>
                    </a:solidFill>
                  </a:rPr>
                  <a:t>级页表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3C12BA0-31B6-B3A6-264D-FE90DEFD949B}"/>
                  </a:ext>
                </a:extLst>
              </p:cNvPr>
              <p:cNvSpPr/>
              <p:nvPr/>
            </p:nvSpPr>
            <p:spPr>
              <a:xfrm>
                <a:off x="6564052" y="3349190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C59E4D-B966-6786-14A2-EB1AAB2D0BAF}"/>
                  </a:ext>
                </a:extLst>
              </p:cNvPr>
              <p:cNvSpPr/>
              <p:nvPr/>
            </p:nvSpPr>
            <p:spPr>
              <a:xfrm>
                <a:off x="6564052" y="3573015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4302CDE-1C85-AABA-1DBA-8049BF940F8F}"/>
                  </a:ext>
                </a:extLst>
              </p:cNvPr>
              <p:cNvSpPr/>
              <p:nvPr/>
            </p:nvSpPr>
            <p:spPr>
              <a:xfrm>
                <a:off x="6564052" y="3789039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C916E63-6550-D4AE-6708-0216F722CB94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5663951" y="3133166"/>
                <a:ext cx="864100" cy="576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FB42446-21C7-FAB4-0CC0-65268DEC19F3}"/>
                  </a:ext>
                </a:extLst>
              </p:cNvPr>
              <p:cNvSpPr/>
              <p:nvPr/>
            </p:nvSpPr>
            <p:spPr>
              <a:xfrm>
                <a:off x="6564052" y="4624191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7E1995-129D-1DA4-7DDD-B07F6D5C6AC4}"/>
                  </a:ext>
                </a:extLst>
              </p:cNvPr>
              <p:cNvSpPr txBox="1"/>
              <p:nvPr/>
            </p:nvSpPr>
            <p:spPr>
              <a:xfrm>
                <a:off x="6384032" y="4223500"/>
                <a:ext cx="1124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/>
                  <a:t>二</a:t>
                </a:r>
                <a:r>
                  <a:rPr lang="zh-CN" altLang="en-US">
                    <a:solidFill>
                      <a:schemeClr val="tx1"/>
                    </a:solidFill>
                  </a:rPr>
                  <a:t>级页表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8DFA5F-B5C4-EF7C-1FBE-A006FE6BFC9E}"/>
                  </a:ext>
                </a:extLst>
              </p:cNvPr>
              <p:cNvSpPr/>
              <p:nvPr/>
            </p:nvSpPr>
            <p:spPr>
              <a:xfrm>
                <a:off x="6564052" y="4840215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325BA6A-531C-3741-C882-1570FF08428D}"/>
                  </a:ext>
                </a:extLst>
              </p:cNvPr>
              <p:cNvSpPr/>
              <p:nvPr/>
            </p:nvSpPr>
            <p:spPr>
              <a:xfrm>
                <a:off x="6564052" y="5064040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5BCDE7F-4A4E-A57E-B1A3-4D9D1DE31624}"/>
                  </a:ext>
                </a:extLst>
              </p:cNvPr>
              <p:cNvSpPr/>
              <p:nvPr/>
            </p:nvSpPr>
            <p:spPr>
              <a:xfrm>
                <a:off x="6564052" y="5280064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页表项</a:t>
                </a: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CF1CC2D-FE67-E35D-6CC2-91AC2AC44CE1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5663951" y="4149080"/>
                <a:ext cx="864100" cy="475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9FF67FE-9C35-63A5-8B25-3B30B3FD5802}"/>
                  </a:ext>
                </a:extLst>
              </p:cNvPr>
              <p:cNvCxnSpPr/>
              <p:nvPr/>
            </p:nvCxnSpPr>
            <p:spPr>
              <a:xfrm>
                <a:off x="7320135" y="3200528"/>
                <a:ext cx="496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E2F7B1F-80B9-31FA-92BC-1E2B15D4DB71}"/>
                  </a:ext>
                </a:extLst>
              </p:cNvPr>
              <p:cNvSpPr txBox="1"/>
              <p:nvPr/>
            </p:nvSpPr>
            <p:spPr>
              <a:xfrm>
                <a:off x="7816286" y="3012309"/>
                <a:ext cx="1376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三级页表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或物理页帧</a:t>
                </a: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DD52F99B-FCF6-706C-F830-3F6D13B66D83}"/>
                  </a:ext>
                </a:extLst>
              </p:cNvPr>
              <p:cNvCxnSpPr/>
              <p:nvPr/>
            </p:nvCxnSpPr>
            <p:spPr>
              <a:xfrm>
                <a:off x="7320135" y="4764780"/>
                <a:ext cx="496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9076887-E868-46EE-D530-1DB0F7DEEDB5}"/>
                  </a:ext>
                </a:extLst>
              </p:cNvPr>
              <p:cNvSpPr txBox="1"/>
              <p:nvPr/>
            </p:nvSpPr>
            <p:spPr>
              <a:xfrm>
                <a:off x="7816286" y="4576561"/>
                <a:ext cx="1376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三级页表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或物理页帧</a:t>
                </a: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4E48ECDF-B53A-FE35-CEDC-8C0E18F95E2D}"/>
                  </a:ext>
                </a:extLst>
              </p:cNvPr>
              <p:cNvSpPr/>
              <p:nvPr/>
            </p:nvSpPr>
            <p:spPr>
              <a:xfrm>
                <a:off x="4439816" y="1628800"/>
                <a:ext cx="4860540" cy="41764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0B691A7-5412-0287-1F26-99A17DB49C93}"/>
                  </a:ext>
                </a:extLst>
              </p:cNvPr>
              <p:cNvSpPr txBox="1"/>
              <p:nvPr/>
            </p:nvSpPr>
            <p:spPr>
              <a:xfrm>
                <a:off x="5951984" y="1096908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/>
                  <a:t>分页机制的共性</a:t>
                </a:r>
              </a:p>
            </p:txBody>
          </p:sp>
        </p:grp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4BDCAB73-C348-99B5-1F19-7FE8238A308D}"/>
                </a:ext>
              </a:extLst>
            </p:cNvPr>
            <p:cNvSpPr/>
            <p:nvPr/>
          </p:nvSpPr>
          <p:spPr>
            <a:xfrm>
              <a:off x="2680661" y="2615381"/>
              <a:ext cx="276135" cy="1238864"/>
            </a:xfrm>
            <a:custGeom>
              <a:avLst/>
              <a:gdLst>
                <a:gd name="connsiteX0" fmla="*/ 207309 w 276135"/>
                <a:gd name="connsiteY0" fmla="*/ 0 h 1238864"/>
                <a:gd name="connsiteX1" fmla="*/ 832 w 276135"/>
                <a:gd name="connsiteY1" fmla="*/ 698090 h 1238864"/>
                <a:gd name="connsiteX2" fmla="*/ 276135 w 276135"/>
                <a:gd name="connsiteY2" fmla="*/ 1238864 h 123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135" h="1238864">
                  <a:moveTo>
                    <a:pt x="207309" y="0"/>
                  </a:moveTo>
                  <a:cubicBezTo>
                    <a:pt x="98335" y="245806"/>
                    <a:pt x="-10639" y="491613"/>
                    <a:pt x="832" y="698090"/>
                  </a:cubicBezTo>
                  <a:cubicBezTo>
                    <a:pt x="12303" y="904567"/>
                    <a:pt x="144219" y="1071715"/>
                    <a:pt x="276135" y="123886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2588582C-2BF7-09A4-532D-A4A7BDCEE4AF}"/>
                </a:ext>
              </a:extLst>
            </p:cNvPr>
            <p:cNvSpPr/>
            <p:nvPr/>
          </p:nvSpPr>
          <p:spPr>
            <a:xfrm>
              <a:off x="7227254" y="2375689"/>
              <a:ext cx="9784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9B77F7DF-F234-6762-FBEE-7DAEE718571C}"/>
                </a:ext>
              </a:extLst>
            </p:cNvPr>
            <p:cNvSpPr/>
            <p:nvPr/>
          </p:nvSpPr>
          <p:spPr>
            <a:xfrm>
              <a:off x="5735960" y="4023580"/>
              <a:ext cx="2469702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86F2DFE8-F3F0-B4CA-C469-9A8E5A3EFCFF}"/>
                </a:ext>
              </a:extLst>
            </p:cNvPr>
            <p:cNvSpPr/>
            <p:nvPr/>
          </p:nvSpPr>
          <p:spPr>
            <a:xfrm>
              <a:off x="5735960" y="5458096"/>
              <a:ext cx="2469702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D27C6BC-D5AA-BCB7-5A87-CA23EB363146}"/>
                </a:ext>
              </a:extLst>
            </p:cNvPr>
            <p:cNvSpPr/>
            <p:nvPr/>
          </p:nvSpPr>
          <p:spPr>
            <a:xfrm>
              <a:off x="8291125" y="2269070"/>
              <a:ext cx="2053347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axhal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1C287FD-6AFC-BCF6-3F18-382F49A46B90}"/>
                </a:ext>
              </a:extLst>
            </p:cNvPr>
            <p:cNvSpPr/>
            <p:nvPr/>
          </p:nvSpPr>
          <p:spPr>
            <a:xfrm>
              <a:off x="8292244" y="3964557"/>
              <a:ext cx="2046760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page_table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AE3A5B3-3894-821F-8DB0-96E96C3A2E60}"/>
                </a:ext>
              </a:extLst>
            </p:cNvPr>
            <p:cNvSpPr/>
            <p:nvPr/>
          </p:nvSpPr>
          <p:spPr>
            <a:xfrm>
              <a:off x="8292244" y="5480581"/>
              <a:ext cx="2053347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page_table_entry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箭头: 上 55">
              <a:extLst>
                <a:ext uri="{FF2B5EF4-FFF2-40B4-BE49-F238E27FC236}">
                  <a16:creationId xmlns:a16="http://schemas.microsoft.com/office/drawing/2014/main" id="{0D362EE3-CA9B-10E1-09EA-B2859349ACA5}"/>
                </a:ext>
              </a:extLst>
            </p:cNvPr>
            <p:cNvSpPr/>
            <p:nvPr/>
          </p:nvSpPr>
          <p:spPr>
            <a:xfrm>
              <a:off x="9563283" y="1764013"/>
              <a:ext cx="303562" cy="505057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554A044-C432-2FC3-6440-A5CCDA9F81AC}"/>
                </a:ext>
              </a:extLst>
            </p:cNvPr>
            <p:cNvSpPr txBox="1"/>
            <p:nvPr/>
          </p:nvSpPr>
          <p:spPr>
            <a:xfrm>
              <a:off x="8170549" y="1354152"/>
              <a:ext cx="2281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体系结构无关接口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8F706B2-B2A0-C7A8-2E6F-76C7923D593F}"/>
                </a:ext>
              </a:extLst>
            </p:cNvPr>
            <p:cNvSpPr txBox="1"/>
            <p:nvPr/>
          </p:nvSpPr>
          <p:spPr>
            <a:xfrm>
              <a:off x="8279047" y="2544653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7B7FBB-0B49-501B-96B6-834C70AC19D6}"/>
                </a:ext>
              </a:extLst>
            </p:cNvPr>
            <p:cNvSpPr txBox="1"/>
            <p:nvPr/>
          </p:nvSpPr>
          <p:spPr>
            <a:xfrm>
              <a:off x="9405312" y="2555791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6D9F255-50A5-8962-8F7C-9A4256E8C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1125" y="2615381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0166023-1DE2-A499-94E2-0600E717BBAC}"/>
                </a:ext>
              </a:extLst>
            </p:cNvPr>
            <p:cNvSpPr txBox="1"/>
            <p:nvPr/>
          </p:nvSpPr>
          <p:spPr>
            <a:xfrm>
              <a:off x="8300481" y="4293096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61A9079-B90D-49E5-2B9F-275388DDB5A2}"/>
                </a:ext>
              </a:extLst>
            </p:cNvPr>
            <p:cNvSpPr txBox="1"/>
            <p:nvPr/>
          </p:nvSpPr>
          <p:spPr>
            <a:xfrm>
              <a:off x="9426746" y="4304234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B5A8066-EF21-0554-A951-70E631B5C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559" y="4363824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0177456-A4E7-B513-4DF3-3E83EA2E6A33}"/>
                </a:ext>
              </a:extLst>
            </p:cNvPr>
            <p:cNvSpPr txBox="1"/>
            <p:nvPr/>
          </p:nvSpPr>
          <p:spPr>
            <a:xfrm>
              <a:off x="8256240" y="5784834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8491749-5078-1617-651F-028513638E69}"/>
                </a:ext>
              </a:extLst>
            </p:cNvPr>
            <p:cNvSpPr txBox="1"/>
            <p:nvPr/>
          </p:nvSpPr>
          <p:spPr>
            <a:xfrm>
              <a:off x="9382505" y="5795972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3F851498-0611-5241-67AC-2703E408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318" y="5855562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6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A8E14D3-3D64-8876-A991-95C9F7FBE84B}"/>
              </a:ext>
            </a:extLst>
          </p:cNvPr>
          <p:cNvSpPr/>
          <p:nvPr/>
        </p:nvSpPr>
        <p:spPr>
          <a:xfrm>
            <a:off x="4102000" y="5121188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3E8D8DF-9DA3-1E0A-1F4A-74074426A366}"/>
              </a:ext>
            </a:extLst>
          </p:cNvPr>
          <p:cNvSpPr/>
          <p:nvPr/>
        </p:nvSpPr>
        <p:spPr>
          <a:xfrm>
            <a:off x="2769852" y="5296432"/>
            <a:ext cx="1764196" cy="307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FA4E40C-30AC-5266-526F-141B5EDD9D90}"/>
              </a:ext>
            </a:extLst>
          </p:cNvPr>
          <p:cNvCxnSpPr>
            <a:cxnSpLocks/>
          </p:cNvCxnSpPr>
          <p:nvPr/>
        </p:nvCxnSpPr>
        <p:spPr>
          <a:xfrm flipV="1">
            <a:off x="2697844" y="3392996"/>
            <a:ext cx="1400751" cy="172819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802893-BB44-53E6-D557-AC04EC60F26A}"/>
              </a:ext>
            </a:extLst>
          </p:cNvPr>
          <p:cNvCxnSpPr>
            <a:cxnSpLocks/>
          </p:cNvCxnSpPr>
          <p:nvPr/>
        </p:nvCxnSpPr>
        <p:spPr>
          <a:xfrm flipV="1">
            <a:off x="2697843" y="4257091"/>
            <a:ext cx="1400751" cy="172819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5148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早期启用</a:t>
            </a:r>
            <a:r>
              <a:rPr lang="en-US" altLang="zh-CN" sz="3200"/>
              <a:t>(</a:t>
            </a:r>
            <a:r>
              <a:rPr lang="zh-CN" altLang="en-US" sz="3200"/>
              <a:t>必须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616191-6E96-2300-A9F7-8C204C88AC22}"/>
              </a:ext>
            </a:extLst>
          </p:cNvPr>
          <p:cNvSpPr txBox="1"/>
          <p:nvPr/>
        </p:nvSpPr>
        <p:spPr>
          <a:xfrm>
            <a:off x="623392" y="1124744"/>
            <a:ext cx="9505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分页启用的两个阶段：早期启用</a:t>
            </a:r>
            <a:r>
              <a:rPr lang="en-US" altLang="zh-CN" sz="2000"/>
              <a:t>(</a:t>
            </a:r>
            <a:r>
              <a:rPr lang="zh-CN" altLang="en-US" sz="2000"/>
              <a:t>必须</a:t>
            </a:r>
            <a:r>
              <a:rPr lang="en-US" altLang="zh-CN" sz="2000"/>
              <a:t>)</a:t>
            </a:r>
            <a:r>
              <a:rPr lang="zh-CN" altLang="en-US" sz="2000"/>
              <a:t>和后期重建映射</a:t>
            </a:r>
            <a:r>
              <a:rPr lang="en-US" altLang="zh-CN" sz="2000"/>
              <a:t>(</a:t>
            </a:r>
            <a:r>
              <a:rPr lang="zh-CN" altLang="en-US" sz="2000"/>
              <a:t>可选</a:t>
            </a:r>
            <a:r>
              <a:rPr lang="en-US" altLang="zh-CN" sz="2000"/>
              <a:t>) 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 b="1"/>
              <a:t>阶段</a:t>
            </a:r>
            <a:r>
              <a:rPr lang="en-US" altLang="zh-CN" sz="2000" b="1"/>
              <a:t>1</a:t>
            </a:r>
            <a:r>
              <a:rPr lang="zh-CN" altLang="en-US" sz="2000"/>
              <a:t>：内核启动的早期，采用规定的恒等映射方式。但是只映射一部分物理空间。</a:t>
            </a:r>
            <a:endParaRPr lang="en-US" altLang="zh-CN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C41CB7-7CE9-4941-974C-95D9F727D3AB}"/>
              </a:ext>
            </a:extLst>
          </p:cNvPr>
          <p:cNvSpPr/>
          <p:nvPr/>
        </p:nvSpPr>
        <p:spPr>
          <a:xfrm>
            <a:off x="1869752" y="5121188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BBAE68-3570-3686-6ED0-9272A76D51AC}"/>
              </a:ext>
            </a:extLst>
          </p:cNvPr>
          <p:cNvSpPr txBox="1"/>
          <p:nvPr/>
        </p:nvSpPr>
        <p:spPr>
          <a:xfrm>
            <a:off x="753628" y="575851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44E7B9-BBEA-68F8-34A6-B35185515EEB}"/>
              </a:ext>
            </a:extLst>
          </p:cNvPr>
          <p:cNvSpPr txBox="1"/>
          <p:nvPr/>
        </p:nvSpPr>
        <p:spPr>
          <a:xfrm>
            <a:off x="753628" y="4894421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0xC000_0000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B6AA37-E51D-F44E-440A-0A275AD8A3AF}"/>
              </a:ext>
            </a:extLst>
          </p:cNvPr>
          <p:cNvSpPr txBox="1"/>
          <p:nvPr/>
        </p:nvSpPr>
        <p:spPr>
          <a:xfrm>
            <a:off x="1725736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物理空间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0734DE-E991-0F99-FCFD-A8D8C8057118}"/>
              </a:ext>
            </a:extLst>
          </p:cNvPr>
          <p:cNvSpPr/>
          <p:nvPr/>
        </p:nvSpPr>
        <p:spPr>
          <a:xfrm>
            <a:off x="1869752" y="2807082"/>
            <a:ext cx="828092" cy="23141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C2B788-7962-5EE0-406A-F03A2158570F}"/>
              </a:ext>
            </a:extLst>
          </p:cNvPr>
          <p:cNvSpPr txBox="1"/>
          <p:nvPr/>
        </p:nvSpPr>
        <p:spPr>
          <a:xfrm>
            <a:off x="2985876" y="575851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AEB3CB-3B53-1C78-7C65-FC46A2EE3F1E}"/>
              </a:ext>
            </a:extLst>
          </p:cNvPr>
          <p:cNvSpPr txBox="1"/>
          <p:nvPr/>
        </p:nvSpPr>
        <p:spPr>
          <a:xfrm>
            <a:off x="2985876" y="4894421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0xC000_0000</a:t>
            </a:r>
            <a:endParaRPr lang="zh-CN" altLang="en-US" sz="14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8BE316-1869-5146-404F-E6AB0ABF90BC}"/>
              </a:ext>
            </a:extLst>
          </p:cNvPr>
          <p:cNvSpPr txBox="1"/>
          <p:nvPr/>
        </p:nvSpPr>
        <p:spPr>
          <a:xfrm>
            <a:off x="3957984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虚拟空间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A6E114-854A-1433-FAAD-50F66500BE3F}"/>
              </a:ext>
            </a:extLst>
          </p:cNvPr>
          <p:cNvSpPr/>
          <p:nvPr/>
        </p:nvSpPr>
        <p:spPr>
          <a:xfrm>
            <a:off x="4102000" y="4257092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A36C6E-D6E3-914A-0119-3EBDB74A5C43}"/>
              </a:ext>
            </a:extLst>
          </p:cNvPr>
          <p:cNvSpPr/>
          <p:nvPr/>
        </p:nvSpPr>
        <p:spPr>
          <a:xfrm>
            <a:off x="4099226" y="3392996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D0A66A-A203-EEF3-8CB4-3D21807A5247}"/>
              </a:ext>
            </a:extLst>
          </p:cNvPr>
          <p:cNvSpPr/>
          <p:nvPr/>
        </p:nvSpPr>
        <p:spPr>
          <a:xfrm>
            <a:off x="4098595" y="2807082"/>
            <a:ext cx="828092" cy="585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4B0D837-499B-0D8A-1D0A-8C7C4739464B}"/>
              </a:ext>
            </a:extLst>
          </p:cNvPr>
          <p:cNvCxnSpPr/>
          <p:nvPr/>
        </p:nvCxnSpPr>
        <p:spPr>
          <a:xfrm>
            <a:off x="2697844" y="5121188"/>
            <a:ext cx="1400751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6C20E0-5306-1DF3-4F3E-BD0A4E1E2C19}"/>
              </a:ext>
            </a:extLst>
          </p:cNvPr>
          <p:cNvCxnSpPr/>
          <p:nvPr/>
        </p:nvCxnSpPr>
        <p:spPr>
          <a:xfrm>
            <a:off x="2697844" y="5985284"/>
            <a:ext cx="1400751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A728A38-4DD0-BB60-052E-1D437833A35B}"/>
              </a:ext>
            </a:extLst>
          </p:cNvPr>
          <p:cNvSpPr/>
          <p:nvPr/>
        </p:nvSpPr>
        <p:spPr>
          <a:xfrm>
            <a:off x="1869751" y="5670250"/>
            <a:ext cx="82468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0A054F-FFCE-5097-F5EC-1251112DAA95}"/>
              </a:ext>
            </a:extLst>
          </p:cNvPr>
          <p:cNvSpPr/>
          <p:nvPr/>
        </p:nvSpPr>
        <p:spPr>
          <a:xfrm>
            <a:off x="1869751" y="5238202"/>
            <a:ext cx="82468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kernel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下弧形 33">
            <a:extLst>
              <a:ext uri="{FF2B5EF4-FFF2-40B4-BE49-F238E27FC236}">
                <a16:creationId xmlns:a16="http://schemas.microsoft.com/office/drawing/2014/main" id="{8C572D69-E999-4E58-D16A-4D18B8808A29}"/>
              </a:ext>
            </a:extLst>
          </p:cNvPr>
          <p:cNvSpPr/>
          <p:nvPr/>
        </p:nvSpPr>
        <p:spPr>
          <a:xfrm rot="16200000">
            <a:off x="4397378" y="4234859"/>
            <a:ext cx="1803757" cy="731520"/>
          </a:xfrm>
          <a:prstGeom prst="curvedUpArrow">
            <a:avLst>
              <a:gd name="adj1" fmla="val 25000"/>
              <a:gd name="adj2" fmla="val 39215"/>
              <a:gd name="adj3" fmla="val 155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926CAF9-9E6F-028C-C8E7-E1C96A31CE1D}"/>
              </a:ext>
            </a:extLst>
          </p:cNvPr>
          <p:cNvSpPr/>
          <p:nvPr/>
        </p:nvSpPr>
        <p:spPr>
          <a:xfrm>
            <a:off x="3623650" y="5129231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121B54-67D9-BF51-E033-BE91009E595F}"/>
              </a:ext>
            </a:extLst>
          </p:cNvPr>
          <p:cNvSpPr/>
          <p:nvPr/>
        </p:nvSpPr>
        <p:spPr>
          <a:xfrm>
            <a:off x="5326136" y="4266094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8EC1CB-59E1-693B-7E6A-8CB5B409F660}"/>
              </a:ext>
            </a:extLst>
          </p:cNvPr>
          <p:cNvSpPr txBox="1"/>
          <p:nvPr/>
        </p:nvSpPr>
        <p:spPr>
          <a:xfrm>
            <a:off x="4912343" y="5121187"/>
            <a:ext cx="752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两步</a:t>
            </a:r>
            <a:endParaRPr lang="en-US" altLang="zh-CN" sz="1800"/>
          </a:p>
          <a:p>
            <a:r>
              <a:rPr lang="zh-CN" altLang="en-US" sz="1800"/>
              <a:t>完成</a:t>
            </a:r>
            <a:endParaRPr lang="en-US" altLang="zh-CN" sz="1800"/>
          </a:p>
          <a:p>
            <a:r>
              <a:rPr lang="zh-CN" altLang="en-US" sz="1800"/>
              <a:t>切换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5CA08A-230E-AA83-0D35-1CE5CF1DDA59}"/>
              </a:ext>
            </a:extLst>
          </p:cNvPr>
          <p:cNvSpPr txBox="1"/>
          <p:nvPr/>
        </p:nvSpPr>
        <p:spPr>
          <a:xfrm>
            <a:off x="3237904" y="3123693"/>
            <a:ext cx="18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0xffff_ffc0_c000_0000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DAF50C-DB7E-3008-0414-699E00D224FF}"/>
              </a:ext>
            </a:extLst>
          </p:cNvPr>
          <p:cNvSpPr txBox="1"/>
          <p:nvPr/>
        </p:nvSpPr>
        <p:spPr>
          <a:xfrm>
            <a:off x="3209368" y="3971093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0xffff_ffc0_8000_0000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739D6D-39C3-B75E-0C92-1C00EF302F2A}"/>
              </a:ext>
            </a:extLst>
          </p:cNvPr>
          <p:cNvSpPr/>
          <p:nvPr/>
        </p:nvSpPr>
        <p:spPr>
          <a:xfrm>
            <a:off x="6154228" y="3589788"/>
            <a:ext cx="5738416" cy="2971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两步完成</a:t>
            </a:r>
            <a:r>
              <a:rPr lang="en-US" altLang="zh-CN" b="1">
                <a:solidFill>
                  <a:sysClr val="windowText" lastClr="000000"/>
                </a:solidFill>
              </a:rPr>
              <a:t>Paging</a:t>
            </a:r>
            <a:r>
              <a:rPr lang="zh-CN" altLang="en-US" b="1">
                <a:solidFill>
                  <a:sysClr val="windowText" lastClr="000000"/>
                </a:solidFill>
              </a:rPr>
              <a:t>切换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恒等映射保证虚拟空间与物理空间有一个相等范围的地址空间映射</a:t>
            </a:r>
            <a:r>
              <a:rPr lang="en-US" altLang="zh-CN">
                <a:solidFill>
                  <a:sysClr val="windowText" lastClr="000000"/>
                </a:solidFill>
              </a:rPr>
              <a:t>(</a:t>
            </a:r>
            <a:r>
              <a:rPr lang="en-US" altLang="zh-CN" sz="1600">
                <a:solidFill>
                  <a:sysClr val="windowText" lastClr="000000"/>
                </a:solidFill>
              </a:rPr>
              <a:t>0x80000000~0xC0000000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  <a:r>
              <a:rPr lang="zh-CN" altLang="en-US">
                <a:solidFill>
                  <a:sysClr val="windowText" lastClr="000000"/>
                </a:solidFill>
              </a:rPr>
              <a:t>。切换前后地址范围不变，但地址空间已经从物理空间切换到虚拟空间。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给指令指针寄存器</a:t>
            </a:r>
            <a:r>
              <a:rPr lang="en-US" altLang="zh-CN">
                <a:solidFill>
                  <a:sysClr val="windowText" lastClr="000000"/>
                </a:solidFill>
              </a:rPr>
              <a:t>pc</a:t>
            </a:r>
            <a:r>
              <a:rPr lang="zh-CN" altLang="en-US">
                <a:solidFill>
                  <a:sysClr val="windowText" lastClr="000000"/>
                </a:solidFill>
              </a:rPr>
              <a:t>，栈寄存器</a:t>
            </a:r>
            <a:r>
              <a:rPr lang="en-US" altLang="zh-CN" err="1">
                <a:solidFill>
                  <a:sysClr val="windowText" lastClr="000000"/>
                </a:solidFill>
              </a:rPr>
              <a:t>sp</a:t>
            </a:r>
            <a:r>
              <a:rPr lang="zh-CN" altLang="en-US">
                <a:solidFill>
                  <a:sysClr val="windowText" lastClr="000000"/>
                </a:solidFill>
              </a:rPr>
              <a:t>等加偏移，在图中该偏移是</a:t>
            </a:r>
            <a:r>
              <a:rPr lang="zh-CN" altLang="en-US">
                <a:solidFill>
                  <a:schemeClr val="tx1"/>
                </a:solidFill>
              </a:rPr>
              <a:t>0xffff_ffc0_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000_0000。如此在虚拟空间执行平移后，就完成到最终目标地址的映射。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C721D-9C62-399B-7CEB-1C8D077C9D7E}"/>
              </a:ext>
            </a:extLst>
          </p:cNvPr>
          <p:cNvSpPr txBox="1"/>
          <p:nvPr/>
        </p:nvSpPr>
        <p:spPr>
          <a:xfrm>
            <a:off x="2283798" y="6273316"/>
            <a:ext cx="235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</a:t>
            </a:r>
            <a:r>
              <a:rPr lang="en-US" altLang="zh-CN"/>
              <a:t>Riscv64</a:t>
            </a:r>
            <a:r>
              <a:rPr lang="zh-CN" altLang="en-US"/>
              <a:t>的实现为例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DB294B-F5D1-ECBA-B6CE-D29F5133825B}"/>
              </a:ext>
            </a:extLst>
          </p:cNvPr>
          <p:cNvSpPr txBox="1"/>
          <p:nvPr/>
        </p:nvSpPr>
        <p:spPr>
          <a:xfrm>
            <a:off x="6096000" y="2396353"/>
            <a:ext cx="579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目标</a:t>
            </a:r>
            <a:r>
              <a:rPr lang="zh-CN" altLang="en-US"/>
              <a:t>：完成</a:t>
            </a:r>
            <a:r>
              <a:rPr lang="en-US" altLang="zh-CN"/>
              <a:t>Paging</a:t>
            </a:r>
            <a:r>
              <a:rPr lang="zh-CN" altLang="en-US"/>
              <a:t>切换后，建立</a:t>
            </a:r>
            <a:endParaRPr lang="en-US" altLang="zh-CN"/>
          </a:p>
          <a:p>
            <a:r>
              <a:rPr lang="zh-CN" altLang="en-US"/>
              <a:t>从虚拟空间</a:t>
            </a:r>
            <a:r>
              <a:rPr lang="en-US" altLang="zh-CN" sz="1600"/>
              <a:t>0xffff_ffc0_8000_0000 ~ 0xffff_ffc0_8000_0000</a:t>
            </a:r>
          </a:p>
          <a:p>
            <a:r>
              <a:rPr lang="zh-CN" altLang="en-US"/>
              <a:t>到物理空间</a:t>
            </a:r>
            <a:r>
              <a:rPr lang="en-US" altLang="zh-CN" sz="1600">
                <a:solidFill>
                  <a:sysClr val="windowText" lastClr="000000"/>
                </a:solidFill>
              </a:rPr>
              <a:t>0x8000_0000~0xC000_0000 </a:t>
            </a:r>
            <a:r>
              <a:rPr lang="zh-CN" altLang="en-US" sz="1600">
                <a:solidFill>
                  <a:sysClr val="windowText" lastClr="000000"/>
                </a:solidFill>
              </a:rPr>
              <a:t>的映射，范围</a:t>
            </a:r>
            <a:r>
              <a:rPr lang="en-US" altLang="zh-CN" sz="1600">
                <a:solidFill>
                  <a:sysClr val="windowText" lastClr="000000"/>
                </a:solidFill>
              </a:rPr>
              <a:t>1G</a:t>
            </a:r>
            <a:r>
              <a:rPr lang="zh-CN" altLang="en-US" sz="1600">
                <a:solidFill>
                  <a:sysClr val="windowText" lastClr="000000"/>
                </a:solidFill>
              </a:rPr>
              <a:t>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05718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7740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早期启用</a:t>
            </a:r>
            <a:r>
              <a:rPr lang="en-US" altLang="zh-CN" sz="3200"/>
              <a:t>(</a:t>
            </a:r>
            <a:r>
              <a:rPr lang="zh-CN" altLang="en-US" sz="3200"/>
              <a:t>必须</a:t>
            </a:r>
            <a:r>
              <a:rPr lang="en-US" altLang="zh-CN" sz="3200"/>
              <a:t>) – </a:t>
            </a:r>
            <a:r>
              <a:rPr lang="zh-CN" altLang="en-US" sz="3200"/>
              <a:t>代码示例</a:t>
            </a:r>
            <a:endParaRPr lang="en-US" altLang="zh-CN" sz="3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27D88D6C-4818-B4D2-7176-71E9B4DF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4321675"/>
            <a:ext cx="5814976" cy="209565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1A33F1F-8FE3-58CE-8167-033849C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4" y="2132856"/>
            <a:ext cx="5813238" cy="198666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8F48B009-FD08-31AC-4A4B-2747E18AE1E5}"/>
              </a:ext>
            </a:extLst>
          </p:cNvPr>
          <p:cNvSpPr txBox="1"/>
          <p:nvPr/>
        </p:nvSpPr>
        <p:spPr>
          <a:xfrm>
            <a:off x="659396" y="1052736"/>
            <a:ext cx="557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modules/axhal/src/platform/riscv64_qemu_virt/boot.rs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CF65A-D2F2-1D30-CF56-9D04453C714E}"/>
              </a:ext>
            </a:extLst>
          </p:cNvPr>
          <p:cNvSpPr/>
          <p:nvPr/>
        </p:nvSpPr>
        <p:spPr>
          <a:xfrm>
            <a:off x="902902" y="4509120"/>
            <a:ext cx="3743519" cy="77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69E89F-7C34-98FD-4186-5F60A0A8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34" y="1422068"/>
            <a:ext cx="5813238" cy="6049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22FB7D-F882-4FD5-A4CE-8B3DBD94A9DD}"/>
              </a:ext>
            </a:extLst>
          </p:cNvPr>
          <p:cNvSpPr txBox="1"/>
          <p:nvPr/>
        </p:nvSpPr>
        <p:spPr>
          <a:xfrm>
            <a:off x="6888088" y="1244950"/>
            <a:ext cx="50045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BOOT_PT_SV39</a:t>
            </a:r>
            <a:r>
              <a:rPr lang="zh-CN" altLang="en-US" sz="2000"/>
              <a:t>使用的是</a:t>
            </a:r>
            <a:r>
              <a:rPr lang="en-US" altLang="zh-CN" sz="2000"/>
              <a:t>LDS</a:t>
            </a:r>
            <a:r>
              <a:rPr lang="zh-CN" altLang="en-US" sz="2000"/>
              <a:t>定义布局时，直接预留的一页，所以不用额外内存分配。</a:t>
            </a:r>
            <a:endParaRPr lang="en-US" altLang="zh-CN" sz="200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1A52A-7CFD-EF26-A316-211C6E2BCAA5}"/>
              </a:ext>
            </a:extLst>
          </p:cNvPr>
          <p:cNvGrpSpPr/>
          <p:nvPr/>
        </p:nvGrpSpPr>
        <p:grpSpPr>
          <a:xfrm>
            <a:off x="6791489" y="2204864"/>
            <a:ext cx="5065151" cy="2016224"/>
            <a:chOff x="6780076" y="4041068"/>
            <a:chExt cx="5065151" cy="201622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2B8BCF-ADC4-D9E9-1490-54F6A9A5ECA4}"/>
                </a:ext>
              </a:extLst>
            </p:cNvPr>
            <p:cNvSpPr/>
            <p:nvPr/>
          </p:nvSpPr>
          <p:spPr>
            <a:xfrm>
              <a:off x="7488743" y="4401108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3D04627-09ED-1966-6B30-D38DB478DD1B}"/>
                </a:ext>
              </a:extLst>
            </p:cNvPr>
            <p:cNvSpPr/>
            <p:nvPr/>
          </p:nvSpPr>
          <p:spPr>
            <a:xfrm>
              <a:off x="7488743" y="4725144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DBAE9DC-7302-4352-9929-1951B97EC72E}"/>
                </a:ext>
              </a:extLst>
            </p:cNvPr>
            <p:cNvSpPr/>
            <p:nvPr/>
          </p:nvSpPr>
          <p:spPr>
            <a:xfrm>
              <a:off x="7488743" y="5049180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0x80000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0881D2-927D-342F-2135-20D7E4DA37A1}"/>
                </a:ext>
              </a:extLst>
            </p:cNvPr>
            <p:cNvSpPr/>
            <p:nvPr/>
          </p:nvSpPr>
          <p:spPr>
            <a:xfrm>
              <a:off x="7488743" y="5373216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1D94F8-657A-C6E7-57BB-25141CF85E84}"/>
                </a:ext>
              </a:extLst>
            </p:cNvPr>
            <p:cNvSpPr/>
            <p:nvPr/>
          </p:nvSpPr>
          <p:spPr>
            <a:xfrm>
              <a:off x="10157586" y="4401108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984479D-43F0-EB94-154F-BD6CEC75D714}"/>
                </a:ext>
              </a:extLst>
            </p:cNvPr>
            <p:cNvSpPr/>
            <p:nvPr/>
          </p:nvSpPr>
          <p:spPr>
            <a:xfrm>
              <a:off x="10157586" y="4725144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40F5CA2-D330-90F4-4537-965DBC415E42}"/>
                </a:ext>
              </a:extLst>
            </p:cNvPr>
            <p:cNvSpPr/>
            <p:nvPr/>
          </p:nvSpPr>
          <p:spPr>
            <a:xfrm>
              <a:off x="10157586" y="5049180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DAG_XWRV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59E09BB-086F-1B0E-C94F-5EC4C10D51AC}"/>
                </a:ext>
              </a:extLst>
            </p:cNvPr>
            <p:cNvSpPr/>
            <p:nvPr/>
          </p:nvSpPr>
          <p:spPr>
            <a:xfrm>
              <a:off x="10157586" y="5373216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94FDA33-32DC-A430-73B7-D227019B6535}"/>
                </a:ext>
              </a:extLst>
            </p:cNvPr>
            <p:cNvSpPr txBox="1"/>
            <p:nvPr/>
          </p:nvSpPr>
          <p:spPr>
            <a:xfrm>
              <a:off x="7200711" y="436510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A6CEA7-42E0-21F8-AAC5-87C1B3BD7E64}"/>
                </a:ext>
              </a:extLst>
            </p:cNvPr>
            <p:cNvSpPr txBox="1"/>
            <p:nvPr/>
          </p:nvSpPr>
          <p:spPr>
            <a:xfrm>
              <a:off x="7200711" y="467984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C039ACB-2B91-9F25-2267-CD5A66334BC6}"/>
                </a:ext>
              </a:extLst>
            </p:cNvPr>
            <p:cNvSpPr txBox="1"/>
            <p:nvPr/>
          </p:nvSpPr>
          <p:spPr>
            <a:xfrm>
              <a:off x="7200711" y="50398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562951B-13ED-2EB4-916A-2B446870680F}"/>
                </a:ext>
              </a:extLst>
            </p:cNvPr>
            <p:cNvSpPr/>
            <p:nvPr/>
          </p:nvSpPr>
          <p:spPr>
            <a:xfrm>
              <a:off x="7488743" y="5697252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0x80000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02D5640-C1CF-A198-99F1-7F702E88DABF}"/>
                </a:ext>
              </a:extLst>
            </p:cNvPr>
            <p:cNvSpPr/>
            <p:nvPr/>
          </p:nvSpPr>
          <p:spPr>
            <a:xfrm>
              <a:off x="10157586" y="5697252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DAG_XWRV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A3BE438-3004-395A-EDA6-AE0E55F0C899}"/>
                </a:ext>
              </a:extLst>
            </p:cNvPr>
            <p:cNvSpPr txBox="1"/>
            <p:nvPr/>
          </p:nvSpPr>
          <p:spPr>
            <a:xfrm>
              <a:off x="6780076" y="5687960"/>
              <a:ext cx="78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0x102</a:t>
              </a:r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2C9B37F-96CE-4935-4485-25C739F8CA42}"/>
                </a:ext>
              </a:extLst>
            </p:cNvPr>
            <p:cNvSpPr txBox="1"/>
            <p:nvPr/>
          </p:nvSpPr>
          <p:spPr>
            <a:xfrm>
              <a:off x="6876675" y="5363924"/>
              <a:ext cx="672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… … </a:t>
              </a:r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24B105E-81D1-CE1D-3C89-5E26BFEA9A10}"/>
                </a:ext>
              </a:extLst>
            </p:cNvPr>
            <p:cNvSpPr txBox="1"/>
            <p:nvPr/>
          </p:nvSpPr>
          <p:spPr>
            <a:xfrm>
              <a:off x="7884787" y="404106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[53:10]</a:t>
              </a:r>
              <a:r>
                <a:rPr lang="zh-CN" altLang="en-US"/>
                <a:t>物理页帧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DBC1EEC-1DEE-FE54-FAA3-0FAAB9C43A87}"/>
                </a:ext>
              </a:extLst>
            </p:cNvPr>
            <p:cNvSpPr txBox="1"/>
            <p:nvPr/>
          </p:nvSpPr>
          <p:spPr>
            <a:xfrm>
              <a:off x="10513079" y="4041068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[9:0]</a:t>
              </a:r>
              <a:r>
                <a:rPr lang="zh-CN" altLang="en-US"/>
                <a:t>属性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6623AF29-F6E7-5D16-624D-3CE014714AF6}"/>
              </a:ext>
            </a:extLst>
          </p:cNvPr>
          <p:cNvSpPr txBox="1"/>
          <p:nvPr/>
        </p:nvSpPr>
        <p:spPr>
          <a:xfrm>
            <a:off x="6816080" y="4344489"/>
            <a:ext cx="51485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初始化根页表</a:t>
            </a:r>
            <a:r>
              <a:rPr lang="en-US" altLang="zh-CN" sz="2000"/>
              <a:t>BOOT_PT_SV39</a:t>
            </a:r>
            <a:r>
              <a:rPr lang="zh-CN" altLang="en-US" sz="2000"/>
              <a:t>，只有一级，即每个页表项直接映射到</a:t>
            </a:r>
            <a:r>
              <a:rPr lang="en-US" altLang="zh-CN" sz="2000"/>
              <a:t>1G</a:t>
            </a:r>
            <a:r>
              <a:rPr lang="zh-CN" altLang="en-US" sz="2000"/>
              <a:t>的地址空间。</a:t>
            </a:r>
            <a:endParaRPr lang="en-US" altLang="zh-CN" sz="2000"/>
          </a:p>
          <a:p>
            <a:r>
              <a:rPr lang="en-US" altLang="zh-CN" sz="2000"/>
              <a:t>1G = 2</a:t>
            </a:r>
            <a:r>
              <a:rPr lang="en-US" altLang="zh-CN" sz="2000" baseline="30000"/>
              <a:t>30 </a:t>
            </a:r>
            <a:r>
              <a:rPr lang="zh-CN" altLang="en-US" sz="2000"/>
              <a:t>因此</a:t>
            </a:r>
            <a:r>
              <a:rPr lang="en-US" altLang="zh-CN" sz="2000" err="1"/>
              <a:t>pgd_idx</a:t>
            </a:r>
            <a:r>
              <a:rPr lang="en-US" altLang="zh-CN" sz="2000"/>
              <a:t> = (VA&gt;&gt;30)&amp;(512-1)</a:t>
            </a:r>
          </a:p>
          <a:p>
            <a:r>
              <a:rPr lang="en-US" altLang="zh-CN" sz="2000"/>
              <a:t>0x8000_0000 &gt;&gt; 30</a:t>
            </a:r>
            <a:r>
              <a:rPr lang="zh-CN" altLang="en-US" sz="2000"/>
              <a:t>，对应</a:t>
            </a:r>
            <a:r>
              <a:rPr lang="en-US" altLang="zh-CN" sz="2000" b="1" err="1">
                <a:solidFill>
                  <a:srgbClr val="FF0000"/>
                </a:solidFill>
              </a:rPr>
              <a:t>pgd_idx</a:t>
            </a:r>
            <a:r>
              <a:rPr lang="en-US" altLang="zh-CN" sz="2000" b="1">
                <a:solidFill>
                  <a:srgbClr val="FF0000"/>
                </a:solidFill>
              </a:rPr>
              <a:t> = 2</a:t>
            </a:r>
          </a:p>
          <a:p>
            <a:r>
              <a:rPr lang="en-US" altLang="zh-CN" sz="2000"/>
              <a:t>0xffff_ffc0_8000_0000 &gt;&gt; 30</a:t>
            </a:r>
            <a:r>
              <a:rPr lang="zh-CN" altLang="en-US" sz="2000"/>
              <a:t>，只保留低</a:t>
            </a:r>
            <a:r>
              <a:rPr lang="en-US" altLang="zh-CN" sz="2000"/>
              <a:t>9</a:t>
            </a:r>
            <a:r>
              <a:rPr lang="zh-CN" altLang="en-US" sz="2000"/>
              <a:t>位，</a:t>
            </a:r>
            <a:endParaRPr lang="en-US" altLang="zh-CN" sz="2000"/>
          </a:p>
          <a:p>
            <a:r>
              <a:rPr lang="zh-CN" altLang="en-US" sz="2000"/>
              <a:t>对应</a:t>
            </a:r>
            <a:r>
              <a:rPr lang="en-US" altLang="zh-CN" sz="2000" b="1" err="1">
                <a:solidFill>
                  <a:srgbClr val="FF0000"/>
                </a:solidFill>
              </a:rPr>
              <a:t>pgd_idx</a:t>
            </a:r>
            <a:r>
              <a:rPr lang="en-US" altLang="zh-CN" sz="2000" b="1">
                <a:solidFill>
                  <a:srgbClr val="FF0000"/>
                </a:solidFill>
              </a:rPr>
              <a:t> = 0x102</a:t>
            </a:r>
          </a:p>
          <a:p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/>
              <a:t>物理页帧号 </a:t>
            </a:r>
            <a:r>
              <a:rPr lang="en-US" altLang="zh-CN" sz="2000"/>
              <a:t>= </a:t>
            </a:r>
            <a:r>
              <a:rPr lang="zh-CN" altLang="en-US" sz="2000"/>
              <a:t>物理地址 </a:t>
            </a:r>
            <a:r>
              <a:rPr lang="en-US" altLang="zh-CN" sz="2000"/>
              <a:t>&gt;&gt; 12</a:t>
            </a:r>
            <a:r>
              <a:rPr lang="zh-CN" altLang="en-US" sz="2000"/>
              <a:t>，故</a:t>
            </a:r>
            <a:r>
              <a:rPr lang="en-US" altLang="zh-CN" sz="2000">
                <a:solidFill>
                  <a:srgbClr val="FF0000"/>
                </a:solidFill>
              </a:rPr>
              <a:t>0x80000</a:t>
            </a:r>
          </a:p>
        </p:txBody>
      </p:sp>
    </p:spTree>
    <p:extLst>
      <p:ext uri="{BB962C8B-B14F-4D97-AF65-F5344CB8AC3E}">
        <p14:creationId xmlns:p14="http://schemas.microsoft.com/office/powerpoint/2010/main" val="24437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A9EC58-7668-D81D-A325-3ABCD3F829E3}"/>
              </a:ext>
            </a:extLst>
          </p:cNvPr>
          <p:cNvSpPr/>
          <p:nvPr/>
        </p:nvSpPr>
        <p:spPr>
          <a:xfrm>
            <a:off x="1848443" y="2683059"/>
            <a:ext cx="2781736" cy="3986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583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重建映射</a:t>
            </a:r>
            <a:r>
              <a:rPr lang="en-US" altLang="zh-CN" sz="3200"/>
              <a:t>(</a:t>
            </a:r>
            <a:r>
              <a:rPr lang="zh-CN" altLang="en-US" sz="3200"/>
              <a:t>可选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616191-6E96-2300-A9F7-8C204C88AC22}"/>
              </a:ext>
            </a:extLst>
          </p:cNvPr>
          <p:cNvSpPr txBox="1"/>
          <p:nvPr/>
        </p:nvSpPr>
        <p:spPr>
          <a:xfrm>
            <a:off x="623392" y="1124744"/>
            <a:ext cx="817290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阶段</a:t>
            </a:r>
            <a:r>
              <a:rPr lang="en-US" altLang="zh-CN" sz="2000" b="1"/>
              <a:t>2</a:t>
            </a:r>
            <a:r>
              <a:rPr lang="en-US" altLang="zh-CN" sz="2000"/>
              <a:t>:</a:t>
            </a:r>
            <a:r>
              <a:rPr lang="zh-CN" altLang="en-US" sz="2000"/>
              <a:t>指定</a:t>
            </a:r>
            <a:r>
              <a:rPr lang="en-US" altLang="zh-CN" sz="2000"/>
              <a:t>paging feature</a:t>
            </a:r>
            <a:r>
              <a:rPr lang="zh-CN" altLang="en-US" sz="2000"/>
              <a:t>的情况下，启动后期重建完整的空间映射。</a:t>
            </a:r>
            <a:endParaRPr lang="en-US" altLang="zh-CN" sz="2000"/>
          </a:p>
          <a:p>
            <a:r>
              <a:rPr lang="zh-CN" altLang="en-US" i="1">
                <a:solidFill>
                  <a:srgbClr val="0070C0"/>
                </a:solidFill>
              </a:rPr>
              <a:t>注：</a:t>
            </a:r>
            <a:r>
              <a:rPr lang="en-US" altLang="zh-CN" i="1">
                <a:solidFill>
                  <a:srgbClr val="0070C0"/>
                </a:solidFill>
              </a:rPr>
              <a:t>paging</a:t>
            </a:r>
            <a:r>
              <a:rPr lang="zh-CN" altLang="en-US" i="1">
                <a:solidFill>
                  <a:srgbClr val="0070C0"/>
                </a:solidFill>
              </a:rPr>
              <a:t>不是决定分页是否启用，而是决定是否包含阶段</a:t>
            </a:r>
            <a:r>
              <a:rPr lang="en-US" altLang="zh-CN" i="1">
                <a:solidFill>
                  <a:srgbClr val="0070C0"/>
                </a:solidFill>
              </a:rPr>
              <a:t>2</a:t>
            </a:r>
            <a:r>
              <a:rPr lang="zh-CN" altLang="en-US" i="1">
                <a:solidFill>
                  <a:srgbClr val="0070C0"/>
                </a:solidFill>
              </a:rPr>
              <a:t>。</a:t>
            </a:r>
            <a:endParaRPr lang="en-US" altLang="zh-CN" i="1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BBAE68-3570-3686-6ED0-9272A76D51AC}"/>
              </a:ext>
            </a:extLst>
          </p:cNvPr>
          <p:cNvSpPr txBox="1"/>
          <p:nvPr/>
        </p:nvSpPr>
        <p:spPr>
          <a:xfrm>
            <a:off x="688457" y="5101443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B6AA37-E51D-F44E-440A-0A275AD8A3AF}"/>
              </a:ext>
            </a:extLst>
          </p:cNvPr>
          <p:cNvSpPr txBox="1"/>
          <p:nvPr/>
        </p:nvSpPr>
        <p:spPr>
          <a:xfrm>
            <a:off x="2637912" y="21733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物理空间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8BE316-1869-5146-404F-E6AB0ABF90BC}"/>
              </a:ext>
            </a:extLst>
          </p:cNvPr>
          <p:cNvSpPr txBox="1"/>
          <p:nvPr/>
        </p:nvSpPr>
        <p:spPr>
          <a:xfrm>
            <a:off x="8095758" y="21733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虚拟空间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728A38-4DD0-BB60-052E-1D437833A35B}"/>
              </a:ext>
            </a:extLst>
          </p:cNvPr>
          <p:cNvSpPr/>
          <p:nvPr/>
        </p:nvSpPr>
        <p:spPr>
          <a:xfrm>
            <a:off x="1903724" y="4901205"/>
            <a:ext cx="2630354" cy="375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27F98-F9C7-C2B2-3ABF-41F4EF303377}"/>
              </a:ext>
            </a:extLst>
          </p:cNvPr>
          <p:cNvSpPr txBox="1"/>
          <p:nvPr/>
        </p:nvSpPr>
        <p:spPr>
          <a:xfrm>
            <a:off x="623392" y="248889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物理内存上限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5F2989-C4DA-2F6F-DF6F-7AF55851932D}"/>
              </a:ext>
            </a:extLst>
          </p:cNvPr>
          <p:cNvSpPr/>
          <p:nvPr/>
        </p:nvSpPr>
        <p:spPr>
          <a:xfrm>
            <a:off x="1907908" y="3145438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C53C0E-4FB9-87EA-F67B-AD1247859241}"/>
              </a:ext>
            </a:extLst>
          </p:cNvPr>
          <p:cNvSpPr/>
          <p:nvPr/>
        </p:nvSpPr>
        <p:spPr>
          <a:xfrm>
            <a:off x="1903724" y="3563120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.data .</a:t>
            </a:r>
            <a:r>
              <a:rPr lang="en-US" altLang="zh-CN" err="1">
                <a:solidFill>
                  <a:schemeClr val="tx1"/>
                </a:solidFill>
              </a:rPr>
              <a:t>tdata</a:t>
            </a:r>
            <a:r>
              <a:rPr lang="en-US" altLang="zh-CN">
                <a:solidFill>
                  <a:schemeClr val="tx1"/>
                </a:solidFill>
              </a:rPr>
              <a:t> .</a:t>
            </a:r>
            <a:r>
              <a:rPr lang="en-US" altLang="zh-CN" err="1">
                <a:solidFill>
                  <a:schemeClr val="tx1"/>
                </a:solidFill>
              </a:rPr>
              <a:t>tbss</a:t>
            </a:r>
            <a:r>
              <a:rPr lang="en-US" altLang="zh-CN">
                <a:solidFill>
                  <a:schemeClr val="tx1"/>
                </a:solidFill>
              </a:rPr>
              <a:t> .</a:t>
            </a:r>
            <a:r>
              <a:rPr lang="en-US" altLang="zh-CN" err="1">
                <a:solidFill>
                  <a:schemeClr val="tx1"/>
                </a:solidFill>
              </a:rPr>
              <a:t>percpu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E479DD-E2BF-A63F-61AD-4DBFFFD7A527}"/>
              </a:ext>
            </a:extLst>
          </p:cNvPr>
          <p:cNvSpPr/>
          <p:nvPr/>
        </p:nvSpPr>
        <p:spPr>
          <a:xfrm>
            <a:off x="1899016" y="3992369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E60495-1283-99C8-22CF-FF47297E8540}"/>
              </a:ext>
            </a:extLst>
          </p:cNvPr>
          <p:cNvSpPr/>
          <p:nvPr/>
        </p:nvSpPr>
        <p:spPr>
          <a:xfrm>
            <a:off x="1893875" y="4401109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B1921F-AE63-EF21-F146-8B56A7DBC08C}"/>
              </a:ext>
            </a:extLst>
          </p:cNvPr>
          <p:cNvSpPr/>
          <p:nvPr/>
        </p:nvSpPr>
        <p:spPr>
          <a:xfrm>
            <a:off x="1903724" y="2748663"/>
            <a:ext cx="2640203" cy="36598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Free Memory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7B75F96-B4C8-9BE8-6864-6F6B9AA0A9DE}"/>
              </a:ext>
            </a:extLst>
          </p:cNvPr>
          <p:cNvSpPr/>
          <p:nvPr/>
        </p:nvSpPr>
        <p:spPr>
          <a:xfrm>
            <a:off x="1897139" y="6231367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F388718-7C89-211E-240E-25F2BA28BE3C}"/>
              </a:ext>
            </a:extLst>
          </p:cNvPr>
          <p:cNvSpPr/>
          <p:nvPr/>
        </p:nvSpPr>
        <p:spPr>
          <a:xfrm>
            <a:off x="1902279" y="5819168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4F21638-5524-2976-8AFA-7E359385C4B5}"/>
              </a:ext>
            </a:extLst>
          </p:cNvPr>
          <p:cNvSpPr/>
          <p:nvPr/>
        </p:nvSpPr>
        <p:spPr>
          <a:xfrm>
            <a:off x="1897139" y="5411584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A610E20-6FD5-CE70-D248-C172EABB80E1}"/>
              </a:ext>
            </a:extLst>
          </p:cNvPr>
          <p:cNvSpPr txBox="1"/>
          <p:nvPr/>
        </p:nvSpPr>
        <p:spPr>
          <a:xfrm>
            <a:off x="688457" y="6461294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0x1000_0000</a:t>
            </a:r>
            <a:endParaRPr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CB25D8D-5F27-AF5F-9E41-E55025EF882B}"/>
              </a:ext>
            </a:extLst>
          </p:cNvPr>
          <p:cNvSpPr/>
          <p:nvPr/>
        </p:nvSpPr>
        <p:spPr>
          <a:xfrm>
            <a:off x="7248128" y="2683059"/>
            <a:ext cx="2781736" cy="3986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FEF46-3CC3-D97F-86EB-A8BF680CFAAC}"/>
              </a:ext>
            </a:extLst>
          </p:cNvPr>
          <p:cNvSpPr/>
          <p:nvPr/>
        </p:nvSpPr>
        <p:spPr>
          <a:xfrm>
            <a:off x="7303409" y="4901205"/>
            <a:ext cx="2630354" cy="375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124FB12-8F59-EB81-F2F9-0577DB061635}"/>
              </a:ext>
            </a:extLst>
          </p:cNvPr>
          <p:cNvSpPr/>
          <p:nvPr/>
        </p:nvSpPr>
        <p:spPr>
          <a:xfrm>
            <a:off x="7307593" y="3145438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1CB72A-5935-4812-5D1B-08735EFD9F61}"/>
              </a:ext>
            </a:extLst>
          </p:cNvPr>
          <p:cNvSpPr/>
          <p:nvPr/>
        </p:nvSpPr>
        <p:spPr>
          <a:xfrm>
            <a:off x="7303409" y="3563120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.data .</a:t>
            </a:r>
            <a:r>
              <a:rPr lang="en-US" altLang="zh-CN" err="1">
                <a:solidFill>
                  <a:schemeClr val="tx1"/>
                </a:solidFill>
              </a:rPr>
              <a:t>tdata</a:t>
            </a:r>
            <a:r>
              <a:rPr lang="en-US" altLang="zh-CN">
                <a:solidFill>
                  <a:schemeClr val="tx1"/>
                </a:solidFill>
              </a:rPr>
              <a:t> .</a:t>
            </a:r>
            <a:r>
              <a:rPr lang="en-US" altLang="zh-CN" err="1">
                <a:solidFill>
                  <a:schemeClr val="tx1"/>
                </a:solidFill>
              </a:rPr>
              <a:t>tbss</a:t>
            </a:r>
            <a:r>
              <a:rPr lang="en-US" altLang="zh-CN">
                <a:solidFill>
                  <a:schemeClr val="tx1"/>
                </a:solidFill>
              </a:rPr>
              <a:t> .</a:t>
            </a:r>
            <a:r>
              <a:rPr lang="en-US" altLang="zh-CN" err="1">
                <a:solidFill>
                  <a:schemeClr val="tx1"/>
                </a:solidFill>
              </a:rPr>
              <a:t>percpu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E407886-A666-4314-F972-B3CB9286B75C}"/>
              </a:ext>
            </a:extLst>
          </p:cNvPr>
          <p:cNvSpPr/>
          <p:nvPr/>
        </p:nvSpPr>
        <p:spPr>
          <a:xfrm>
            <a:off x="7298701" y="3992369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EEE18FB-ABB4-0157-D907-58F77070CAD4}"/>
              </a:ext>
            </a:extLst>
          </p:cNvPr>
          <p:cNvSpPr/>
          <p:nvPr/>
        </p:nvSpPr>
        <p:spPr>
          <a:xfrm>
            <a:off x="7293560" y="4401109"/>
            <a:ext cx="2640203" cy="365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819F3C1-1D0C-5062-5891-2CBE498E5E9D}"/>
              </a:ext>
            </a:extLst>
          </p:cNvPr>
          <p:cNvSpPr/>
          <p:nvPr/>
        </p:nvSpPr>
        <p:spPr>
          <a:xfrm>
            <a:off x="7303409" y="2748663"/>
            <a:ext cx="2640203" cy="36598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Free Memory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CCEE5B-5ECB-0FCD-2F74-BC98A467DEC2}"/>
              </a:ext>
            </a:extLst>
          </p:cNvPr>
          <p:cNvSpPr/>
          <p:nvPr/>
        </p:nvSpPr>
        <p:spPr>
          <a:xfrm>
            <a:off x="7296824" y="6231367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95345E9-5CE5-81E4-E6A4-6AD4D1B68133}"/>
              </a:ext>
            </a:extLst>
          </p:cNvPr>
          <p:cNvSpPr/>
          <p:nvPr/>
        </p:nvSpPr>
        <p:spPr>
          <a:xfrm>
            <a:off x="7301964" y="5819168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108FB81-FEFB-49F3-A034-FE65FFB5CDE0}"/>
              </a:ext>
            </a:extLst>
          </p:cNvPr>
          <p:cNvSpPr/>
          <p:nvPr/>
        </p:nvSpPr>
        <p:spPr>
          <a:xfrm>
            <a:off x="7296824" y="5411584"/>
            <a:ext cx="2640203" cy="365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57F7E49-37C0-E384-939D-E82AD0953362}"/>
              </a:ext>
            </a:extLst>
          </p:cNvPr>
          <p:cNvSpPr txBox="1"/>
          <p:nvPr/>
        </p:nvSpPr>
        <p:spPr>
          <a:xfrm>
            <a:off x="10020436" y="5101443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0xffff_ffc0_8000_0000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D82B53B-A51A-3DC2-E990-B5BDB1AE50A2}"/>
              </a:ext>
            </a:extLst>
          </p:cNvPr>
          <p:cNvSpPr txBox="1"/>
          <p:nvPr/>
        </p:nvSpPr>
        <p:spPr>
          <a:xfrm>
            <a:off x="10020436" y="6433591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</a:t>
            </a:r>
            <a:r>
              <a:rPr lang="en-US" altLang="zh-CN"/>
              <a:t>1</a:t>
            </a:r>
            <a:r>
              <a:rPr lang="zh-CN" altLang="en-US"/>
              <a:t>000_0000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6724152-E420-2242-D9B9-5F203722415B}"/>
              </a:ext>
            </a:extLst>
          </p:cNvPr>
          <p:cNvSpPr txBox="1"/>
          <p:nvPr/>
        </p:nvSpPr>
        <p:spPr>
          <a:xfrm>
            <a:off x="695400" y="4509120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0x8020_0000</a:t>
            </a:r>
            <a:endParaRPr lang="zh-CN" altLang="en-US" sz="14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10A3DFC-0456-3BAC-3B3D-81A9B43C5306}"/>
              </a:ext>
            </a:extLst>
          </p:cNvPr>
          <p:cNvSpPr txBox="1"/>
          <p:nvPr/>
        </p:nvSpPr>
        <p:spPr>
          <a:xfrm>
            <a:off x="10037288" y="4525516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0xffff_ffc0_80</a:t>
            </a:r>
            <a:r>
              <a:rPr lang="en-US" altLang="zh-CN"/>
              <a:t>2</a:t>
            </a:r>
            <a:r>
              <a:rPr lang="zh-CN" altLang="en-US"/>
              <a:t>0_0000</a:t>
            </a:r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31927C04-18A2-5761-888A-E766024053DE}"/>
              </a:ext>
            </a:extLst>
          </p:cNvPr>
          <p:cNvSpPr/>
          <p:nvPr/>
        </p:nvSpPr>
        <p:spPr>
          <a:xfrm>
            <a:off x="4782569" y="5409220"/>
            <a:ext cx="2372721" cy="12601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A1E2733-A42B-2065-0F51-9F6D24D67FC0}"/>
              </a:ext>
            </a:extLst>
          </p:cNvPr>
          <p:cNvSpPr txBox="1"/>
          <p:nvPr/>
        </p:nvSpPr>
        <p:spPr>
          <a:xfrm>
            <a:off x="4775144" y="5786100"/>
            <a:ext cx="22569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WRITE | DEVICE |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7B200810-5618-6478-716A-8CC7B28C427F}"/>
              </a:ext>
            </a:extLst>
          </p:cNvPr>
          <p:cNvSpPr/>
          <p:nvPr/>
        </p:nvSpPr>
        <p:spPr>
          <a:xfrm>
            <a:off x="4761625" y="4358354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8D784BE-BB00-2CFA-A220-B8325C1FF9E3}"/>
              </a:ext>
            </a:extLst>
          </p:cNvPr>
          <p:cNvSpPr txBox="1"/>
          <p:nvPr/>
        </p:nvSpPr>
        <p:spPr>
          <a:xfrm>
            <a:off x="4642629" y="4444358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EXECUTE | 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1E626EA1-BF3A-DAA9-8EEF-7C2B5839F493}"/>
              </a:ext>
            </a:extLst>
          </p:cNvPr>
          <p:cNvSpPr/>
          <p:nvPr/>
        </p:nvSpPr>
        <p:spPr>
          <a:xfrm>
            <a:off x="4774836" y="3962172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91F3CF8-ACA8-041C-B374-C38E18571178}"/>
              </a:ext>
            </a:extLst>
          </p:cNvPr>
          <p:cNvSpPr txBox="1"/>
          <p:nvPr/>
        </p:nvSpPr>
        <p:spPr>
          <a:xfrm>
            <a:off x="4655840" y="4048176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937B9E7-ADA1-250D-1B21-2EC13DA7F82D}"/>
              </a:ext>
            </a:extLst>
          </p:cNvPr>
          <p:cNvSpPr/>
          <p:nvPr/>
        </p:nvSpPr>
        <p:spPr>
          <a:xfrm>
            <a:off x="4797629" y="3501008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B88FC20-7DBE-35BB-6444-2B3708DD87AF}"/>
              </a:ext>
            </a:extLst>
          </p:cNvPr>
          <p:cNvSpPr txBox="1"/>
          <p:nvPr/>
        </p:nvSpPr>
        <p:spPr>
          <a:xfrm>
            <a:off x="4678633" y="3587012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WRITE | 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A5B61D5F-9A70-FEFD-F42B-641884F47C96}"/>
              </a:ext>
            </a:extLst>
          </p:cNvPr>
          <p:cNvSpPr/>
          <p:nvPr/>
        </p:nvSpPr>
        <p:spPr>
          <a:xfrm>
            <a:off x="4797629" y="3140968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F090038-C21F-AA9E-FA12-0B3B11635C26}"/>
              </a:ext>
            </a:extLst>
          </p:cNvPr>
          <p:cNvSpPr txBox="1"/>
          <p:nvPr/>
        </p:nvSpPr>
        <p:spPr>
          <a:xfrm>
            <a:off x="4678633" y="3226972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WRITE | RESERVED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A54ACB8A-08E9-5E50-9A94-729FC5656875}"/>
              </a:ext>
            </a:extLst>
          </p:cNvPr>
          <p:cNvSpPr/>
          <p:nvPr/>
        </p:nvSpPr>
        <p:spPr>
          <a:xfrm>
            <a:off x="4761625" y="2708920"/>
            <a:ext cx="2372721" cy="4749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33CFDDC-8D2C-E26F-4D01-0253B3E74CBD}"/>
              </a:ext>
            </a:extLst>
          </p:cNvPr>
          <p:cNvSpPr txBox="1"/>
          <p:nvPr/>
        </p:nvSpPr>
        <p:spPr>
          <a:xfrm>
            <a:off x="4642629" y="2794924"/>
            <a:ext cx="249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READ | WRITE | FREE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D3F0F9E-059A-D678-8812-3F0F46BC753E}"/>
              </a:ext>
            </a:extLst>
          </p:cNvPr>
          <p:cNvSpPr/>
          <p:nvPr/>
        </p:nvSpPr>
        <p:spPr>
          <a:xfrm>
            <a:off x="8616280" y="548680"/>
            <a:ext cx="3299068" cy="1388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重建映射的意义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管理更大范围的地址空间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分类和权限的粒度控制更加细致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6F78A4D4-12AA-7692-50C4-2425F0FDACE1}"/>
              </a:ext>
            </a:extLst>
          </p:cNvPr>
          <p:cNvSpPr/>
          <p:nvPr/>
        </p:nvSpPr>
        <p:spPr>
          <a:xfrm>
            <a:off x="4755404" y="4913333"/>
            <a:ext cx="2372721" cy="474940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040A43-C457-818B-F01E-8BC024E44620}"/>
              </a:ext>
            </a:extLst>
          </p:cNvPr>
          <p:cNvSpPr/>
          <p:nvPr/>
        </p:nvSpPr>
        <p:spPr>
          <a:xfrm>
            <a:off x="5789252" y="4834897"/>
            <a:ext cx="4507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3600" b="0" cap="none" spc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53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A77BA1-D497-57CB-AF64-3F53DBBE17AA}"/>
              </a:ext>
            </a:extLst>
          </p:cNvPr>
          <p:cNvSpPr txBox="1"/>
          <p:nvPr/>
        </p:nvSpPr>
        <p:spPr>
          <a:xfrm>
            <a:off x="515380" y="370134"/>
            <a:ext cx="583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重建映射</a:t>
            </a:r>
            <a:r>
              <a:rPr lang="en-US" altLang="zh-CN" sz="3200"/>
              <a:t>-</a:t>
            </a:r>
            <a:r>
              <a:rPr lang="zh-CN" altLang="en-US" sz="3200"/>
              <a:t>示例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92AAC9-C977-1EA8-B3A3-56EA058B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611616"/>
            <a:ext cx="5878728" cy="10273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0A484D-B856-C166-DDC7-B4964CC66E1A}"/>
              </a:ext>
            </a:extLst>
          </p:cNvPr>
          <p:cNvSpPr txBox="1"/>
          <p:nvPr/>
        </p:nvSpPr>
        <p:spPr>
          <a:xfrm>
            <a:off x="587388" y="1143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modules/axruntime/src/lib.rs（</a:t>
            </a:r>
            <a:r>
              <a:rPr lang="en-US" altLang="zh-CN" err="1"/>
              <a:t>rust_main</a:t>
            </a:r>
            <a:r>
              <a:rPr lang="zh-CN" altLang="en-US"/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1BB8F1-2DF9-B014-3D39-1E5A7065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4" y="2763744"/>
            <a:ext cx="5878728" cy="38696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BC7C1F0-564B-C693-5F67-5458E4E3D8A8}"/>
              </a:ext>
            </a:extLst>
          </p:cNvPr>
          <p:cNvSpPr/>
          <p:nvPr/>
        </p:nvSpPr>
        <p:spPr>
          <a:xfrm>
            <a:off x="1092340" y="4041068"/>
            <a:ext cx="3743519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E70E50-CA6D-A8B9-6C48-2B7E06169304}"/>
              </a:ext>
            </a:extLst>
          </p:cNvPr>
          <p:cNvSpPr/>
          <p:nvPr/>
        </p:nvSpPr>
        <p:spPr>
          <a:xfrm>
            <a:off x="1415480" y="6101931"/>
            <a:ext cx="486054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A6E039-841C-1C17-54F1-C86FBDF5110A}"/>
              </a:ext>
            </a:extLst>
          </p:cNvPr>
          <p:cNvSpPr/>
          <p:nvPr/>
        </p:nvSpPr>
        <p:spPr>
          <a:xfrm>
            <a:off x="8436260" y="584684"/>
            <a:ext cx="2484276" cy="14404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PageTable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02824-D2B4-1073-9208-ECD88B087EB1}"/>
              </a:ext>
            </a:extLst>
          </p:cNvPr>
          <p:cNvSpPr txBox="1"/>
          <p:nvPr/>
        </p:nvSpPr>
        <p:spPr>
          <a:xfrm>
            <a:off x="8652284" y="988621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try_new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9154A-49C6-DA98-8C20-B0C2F3BA9DB9}"/>
              </a:ext>
            </a:extLst>
          </p:cNvPr>
          <p:cNvSpPr txBox="1"/>
          <p:nvPr/>
        </p:nvSpPr>
        <p:spPr>
          <a:xfrm>
            <a:off x="8652284" y="1541478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alloc_table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55757E-6B87-F863-4593-D227894E252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78398" y="1327175"/>
            <a:ext cx="0" cy="2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E55748C-99BB-4ACA-A1B2-518FDE0F6B86}"/>
              </a:ext>
            </a:extLst>
          </p:cNvPr>
          <p:cNvSpPr txBox="1"/>
          <p:nvPr/>
        </p:nvSpPr>
        <p:spPr>
          <a:xfrm>
            <a:off x="8652284" y="2331512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PagingIf</a:t>
            </a:r>
            <a:r>
              <a:rPr lang="en-US" altLang="zh-CN" sz="1600"/>
              <a:t>::</a:t>
            </a:r>
            <a:r>
              <a:rPr lang="en-US" altLang="zh-CN" sz="1600" err="1"/>
              <a:t>alloc_frame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25B630-8C54-3923-4710-7C22BAB6113F}"/>
              </a:ext>
            </a:extLst>
          </p:cNvPr>
          <p:cNvCxnSpPr>
            <a:cxnSpLocks/>
          </p:cNvCxnSpPr>
          <p:nvPr/>
        </p:nvCxnSpPr>
        <p:spPr>
          <a:xfrm>
            <a:off x="9696400" y="1890442"/>
            <a:ext cx="0" cy="44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77B2EA-282F-CCCA-8815-1E12DCB2B126}"/>
              </a:ext>
            </a:extLst>
          </p:cNvPr>
          <p:cNvSpPr/>
          <p:nvPr/>
        </p:nvSpPr>
        <p:spPr>
          <a:xfrm>
            <a:off x="8436260" y="3040848"/>
            <a:ext cx="2484276" cy="164829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r>
              <a:rPr lang="en-US" altLang="zh-CN" sz="2000" b="1">
                <a:solidFill>
                  <a:schemeClr val="tx1"/>
                </a:solidFill>
              </a:rPr>
              <a:t>::paging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C09B4-F1D7-BF39-B29F-353C5AD255B5}"/>
              </a:ext>
            </a:extLst>
          </p:cNvPr>
          <p:cNvSpPr txBox="1"/>
          <p:nvPr/>
        </p:nvSpPr>
        <p:spPr>
          <a:xfrm>
            <a:off x="9696400" y="1960729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call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5D25CA-E824-658F-18BB-9F01D4037660}"/>
              </a:ext>
            </a:extLst>
          </p:cNvPr>
          <p:cNvSpPr txBox="1"/>
          <p:nvPr/>
        </p:nvSpPr>
        <p:spPr>
          <a:xfrm>
            <a:off x="8436260" y="3602395"/>
            <a:ext cx="24842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PagingIfImpl</a:t>
            </a:r>
            <a:r>
              <a:rPr lang="en-US" altLang="zh-CN" sz="1600"/>
              <a:t>::</a:t>
            </a:r>
            <a:r>
              <a:rPr lang="en-US" altLang="zh-CN" sz="1600" err="1"/>
              <a:t>alloc_frame</a:t>
            </a:r>
            <a:endParaRPr lang="zh-CN" altLang="en-US" sz="16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C23568-7D7C-D3F2-0E3D-DAB1A46EA08A}"/>
              </a:ext>
            </a:extLst>
          </p:cNvPr>
          <p:cNvCxnSpPr/>
          <p:nvPr/>
        </p:nvCxnSpPr>
        <p:spPr>
          <a:xfrm flipV="1">
            <a:off x="9678398" y="2752817"/>
            <a:ext cx="0" cy="84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F9B7CB0-4733-5937-96F3-58A99E8CA332}"/>
              </a:ext>
            </a:extLst>
          </p:cNvPr>
          <p:cNvSpPr txBox="1"/>
          <p:nvPr/>
        </p:nvSpPr>
        <p:spPr>
          <a:xfrm>
            <a:off x="9696400" y="2680809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C207E7-7814-FD0C-99E2-1706BEE4D37A}"/>
              </a:ext>
            </a:extLst>
          </p:cNvPr>
          <p:cNvSpPr txBox="1"/>
          <p:nvPr/>
        </p:nvSpPr>
        <p:spPr>
          <a:xfrm>
            <a:off x="8652284" y="4314582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Global_allocator</a:t>
            </a:r>
            <a:endParaRPr lang="zh-CN" altLang="en-US" sz="160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3EFB48B-03C6-B87D-9B1B-0587FDBFF83A}"/>
              </a:ext>
            </a:extLst>
          </p:cNvPr>
          <p:cNvSpPr/>
          <p:nvPr/>
        </p:nvSpPr>
        <p:spPr>
          <a:xfrm>
            <a:off x="9480376" y="3944988"/>
            <a:ext cx="386332" cy="3667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90BFB4-C40B-5547-5FFA-778B155F946C}"/>
              </a:ext>
            </a:extLst>
          </p:cNvPr>
          <p:cNvSpPr txBox="1"/>
          <p:nvPr/>
        </p:nvSpPr>
        <p:spPr>
          <a:xfrm>
            <a:off x="9012324" y="3923764"/>
            <a:ext cx="14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申请内存页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114D36-C2A0-C6C1-1380-5E807DC7E21C}"/>
              </a:ext>
            </a:extLst>
          </p:cNvPr>
          <p:cNvCxnSpPr/>
          <p:nvPr/>
        </p:nvCxnSpPr>
        <p:spPr>
          <a:xfrm flipV="1">
            <a:off x="5051884" y="1960729"/>
            <a:ext cx="3060340" cy="215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473AEA-1C00-1156-6FF3-2F50B801C0E3}"/>
              </a:ext>
            </a:extLst>
          </p:cNvPr>
          <p:cNvSpPr txBox="1"/>
          <p:nvPr/>
        </p:nvSpPr>
        <p:spPr>
          <a:xfrm>
            <a:off x="6096000" y="2680809"/>
            <a:ext cx="140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需要额外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申请内存页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B349351-8BBB-21EE-9250-AC3C7B043D74}"/>
              </a:ext>
            </a:extLst>
          </p:cNvPr>
          <p:cNvCxnSpPr>
            <a:cxnSpLocks/>
          </p:cNvCxnSpPr>
          <p:nvPr/>
        </p:nvCxnSpPr>
        <p:spPr>
          <a:xfrm flipV="1">
            <a:off x="6348028" y="6227945"/>
            <a:ext cx="1080120" cy="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83F3C04-1AF9-1CE7-ADED-C68DD1012D2F}"/>
              </a:ext>
            </a:extLst>
          </p:cNvPr>
          <p:cNvSpPr/>
          <p:nvPr/>
        </p:nvSpPr>
        <p:spPr>
          <a:xfrm>
            <a:off x="7621468" y="5625244"/>
            <a:ext cx="3989128" cy="1053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提供体系结构无关的接口方法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write_page_table_root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写入根页表地址并启用分页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10841</TotalTime>
  <Words>1598</Words>
  <Application>Microsoft Office PowerPoint</Application>
  <PresentationFormat>宽屏</PresentationFormat>
  <Paragraphs>364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2023 秋季训练营 ArceOS组件化设计与实现  第二部分-内存管理和地址空间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530</cp:revision>
  <dcterms:created xsi:type="dcterms:W3CDTF">2023-02-06T11:51:16Z</dcterms:created>
  <dcterms:modified xsi:type="dcterms:W3CDTF">2023-11-09T13:06:52Z</dcterms:modified>
</cp:coreProperties>
</file>