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63" r:id="rId2"/>
    <p:sldId id="389" r:id="rId3"/>
    <p:sldId id="429" r:id="rId4"/>
    <p:sldId id="430" r:id="rId5"/>
    <p:sldId id="431" r:id="rId6"/>
    <p:sldId id="433" r:id="rId7"/>
    <p:sldId id="427" r:id="rId8"/>
    <p:sldId id="432" r:id="rId9"/>
    <p:sldId id="448" r:id="rId10"/>
    <p:sldId id="434" r:id="rId11"/>
    <p:sldId id="435" r:id="rId12"/>
    <p:sldId id="428" r:id="rId13"/>
    <p:sldId id="439" r:id="rId14"/>
    <p:sldId id="464" r:id="rId15"/>
    <p:sldId id="466" r:id="rId16"/>
    <p:sldId id="440" r:id="rId17"/>
    <p:sldId id="390" r:id="rId18"/>
    <p:sldId id="441" r:id="rId19"/>
    <p:sldId id="443" r:id="rId20"/>
    <p:sldId id="442" r:id="rId21"/>
    <p:sldId id="444" r:id="rId22"/>
    <p:sldId id="445" r:id="rId23"/>
    <p:sldId id="436" r:id="rId24"/>
    <p:sldId id="465" r:id="rId25"/>
    <p:sldId id="42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4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980728"/>
            <a:ext cx="11485276" cy="3132348"/>
          </a:xfrm>
        </p:spPr>
        <p:txBody>
          <a:bodyPr>
            <a:normAutofit/>
          </a:bodyPr>
          <a:lstStyle/>
          <a:p>
            <a:r>
              <a:rPr lang="en-US" altLang="zh-CN" sz="3600"/>
              <a:t>2023 </a:t>
            </a:r>
            <a:r>
              <a:rPr lang="zh-CN" altLang="en-US" sz="3600"/>
              <a:t>秋季训练营</a:t>
            </a:r>
            <a:br>
              <a:rPr lang="en-US" altLang="zh-CN" sz="3600"/>
            </a:br>
            <a:r>
              <a:rPr lang="en-US" altLang="zh-CN" sz="3600" err="1"/>
              <a:t>ArceOS</a:t>
            </a:r>
            <a:r>
              <a:rPr lang="zh-CN" altLang="en-US" sz="3600"/>
              <a:t>组件化设计与实现</a:t>
            </a:r>
            <a:br>
              <a:rPr lang="en-US" altLang="zh-CN" sz="4800"/>
            </a:br>
            <a:br>
              <a:rPr lang="en-US" altLang="zh-CN" sz="4800"/>
            </a:br>
            <a:r>
              <a:rPr lang="zh-CN" altLang="en-US" sz="4000"/>
              <a:t>第三部分</a:t>
            </a:r>
            <a:r>
              <a:rPr lang="en-US" altLang="zh-CN" sz="4000"/>
              <a:t>-</a:t>
            </a:r>
            <a:r>
              <a:rPr lang="zh-CN" altLang="en-US" sz="4000"/>
              <a:t>任务调度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1148"/>
            <a:ext cx="9144000" cy="1007690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2023.11.12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9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核心算法：</a:t>
            </a:r>
            <a:r>
              <a:rPr lang="en-US" altLang="zh-CN" sz="3200" err="1"/>
              <a:t>context_switch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F45658-AE32-B8B1-2F1A-F557DCD4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80628"/>
            <a:ext cx="4788532" cy="33843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253AC4-DB13-642C-6930-4390F40B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3481796"/>
            <a:ext cx="2628292" cy="332957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56403C5A-2F70-8C45-24F6-6EE18C91F286}"/>
              </a:ext>
            </a:extLst>
          </p:cNvPr>
          <p:cNvSpPr txBox="1"/>
          <p:nvPr/>
        </p:nvSpPr>
        <p:spPr>
          <a:xfrm>
            <a:off x="587388" y="3939440"/>
            <a:ext cx="62286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上下文</a:t>
            </a:r>
            <a:r>
              <a:rPr lang="en-US" altLang="zh-CN" sz="2400"/>
              <a:t>Context</a:t>
            </a:r>
            <a:r>
              <a:rPr lang="zh-CN" altLang="en-US" sz="2400"/>
              <a:t>包含寄存器</a:t>
            </a:r>
            <a:r>
              <a:rPr lang="en-US" altLang="zh-CN" sz="2400"/>
              <a:t>:</a:t>
            </a:r>
          </a:p>
          <a:p>
            <a:endParaRPr lang="en-US" altLang="zh-CN" sz="2400"/>
          </a:p>
          <a:p>
            <a:pPr marL="457200" indent="-457200">
              <a:buAutoNum type="arabicParenR"/>
            </a:pPr>
            <a:r>
              <a:rPr lang="en-US" altLang="zh-CN" sz="2000" err="1"/>
              <a:t>ra</a:t>
            </a:r>
            <a:r>
              <a:rPr lang="en-US" altLang="zh-CN" sz="2000"/>
              <a:t>: </a:t>
            </a:r>
            <a:r>
              <a:rPr lang="zh-CN" altLang="en-US" sz="2000"/>
              <a:t>函数返回地址寄存器，这个切换实现了任务执行指令流的切换。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en-US" altLang="zh-CN" sz="2000" err="1"/>
              <a:t>sp</a:t>
            </a:r>
            <a:r>
              <a:rPr lang="en-US" altLang="zh-CN" sz="2000"/>
              <a:t>: </a:t>
            </a:r>
            <a:r>
              <a:rPr lang="zh-CN" altLang="en-US" sz="2000"/>
              <a:t>任务即线程，这个是线程栈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en-US" altLang="zh-CN" sz="2000"/>
              <a:t>s0~s11</a:t>
            </a:r>
            <a:r>
              <a:rPr lang="zh-CN" altLang="en-US" sz="2000"/>
              <a:t>：按照</a:t>
            </a:r>
            <a:r>
              <a:rPr lang="en-US" altLang="zh-CN" sz="2000" err="1"/>
              <a:t>riscv</a:t>
            </a:r>
            <a:r>
              <a:rPr lang="zh-CN" altLang="en-US" sz="2000"/>
              <a:t>规范，</a:t>
            </a:r>
            <a:r>
              <a:rPr lang="en-US" altLang="zh-CN" sz="2000"/>
              <a:t>callee</a:t>
            </a:r>
            <a:r>
              <a:rPr lang="zh-CN" altLang="en-US" sz="2000"/>
              <a:t>不能改这组寄存器的信息，所以需要保存。</a:t>
            </a:r>
            <a:endParaRPr lang="en-US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11FF61-8C57-3E29-2DB5-236CAE7EE098}"/>
              </a:ext>
            </a:extLst>
          </p:cNvPr>
          <p:cNvSpPr/>
          <p:nvPr/>
        </p:nvSpPr>
        <p:spPr>
          <a:xfrm>
            <a:off x="7536160" y="5589240"/>
            <a:ext cx="1836204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8BC7F-13A2-7B39-4352-7CF48D73E2CD}"/>
              </a:ext>
            </a:extLst>
          </p:cNvPr>
          <p:cNvSpPr/>
          <p:nvPr/>
        </p:nvSpPr>
        <p:spPr>
          <a:xfrm>
            <a:off x="7356140" y="1175264"/>
            <a:ext cx="1836204" cy="345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1FF2E1-AA28-143A-6A69-B1D0EE4B8134}"/>
              </a:ext>
            </a:extLst>
          </p:cNvPr>
          <p:cNvSpPr txBox="1"/>
          <p:nvPr/>
        </p:nvSpPr>
        <p:spPr>
          <a:xfrm>
            <a:off x="1941885" y="1485608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current_task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9381B-22BA-83E7-A7A7-6B80E71C6BB0}"/>
              </a:ext>
            </a:extLst>
          </p:cNvPr>
          <p:cNvSpPr txBox="1"/>
          <p:nvPr/>
        </p:nvSpPr>
        <p:spPr>
          <a:xfrm>
            <a:off x="3697391" y="14856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next_task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30983D-AEC9-8ED3-0DFB-09AED3C56563}"/>
              </a:ext>
            </a:extLst>
          </p:cNvPr>
          <p:cNvCxnSpPr>
            <a:cxnSpLocks/>
          </p:cNvCxnSpPr>
          <p:nvPr/>
        </p:nvCxnSpPr>
        <p:spPr>
          <a:xfrm>
            <a:off x="2589957" y="1886744"/>
            <a:ext cx="0" cy="677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0E78B78-FC8B-E2F2-3A64-A6C004EB0859}"/>
              </a:ext>
            </a:extLst>
          </p:cNvPr>
          <p:cNvCxnSpPr>
            <a:cxnSpLocks/>
          </p:cNvCxnSpPr>
          <p:nvPr/>
        </p:nvCxnSpPr>
        <p:spPr>
          <a:xfrm>
            <a:off x="4201447" y="2816673"/>
            <a:ext cx="0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22E0D6D-A781-A333-3E4B-C8617451782A}"/>
              </a:ext>
            </a:extLst>
          </p:cNvPr>
          <p:cNvSpPr/>
          <p:nvPr/>
        </p:nvSpPr>
        <p:spPr>
          <a:xfrm>
            <a:off x="2265921" y="2564645"/>
            <a:ext cx="2340259" cy="252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context_switch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7775D90-0796-C5E9-7817-AE25CFEA4AFD}"/>
              </a:ext>
            </a:extLst>
          </p:cNvPr>
          <p:cNvCxnSpPr>
            <a:cxnSpLocks/>
          </p:cNvCxnSpPr>
          <p:nvPr/>
        </p:nvCxnSpPr>
        <p:spPr>
          <a:xfrm>
            <a:off x="4201447" y="1886744"/>
            <a:ext cx="0" cy="67790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60C312-47CB-4059-58F9-320BAAE1BF44}"/>
              </a:ext>
            </a:extLst>
          </p:cNvPr>
          <p:cNvCxnSpPr>
            <a:cxnSpLocks/>
          </p:cNvCxnSpPr>
          <p:nvPr/>
        </p:nvCxnSpPr>
        <p:spPr>
          <a:xfrm>
            <a:off x="2589957" y="2888681"/>
            <a:ext cx="0" cy="7920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C8C4723-827B-E72A-364B-96594250FDCE}"/>
              </a:ext>
            </a:extLst>
          </p:cNvPr>
          <p:cNvSpPr txBox="1"/>
          <p:nvPr/>
        </p:nvSpPr>
        <p:spPr>
          <a:xfrm>
            <a:off x="1059787" y="2170342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保存当前任务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634A5E-CF8F-7F70-292F-2D81AE01283E}"/>
              </a:ext>
            </a:extLst>
          </p:cNvPr>
          <p:cNvSpPr txBox="1"/>
          <p:nvPr/>
        </p:nvSpPr>
        <p:spPr>
          <a:xfrm>
            <a:off x="4219448" y="2802058"/>
            <a:ext cx="159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恢复下个任务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A77E0B7-C9F2-3FC6-D120-3C636EA515DB}"/>
              </a:ext>
            </a:extLst>
          </p:cNvPr>
          <p:cNvCxnSpPr>
            <a:stCxn id="19" idx="3"/>
          </p:cNvCxnSpPr>
          <p:nvPr/>
        </p:nvCxnSpPr>
        <p:spPr>
          <a:xfrm flipV="1">
            <a:off x="2823983" y="2493507"/>
            <a:ext cx="11701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379E7FE-9F5D-DF4F-B23C-371FDF1726C4}"/>
              </a:ext>
            </a:extLst>
          </p:cNvPr>
          <p:cNvSpPr txBox="1"/>
          <p:nvPr/>
        </p:nvSpPr>
        <p:spPr>
          <a:xfrm>
            <a:off x="3120449" y="2093971"/>
            <a:ext cx="6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397013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3CA531-23C7-F643-13B9-48BA04FA4E8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协作式调度算法</a:t>
            </a:r>
            <a:r>
              <a:rPr lang="en-US" altLang="zh-CN" sz="3200"/>
              <a:t>FIFO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4C6A20-4B5A-4E77-E3F9-B345654B43F9}"/>
              </a:ext>
            </a:extLst>
          </p:cNvPr>
          <p:cNvSpPr/>
          <p:nvPr/>
        </p:nvSpPr>
        <p:spPr>
          <a:xfrm>
            <a:off x="2056431" y="3817675"/>
            <a:ext cx="523011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28EDD1-BB9C-A288-4B90-D9F28767AF24}"/>
              </a:ext>
            </a:extLst>
          </p:cNvPr>
          <p:cNvSpPr/>
          <p:nvPr/>
        </p:nvSpPr>
        <p:spPr>
          <a:xfrm>
            <a:off x="661814" y="4220885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CB56A0-7822-E535-33DA-54998BEB4BFD}"/>
              </a:ext>
            </a:extLst>
          </p:cNvPr>
          <p:cNvSpPr/>
          <p:nvPr/>
        </p:nvSpPr>
        <p:spPr>
          <a:xfrm>
            <a:off x="2570026" y="4371499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6F7726-200D-F6A8-E998-41F05FE283D6}"/>
              </a:ext>
            </a:extLst>
          </p:cNvPr>
          <p:cNvCxnSpPr/>
          <p:nvPr/>
        </p:nvCxnSpPr>
        <p:spPr>
          <a:xfrm>
            <a:off x="1849946" y="4645767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BA96B7-A7B4-4A41-D9A1-B2BFC3A13F59}"/>
              </a:ext>
            </a:extLst>
          </p:cNvPr>
          <p:cNvSpPr/>
          <p:nvPr/>
        </p:nvSpPr>
        <p:spPr>
          <a:xfrm>
            <a:off x="3755412" y="437150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C887F0-D75C-761D-DD3A-0205D580365B}"/>
              </a:ext>
            </a:extLst>
          </p:cNvPr>
          <p:cNvSpPr/>
          <p:nvPr/>
        </p:nvSpPr>
        <p:spPr>
          <a:xfrm>
            <a:off x="4880789" y="4371499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502C3A-44CC-422A-EC5C-187ABCE9C0D9}"/>
              </a:ext>
            </a:extLst>
          </p:cNvPr>
          <p:cNvSpPr/>
          <p:nvPr/>
        </p:nvSpPr>
        <p:spPr>
          <a:xfrm>
            <a:off x="6006452" y="4371499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86EFC-1F8B-C35B-B6B0-34241411CF2E}"/>
              </a:ext>
            </a:extLst>
          </p:cNvPr>
          <p:cNvSpPr txBox="1"/>
          <p:nvPr/>
        </p:nvSpPr>
        <p:spPr>
          <a:xfrm>
            <a:off x="2462013" y="4912346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5715F6-8949-9B9A-E4D0-26912C9FB713}"/>
              </a:ext>
            </a:extLst>
          </p:cNvPr>
          <p:cNvSpPr txBox="1"/>
          <p:nvPr/>
        </p:nvSpPr>
        <p:spPr>
          <a:xfrm>
            <a:off x="551383" y="1016732"/>
            <a:ext cx="11017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协作式</a:t>
            </a:r>
            <a:r>
              <a:rPr lang="en-US" altLang="zh-CN" sz="2400"/>
              <a:t>FIFO</a:t>
            </a:r>
            <a:r>
              <a:rPr lang="zh-CN" altLang="en-US" sz="2400"/>
              <a:t>机制：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任务按照先入先出的顺序被</a:t>
            </a:r>
            <a:r>
              <a:rPr lang="en-US" altLang="zh-CN" sz="2400"/>
              <a:t>CPU</a:t>
            </a:r>
            <a:r>
              <a:rPr lang="zh-CN" altLang="en-US" sz="2400"/>
              <a:t>执行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当前任务一旦获得执行权，就会一直执行。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只有两种情况下，其它任务才能获得执行机会：</a:t>
            </a:r>
            <a:endParaRPr lang="en-US" altLang="zh-CN" sz="2400"/>
          </a:p>
          <a:p>
            <a:pPr lvl="1"/>
            <a:r>
              <a:rPr lang="en-US" altLang="zh-CN" sz="2400"/>
              <a:t>3.1) </a:t>
            </a:r>
            <a:r>
              <a:rPr lang="zh-CN" altLang="en-US" sz="2400"/>
              <a:t>当前任务执行完成后退出</a:t>
            </a:r>
            <a:endParaRPr lang="en-US" altLang="zh-CN" sz="2400"/>
          </a:p>
          <a:p>
            <a:pPr lvl="1"/>
            <a:r>
              <a:rPr lang="en-US" altLang="zh-CN" sz="2400"/>
              <a:t>3.2) </a:t>
            </a:r>
            <a:r>
              <a:rPr lang="zh-CN" altLang="en-US" sz="2400"/>
              <a:t>当前任务主动调用</a:t>
            </a:r>
            <a:r>
              <a:rPr lang="en-US" altLang="zh-CN" sz="2400" err="1"/>
              <a:t>yield_now</a:t>
            </a:r>
            <a:r>
              <a:rPr lang="zh-CN" altLang="en-US" sz="2400"/>
              <a:t>让出执行权</a:t>
            </a:r>
            <a:endParaRPr lang="en-US" altLang="zh-CN" sz="24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7F03855-EAF2-4BBD-FF94-811195ADCEDB}"/>
              </a:ext>
            </a:extLst>
          </p:cNvPr>
          <p:cNvSpPr/>
          <p:nvPr/>
        </p:nvSpPr>
        <p:spPr>
          <a:xfrm>
            <a:off x="3156112" y="4631105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41CE86-A7C9-ED3C-641C-FC4129D225D7}"/>
              </a:ext>
            </a:extLst>
          </p:cNvPr>
          <p:cNvSpPr txBox="1"/>
          <p:nvPr/>
        </p:nvSpPr>
        <p:spPr>
          <a:xfrm>
            <a:off x="4468699" y="5975992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执行</a:t>
            </a:r>
            <a:r>
              <a:rPr lang="en-US" altLang="zh-CN" b="1">
                <a:solidFill>
                  <a:srgbClr val="0070C0"/>
                </a:solidFill>
              </a:rPr>
              <a:t>yield</a:t>
            </a:r>
            <a:r>
              <a:rPr lang="zh-CN" altLang="en-US" b="1">
                <a:solidFill>
                  <a:srgbClr val="0070C0"/>
                </a:solidFill>
              </a:rPr>
              <a:t>将会排到队尾</a:t>
            </a:r>
          </a:p>
        </p:txBody>
      </p:sp>
    </p:spTree>
    <p:extLst>
      <p:ext uri="{BB962C8B-B14F-4D97-AF65-F5344CB8AC3E}">
        <p14:creationId xmlns:p14="http://schemas.microsoft.com/office/powerpoint/2010/main" val="32469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协作式调度算法</a:t>
            </a:r>
            <a:r>
              <a:rPr lang="en-US" altLang="zh-CN" sz="3200"/>
              <a:t>FIFO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CEA69-921C-B865-A4FE-BC60F66C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016732"/>
            <a:ext cx="5068007" cy="77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A6ED6B-9FF4-867C-10A8-270438D3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8" y="1770288"/>
            <a:ext cx="6978618" cy="5080071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ED70A49-02AB-A059-FFDD-78D0E4FD5C51}"/>
              </a:ext>
            </a:extLst>
          </p:cNvPr>
          <p:cNvSpPr/>
          <p:nvPr/>
        </p:nvSpPr>
        <p:spPr>
          <a:xfrm>
            <a:off x="6204012" y="1124744"/>
            <a:ext cx="5068007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先入先出队列，直接使用最简单的</a:t>
            </a:r>
            <a:r>
              <a:rPr lang="en-US" altLang="zh-CN">
                <a:solidFill>
                  <a:sysClr val="windowText" lastClr="000000"/>
                </a:solidFill>
              </a:rPr>
              <a:t>List</a:t>
            </a:r>
            <a:r>
              <a:rPr lang="zh-CN" altLang="en-US">
                <a:solidFill>
                  <a:sysClr val="windowText" lastClr="000000"/>
                </a:solidFill>
              </a:rPr>
              <a:t>维护任务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B058D84-03E5-807D-E66C-589345092BA5}"/>
              </a:ext>
            </a:extLst>
          </p:cNvPr>
          <p:cNvSpPr/>
          <p:nvPr/>
        </p:nvSpPr>
        <p:spPr>
          <a:xfrm>
            <a:off x="7680176" y="2672916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新任务投入运行，直接</a:t>
            </a:r>
            <a:r>
              <a:rPr lang="en-US" altLang="zh-CN">
                <a:solidFill>
                  <a:sysClr val="windowText" lastClr="000000"/>
                </a:solidFill>
              </a:rPr>
              <a:t>push</a:t>
            </a:r>
            <a:r>
              <a:rPr lang="zh-CN" altLang="en-US">
                <a:solidFill>
                  <a:sysClr val="windowText" lastClr="000000"/>
                </a:solidFill>
              </a:rPr>
              <a:t>队尾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FA43B67-B395-DFC3-683F-B57C2D2CE72D}"/>
              </a:ext>
            </a:extLst>
          </p:cNvPr>
          <p:cNvSpPr/>
          <p:nvPr/>
        </p:nvSpPr>
        <p:spPr>
          <a:xfrm>
            <a:off x="7708940" y="4070796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取出下一个，</a:t>
            </a:r>
            <a:r>
              <a:rPr lang="en-US" altLang="zh-CN">
                <a:solidFill>
                  <a:sysClr val="windowText" lastClr="000000"/>
                </a:solidFill>
              </a:rPr>
              <a:t>pop</a:t>
            </a:r>
            <a:r>
              <a:rPr lang="zh-CN" altLang="en-US">
                <a:solidFill>
                  <a:sysClr val="windowText" lastClr="000000"/>
                </a:solidFill>
              </a:rPr>
              <a:t>队首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E1A0FE-5C87-81A2-7794-C9EF6EEE3588}"/>
              </a:ext>
            </a:extLst>
          </p:cNvPr>
          <p:cNvSpPr/>
          <p:nvPr/>
        </p:nvSpPr>
        <p:spPr>
          <a:xfrm>
            <a:off x="7708940" y="4797152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放回前一个，</a:t>
            </a:r>
            <a:r>
              <a:rPr lang="en-US" altLang="zh-CN">
                <a:solidFill>
                  <a:sysClr val="windowText" lastClr="000000"/>
                </a:solidFill>
              </a:rPr>
              <a:t> push</a:t>
            </a:r>
            <a:r>
              <a:rPr lang="zh-CN" altLang="en-US">
                <a:solidFill>
                  <a:sysClr val="windowText" lastClr="000000"/>
                </a:solidFill>
              </a:rPr>
              <a:t>队尾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570B26-B531-3492-CAEA-C82A095C12EA}"/>
              </a:ext>
            </a:extLst>
          </p:cNvPr>
          <p:cNvSpPr/>
          <p:nvPr/>
        </p:nvSpPr>
        <p:spPr>
          <a:xfrm>
            <a:off x="7694259" y="5726980"/>
            <a:ext cx="3577760" cy="762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不支持时钟定时触发的重调度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不支持设置优先级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6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58AD458-7CE5-3E2D-770E-17498093ECA2}"/>
              </a:ext>
            </a:extLst>
          </p:cNvPr>
          <p:cNvSpPr/>
          <p:nvPr/>
        </p:nvSpPr>
        <p:spPr>
          <a:xfrm>
            <a:off x="6780076" y="2583473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2F1BE-058C-A296-F88B-181D6C55014E}"/>
              </a:ext>
            </a:extLst>
          </p:cNvPr>
          <p:cNvSpPr txBox="1"/>
          <p:nvPr/>
        </p:nvSpPr>
        <p:spPr>
          <a:xfrm>
            <a:off x="515379" y="1307837"/>
            <a:ext cx="608862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目标：</a:t>
            </a:r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抢占式调度机制概述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抢占式调度与协作式区别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抢占式调度框架实现</a:t>
            </a:r>
            <a:endParaRPr lang="en-US" altLang="zh-CN" sz="2400"/>
          </a:p>
          <a:p>
            <a:r>
              <a:rPr lang="en-US" altLang="zh-CN" sz="2400"/>
              <a:t>4) </a:t>
            </a:r>
            <a:r>
              <a:rPr lang="zh-CN" altLang="en-US" sz="2400"/>
              <a:t>抢占式调度算法：</a:t>
            </a:r>
            <a:r>
              <a:rPr lang="en-US" altLang="zh-CN" sz="2400" err="1"/>
              <a:t>sched_rr</a:t>
            </a:r>
            <a:r>
              <a:rPr lang="en-US" altLang="zh-CN" sz="2400"/>
              <a:t> &amp; </a:t>
            </a:r>
            <a:r>
              <a:rPr lang="en-US" altLang="zh-CN" sz="2400" err="1"/>
              <a:t>sched_cfs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抢占式调度：调度器依据策略，可以打断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的执行，移交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执行权给当前“更”有资格 的任务。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抢占机制的根本保障是系统定时器。所以抢占针对的主要操作目标就是</a:t>
            </a:r>
            <a:r>
              <a:rPr lang="en-US" altLang="zh-CN" sz="2000">
                <a:solidFill>
                  <a:srgbClr val="FF0000"/>
                </a:solidFill>
                <a:latin typeface="-apple-system"/>
              </a:rPr>
              <a:t>current task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机制与时机：</a:t>
            </a:r>
            <a:r>
              <a:rPr lang="zh-CN" altLang="en-US" sz="2000" b="1">
                <a:solidFill>
                  <a:srgbClr val="FF0000"/>
                </a:solidFill>
                <a:latin typeface="-apple-system"/>
              </a:rPr>
              <a:t>不是无条件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的抢占，要两个条件都具备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一是任务内部达到了某种条件，例如时间片耗尽；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二是外部条件与时机，在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preempt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从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disable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到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enable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的那个状态切换点触发抢占。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 </a:t>
            </a:r>
            <a:r>
              <a:rPr lang="en-US" altLang="zh-CN" sz="3200"/>
              <a:t>– PreemptiveSched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CFB1F-559B-C710-2D84-D4DC55ED54C7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016737-16A4-CC5F-622B-8549DED1E2F8}"/>
              </a:ext>
            </a:extLst>
          </p:cNvPr>
          <p:cNvSpPr/>
          <p:nvPr/>
        </p:nvSpPr>
        <p:spPr>
          <a:xfrm>
            <a:off x="7032105" y="3697521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DD733-F194-2FF1-8A9F-E30677A14724}"/>
              </a:ext>
            </a:extLst>
          </p:cNvPr>
          <p:cNvSpPr/>
          <p:nvPr/>
        </p:nvSpPr>
        <p:spPr>
          <a:xfrm>
            <a:off x="6776504" y="4892365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86F9-57C4-BD7B-B0D2-83EE10012E40}"/>
              </a:ext>
            </a:extLst>
          </p:cNvPr>
          <p:cNvSpPr/>
          <p:nvPr/>
        </p:nvSpPr>
        <p:spPr>
          <a:xfrm>
            <a:off x="8681781" y="3697520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DBD5D4-FCA2-8430-89C7-FED849BD4C26}"/>
              </a:ext>
            </a:extLst>
          </p:cNvPr>
          <p:cNvSpPr/>
          <p:nvPr/>
        </p:nvSpPr>
        <p:spPr>
          <a:xfrm>
            <a:off x="7061601" y="5599647"/>
            <a:ext cx="1620180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FD3A3-D316-5A53-DE70-3DACFACB05EA}"/>
              </a:ext>
            </a:extLst>
          </p:cNvPr>
          <p:cNvSpPr/>
          <p:nvPr/>
        </p:nvSpPr>
        <p:spPr>
          <a:xfrm>
            <a:off x="9696400" y="3697520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3CA50F-317B-5E8D-BCB8-DC557E707B7E}"/>
              </a:ext>
            </a:extLst>
          </p:cNvPr>
          <p:cNvSpPr/>
          <p:nvPr/>
        </p:nvSpPr>
        <p:spPr>
          <a:xfrm>
            <a:off x="10092444" y="4181358"/>
            <a:ext cx="1184561" cy="4374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时钟中断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B52927-0D2B-220B-3547-4EE22D8A83AF}"/>
              </a:ext>
            </a:extLst>
          </p:cNvPr>
          <p:cNvSpPr/>
          <p:nvPr/>
        </p:nvSpPr>
        <p:spPr>
          <a:xfrm>
            <a:off x="7032103" y="1805899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705AC9-6EF0-AF42-DE0A-DB6C49A312A5}"/>
              </a:ext>
            </a:extLst>
          </p:cNvPr>
          <p:cNvSpPr/>
          <p:nvPr/>
        </p:nvSpPr>
        <p:spPr>
          <a:xfrm>
            <a:off x="8486693" y="1805898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33CC8-23C4-FF54-E949-7030960E2AC4}"/>
              </a:ext>
            </a:extLst>
          </p:cNvPr>
          <p:cNvSpPr/>
          <p:nvPr/>
        </p:nvSpPr>
        <p:spPr>
          <a:xfrm>
            <a:off x="9876420" y="1805897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98D67-FF3B-A4EA-B40B-60E1CDF575DC}"/>
              </a:ext>
            </a:extLst>
          </p:cNvPr>
          <p:cNvSpPr/>
          <p:nvPr/>
        </p:nvSpPr>
        <p:spPr>
          <a:xfrm>
            <a:off x="9260780" y="5599646"/>
            <a:ext cx="1551744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92FB0-C000-9D44-79A8-C74AE5F45DE0}"/>
              </a:ext>
            </a:extLst>
          </p:cNvPr>
          <p:cNvSpPr/>
          <p:nvPr/>
        </p:nvSpPr>
        <p:spPr>
          <a:xfrm>
            <a:off x="10092444" y="4905164"/>
            <a:ext cx="1193302" cy="27306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FA20DB-4394-1BFA-59F5-BCD8E4C5DF0E}"/>
              </a:ext>
            </a:extLst>
          </p:cNvPr>
          <p:cNvCxnSpPr/>
          <p:nvPr/>
        </p:nvCxnSpPr>
        <p:spPr>
          <a:xfrm>
            <a:off x="11028546" y="4618845"/>
            <a:ext cx="0" cy="2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1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0E5E-DDED-3176-B08E-596565B3CF7C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抢占发生的条件与时机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40CE6F-E184-F3AB-733A-CCB6DB31B557}"/>
              </a:ext>
            </a:extLst>
          </p:cNvPr>
          <p:cNvSpPr txBox="1"/>
          <p:nvPr/>
        </p:nvSpPr>
        <p:spPr>
          <a:xfrm>
            <a:off x="623392" y="1412776"/>
            <a:ext cx="2448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内部条件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基于任务的内部状态</a:t>
            </a:r>
            <a:r>
              <a:rPr lang="en-US" altLang="zh-CN"/>
              <a:t>)</a:t>
            </a:r>
          </a:p>
          <a:p>
            <a:r>
              <a:rPr lang="en-US" altLang="zh-CN"/>
              <a:t>PreemptPending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45D5ED-27CA-1896-CFB9-64B2F3FE4690}"/>
              </a:ext>
            </a:extLst>
          </p:cNvPr>
          <p:cNvSpPr txBox="1"/>
          <p:nvPr/>
        </p:nvSpPr>
        <p:spPr>
          <a:xfrm>
            <a:off x="670769" y="3502749"/>
            <a:ext cx="240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外部条件</a:t>
            </a:r>
            <a:r>
              <a:rPr lang="en-US" altLang="zh-CN"/>
              <a:t>&amp;</a:t>
            </a:r>
            <a:r>
              <a:rPr lang="zh-CN" altLang="en-US"/>
              <a:t>边沿触发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外部控制的抢占开关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B36116-C4E6-B571-C2D4-E6EDF67FCA48}"/>
              </a:ext>
            </a:extLst>
          </p:cNvPr>
          <p:cNvCxnSpPr>
            <a:cxnSpLocks/>
          </p:cNvCxnSpPr>
          <p:nvPr/>
        </p:nvCxnSpPr>
        <p:spPr>
          <a:xfrm>
            <a:off x="2963652" y="1700808"/>
            <a:ext cx="2448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EFEFF2-6ECC-5887-79A5-B3ED6C7820C8}"/>
              </a:ext>
            </a:extLst>
          </p:cNvPr>
          <p:cNvCxnSpPr>
            <a:cxnSpLocks/>
          </p:cNvCxnSpPr>
          <p:nvPr/>
        </p:nvCxnSpPr>
        <p:spPr>
          <a:xfrm>
            <a:off x="8652284" y="1700808"/>
            <a:ext cx="2052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B92D7DB-16D7-72A8-8236-CA1D58449A38}"/>
              </a:ext>
            </a:extLst>
          </p:cNvPr>
          <p:cNvCxnSpPr>
            <a:cxnSpLocks/>
          </p:cNvCxnSpPr>
          <p:nvPr/>
        </p:nvCxnSpPr>
        <p:spPr>
          <a:xfrm>
            <a:off x="5411924" y="2384884"/>
            <a:ext cx="324036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A243F7D-CD9D-C1E5-B947-E575ED4FA4CC}"/>
              </a:ext>
            </a:extLst>
          </p:cNvPr>
          <p:cNvCxnSpPr/>
          <p:nvPr/>
        </p:nvCxnSpPr>
        <p:spPr>
          <a:xfrm>
            <a:off x="5411924" y="1700808"/>
            <a:ext cx="0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E6ECD8-1A01-C88A-9C75-B01490FB78F2}"/>
              </a:ext>
            </a:extLst>
          </p:cNvPr>
          <p:cNvCxnSpPr/>
          <p:nvPr/>
        </p:nvCxnSpPr>
        <p:spPr>
          <a:xfrm>
            <a:off x="8652284" y="1700808"/>
            <a:ext cx="0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919960E-12E8-39B7-BCF4-E269312B9B04}"/>
              </a:ext>
            </a:extLst>
          </p:cNvPr>
          <p:cNvSpPr txBox="1"/>
          <p:nvPr/>
        </p:nvSpPr>
        <p:spPr>
          <a:xfrm>
            <a:off x="3205742" y="12774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未达到被抢占条件</a:t>
            </a:r>
            <a:endParaRPr lang="en-US" altLang="zh-CN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40AC34-A661-665D-9BED-90976F39B1F7}"/>
              </a:ext>
            </a:extLst>
          </p:cNvPr>
          <p:cNvSpPr txBox="1"/>
          <p:nvPr/>
        </p:nvSpPr>
        <p:spPr>
          <a:xfrm>
            <a:off x="850826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未达到被抢占条件</a:t>
            </a:r>
            <a:endParaRPr lang="en-US" altLang="zh-CN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11A0DE-CC0B-5FB6-36D2-2B7B1CF9C60A}"/>
              </a:ext>
            </a:extLst>
          </p:cNvPr>
          <p:cNvSpPr txBox="1"/>
          <p:nvPr/>
        </p:nvSpPr>
        <p:spPr>
          <a:xfrm>
            <a:off x="6023992" y="2015552"/>
            <a:ext cx="141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可以被抢占</a:t>
            </a:r>
            <a:endParaRPr lang="en-US" altLang="zh-CN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0A4989C-44D4-22E4-D998-5E4F47941F25}"/>
              </a:ext>
            </a:extLst>
          </p:cNvPr>
          <p:cNvCxnSpPr>
            <a:cxnSpLocks/>
          </p:cNvCxnSpPr>
          <p:nvPr/>
        </p:nvCxnSpPr>
        <p:spPr>
          <a:xfrm>
            <a:off x="2963652" y="3498685"/>
            <a:ext cx="97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ABF92FE-8E4E-4020-7A48-D31CCE4960FD}"/>
              </a:ext>
            </a:extLst>
          </p:cNvPr>
          <p:cNvSpPr txBox="1"/>
          <p:nvPr/>
        </p:nvSpPr>
        <p:spPr>
          <a:xfrm>
            <a:off x="2927648" y="3075347"/>
            <a:ext cx="112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禁止抢占</a:t>
            </a:r>
            <a:endParaRPr lang="en-US" altLang="zh-CN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54046F4-E478-C5FE-92DF-52B4383BC3A9}"/>
              </a:ext>
            </a:extLst>
          </p:cNvPr>
          <p:cNvCxnSpPr>
            <a:cxnSpLocks/>
          </p:cNvCxnSpPr>
          <p:nvPr/>
        </p:nvCxnSpPr>
        <p:spPr>
          <a:xfrm>
            <a:off x="3935760" y="4158372"/>
            <a:ext cx="7560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619C329-34DC-B14B-1B18-2B3078851A52}"/>
              </a:ext>
            </a:extLst>
          </p:cNvPr>
          <p:cNvCxnSpPr>
            <a:cxnSpLocks/>
          </p:cNvCxnSpPr>
          <p:nvPr/>
        </p:nvCxnSpPr>
        <p:spPr>
          <a:xfrm>
            <a:off x="4691844" y="3498685"/>
            <a:ext cx="2844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025255C-49A4-F3C2-63AE-A74C45D74B5A}"/>
              </a:ext>
            </a:extLst>
          </p:cNvPr>
          <p:cNvCxnSpPr>
            <a:cxnSpLocks/>
          </p:cNvCxnSpPr>
          <p:nvPr/>
        </p:nvCxnSpPr>
        <p:spPr>
          <a:xfrm>
            <a:off x="3935760" y="3525115"/>
            <a:ext cx="0" cy="59725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39CB1E-22D1-42F3-3221-0CC65F1FD9AD}"/>
              </a:ext>
            </a:extLst>
          </p:cNvPr>
          <p:cNvCxnSpPr/>
          <p:nvPr/>
        </p:nvCxnSpPr>
        <p:spPr>
          <a:xfrm>
            <a:off x="4691844" y="3501008"/>
            <a:ext cx="0" cy="68407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EEA0C15-C90C-CDD8-CAB5-2874A2024EA5}"/>
              </a:ext>
            </a:extLst>
          </p:cNvPr>
          <p:cNvCxnSpPr>
            <a:cxnSpLocks/>
          </p:cNvCxnSpPr>
          <p:nvPr/>
        </p:nvCxnSpPr>
        <p:spPr>
          <a:xfrm>
            <a:off x="7536160" y="4128755"/>
            <a:ext cx="7560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74B1BCC-181E-6AE5-3D2E-6BD2B7FE1657}"/>
              </a:ext>
            </a:extLst>
          </p:cNvPr>
          <p:cNvCxnSpPr/>
          <p:nvPr/>
        </p:nvCxnSpPr>
        <p:spPr>
          <a:xfrm>
            <a:off x="7536160" y="3444679"/>
            <a:ext cx="0" cy="6840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479C557-EB2B-CFE1-A610-39E1555E8AD8}"/>
              </a:ext>
            </a:extLst>
          </p:cNvPr>
          <p:cNvCxnSpPr>
            <a:cxnSpLocks/>
          </p:cNvCxnSpPr>
          <p:nvPr/>
        </p:nvCxnSpPr>
        <p:spPr>
          <a:xfrm>
            <a:off x="8296633" y="3501008"/>
            <a:ext cx="0" cy="627747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D8A55AD-CF7F-E1F5-2D44-328303E909DE}"/>
              </a:ext>
            </a:extLst>
          </p:cNvPr>
          <p:cNvCxnSpPr>
            <a:cxnSpLocks/>
          </p:cNvCxnSpPr>
          <p:nvPr/>
        </p:nvCxnSpPr>
        <p:spPr>
          <a:xfrm>
            <a:off x="8292244" y="3498685"/>
            <a:ext cx="24122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AB54EBC-C743-CA08-4FE1-A7CCA3DE6A0B}"/>
              </a:ext>
            </a:extLst>
          </p:cNvPr>
          <p:cNvSpPr txBox="1"/>
          <p:nvPr/>
        </p:nvSpPr>
        <p:spPr>
          <a:xfrm>
            <a:off x="3750771" y="4247394"/>
            <a:ext cx="112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启用抢占</a:t>
            </a:r>
            <a:endParaRPr lang="en-US" altLang="zh-CN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4A0715-A13D-B823-9440-D75908F2D992}"/>
              </a:ext>
            </a:extLst>
          </p:cNvPr>
          <p:cNvSpPr txBox="1"/>
          <p:nvPr/>
        </p:nvSpPr>
        <p:spPr>
          <a:xfrm>
            <a:off x="7382206" y="4215723"/>
            <a:ext cx="112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启用抢占</a:t>
            </a:r>
            <a:endParaRPr lang="en-US" altLang="zh-CN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109448-F0BC-849D-83A1-D9B6E28C3CD3}"/>
              </a:ext>
            </a:extLst>
          </p:cNvPr>
          <p:cNvSpPr txBox="1"/>
          <p:nvPr/>
        </p:nvSpPr>
        <p:spPr>
          <a:xfrm>
            <a:off x="5557831" y="3104964"/>
            <a:ext cx="112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禁止抢占</a:t>
            </a:r>
            <a:endParaRPr lang="en-US" altLang="zh-CN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FA62AB-60C6-2067-6125-E37AB8B45443}"/>
              </a:ext>
            </a:extLst>
          </p:cNvPr>
          <p:cNvSpPr txBox="1"/>
          <p:nvPr/>
        </p:nvSpPr>
        <p:spPr>
          <a:xfrm>
            <a:off x="9046816" y="3068960"/>
            <a:ext cx="112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禁止抢占</a:t>
            </a:r>
            <a:endParaRPr lang="en-US" altLang="zh-CN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EA15FF6-19A8-2DD8-7B3D-3C51C8A1A1F1}"/>
              </a:ext>
            </a:extLst>
          </p:cNvPr>
          <p:cNvCxnSpPr/>
          <p:nvPr/>
        </p:nvCxnSpPr>
        <p:spPr>
          <a:xfrm flipV="1">
            <a:off x="7572164" y="1052736"/>
            <a:ext cx="0" cy="230425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31513E1-F82C-02EC-2AFB-89480900B936}"/>
              </a:ext>
            </a:extLst>
          </p:cNvPr>
          <p:cNvSpPr txBox="1"/>
          <p:nvPr/>
        </p:nvSpPr>
        <p:spPr>
          <a:xfrm>
            <a:off x="7032104" y="6926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抢占发生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40EACDA-45B3-44A8-B145-85924F561495}"/>
              </a:ext>
            </a:extLst>
          </p:cNvPr>
          <p:cNvSpPr/>
          <p:nvPr/>
        </p:nvSpPr>
        <p:spPr>
          <a:xfrm>
            <a:off x="7464152" y="3406352"/>
            <a:ext cx="199807" cy="2386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14D5336-91BC-1BC2-911D-4A25775A25E1}"/>
              </a:ext>
            </a:extLst>
          </p:cNvPr>
          <p:cNvSpPr txBox="1"/>
          <p:nvPr/>
        </p:nvSpPr>
        <p:spPr>
          <a:xfrm>
            <a:off x="623392" y="5182162"/>
            <a:ext cx="11233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只有内外条件都满足时，才发生抢占；内部条件举例任务时间片耗尽，外部条件类似定义某种临界区，控制什么时候不能抢占，本质上它基于</a:t>
            </a:r>
            <a:r>
              <a:rPr lang="zh-CN" altLang="en-US" sz="2000">
                <a:solidFill>
                  <a:srgbClr val="FF0000"/>
                </a:solidFill>
              </a:rPr>
              <a:t>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只在 禁用</a:t>
            </a:r>
            <a:r>
              <a:rPr lang="en-US" altLang="zh-CN" sz="2000"/>
              <a:t>-&gt;</a:t>
            </a:r>
            <a:r>
              <a:rPr lang="zh-CN" altLang="en-US" sz="2000"/>
              <a:t>启用 切换的下边沿触发；下边沿通常在自旋锁解锁时产生，此时是切换时机。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推动内部条件变化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任务时间片消耗</a:t>
            </a:r>
            <a:r>
              <a:rPr lang="en-US" altLang="zh-CN" sz="2000"/>
              <a:t>)</a:t>
            </a:r>
            <a:r>
              <a:rPr lang="zh-CN" altLang="en-US" sz="2000"/>
              <a:t>和边沿触发产生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自旋锁加解锁</a:t>
            </a:r>
            <a:r>
              <a:rPr lang="en-US" altLang="zh-CN" sz="2000"/>
              <a:t>)</a:t>
            </a:r>
            <a:r>
              <a:rPr lang="zh-CN" altLang="en-US" sz="2000"/>
              <a:t>的根本源是时钟中断。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38128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0E5E-DDED-3176-B08E-596565B3CF7C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外部条件：外部控制的抢占开关</a:t>
            </a:r>
            <a:r>
              <a:rPr lang="en-US" altLang="zh-CN" sz="3200"/>
              <a:t>(</a:t>
            </a:r>
            <a:r>
              <a:rPr lang="zh-CN" altLang="en-US" sz="3200"/>
              <a:t>示例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45D5ED-27CA-1896-CFB9-64B2F3FE4690}"/>
              </a:ext>
            </a:extLst>
          </p:cNvPr>
          <p:cNvSpPr txBox="1"/>
          <p:nvPr/>
        </p:nvSpPr>
        <p:spPr>
          <a:xfrm>
            <a:off x="1503251" y="2962689"/>
            <a:ext cx="250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当前任务抢占开关</a:t>
            </a:r>
            <a:endParaRPr lang="en-US" altLang="zh-CN"/>
          </a:p>
          <a:p>
            <a:r>
              <a:rPr lang="en-US" altLang="zh-CN" sz="1800">
                <a:solidFill>
                  <a:srgbClr val="FF0000"/>
                </a:solidFill>
              </a:rPr>
              <a:t>preempt_disable_count</a:t>
            </a:r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54046F4-E478-C5FE-92DF-52B4383BC3A9}"/>
              </a:ext>
            </a:extLst>
          </p:cNvPr>
          <p:cNvCxnSpPr>
            <a:cxnSpLocks/>
          </p:cNvCxnSpPr>
          <p:nvPr/>
        </p:nvCxnSpPr>
        <p:spPr>
          <a:xfrm>
            <a:off x="4835860" y="3222268"/>
            <a:ext cx="7560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B39CB1E-22D1-42F3-3221-0CC65F1FD9AD}"/>
              </a:ext>
            </a:extLst>
          </p:cNvPr>
          <p:cNvCxnSpPr>
            <a:cxnSpLocks/>
          </p:cNvCxnSpPr>
          <p:nvPr/>
        </p:nvCxnSpPr>
        <p:spPr>
          <a:xfrm>
            <a:off x="5591944" y="2924944"/>
            <a:ext cx="0" cy="324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AB54EBC-C743-CA08-4FE1-A7CCA3DE6A0B}"/>
              </a:ext>
            </a:extLst>
          </p:cNvPr>
          <p:cNvSpPr txBox="1"/>
          <p:nvPr/>
        </p:nvSpPr>
        <p:spPr>
          <a:xfrm>
            <a:off x="4794887" y="3311290"/>
            <a:ext cx="94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启用</a:t>
            </a:r>
            <a:r>
              <a:rPr lang="en-US" altLang="zh-CN"/>
              <a:t>(0)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14D5336-91BC-1BC2-911D-4A25775A25E1}"/>
              </a:ext>
            </a:extLst>
          </p:cNvPr>
          <p:cNvSpPr txBox="1"/>
          <p:nvPr/>
        </p:nvSpPr>
        <p:spPr>
          <a:xfrm>
            <a:off x="515380" y="1195785"/>
            <a:ext cx="11233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抢占针对的目标就是当前任务，由外部控制的抢占开关是当前任务的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作为计数：</a:t>
            </a:r>
            <a:r>
              <a:rPr lang="en-US" altLang="zh-CN" sz="2000"/>
              <a:t>0</a:t>
            </a:r>
            <a:r>
              <a:rPr lang="zh-CN" altLang="en-US" sz="2000"/>
              <a:t>代表开抢占，大于</a:t>
            </a:r>
            <a:r>
              <a:rPr lang="en-US" altLang="zh-CN" sz="2000"/>
              <a:t>0</a:t>
            </a:r>
            <a:r>
              <a:rPr lang="zh-CN" altLang="en-US" sz="2000"/>
              <a:t>则关抢占</a:t>
            </a:r>
            <a:r>
              <a:rPr lang="en-US" altLang="zh-CN" sz="2000"/>
              <a:t>(</a:t>
            </a:r>
            <a:r>
              <a:rPr lang="zh-CN" altLang="en-US" sz="2000"/>
              <a:t>可叠加，所以可能大于</a:t>
            </a:r>
            <a:r>
              <a:rPr lang="en-US" altLang="zh-CN" sz="2000"/>
              <a:t>1)</a:t>
            </a:r>
            <a:endParaRPr lang="zh-CN" altLang="en-US" sz="200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F91FF3E-F697-5BC2-14F4-22C960D89901}"/>
              </a:ext>
            </a:extLst>
          </p:cNvPr>
          <p:cNvCxnSpPr>
            <a:cxnSpLocks/>
          </p:cNvCxnSpPr>
          <p:nvPr/>
        </p:nvCxnSpPr>
        <p:spPr>
          <a:xfrm>
            <a:off x="5591944" y="2924944"/>
            <a:ext cx="97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B7CD62B-6D61-9CA6-D37A-15EFD4F0E438}"/>
              </a:ext>
            </a:extLst>
          </p:cNvPr>
          <p:cNvSpPr txBox="1"/>
          <p:nvPr/>
        </p:nvSpPr>
        <p:spPr>
          <a:xfrm>
            <a:off x="5555940" y="2555612"/>
            <a:ext cx="112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禁止</a:t>
            </a:r>
            <a:r>
              <a:rPr lang="en-US" altLang="zh-CN"/>
              <a:t>(1)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18A13F8-3A5F-0F0C-A51B-4483212E6B87}"/>
              </a:ext>
            </a:extLst>
          </p:cNvPr>
          <p:cNvCxnSpPr>
            <a:cxnSpLocks/>
          </p:cNvCxnSpPr>
          <p:nvPr/>
        </p:nvCxnSpPr>
        <p:spPr>
          <a:xfrm>
            <a:off x="6564052" y="3215881"/>
            <a:ext cx="7560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ADBA2E7-4A81-0944-9514-D0C08A44D5CF}"/>
              </a:ext>
            </a:extLst>
          </p:cNvPr>
          <p:cNvCxnSpPr>
            <a:cxnSpLocks/>
          </p:cNvCxnSpPr>
          <p:nvPr/>
        </p:nvCxnSpPr>
        <p:spPr>
          <a:xfrm>
            <a:off x="6564052" y="2924944"/>
            <a:ext cx="0" cy="2549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BA6BCD-C0D6-7172-0F89-829683C83612}"/>
              </a:ext>
            </a:extLst>
          </p:cNvPr>
          <p:cNvCxnSpPr/>
          <p:nvPr/>
        </p:nvCxnSpPr>
        <p:spPr>
          <a:xfrm>
            <a:off x="7320136" y="2558517"/>
            <a:ext cx="0" cy="68407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B980968-B034-DF1C-C0B5-2D6D5EDBE1DE}"/>
              </a:ext>
            </a:extLst>
          </p:cNvPr>
          <p:cNvSpPr txBox="1"/>
          <p:nvPr/>
        </p:nvSpPr>
        <p:spPr>
          <a:xfrm>
            <a:off x="6487076" y="3304903"/>
            <a:ext cx="9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启用</a:t>
            </a:r>
            <a:r>
              <a:rPr lang="en-US" altLang="zh-CN"/>
              <a:t>(0)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D35D85-6284-001D-5342-53C2DE2F25A0}"/>
              </a:ext>
            </a:extLst>
          </p:cNvPr>
          <p:cNvCxnSpPr>
            <a:cxnSpLocks/>
          </p:cNvCxnSpPr>
          <p:nvPr/>
        </p:nvCxnSpPr>
        <p:spPr>
          <a:xfrm>
            <a:off x="7356140" y="2556194"/>
            <a:ext cx="97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C779321-5867-77BB-F4C0-B9FA36539335}"/>
              </a:ext>
            </a:extLst>
          </p:cNvPr>
          <p:cNvSpPr txBox="1"/>
          <p:nvPr/>
        </p:nvSpPr>
        <p:spPr>
          <a:xfrm>
            <a:off x="7320136" y="2132856"/>
            <a:ext cx="112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禁止</a:t>
            </a:r>
            <a:r>
              <a:rPr lang="en-US" altLang="zh-CN"/>
              <a:t>(2)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9B419F8-6D9C-E697-16FB-00E582B6812D}"/>
              </a:ext>
            </a:extLst>
          </p:cNvPr>
          <p:cNvCxnSpPr>
            <a:cxnSpLocks/>
          </p:cNvCxnSpPr>
          <p:nvPr/>
        </p:nvCxnSpPr>
        <p:spPr>
          <a:xfrm>
            <a:off x="9048328" y="3212976"/>
            <a:ext cx="7560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B33D0A-1366-E36B-81F4-3EC211479711}"/>
              </a:ext>
            </a:extLst>
          </p:cNvPr>
          <p:cNvCxnSpPr>
            <a:cxnSpLocks/>
          </p:cNvCxnSpPr>
          <p:nvPr/>
        </p:nvCxnSpPr>
        <p:spPr>
          <a:xfrm>
            <a:off x="8328248" y="2582624"/>
            <a:ext cx="0" cy="3800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6F70E40-2C61-42CB-82EC-5D971360FD28}"/>
              </a:ext>
            </a:extLst>
          </p:cNvPr>
          <p:cNvSpPr txBox="1"/>
          <p:nvPr/>
        </p:nvSpPr>
        <p:spPr>
          <a:xfrm>
            <a:off x="8940316" y="3304903"/>
            <a:ext cx="97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启用</a:t>
            </a:r>
            <a:r>
              <a:rPr lang="en-US" altLang="zh-CN"/>
              <a:t>(0)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377381F-9B29-63C3-C97E-80EF696DD506}"/>
              </a:ext>
            </a:extLst>
          </p:cNvPr>
          <p:cNvCxnSpPr/>
          <p:nvPr/>
        </p:nvCxnSpPr>
        <p:spPr>
          <a:xfrm>
            <a:off x="1307468" y="4221088"/>
            <a:ext cx="92530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C5C4A53-AC57-2908-D216-7E7E9EA5072A}"/>
              </a:ext>
            </a:extLst>
          </p:cNvPr>
          <p:cNvSpPr txBox="1"/>
          <p:nvPr/>
        </p:nvSpPr>
        <p:spPr>
          <a:xfrm>
            <a:off x="1540063" y="4626145"/>
            <a:ext cx="225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SpinLock</a:t>
            </a:r>
          </a:p>
          <a:p>
            <a:r>
              <a:rPr lang="en-US" altLang="zh-CN"/>
              <a:t>(NoPreemptIrqSave)</a:t>
            </a:r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D4F0D6A-9DBB-837F-80B4-39585F3ED811}"/>
              </a:ext>
            </a:extLst>
          </p:cNvPr>
          <p:cNvCxnSpPr>
            <a:cxnSpLocks/>
          </p:cNvCxnSpPr>
          <p:nvPr/>
        </p:nvCxnSpPr>
        <p:spPr>
          <a:xfrm>
            <a:off x="4840829" y="5022468"/>
            <a:ext cx="7560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84C11F3-BB72-9E55-C2E5-80BE1771EFDC}"/>
              </a:ext>
            </a:extLst>
          </p:cNvPr>
          <p:cNvCxnSpPr>
            <a:cxnSpLocks/>
          </p:cNvCxnSpPr>
          <p:nvPr/>
        </p:nvCxnSpPr>
        <p:spPr>
          <a:xfrm>
            <a:off x="5596913" y="4725144"/>
            <a:ext cx="0" cy="324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8F6969D-B11A-010C-8211-33A35E34D50A}"/>
              </a:ext>
            </a:extLst>
          </p:cNvPr>
          <p:cNvSpPr txBox="1"/>
          <p:nvPr/>
        </p:nvSpPr>
        <p:spPr>
          <a:xfrm>
            <a:off x="4799857" y="511149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无锁</a:t>
            </a:r>
            <a:endParaRPr lang="en-US" altLang="zh-CN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A07F742-3DC6-D48C-DF1C-FB9E0BAE14CF}"/>
              </a:ext>
            </a:extLst>
          </p:cNvPr>
          <p:cNvCxnSpPr>
            <a:cxnSpLocks/>
          </p:cNvCxnSpPr>
          <p:nvPr/>
        </p:nvCxnSpPr>
        <p:spPr>
          <a:xfrm>
            <a:off x="5596913" y="4725144"/>
            <a:ext cx="97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09B04B8-DB85-20FC-38AB-8CF8E66652CB}"/>
              </a:ext>
            </a:extLst>
          </p:cNvPr>
          <p:cNvSpPr txBox="1"/>
          <p:nvPr/>
        </p:nvSpPr>
        <p:spPr>
          <a:xfrm>
            <a:off x="5735966" y="4355812"/>
            <a:ext cx="7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有锁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2F93FA2-856D-0D12-4ACF-555868D90622}"/>
              </a:ext>
            </a:extLst>
          </p:cNvPr>
          <p:cNvCxnSpPr>
            <a:cxnSpLocks/>
          </p:cNvCxnSpPr>
          <p:nvPr/>
        </p:nvCxnSpPr>
        <p:spPr>
          <a:xfrm>
            <a:off x="6569021" y="5016081"/>
            <a:ext cx="75608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3914F8F-7E9D-0800-BB49-65422ED541F3}"/>
              </a:ext>
            </a:extLst>
          </p:cNvPr>
          <p:cNvCxnSpPr>
            <a:cxnSpLocks/>
          </p:cNvCxnSpPr>
          <p:nvPr/>
        </p:nvCxnSpPr>
        <p:spPr>
          <a:xfrm>
            <a:off x="6569021" y="4725144"/>
            <a:ext cx="0" cy="2549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8CD81A6-1A17-52F0-08F1-6A853334F3A1}"/>
              </a:ext>
            </a:extLst>
          </p:cNvPr>
          <p:cNvCxnSpPr>
            <a:cxnSpLocks/>
          </p:cNvCxnSpPr>
          <p:nvPr/>
        </p:nvCxnSpPr>
        <p:spPr>
          <a:xfrm>
            <a:off x="8333217" y="5016081"/>
            <a:ext cx="157920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E36B3A-70AC-3DC1-AED9-D797F5B86D8C}"/>
              </a:ext>
            </a:extLst>
          </p:cNvPr>
          <p:cNvCxnSpPr>
            <a:cxnSpLocks/>
          </p:cNvCxnSpPr>
          <p:nvPr/>
        </p:nvCxnSpPr>
        <p:spPr>
          <a:xfrm>
            <a:off x="7346202" y="4725144"/>
            <a:ext cx="0" cy="324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DA841FF-F5F4-B4F9-283F-6D36E337D4CE}"/>
              </a:ext>
            </a:extLst>
          </p:cNvPr>
          <p:cNvCxnSpPr>
            <a:cxnSpLocks/>
          </p:cNvCxnSpPr>
          <p:nvPr/>
        </p:nvCxnSpPr>
        <p:spPr>
          <a:xfrm>
            <a:off x="7346202" y="4725144"/>
            <a:ext cx="97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460EBA7-1437-2294-A8DF-6090FCF97A44}"/>
              </a:ext>
            </a:extLst>
          </p:cNvPr>
          <p:cNvCxnSpPr>
            <a:cxnSpLocks/>
          </p:cNvCxnSpPr>
          <p:nvPr/>
        </p:nvCxnSpPr>
        <p:spPr>
          <a:xfrm>
            <a:off x="8318310" y="4725144"/>
            <a:ext cx="0" cy="2549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1F7D9DB-6B4E-137A-C96A-DB368AEB3E7A}"/>
              </a:ext>
            </a:extLst>
          </p:cNvPr>
          <p:cNvSpPr txBox="1"/>
          <p:nvPr/>
        </p:nvSpPr>
        <p:spPr>
          <a:xfrm>
            <a:off x="8364252" y="508245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无锁</a:t>
            </a:r>
            <a:endParaRPr lang="en-US" altLang="zh-CN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A54971-D741-BA40-96F1-B71EB88F5A3A}"/>
              </a:ext>
            </a:extLst>
          </p:cNvPr>
          <p:cNvSpPr txBox="1"/>
          <p:nvPr/>
        </p:nvSpPr>
        <p:spPr>
          <a:xfrm>
            <a:off x="6626122" y="508781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无锁</a:t>
            </a:r>
            <a:endParaRPr lang="en-US" altLang="zh-CN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28231FB-E6D0-7C1C-DC78-039FA2508916}"/>
              </a:ext>
            </a:extLst>
          </p:cNvPr>
          <p:cNvSpPr txBox="1"/>
          <p:nvPr/>
        </p:nvSpPr>
        <p:spPr>
          <a:xfrm>
            <a:off x="7536167" y="4365104"/>
            <a:ext cx="7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有锁</a:t>
            </a:r>
            <a:endParaRPr lang="en-US" altLang="zh-CN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59C0453-452E-74E2-1A90-C80852143C54}"/>
              </a:ext>
            </a:extLst>
          </p:cNvPr>
          <p:cNvSpPr txBox="1"/>
          <p:nvPr/>
        </p:nvSpPr>
        <p:spPr>
          <a:xfrm>
            <a:off x="1559496" y="5698993"/>
            <a:ext cx="225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NoPreempt</a:t>
            </a:r>
          </a:p>
          <a:p>
            <a:r>
              <a:rPr lang="zh-CN" altLang="en-US"/>
              <a:t>单独控制</a:t>
            </a:r>
            <a:r>
              <a:rPr lang="en-US" altLang="zh-CN"/>
              <a:t>Guard</a:t>
            </a:r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3B20D16-FC49-DC92-6610-CA8CBF411E37}"/>
              </a:ext>
            </a:extLst>
          </p:cNvPr>
          <p:cNvCxnSpPr>
            <a:cxnSpLocks/>
          </p:cNvCxnSpPr>
          <p:nvPr/>
        </p:nvCxnSpPr>
        <p:spPr>
          <a:xfrm>
            <a:off x="4835860" y="6345324"/>
            <a:ext cx="251034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225C489-C9F7-4902-7E1F-490B050D85DE}"/>
              </a:ext>
            </a:extLst>
          </p:cNvPr>
          <p:cNvCxnSpPr>
            <a:cxnSpLocks/>
          </p:cNvCxnSpPr>
          <p:nvPr/>
        </p:nvCxnSpPr>
        <p:spPr>
          <a:xfrm>
            <a:off x="7310198" y="6021288"/>
            <a:ext cx="0" cy="324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A86CFDA-84F2-9525-1FB3-CFE792CAB553}"/>
              </a:ext>
            </a:extLst>
          </p:cNvPr>
          <p:cNvCxnSpPr>
            <a:cxnSpLocks/>
          </p:cNvCxnSpPr>
          <p:nvPr/>
        </p:nvCxnSpPr>
        <p:spPr>
          <a:xfrm>
            <a:off x="7320136" y="6021288"/>
            <a:ext cx="1764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7CDD2FC5-5084-8C0B-2B5C-671BEAE7E92A}"/>
              </a:ext>
            </a:extLst>
          </p:cNvPr>
          <p:cNvSpPr txBox="1"/>
          <p:nvPr/>
        </p:nvSpPr>
        <p:spPr>
          <a:xfrm>
            <a:off x="7778250" y="5625244"/>
            <a:ext cx="112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生效</a:t>
            </a:r>
            <a:endParaRPr lang="en-US" altLang="zh-CN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64E8682-5927-66E3-F27B-F4A754423619}"/>
              </a:ext>
            </a:extLst>
          </p:cNvPr>
          <p:cNvCxnSpPr>
            <a:cxnSpLocks/>
          </p:cNvCxnSpPr>
          <p:nvPr/>
        </p:nvCxnSpPr>
        <p:spPr>
          <a:xfrm>
            <a:off x="9084332" y="6345324"/>
            <a:ext cx="82809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0D6E9A3-98BE-B19F-A027-5ECB04C983CB}"/>
              </a:ext>
            </a:extLst>
          </p:cNvPr>
          <p:cNvCxnSpPr>
            <a:cxnSpLocks/>
          </p:cNvCxnSpPr>
          <p:nvPr/>
        </p:nvCxnSpPr>
        <p:spPr>
          <a:xfrm flipV="1">
            <a:off x="8292244" y="2924944"/>
            <a:ext cx="792088" cy="9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CCFB6250-A6E8-767D-2E0C-0EC915844E52}"/>
              </a:ext>
            </a:extLst>
          </p:cNvPr>
          <p:cNvSpPr txBox="1"/>
          <p:nvPr/>
        </p:nvSpPr>
        <p:spPr>
          <a:xfrm>
            <a:off x="8318310" y="2528900"/>
            <a:ext cx="9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禁止</a:t>
            </a:r>
            <a:r>
              <a:rPr lang="en-US" altLang="zh-CN"/>
              <a:t>(1)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43C1AA-D148-17B5-4920-8511F4E65083}"/>
              </a:ext>
            </a:extLst>
          </p:cNvPr>
          <p:cNvCxnSpPr>
            <a:cxnSpLocks/>
          </p:cNvCxnSpPr>
          <p:nvPr/>
        </p:nvCxnSpPr>
        <p:spPr>
          <a:xfrm>
            <a:off x="9048328" y="2934236"/>
            <a:ext cx="0" cy="2549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47FAE02-CD2D-5C9E-8C45-3FD26C71CE5A}"/>
              </a:ext>
            </a:extLst>
          </p:cNvPr>
          <p:cNvCxnSpPr>
            <a:cxnSpLocks/>
          </p:cNvCxnSpPr>
          <p:nvPr/>
        </p:nvCxnSpPr>
        <p:spPr>
          <a:xfrm>
            <a:off x="9084332" y="6057292"/>
            <a:ext cx="0" cy="2549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箭头: 上 90">
            <a:extLst>
              <a:ext uri="{FF2B5EF4-FFF2-40B4-BE49-F238E27FC236}">
                <a16:creationId xmlns:a16="http://schemas.microsoft.com/office/drawing/2014/main" id="{9873EE2F-EE0F-0321-B103-C29911E74F73}"/>
              </a:ext>
            </a:extLst>
          </p:cNvPr>
          <p:cNvSpPr/>
          <p:nvPr/>
        </p:nvSpPr>
        <p:spPr>
          <a:xfrm>
            <a:off x="10524493" y="3498133"/>
            <a:ext cx="720077" cy="134531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叠加产生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C7F702-B527-35CF-CA65-1B4BA06BE23B}"/>
              </a:ext>
            </a:extLst>
          </p:cNvPr>
          <p:cNvSpPr txBox="1"/>
          <p:nvPr/>
        </p:nvSpPr>
        <p:spPr>
          <a:xfrm>
            <a:off x="5195900" y="4598142"/>
            <a:ext cx="471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+1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1D4787-B846-F91E-FB45-CE572AB6C043}"/>
              </a:ext>
            </a:extLst>
          </p:cNvPr>
          <p:cNvSpPr txBox="1"/>
          <p:nvPr/>
        </p:nvSpPr>
        <p:spPr>
          <a:xfrm>
            <a:off x="6513003" y="4626145"/>
            <a:ext cx="44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E2D5AC-CE9C-2C85-9F67-EC43F40CA9DF}"/>
              </a:ext>
            </a:extLst>
          </p:cNvPr>
          <p:cNvSpPr txBox="1"/>
          <p:nvPr/>
        </p:nvSpPr>
        <p:spPr>
          <a:xfrm>
            <a:off x="6884830" y="5939988"/>
            <a:ext cx="471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+1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02832F-0CD6-AF07-9289-762CBDA09C37}"/>
              </a:ext>
            </a:extLst>
          </p:cNvPr>
          <p:cNvSpPr txBox="1"/>
          <p:nvPr/>
        </p:nvSpPr>
        <p:spPr>
          <a:xfrm>
            <a:off x="6956837" y="4644147"/>
            <a:ext cx="471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+1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16CC38-FBF2-D679-C2F7-9BB138B0286E}"/>
              </a:ext>
            </a:extLst>
          </p:cNvPr>
          <p:cNvSpPr txBox="1"/>
          <p:nvPr/>
        </p:nvSpPr>
        <p:spPr>
          <a:xfrm>
            <a:off x="8262291" y="4629455"/>
            <a:ext cx="44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44FE83-1120-9366-F6B5-7867CE7F07F6}"/>
              </a:ext>
            </a:extLst>
          </p:cNvPr>
          <p:cNvSpPr txBox="1"/>
          <p:nvPr/>
        </p:nvSpPr>
        <p:spPr>
          <a:xfrm>
            <a:off x="9058320" y="5939988"/>
            <a:ext cx="44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0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抢占式调度与协作式在框架上的区别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34B9E1-5E80-1C10-746A-DEF3E3AA7C50}"/>
              </a:ext>
            </a:extLst>
          </p:cNvPr>
          <p:cNvSpPr txBox="1"/>
          <p:nvPr/>
        </p:nvSpPr>
        <p:spPr>
          <a:xfrm>
            <a:off x="584452" y="1052736"/>
            <a:ext cx="867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抢占式调度在协作式自主</a:t>
            </a:r>
            <a:r>
              <a:rPr lang="en-US" altLang="zh-CN" sz="2400"/>
              <a:t>yield</a:t>
            </a:r>
            <a:r>
              <a:rPr lang="zh-CN" altLang="en-US" sz="2400"/>
              <a:t>的基础上，引入抢占控制和时钟中断，动态调整内外条件，触发优先级高的任务及时获得调用机会，避免个别任务长期不合理的占据</a:t>
            </a:r>
            <a:r>
              <a:rPr lang="en-US" altLang="zh-CN" sz="2400"/>
              <a:t>CPU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70445-4E84-08EC-F0D5-59047B479EC3}"/>
              </a:ext>
            </a:extLst>
          </p:cNvPr>
          <p:cNvSpPr/>
          <p:nvPr/>
        </p:nvSpPr>
        <p:spPr>
          <a:xfrm>
            <a:off x="1765981" y="2367653"/>
            <a:ext cx="5230119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4AFC2C-E0EC-E571-208A-D39E83853032}"/>
              </a:ext>
            </a:extLst>
          </p:cNvPr>
          <p:cNvSpPr/>
          <p:nvPr/>
        </p:nvSpPr>
        <p:spPr>
          <a:xfrm>
            <a:off x="1765981" y="3411766"/>
            <a:ext cx="523011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                run</a:t>
            </a:r>
            <a:r>
              <a:rPr lang="en-US" altLang="zh-CN" sz="2000" err="1">
                <a:solidFill>
                  <a:schemeClr val="tx1"/>
                </a:solidFill>
              </a:rPr>
              <a:t>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9224F6-A658-E558-072F-FE99389E487C}"/>
              </a:ext>
            </a:extLst>
          </p:cNvPr>
          <p:cNvSpPr/>
          <p:nvPr/>
        </p:nvSpPr>
        <p:spPr>
          <a:xfrm>
            <a:off x="1765982" y="5461436"/>
            <a:ext cx="5230118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011CB-F61A-4D3E-67B4-AAAB56EA48B0}"/>
              </a:ext>
            </a:extLst>
          </p:cNvPr>
          <p:cNvSpPr/>
          <p:nvPr/>
        </p:nvSpPr>
        <p:spPr>
          <a:xfrm>
            <a:off x="3122339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1FFB1F-2746-EB88-4C5C-898EE3A4C260}"/>
              </a:ext>
            </a:extLst>
          </p:cNvPr>
          <p:cNvSpPr/>
          <p:nvPr/>
        </p:nvSpPr>
        <p:spPr>
          <a:xfrm>
            <a:off x="371364" y="35610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BE60EE-4587-341C-F09A-25934564A994}"/>
              </a:ext>
            </a:extLst>
          </p:cNvPr>
          <p:cNvSpPr/>
          <p:nvPr/>
        </p:nvSpPr>
        <p:spPr>
          <a:xfrm>
            <a:off x="1919537" y="3965590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F00BD4-EE8D-6060-588D-7E600245E2BA}"/>
              </a:ext>
            </a:extLst>
          </p:cNvPr>
          <p:cNvCxnSpPr>
            <a:cxnSpLocks/>
          </p:cNvCxnSpPr>
          <p:nvPr/>
        </p:nvCxnSpPr>
        <p:spPr>
          <a:xfrm>
            <a:off x="1451484" y="3985909"/>
            <a:ext cx="46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C5D3761-BE96-F8B2-BE01-B6C7B3C9AE55}"/>
              </a:ext>
            </a:extLst>
          </p:cNvPr>
          <p:cNvSpPr/>
          <p:nvPr/>
        </p:nvSpPr>
        <p:spPr>
          <a:xfrm>
            <a:off x="3464962" y="39655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B8A436-5AB7-54A2-227C-B41275CE4A24}"/>
              </a:ext>
            </a:extLst>
          </p:cNvPr>
          <p:cNvSpPr/>
          <p:nvPr/>
        </p:nvSpPr>
        <p:spPr>
          <a:xfrm>
            <a:off x="4590339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DA3729-7DA9-FC33-8630-F4985046E5C5}"/>
              </a:ext>
            </a:extLst>
          </p:cNvPr>
          <p:cNvSpPr/>
          <p:nvPr/>
        </p:nvSpPr>
        <p:spPr>
          <a:xfrm>
            <a:off x="5716002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CEE6C8-ACA5-D73A-EF6E-4107301C8E54}"/>
              </a:ext>
            </a:extLst>
          </p:cNvPr>
          <p:cNvSpPr/>
          <p:nvPr/>
        </p:nvSpPr>
        <p:spPr>
          <a:xfrm>
            <a:off x="3317185" y="3801941"/>
            <a:ext cx="3450440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C45FD2-3CCC-6065-40CE-2AB70C6DA065}"/>
              </a:ext>
            </a:extLst>
          </p:cNvPr>
          <p:cNvSpPr/>
          <p:nvPr/>
        </p:nvSpPr>
        <p:spPr>
          <a:xfrm>
            <a:off x="3827748" y="2504386"/>
            <a:ext cx="1620180" cy="43496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CFA2B901-D272-62A9-8E7E-CDF7FB5CC21E}"/>
              </a:ext>
            </a:extLst>
          </p:cNvPr>
          <p:cNvSpPr/>
          <p:nvPr/>
        </p:nvSpPr>
        <p:spPr>
          <a:xfrm>
            <a:off x="4205694" y="49382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512977-DFCF-20E3-D997-C34FB75133BF}"/>
              </a:ext>
            </a:extLst>
          </p:cNvPr>
          <p:cNvSpPr txBox="1"/>
          <p:nvPr/>
        </p:nvSpPr>
        <p:spPr>
          <a:xfrm>
            <a:off x="1811524" y="450643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453E491-5076-295F-1ED9-F05C4FF03AC8}"/>
              </a:ext>
            </a:extLst>
          </p:cNvPr>
          <p:cNvSpPr/>
          <p:nvPr/>
        </p:nvSpPr>
        <p:spPr>
          <a:xfrm>
            <a:off x="7428045" y="222286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平台提供的时钟中断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6885AA-7059-1B39-C311-9C9A91906217}"/>
              </a:ext>
            </a:extLst>
          </p:cNvPr>
          <p:cNvCxnSpPr/>
          <p:nvPr/>
        </p:nvCxnSpPr>
        <p:spPr>
          <a:xfrm flipH="1">
            <a:off x="5754867" y="2780928"/>
            <a:ext cx="16372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B64DC01-25AC-5D86-B84C-5DFA78EC9F4B}"/>
              </a:ext>
            </a:extLst>
          </p:cNvPr>
          <p:cNvSpPr/>
          <p:nvPr/>
        </p:nvSpPr>
        <p:spPr>
          <a:xfrm>
            <a:off x="4978586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4914CEF-8D66-F6A7-DF06-836EB29DE3F2}"/>
              </a:ext>
            </a:extLst>
          </p:cNvPr>
          <p:cNvSpPr/>
          <p:nvPr/>
        </p:nvSpPr>
        <p:spPr>
          <a:xfrm>
            <a:off x="4240334" y="3095849"/>
            <a:ext cx="484632" cy="6580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B92996-0302-5488-1D8C-1EF10A07A369}"/>
              </a:ext>
            </a:extLst>
          </p:cNvPr>
          <p:cNvSpPr txBox="1"/>
          <p:nvPr/>
        </p:nvSpPr>
        <p:spPr>
          <a:xfrm>
            <a:off x="4619836" y="3104964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</a:t>
            </a:r>
            <a:r>
              <a:rPr lang="en-US" altLang="zh-CN" err="1"/>
              <a:t>runqueue</a:t>
            </a:r>
            <a:endParaRPr lang="en-US" altLang="zh-CN"/>
          </a:p>
          <a:p>
            <a:r>
              <a:rPr lang="zh-CN" altLang="en-US"/>
              <a:t>更新当前任务状态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F2AFE0F-6BC9-8E8F-24C1-9965651FD39B}"/>
              </a:ext>
            </a:extLst>
          </p:cNvPr>
          <p:cNvSpPr txBox="1"/>
          <p:nvPr/>
        </p:nvSpPr>
        <p:spPr>
          <a:xfrm>
            <a:off x="4637838" y="4851303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定时触发调度器</a:t>
            </a:r>
            <a:endParaRPr lang="en-US" altLang="zh-CN"/>
          </a:p>
          <a:p>
            <a:r>
              <a:rPr lang="zh-CN" altLang="en-US"/>
              <a:t>确定是否调整队列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847E40-C6C2-11CE-9364-845F30BCBDE7}"/>
              </a:ext>
            </a:extLst>
          </p:cNvPr>
          <p:cNvSpPr/>
          <p:nvPr/>
        </p:nvSpPr>
        <p:spPr>
          <a:xfrm>
            <a:off x="7428044" y="400297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外部抢占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控制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CE29FE-6A16-168F-715E-CE35E8C204F2}"/>
              </a:ext>
            </a:extLst>
          </p:cNvPr>
          <p:cNvCxnSpPr>
            <a:stCxn id="5" idx="1"/>
          </p:cNvCxnSpPr>
          <p:nvPr/>
        </p:nvCxnSpPr>
        <p:spPr>
          <a:xfrm flipH="1">
            <a:off x="6870087" y="4561038"/>
            <a:ext cx="557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4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A1A013-6396-4FB1-916C-B032FB189178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时钟中断与抢占式调度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8EC954-1469-8E64-B9F0-4C08F220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48" y="434349"/>
            <a:ext cx="3972936" cy="6895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676597-8090-EDD2-35A7-4A2A61C4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48" y="1067579"/>
            <a:ext cx="5328592" cy="19982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95CE5F-7B98-73FE-1EB5-76E6A185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48" y="3412099"/>
            <a:ext cx="4896544" cy="13834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08938C-9EEF-2E83-2534-7CA7C6F0A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948" y="5133587"/>
            <a:ext cx="6552728" cy="15897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CE077B8-7534-B583-D816-CD44F70C1FAB}"/>
              </a:ext>
            </a:extLst>
          </p:cNvPr>
          <p:cNvSpPr/>
          <p:nvPr/>
        </p:nvSpPr>
        <p:spPr>
          <a:xfrm>
            <a:off x="6240016" y="1556792"/>
            <a:ext cx="32763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2EEE0C4-E50A-5BF7-5B06-A42490F8EA5E}"/>
              </a:ext>
            </a:extLst>
          </p:cNvPr>
          <p:cNvSpPr/>
          <p:nvPr/>
        </p:nvSpPr>
        <p:spPr>
          <a:xfrm>
            <a:off x="803412" y="1373214"/>
            <a:ext cx="4068452" cy="759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通过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注册时钟中断，定期触发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axtask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on_timer_tick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9CB10B-B695-393F-BB94-6C09D4AE3A9B}"/>
              </a:ext>
            </a:extLst>
          </p:cNvPr>
          <p:cNvSpPr/>
          <p:nvPr/>
        </p:nvSpPr>
        <p:spPr>
          <a:xfrm>
            <a:off x="806412" y="3560444"/>
            <a:ext cx="4068452" cy="540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经由</a:t>
            </a:r>
            <a:r>
              <a:rPr lang="en-US" altLang="zh-CN">
                <a:solidFill>
                  <a:sysClr val="windowText" lastClr="000000"/>
                </a:solidFill>
              </a:rPr>
              <a:t>axtask::runqueue</a:t>
            </a:r>
            <a:r>
              <a:rPr lang="zh-CN" altLang="en-US">
                <a:solidFill>
                  <a:sysClr val="windowText" lastClr="000000"/>
                </a:solidFill>
              </a:rPr>
              <a:t>传递定时事件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9AAD7F-EE38-ADA8-E9F8-E3D687752BCC}"/>
              </a:ext>
            </a:extLst>
          </p:cNvPr>
          <p:cNvSpPr/>
          <p:nvPr/>
        </p:nvSpPr>
        <p:spPr>
          <a:xfrm>
            <a:off x="803412" y="5445224"/>
            <a:ext cx="4068452" cy="970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触发特定调度器的</a:t>
            </a:r>
            <a:r>
              <a:rPr lang="en-US" altLang="zh-CN" err="1">
                <a:solidFill>
                  <a:sysClr val="windowText" lastClr="000000"/>
                </a:solidFill>
              </a:rPr>
              <a:t>task_tick</a:t>
            </a:r>
            <a:r>
              <a:rPr lang="zh-CN" altLang="en-US">
                <a:solidFill>
                  <a:sysClr val="windowText" lastClr="000000"/>
                </a:solidFill>
              </a:rPr>
              <a:t>，决定是否标记抢占标志，并可能进一步的导致任务队列的重排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065B8E7-3462-E1B3-0DE7-542DB24A710F}"/>
              </a:ext>
            </a:extLst>
          </p:cNvPr>
          <p:cNvSpPr/>
          <p:nvPr/>
        </p:nvSpPr>
        <p:spPr>
          <a:xfrm>
            <a:off x="2595322" y="2362876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638541F8-5F6F-42BE-2DD3-0EDF9BB68F8B}"/>
              </a:ext>
            </a:extLst>
          </p:cNvPr>
          <p:cNvSpPr/>
          <p:nvPr/>
        </p:nvSpPr>
        <p:spPr>
          <a:xfrm>
            <a:off x="2595322" y="4351822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6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4405B5-84D1-4D9C-B21F-AD3311244A86}"/>
              </a:ext>
            </a:extLst>
          </p:cNvPr>
          <p:cNvSpPr/>
          <p:nvPr/>
        </p:nvSpPr>
        <p:spPr>
          <a:xfrm>
            <a:off x="2378049" y="3961691"/>
            <a:ext cx="523011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89CB39-A986-D31A-355C-3278FE14A955}"/>
              </a:ext>
            </a:extLst>
          </p:cNvPr>
          <p:cNvSpPr/>
          <p:nvPr/>
        </p:nvSpPr>
        <p:spPr>
          <a:xfrm>
            <a:off x="983432" y="4364901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7F8401-94A9-1112-C29E-4C6EE9CF20C6}"/>
              </a:ext>
            </a:extLst>
          </p:cNvPr>
          <p:cNvSpPr/>
          <p:nvPr/>
        </p:nvSpPr>
        <p:spPr>
          <a:xfrm>
            <a:off x="2891644" y="451551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4C8B35-0C29-8A73-4630-5CA67378E9F1}"/>
              </a:ext>
            </a:extLst>
          </p:cNvPr>
          <p:cNvCxnSpPr/>
          <p:nvPr/>
        </p:nvCxnSpPr>
        <p:spPr>
          <a:xfrm>
            <a:off x="2171564" y="4789783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A927B42-D4F0-94D1-99B5-7321F49E6A94}"/>
              </a:ext>
            </a:extLst>
          </p:cNvPr>
          <p:cNvSpPr/>
          <p:nvPr/>
        </p:nvSpPr>
        <p:spPr>
          <a:xfrm>
            <a:off x="4077030" y="451551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377EFC-42EF-D604-47CD-897E3E20B84D}"/>
              </a:ext>
            </a:extLst>
          </p:cNvPr>
          <p:cNvSpPr/>
          <p:nvPr/>
        </p:nvSpPr>
        <p:spPr>
          <a:xfrm>
            <a:off x="5202407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425831-DAAD-BB94-AD79-94713AA5E471}"/>
              </a:ext>
            </a:extLst>
          </p:cNvPr>
          <p:cNvSpPr/>
          <p:nvPr/>
        </p:nvSpPr>
        <p:spPr>
          <a:xfrm>
            <a:off x="6328070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D0AAB-8E0F-E069-F8AE-96F08ABABCF1}"/>
              </a:ext>
            </a:extLst>
          </p:cNvPr>
          <p:cNvSpPr txBox="1"/>
          <p:nvPr/>
        </p:nvSpPr>
        <p:spPr>
          <a:xfrm>
            <a:off x="2783631" y="5056362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532E35E-C9A3-8D52-A5A2-8FEED7E452D5}"/>
              </a:ext>
            </a:extLst>
          </p:cNvPr>
          <p:cNvSpPr/>
          <p:nvPr/>
        </p:nvSpPr>
        <p:spPr>
          <a:xfrm>
            <a:off x="3477730" y="4775121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0E08EB-2A5E-8AA3-4EDE-94939235A318}"/>
              </a:ext>
            </a:extLst>
          </p:cNvPr>
          <p:cNvSpPr txBox="1"/>
          <p:nvPr/>
        </p:nvSpPr>
        <p:spPr>
          <a:xfrm>
            <a:off x="4610296" y="6120008"/>
            <a:ext cx="527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仍继承协作式：主动执行</a:t>
            </a:r>
            <a:r>
              <a:rPr lang="en-US" altLang="zh-CN"/>
              <a:t>yield</a:t>
            </a:r>
            <a:r>
              <a:rPr lang="zh-CN" altLang="en-US"/>
              <a:t>将会排到队尾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0B636A-516B-1E4E-5D51-9431D5F0CCFD}"/>
              </a:ext>
            </a:extLst>
          </p:cNvPr>
          <p:cNvSpPr txBox="1"/>
          <p:nvPr/>
        </p:nvSpPr>
        <p:spPr>
          <a:xfrm>
            <a:off x="515380" y="1124744"/>
            <a:ext cx="11089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在协作式调度</a:t>
            </a:r>
            <a:r>
              <a:rPr lang="en-US" altLang="zh-CN" sz="2400"/>
              <a:t>FIFO</a:t>
            </a:r>
            <a:r>
              <a:rPr lang="zh-CN" altLang="en-US" sz="2400"/>
              <a:t>的基础上，由定时器定时递减</a:t>
            </a:r>
            <a:r>
              <a:rPr lang="zh-CN" altLang="en-US" sz="2400" b="1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的时间片，耗尽时允许调度，一旦外部条件符合，边沿触发抢占，当前任务排到队尾，如此完成各个任务的循环排列。注：核心目标是</a:t>
            </a:r>
            <a:r>
              <a:rPr lang="zh-CN" altLang="en-US" sz="2400" b="1"/>
              <a:t>当前任务</a:t>
            </a:r>
            <a:r>
              <a:rPr lang="zh-CN" altLang="en-US" sz="2400"/>
              <a:t>。</a:t>
            </a:r>
            <a:endParaRPr lang="en-US" altLang="zh-CN" sz="20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FD2960C-3CEB-7214-D1B6-826CF0EBB881}"/>
              </a:ext>
            </a:extLst>
          </p:cNvPr>
          <p:cNvSpPr/>
          <p:nvPr/>
        </p:nvSpPr>
        <p:spPr>
          <a:xfrm>
            <a:off x="3252189" y="3269023"/>
            <a:ext cx="5272050" cy="1350996"/>
          </a:xfrm>
          <a:custGeom>
            <a:avLst/>
            <a:gdLst>
              <a:gd name="connsiteX0" fmla="*/ 28896 w 5272050"/>
              <a:gd name="connsiteY0" fmla="*/ 1252673 h 1350996"/>
              <a:gd name="connsiteX1" fmla="*/ 235374 w 5272050"/>
              <a:gd name="connsiteY1" fmla="*/ 328441 h 1350996"/>
              <a:gd name="connsiteX2" fmla="*/ 1759374 w 5272050"/>
              <a:gd name="connsiteY2" fmla="*/ 13808 h 1350996"/>
              <a:gd name="connsiteX3" fmla="*/ 4305929 w 5272050"/>
              <a:gd name="connsiteY3" fmla="*/ 141628 h 1350996"/>
              <a:gd name="connsiteX4" fmla="*/ 5269490 w 5272050"/>
              <a:gd name="connsiteY4" fmla="*/ 888879 h 1350996"/>
              <a:gd name="connsiteX5" fmla="*/ 4069954 w 5272050"/>
              <a:gd name="connsiteY5" fmla="*/ 1350996 h 135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2050" h="1350996">
                <a:moveTo>
                  <a:pt x="28896" y="1252673"/>
                </a:moveTo>
                <a:cubicBezTo>
                  <a:pt x="-12072" y="893795"/>
                  <a:pt x="-53039" y="534918"/>
                  <a:pt x="235374" y="328441"/>
                </a:cubicBezTo>
                <a:cubicBezTo>
                  <a:pt x="523787" y="121964"/>
                  <a:pt x="1080948" y="44943"/>
                  <a:pt x="1759374" y="13808"/>
                </a:cubicBezTo>
                <a:cubicBezTo>
                  <a:pt x="2437800" y="-17328"/>
                  <a:pt x="3720910" y="-4217"/>
                  <a:pt x="4305929" y="141628"/>
                </a:cubicBezTo>
                <a:cubicBezTo>
                  <a:pt x="4890948" y="287473"/>
                  <a:pt x="5308819" y="687318"/>
                  <a:pt x="5269490" y="888879"/>
                </a:cubicBezTo>
                <a:cubicBezTo>
                  <a:pt x="5230161" y="1090440"/>
                  <a:pt x="4650057" y="1220718"/>
                  <a:pt x="4069954" y="13509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8DED6C-7F85-5B3E-2397-C6F88AE809F4}"/>
              </a:ext>
            </a:extLst>
          </p:cNvPr>
          <p:cNvSpPr txBox="1"/>
          <p:nvPr/>
        </p:nvSpPr>
        <p:spPr>
          <a:xfrm>
            <a:off x="3647728" y="246170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抢占式：同时满足以下条件</a:t>
            </a:r>
            <a:endParaRPr lang="en-US" altLang="zh-CN"/>
          </a:p>
          <a:p>
            <a:r>
              <a:rPr lang="en-US" altLang="zh-CN"/>
              <a:t>1.1 </a:t>
            </a:r>
            <a:r>
              <a:rPr lang="zh-CN" altLang="en-US"/>
              <a:t>定时器递减当前任务的时间片计数，减到</a:t>
            </a:r>
            <a:r>
              <a:rPr lang="en-US" altLang="zh-CN"/>
              <a:t>0</a:t>
            </a:r>
            <a:r>
              <a:rPr lang="zh-CN" altLang="en-US"/>
              <a:t>时，设</a:t>
            </a:r>
            <a:r>
              <a:rPr lang="en-US" altLang="zh-CN" b="1">
                <a:solidFill>
                  <a:srgbClr val="FF0000"/>
                </a:solidFill>
              </a:rPr>
              <a:t>preempt pending</a:t>
            </a:r>
          </a:p>
          <a:p>
            <a:r>
              <a:rPr lang="en-US" altLang="zh-CN"/>
              <a:t>1.2 </a:t>
            </a:r>
            <a:r>
              <a:rPr lang="zh-CN" altLang="en-US"/>
              <a:t>外部条件允许当前任务被抢占，且处于从禁用到启用的边沿</a:t>
            </a:r>
          </a:p>
        </p:txBody>
      </p:sp>
    </p:spTree>
    <p:extLst>
      <p:ext uri="{BB962C8B-B14F-4D97-AF65-F5344CB8AC3E}">
        <p14:creationId xmlns:p14="http://schemas.microsoft.com/office/powerpoint/2010/main" val="107598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194183-510E-0050-8BA6-DF38E711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1304764"/>
            <a:ext cx="5292588" cy="865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3F5A91-3B74-B730-E280-F1DE260B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1" y="3288568"/>
            <a:ext cx="5912341" cy="29847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39953A-A9E4-3499-2DED-F6ADBB5E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6" y="2538566"/>
            <a:ext cx="5292588" cy="6384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CF8D31-F000-5258-D465-A63EA87656A8}"/>
              </a:ext>
            </a:extLst>
          </p:cNvPr>
          <p:cNvSpPr/>
          <p:nvPr/>
        </p:nvSpPr>
        <p:spPr>
          <a:xfrm>
            <a:off x="947428" y="4617132"/>
            <a:ext cx="32763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59B0EE-22AC-7CE7-B040-D20CE90EA1FC}"/>
              </a:ext>
            </a:extLst>
          </p:cNvPr>
          <p:cNvSpPr/>
          <p:nvPr/>
        </p:nvSpPr>
        <p:spPr>
          <a:xfrm>
            <a:off x="6096000" y="1412776"/>
            <a:ext cx="5688632" cy="680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任务维护时间片作为本轮生命，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耗尽时将</a:t>
            </a:r>
            <a:r>
              <a:rPr lang="zh-CN" altLang="en-US" b="1">
                <a:solidFill>
                  <a:sysClr val="windowText" lastClr="000000"/>
                </a:solidFill>
              </a:rPr>
              <a:t>有可能</a:t>
            </a:r>
            <a:r>
              <a:rPr lang="zh-CN" altLang="en-US">
                <a:solidFill>
                  <a:sysClr val="windowText" lastClr="000000"/>
                </a:solidFill>
              </a:rPr>
              <a:t>被调度出去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68136F3-285E-2BDB-D9F7-D0BF9622B01C}"/>
              </a:ext>
            </a:extLst>
          </p:cNvPr>
          <p:cNvSpPr/>
          <p:nvPr/>
        </p:nvSpPr>
        <p:spPr>
          <a:xfrm>
            <a:off x="6096000" y="2636912"/>
            <a:ext cx="4356484" cy="42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调度器队列是一个双端可操作的队列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147B583-912F-BBE6-EDAE-4A596966B085}"/>
              </a:ext>
            </a:extLst>
          </p:cNvPr>
          <p:cNvSpPr/>
          <p:nvPr/>
        </p:nvSpPr>
        <p:spPr>
          <a:xfrm>
            <a:off x="6096000" y="4250492"/>
            <a:ext cx="4356484" cy="8706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时间片耗尽时，放到队尾，即调度出去；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否则，保存队首，即仍是当前任务。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22F1D1-BB63-892B-83FC-BEC8D6A89011}"/>
              </a:ext>
            </a:extLst>
          </p:cNvPr>
          <p:cNvSpPr/>
          <p:nvPr/>
        </p:nvSpPr>
        <p:spPr>
          <a:xfrm>
            <a:off x="6762074" y="5436498"/>
            <a:ext cx="4356484" cy="1051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关键</a:t>
            </a:r>
            <a:r>
              <a:rPr lang="zh-CN" altLang="en-US">
                <a:solidFill>
                  <a:sysClr val="windowText" lastClr="000000"/>
                </a:solidFill>
              </a:rPr>
              <a:t>：由时钟中断定时触发，每次递减；接近到</a:t>
            </a:r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r>
              <a:rPr lang="zh-CN" altLang="en-US">
                <a:solidFill>
                  <a:sysClr val="windowText" lastClr="000000"/>
                </a:solidFill>
              </a:rPr>
              <a:t>时，内部被抢占条件具备，返回</a:t>
            </a:r>
            <a:r>
              <a:rPr lang="en-US" altLang="zh-CN">
                <a:solidFill>
                  <a:sysClr val="windowText" lastClr="000000"/>
                </a:solidFill>
              </a:rPr>
              <a:t>true</a:t>
            </a:r>
            <a:r>
              <a:rPr lang="zh-CN" altLang="en-US">
                <a:solidFill>
                  <a:sysClr val="windowText" lastClr="000000"/>
                </a:solidFill>
              </a:rPr>
              <a:t>表示可以被抢占。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8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58AD458-7CE5-3E2D-770E-17498093ECA2}"/>
              </a:ext>
            </a:extLst>
          </p:cNvPr>
          <p:cNvSpPr/>
          <p:nvPr/>
        </p:nvSpPr>
        <p:spPr>
          <a:xfrm>
            <a:off x="6780076" y="2583473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2F1BE-058C-A296-F88B-181D6C55014E}"/>
              </a:ext>
            </a:extLst>
          </p:cNvPr>
          <p:cNvSpPr txBox="1"/>
          <p:nvPr/>
        </p:nvSpPr>
        <p:spPr>
          <a:xfrm>
            <a:off x="515380" y="1307837"/>
            <a:ext cx="594359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目标：</a:t>
            </a:r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任务和任务状态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通用调度框架和初始化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系统内置任务</a:t>
            </a:r>
            <a:r>
              <a:rPr lang="en-US" altLang="zh-CN" sz="2400"/>
              <a:t>idle, main</a:t>
            </a:r>
            <a:r>
              <a:rPr lang="zh-CN" altLang="en-US" sz="2400"/>
              <a:t>和</a:t>
            </a:r>
            <a:r>
              <a:rPr lang="en-US" altLang="zh-CN" sz="2400" err="1"/>
              <a:t>gc</a:t>
            </a:r>
            <a:endParaRPr lang="en-US" altLang="zh-CN" sz="2400"/>
          </a:p>
          <a:p>
            <a:r>
              <a:rPr lang="en-US" altLang="zh-CN" sz="2400"/>
              <a:t>4) </a:t>
            </a:r>
            <a:r>
              <a:rPr lang="zh-CN" altLang="en-US" sz="2400"/>
              <a:t>协作式调度机制和示例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000"/>
              <a:t>任务：被调度的对象，具有独立工作逻辑。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调度：资源相对于使用者通常是不足的，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调度就是用来协调每个请求对资源的使用的方法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任务调度：协调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可执行任务对 </a:t>
            </a:r>
            <a:r>
              <a:rPr lang="en-US" altLang="zh-CN" sz="2000" b="0" i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资源</a:t>
            </a:r>
            <a:r>
              <a:rPr lang="en-US" altLang="zh-CN" sz="2000" b="0" i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的使用。</a:t>
            </a:r>
            <a:endParaRPr lang="en-US" altLang="zh-CN" sz="2000" b="0" i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协作式调度：任务之间通过“友好”协作方式分享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资源。具体的，当前任务是否让出和何时让出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控制权完全由当前任务自己决定。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 </a:t>
            </a:r>
            <a:r>
              <a:rPr lang="en-US" altLang="zh-CN" sz="3200"/>
              <a:t>– CooperativeSched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CFB1F-559B-C710-2D84-D4DC55ED54C7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016737-16A4-CC5F-622B-8549DED1E2F8}"/>
              </a:ext>
            </a:extLst>
          </p:cNvPr>
          <p:cNvSpPr/>
          <p:nvPr/>
        </p:nvSpPr>
        <p:spPr>
          <a:xfrm>
            <a:off x="7032105" y="3697521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DD733-F194-2FF1-8A9F-E30677A14724}"/>
              </a:ext>
            </a:extLst>
          </p:cNvPr>
          <p:cNvSpPr/>
          <p:nvPr/>
        </p:nvSpPr>
        <p:spPr>
          <a:xfrm>
            <a:off x="6776504" y="4892365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86F9-57C4-BD7B-B0D2-83EE10012E40}"/>
              </a:ext>
            </a:extLst>
          </p:cNvPr>
          <p:cNvSpPr/>
          <p:nvPr/>
        </p:nvSpPr>
        <p:spPr>
          <a:xfrm>
            <a:off x="8681781" y="3697520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DBD5D4-FCA2-8430-89C7-FED849BD4C26}"/>
              </a:ext>
            </a:extLst>
          </p:cNvPr>
          <p:cNvSpPr/>
          <p:nvPr/>
        </p:nvSpPr>
        <p:spPr>
          <a:xfrm>
            <a:off x="7061601" y="5599647"/>
            <a:ext cx="162018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sched_fifo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FD3A3-D316-5A53-DE70-3DACFACB05EA}"/>
              </a:ext>
            </a:extLst>
          </p:cNvPr>
          <p:cNvSpPr/>
          <p:nvPr/>
        </p:nvSpPr>
        <p:spPr>
          <a:xfrm>
            <a:off x="9696400" y="3697520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3CA50F-317B-5E8D-BCB8-DC557E707B7E}"/>
              </a:ext>
            </a:extLst>
          </p:cNvPr>
          <p:cNvSpPr/>
          <p:nvPr/>
        </p:nvSpPr>
        <p:spPr>
          <a:xfrm>
            <a:off x="10308468" y="4252198"/>
            <a:ext cx="968537" cy="366647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B52927-0D2B-220B-3547-4EE22D8A83AF}"/>
              </a:ext>
            </a:extLst>
          </p:cNvPr>
          <p:cNvSpPr/>
          <p:nvPr/>
        </p:nvSpPr>
        <p:spPr>
          <a:xfrm>
            <a:off x="7032103" y="1805899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705AC9-6EF0-AF42-DE0A-DB6C49A312A5}"/>
              </a:ext>
            </a:extLst>
          </p:cNvPr>
          <p:cNvSpPr/>
          <p:nvPr/>
        </p:nvSpPr>
        <p:spPr>
          <a:xfrm>
            <a:off x="8486693" y="1805898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33CC8-23C4-FF54-E949-7030960E2AC4}"/>
              </a:ext>
            </a:extLst>
          </p:cNvPr>
          <p:cNvSpPr/>
          <p:nvPr/>
        </p:nvSpPr>
        <p:spPr>
          <a:xfrm>
            <a:off x="9876420" y="1805897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98D67-FF3B-A4EA-B40B-60E1CDF575DC}"/>
              </a:ext>
            </a:extLst>
          </p:cNvPr>
          <p:cNvSpPr/>
          <p:nvPr/>
        </p:nvSpPr>
        <p:spPr>
          <a:xfrm>
            <a:off x="9566814" y="5599646"/>
            <a:ext cx="1551744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sched_XXX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05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3CA067-3907-2AF2-B4E7-BD41B8E84D84}"/>
              </a:ext>
            </a:extLst>
          </p:cNvPr>
          <p:cNvSpPr/>
          <p:nvPr/>
        </p:nvSpPr>
        <p:spPr>
          <a:xfrm>
            <a:off x="623392" y="5553236"/>
            <a:ext cx="6742287" cy="9001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1BCE7-02DD-4551-AD36-D4419E9950F5}"/>
              </a:ext>
            </a:extLst>
          </p:cNvPr>
          <p:cNvSpPr/>
          <p:nvPr/>
        </p:nvSpPr>
        <p:spPr>
          <a:xfrm>
            <a:off x="2459596" y="577565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35BDF1-74FC-AA9C-2136-9204DFA3A404}"/>
              </a:ext>
            </a:extLst>
          </p:cNvPr>
          <p:cNvSpPr/>
          <p:nvPr/>
        </p:nvSpPr>
        <p:spPr>
          <a:xfrm>
            <a:off x="3644982" y="577565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EE879C-0B58-EBA4-2D7F-855AD06D2770}"/>
              </a:ext>
            </a:extLst>
          </p:cNvPr>
          <p:cNvSpPr/>
          <p:nvPr/>
        </p:nvSpPr>
        <p:spPr>
          <a:xfrm>
            <a:off x="4770359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7649C0-E536-8385-F119-7C29C2ADD1F1}"/>
              </a:ext>
            </a:extLst>
          </p:cNvPr>
          <p:cNvSpPr/>
          <p:nvPr/>
        </p:nvSpPr>
        <p:spPr>
          <a:xfrm>
            <a:off x="5896022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7427E-957C-821E-2F3C-DBBAC8614A41}"/>
              </a:ext>
            </a:extLst>
          </p:cNvPr>
          <p:cNvSpPr/>
          <p:nvPr/>
        </p:nvSpPr>
        <p:spPr>
          <a:xfrm>
            <a:off x="3909295" y="4005064"/>
            <a:ext cx="432048" cy="1404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27C6A0-9D7A-8E41-E8B2-42B89D5A948A}"/>
              </a:ext>
            </a:extLst>
          </p:cNvPr>
          <p:cNvSpPr/>
          <p:nvPr/>
        </p:nvSpPr>
        <p:spPr>
          <a:xfrm>
            <a:off x="2873563" y="4661520"/>
            <a:ext cx="43204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7E2FC6-69CD-46C0-E3DE-C8514C5ABB11}"/>
              </a:ext>
            </a:extLst>
          </p:cNvPr>
          <p:cNvSpPr/>
          <p:nvPr/>
        </p:nvSpPr>
        <p:spPr>
          <a:xfrm>
            <a:off x="5019133" y="3861048"/>
            <a:ext cx="432048" cy="1533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B6A8A4-AD5C-61AF-6544-5B73E8DC5E44}"/>
              </a:ext>
            </a:extLst>
          </p:cNvPr>
          <p:cNvSpPr/>
          <p:nvPr/>
        </p:nvSpPr>
        <p:spPr>
          <a:xfrm>
            <a:off x="6144796" y="3284985"/>
            <a:ext cx="432048" cy="2109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C77CA6-7CA4-AA5D-F43A-FB9CFFB199AD}"/>
              </a:ext>
            </a:extLst>
          </p:cNvPr>
          <p:cNvSpPr txBox="1"/>
          <p:nvPr/>
        </p:nvSpPr>
        <p:spPr>
          <a:xfrm>
            <a:off x="2603612" y="4221088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7234C3-3713-8C0C-717E-E5E846F10652}"/>
              </a:ext>
            </a:extLst>
          </p:cNvPr>
          <p:cNvSpPr txBox="1"/>
          <p:nvPr/>
        </p:nvSpPr>
        <p:spPr>
          <a:xfrm>
            <a:off x="3630956" y="3594502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B26535-1071-B54F-7388-4B75A40217D9}"/>
              </a:ext>
            </a:extLst>
          </p:cNvPr>
          <p:cNvSpPr txBox="1"/>
          <p:nvPr/>
        </p:nvSpPr>
        <p:spPr>
          <a:xfrm>
            <a:off x="4739830" y="3403739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8DEA87-7A31-64FD-B339-3B6E71D1EC88}"/>
              </a:ext>
            </a:extLst>
          </p:cNvPr>
          <p:cNvSpPr txBox="1"/>
          <p:nvPr/>
        </p:nvSpPr>
        <p:spPr>
          <a:xfrm>
            <a:off x="5896022" y="2894701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1EF6597-D3B7-B338-4342-A2E83EBC0D5C}"/>
              </a:ext>
            </a:extLst>
          </p:cNvPr>
          <p:cNvSpPr/>
          <p:nvPr/>
        </p:nvSpPr>
        <p:spPr>
          <a:xfrm>
            <a:off x="623392" y="3573016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DBB0A7-C139-E6E6-F4CE-125972D4F838}"/>
              </a:ext>
            </a:extLst>
          </p:cNvPr>
          <p:cNvCxnSpPr>
            <a:cxnSpLocks/>
          </p:cNvCxnSpPr>
          <p:nvPr/>
        </p:nvCxnSpPr>
        <p:spPr>
          <a:xfrm>
            <a:off x="1991544" y="4221088"/>
            <a:ext cx="612068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E967563-1A03-F6B4-52FC-BADCE5A99BDD}"/>
              </a:ext>
            </a:extLst>
          </p:cNvPr>
          <p:cNvSpPr txBox="1"/>
          <p:nvPr/>
        </p:nvSpPr>
        <p:spPr>
          <a:xfrm>
            <a:off x="623392" y="4365104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递增</a:t>
            </a:r>
            <a:r>
              <a:rPr lang="en-US" altLang="zh-CN"/>
              <a:t>delta</a:t>
            </a:r>
          </a:p>
          <a:p>
            <a:r>
              <a:rPr lang="zh-CN" altLang="en-US">
                <a:solidFill>
                  <a:srgbClr val="FF0000"/>
                </a:solidFill>
              </a:rPr>
              <a:t>只针对当前任务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7E3410-CD91-1153-545A-DC1BA55EC74D}"/>
              </a:ext>
            </a:extLst>
          </p:cNvPr>
          <p:cNvSpPr txBox="1"/>
          <p:nvPr/>
        </p:nvSpPr>
        <p:spPr>
          <a:xfrm>
            <a:off x="515380" y="1124744"/>
            <a:ext cx="806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vruntime</a:t>
            </a:r>
            <a:r>
              <a:rPr lang="zh-CN" altLang="en-US" sz="2400"/>
              <a:t>最小的任务就是优先权最高任务，即</a:t>
            </a:r>
            <a:r>
              <a:rPr lang="zh-CN" altLang="en-US" sz="2400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计算公式：</a:t>
            </a:r>
            <a:endParaRPr lang="en-US" altLang="zh-CN" sz="2400"/>
          </a:p>
          <a:p>
            <a:r>
              <a:rPr lang="en-US" altLang="zh-CN" sz="2400" b="1" err="1">
                <a:solidFill>
                  <a:srgbClr val="0070C0"/>
                </a:solidFill>
              </a:rPr>
              <a:t>vruntime</a:t>
            </a:r>
            <a:r>
              <a:rPr lang="en-US" altLang="zh-CN" sz="2400" b="1">
                <a:solidFill>
                  <a:srgbClr val="0070C0"/>
                </a:solidFill>
              </a:rPr>
              <a:t> = </a:t>
            </a:r>
            <a:r>
              <a:rPr lang="en-US" altLang="zh-CN" sz="2400" b="1" err="1">
                <a:solidFill>
                  <a:srgbClr val="0070C0"/>
                </a:solidFill>
              </a:rPr>
              <a:t>init_vruntime</a:t>
            </a:r>
            <a:r>
              <a:rPr lang="en-US" altLang="zh-CN" sz="2400" b="1">
                <a:solidFill>
                  <a:srgbClr val="0070C0"/>
                </a:solidFill>
              </a:rPr>
              <a:t> + (delta / weight(nice))</a:t>
            </a:r>
          </a:p>
          <a:p>
            <a:r>
              <a:rPr lang="zh-CN" altLang="en-US" sz="2400"/>
              <a:t>系统初始化时，</a:t>
            </a:r>
            <a:r>
              <a:rPr lang="en-US" altLang="zh-CN" sz="2400" err="1"/>
              <a:t>init_vruntime</a:t>
            </a:r>
            <a:r>
              <a:rPr lang="en-US" altLang="zh-CN" sz="2400"/>
              <a:t>, delta, nice</a:t>
            </a:r>
            <a:r>
              <a:rPr lang="zh-CN" altLang="en-US" sz="2400"/>
              <a:t>三者都是</a:t>
            </a:r>
            <a:r>
              <a:rPr lang="en-US" altLang="zh-CN" sz="2400"/>
              <a:t>0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FA22A83-996A-0F6E-ED47-A8975BB3F1A1}"/>
              </a:ext>
            </a:extLst>
          </p:cNvPr>
          <p:cNvSpPr/>
          <p:nvPr/>
        </p:nvSpPr>
        <p:spPr>
          <a:xfrm>
            <a:off x="7631008" y="2979784"/>
            <a:ext cx="4351242" cy="1139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新增任务：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新任务的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等于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即默认情况下新任务能够尽快投入运行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4C3EDAF-FF36-41A0-7184-68B34ECFDE9D}"/>
              </a:ext>
            </a:extLst>
          </p:cNvPr>
          <p:cNvSpPr/>
          <p:nvPr/>
        </p:nvSpPr>
        <p:spPr>
          <a:xfrm>
            <a:off x="7635276" y="4622893"/>
            <a:ext cx="4351242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设置优先级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只有</a:t>
            </a:r>
            <a:r>
              <a:rPr lang="en-US" altLang="zh-CN">
                <a:solidFill>
                  <a:sysClr val="windowText" lastClr="000000"/>
                </a:solidFill>
              </a:rPr>
              <a:t>CFS</a:t>
            </a:r>
            <a:r>
              <a:rPr lang="zh-CN" altLang="en-US">
                <a:solidFill>
                  <a:sysClr val="windowText" lastClr="000000"/>
                </a:solidFill>
              </a:rPr>
              <a:t>支持设置优先级，即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值，会影响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以及运行中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值，该任务会比默认情况获得更多或更少的运行机会。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A03710-F195-77A5-EE5D-8911E66003D2}"/>
              </a:ext>
            </a:extLst>
          </p:cNvPr>
          <p:cNvSpPr txBox="1"/>
          <p:nvPr/>
        </p:nvSpPr>
        <p:spPr>
          <a:xfrm>
            <a:off x="2351584" y="2677270"/>
            <a:ext cx="288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触发调度器总是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把</a:t>
            </a:r>
            <a:r>
              <a:rPr lang="en-US" altLang="zh-CN" err="1">
                <a:solidFill>
                  <a:srgbClr val="FF0000"/>
                </a:solidFill>
              </a:rPr>
              <a:t>vruntime</a:t>
            </a:r>
            <a:r>
              <a:rPr lang="zh-CN" altLang="en-US">
                <a:solidFill>
                  <a:srgbClr val="FF0000"/>
                </a:solidFill>
              </a:rPr>
              <a:t>最小值放在队首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893F71-8306-96C1-186A-419DFD8996B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774942" y="3000436"/>
            <a:ext cx="576642" cy="56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9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D702F3-F042-6D07-4A47-90AC0430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7" y="1095408"/>
            <a:ext cx="6534384" cy="1247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6CA988-8FA1-403E-07D7-302E6AAE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" y="2482992"/>
            <a:ext cx="9331333" cy="418636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8EEBC2-BA58-6FE9-3EF0-DB26E91A4F8D}"/>
              </a:ext>
            </a:extLst>
          </p:cNvPr>
          <p:cNvSpPr/>
          <p:nvPr/>
        </p:nvSpPr>
        <p:spPr>
          <a:xfrm>
            <a:off x="7356140" y="1302504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任务队列基于</a:t>
            </a:r>
            <a:r>
              <a:rPr lang="en-US" altLang="zh-CN" err="1">
                <a:solidFill>
                  <a:sysClr val="windowText" lastClr="000000"/>
                </a:solidFill>
              </a:rPr>
              <a:t>BtreeMap</a:t>
            </a:r>
            <a:r>
              <a:rPr lang="zh-CN" altLang="en-US">
                <a:solidFill>
                  <a:sysClr val="windowText" lastClr="000000"/>
                </a:solidFill>
              </a:rPr>
              <a:t>，即有序队列，排序基于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B075D8-493B-6AE0-6C54-A98BC781809E}"/>
              </a:ext>
            </a:extLst>
          </p:cNvPr>
          <p:cNvSpPr/>
          <p:nvPr/>
        </p:nvSpPr>
        <p:spPr>
          <a:xfrm>
            <a:off x="7356140" y="2708920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队首永远是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最小的任务，即当前应该被调度的目标任务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ACC4F27-9D2A-02B7-AC7C-3D23BE16B5C9}"/>
              </a:ext>
            </a:extLst>
          </p:cNvPr>
          <p:cNvSpPr/>
          <p:nvPr/>
        </p:nvSpPr>
        <p:spPr>
          <a:xfrm>
            <a:off x="7369520" y="4471987"/>
            <a:ext cx="4523124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由于当前任务执行后，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必然会发生变化，必须重新计算插入适当位置。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EEADC2-F31A-0204-536F-EAE0FD5904C6}"/>
              </a:ext>
            </a:extLst>
          </p:cNvPr>
          <p:cNvSpPr/>
          <p:nvPr/>
        </p:nvSpPr>
        <p:spPr>
          <a:xfrm>
            <a:off x="7356140" y="5445224"/>
            <a:ext cx="4523124" cy="1042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更新</a:t>
            </a:r>
            <a:r>
              <a:rPr lang="zh-CN" altLang="en-US" b="1">
                <a:solidFill>
                  <a:srgbClr val="FF0000"/>
                </a:solidFill>
              </a:rPr>
              <a:t>当前任务</a:t>
            </a:r>
            <a:r>
              <a:rPr lang="zh-CN" altLang="en-US">
                <a:solidFill>
                  <a:sysClr val="windowText" lastClr="000000"/>
                </a:solidFill>
              </a:rPr>
              <a:t>的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首次运行，或者当前任务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比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r>
              <a:rPr lang="zh-CN" altLang="en-US">
                <a:solidFill>
                  <a:sysClr val="windowText" lastClr="000000"/>
                </a:solidFill>
              </a:rPr>
              <a:t>大，就会触发</a:t>
            </a:r>
            <a:r>
              <a:rPr lang="en-US" altLang="zh-CN" err="1">
                <a:solidFill>
                  <a:sysClr val="windowText" lastClr="000000"/>
                </a:solidFill>
              </a:rPr>
              <a:t>resched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6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DE9F1-9684-1616-6AF3-C6CD2575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9" y="1146144"/>
            <a:ext cx="3401673" cy="163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1B5119-6BC6-3AB6-8A3A-7B0839AD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3467501"/>
            <a:ext cx="8081383" cy="1617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80146F-68D1-ACEE-4777-E9C1229A7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1" y="5123684"/>
            <a:ext cx="5976664" cy="1617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8D37C2-501C-A86F-2CF5-8DD7A73B2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93" y="2780928"/>
            <a:ext cx="4793000" cy="667569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1279E1-4DCA-66D4-6968-8DD6C927490B}"/>
              </a:ext>
            </a:extLst>
          </p:cNvPr>
          <p:cNvSpPr/>
          <p:nvPr/>
        </p:nvSpPr>
        <p:spPr>
          <a:xfrm>
            <a:off x="4511824" y="1163462"/>
            <a:ext cx="4068452" cy="1221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计算公式涉及的基础参数：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创建时固定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由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F8445-1E59-46EE-0226-A48F8A485038}"/>
              </a:ext>
            </a:extLst>
          </p:cNvPr>
          <p:cNvSpPr/>
          <p:nvPr/>
        </p:nvSpPr>
        <p:spPr>
          <a:xfrm>
            <a:off x="5494764" y="2888939"/>
            <a:ext cx="5677800" cy="5015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由定时器递增。如前页，只有当前任务由此机会。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746FD8-CEFA-74AC-85BB-59E61048A386}"/>
              </a:ext>
            </a:extLst>
          </p:cNvPr>
          <p:cNvSpPr/>
          <p:nvPr/>
        </p:nvSpPr>
        <p:spPr>
          <a:xfrm>
            <a:off x="8904312" y="4039214"/>
            <a:ext cx="2268252" cy="474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2BED87F-B760-8245-4517-4D1FAB9A602E}"/>
              </a:ext>
            </a:extLst>
          </p:cNvPr>
          <p:cNvSpPr/>
          <p:nvPr/>
        </p:nvSpPr>
        <p:spPr>
          <a:xfrm>
            <a:off x="6672065" y="5509002"/>
            <a:ext cx="4716523" cy="83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不是直接影响当前值，而是影响未来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的计算结果，步进速度会变化。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06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8100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6BBDD-9805-F80D-8743-F32DB39DCFDD}"/>
              </a:ext>
            </a:extLst>
          </p:cNvPr>
          <p:cNvSpPr/>
          <p:nvPr/>
        </p:nvSpPr>
        <p:spPr>
          <a:xfrm>
            <a:off x="1055440" y="5124308"/>
            <a:ext cx="6462718" cy="104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算法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42FB0-3C44-B7C1-E457-C2FCDE76ABB5}"/>
              </a:ext>
            </a:extLst>
          </p:cNvPr>
          <p:cNvSpPr/>
          <p:nvPr/>
        </p:nvSpPr>
        <p:spPr>
          <a:xfrm>
            <a:off x="1055440" y="3788094"/>
            <a:ext cx="6462718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框架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B6DD22C-BC36-815E-E5B4-B11068CADC0E}"/>
              </a:ext>
            </a:extLst>
          </p:cNvPr>
          <p:cNvSpPr txBox="1"/>
          <p:nvPr/>
        </p:nvSpPr>
        <p:spPr>
          <a:xfrm>
            <a:off x="515380" y="1124744"/>
            <a:ext cx="9649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建立了基础的调度框架，引入三个系统任务辅助任务管理。目前可以基于最简单的协作式和抢占式调度算法，支持多任务。</a:t>
            </a:r>
            <a:endParaRPr lang="en-US" altLang="zh-CN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E79B92-12DE-E4DB-C1E7-845FADB502DE}"/>
              </a:ext>
            </a:extLst>
          </p:cNvPr>
          <p:cNvSpPr txBox="1"/>
          <p:nvPr/>
        </p:nvSpPr>
        <p:spPr>
          <a:xfrm>
            <a:off x="1959095" y="573325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协作式调度</a:t>
            </a:r>
            <a:r>
              <a:rPr lang="en-US" altLang="zh-CN" sz="1600" err="1">
                <a:solidFill>
                  <a:schemeClr val="tx1"/>
                </a:solidFill>
              </a:rPr>
              <a:t>sched_fifo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7808DA-1554-96FD-F69B-2BDCDDB45011}"/>
              </a:ext>
            </a:extLst>
          </p:cNvPr>
          <p:cNvSpPr/>
          <p:nvPr/>
        </p:nvSpPr>
        <p:spPr>
          <a:xfrm>
            <a:off x="6474042" y="4522069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10484B-9081-EABB-EA16-04368B4DD0C4}"/>
              </a:ext>
            </a:extLst>
          </p:cNvPr>
          <p:cNvSpPr/>
          <p:nvPr/>
        </p:nvSpPr>
        <p:spPr>
          <a:xfrm>
            <a:off x="6474044" y="4213216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17C39F-D1AE-19D8-F5CE-820540C8D0BE}"/>
              </a:ext>
            </a:extLst>
          </p:cNvPr>
          <p:cNvSpPr/>
          <p:nvPr/>
        </p:nvSpPr>
        <p:spPr>
          <a:xfrm>
            <a:off x="6474043" y="3916070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3026FE-DB80-BC75-D510-C230207AA3A5}"/>
              </a:ext>
            </a:extLst>
          </p:cNvPr>
          <p:cNvSpPr txBox="1"/>
          <p:nvPr/>
        </p:nvSpPr>
        <p:spPr>
          <a:xfrm>
            <a:off x="1973542" y="5243834"/>
            <a:ext cx="2342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任务切换</a:t>
            </a:r>
            <a:r>
              <a:rPr lang="en-US" altLang="zh-CN" sz="1600" err="1">
                <a:solidFill>
                  <a:schemeClr val="tx1"/>
                </a:solidFill>
              </a:rPr>
              <a:t>context_switch</a:t>
            </a:r>
            <a:endParaRPr lang="zh-CN" altLang="en-US" sz="16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9D44C3-A8CB-BAFE-208D-543D76CB3133}"/>
              </a:ext>
            </a:extLst>
          </p:cNvPr>
          <p:cNvSpPr/>
          <p:nvPr/>
        </p:nvSpPr>
        <p:spPr>
          <a:xfrm>
            <a:off x="2039704" y="425021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376669-34CA-FE5B-3C9E-A3BBB59D2F32}"/>
              </a:ext>
            </a:extLst>
          </p:cNvPr>
          <p:cNvSpPr/>
          <p:nvPr/>
        </p:nvSpPr>
        <p:spPr>
          <a:xfrm>
            <a:off x="3689380" y="4250212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138C59-DDAB-880C-D310-D6F8CD237909}"/>
              </a:ext>
            </a:extLst>
          </p:cNvPr>
          <p:cNvSpPr/>
          <p:nvPr/>
        </p:nvSpPr>
        <p:spPr>
          <a:xfrm>
            <a:off x="4703999" y="4250212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C59E12-8348-8E9D-BFB8-B454BC1B36AC}"/>
              </a:ext>
            </a:extLst>
          </p:cNvPr>
          <p:cNvSpPr/>
          <p:nvPr/>
        </p:nvSpPr>
        <p:spPr>
          <a:xfrm>
            <a:off x="1055440" y="2997542"/>
            <a:ext cx="6462718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4F31EF-534B-393F-6529-DDA8E66765B0}"/>
              </a:ext>
            </a:extLst>
          </p:cNvPr>
          <p:cNvSpPr/>
          <p:nvPr/>
        </p:nvSpPr>
        <p:spPr>
          <a:xfrm>
            <a:off x="2039704" y="3131778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388210-F297-4EBF-4795-2EDD62267870}"/>
              </a:ext>
            </a:extLst>
          </p:cNvPr>
          <p:cNvSpPr/>
          <p:nvPr/>
        </p:nvSpPr>
        <p:spPr>
          <a:xfrm>
            <a:off x="3620725" y="312967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86CB5A-71A4-957D-7ABB-99EB44B9278E}"/>
              </a:ext>
            </a:extLst>
          </p:cNvPr>
          <p:cNvSpPr/>
          <p:nvPr/>
        </p:nvSpPr>
        <p:spPr>
          <a:xfrm>
            <a:off x="5153726" y="3136815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EE349D-C3A7-FBE4-5541-D69FC5169AFD}"/>
              </a:ext>
            </a:extLst>
          </p:cNvPr>
          <p:cNvSpPr/>
          <p:nvPr/>
        </p:nvSpPr>
        <p:spPr>
          <a:xfrm>
            <a:off x="6404865" y="3129673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C1CEF2-A97B-4AF3-73C6-9604467CDE3E}"/>
              </a:ext>
            </a:extLst>
          </p:cNvPr>
          <p:cNvSpPr txBox="1"/>
          <p:nvPr/>
        </p:nvSpPr>
        <p:spPr>
          <a:xfrm>
            <a:off x="4300411" y="5720088"/>
            <a:ext cx="30435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抢占式调度</a:t>
            </a:r>
            <a:r>
              <a:rPr lang="en-US" altLang="zh-CN" sz="1600" err="1">
                <a:solidFill>
                  <a:schemeClr val="tx1"/>
                </a:solidFill>
              </a:rPr>
              <a:t>sched_rr</a:t>
            </a:r>
            <a:r>
              <a:rPr lang="en-US" altLang="zh-CN" sz="1600">
                <a:solidFill>
                  <a:schemeClr val="tx1"/>
                </a:solidFill>
              </a:rPr>
              <a:t> &amp;</a:t>
            </a:r>
            <a:r>
              <a:rPr lang="en-US" altLang="zh-CN" sz="1600" err="1">
                <a:solidFill>
                  <a:schemeClr val="tx1"/>
                </a:solidFill>
              </a:rPr>
              <a:t>sched_cfs</a:t>
            </a:r>
            <a:endParaRPr lang="zh-CN" altLang="en-US" sz="160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CD7109E-D906-0B8B-84FD-F809087C3447}"/>
              </a:ext>
            </a:extLst>
          </p:cNvPr>
          <p:cNvSpPr/>
          <p:nvPr/>
        </p:nvSpPr>
        <p:spPr>
          <a:xfrm>
            <a:off x="7752184" y="3036485"/>
            <a:ext cx="338619" cy="1903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05B526-3F25-9F69-9602-E47CEED6FEA9}"/>
              </a:ext>
            </a:extLst>
          </p:cNvPr>
          <p:cNvSpPr txBox="1"/>
          <p:nvPr/>
        </p:nvSpPr>
        <p:spPr>
          <a:xfrm>
            <a:off x="8292244" y="371703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/>
              <a:t>axtask</a:t>
            </a:r>
            <a:endParaRPr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D3EDFA-6140-B7E4-6B62-6D04B81CBAFA}"/>
              </a:ext>
            </a:extLst>
          </p:cNvPr>
          <p:cNvSpPr txBox="1"/>
          <p:nvPr/>
        </p:nvSpPr>
        <p:spPr>
          <a:xfrm>
            <a:off x="8292323" y="5227645"/>
            <a:ext cx="1688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scheduler</a:t>
            </a:r>
          </a:p>
          <a:p>
            <a:r>
              <a:rPr lang="en-US" altLang="zh-CN" sz="2400" b="1"/>
              <a:t>&amp; </a:t>
            </a:r>
            <a:r>
              <a:rPr lang="en-US" altLang="zh-CN" sz="2400" b="1" err="1"/>
              <a:t>axhal</a:t>
            </a:r>
            <a:endParaRPr lang="zh-CN" altLang="en-US" sz="2400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B0BD4B-3139-7D18-B4E7-7344B181A30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518158" y="5643144"/>
            <a:ext cx="774165" cy="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0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4007768" y="288894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002060"/>
                </a:solidFill>
              </a:rPr>
              <a:t>课后练习</a:t>
            </a:r>
          </a:p>
        </p:txBody>
      </p:sp>
    </p:spTree>
    <p:extLst>
      <p:ext uri="{BB962C8B-B14F-4D97-AF65-F5344CB8AC3E}">
        <p14:creationId xmlns:p14="http://schemas.microsoft.com/office/powerpoint/2010/main" val="89365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4007768" y="2888940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rgbClr val="002060"/>
                </a:solidFill>
              </a:rPr>
              <a:t>Q &amp; A</a:t>
            </a:r>
            <a:endParaRPr lang="zh-CN" altLang="en-US" sz="8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0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16AF0-9E9F-26E7-80E4-7B41DB05D9E0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任务状态</a:t>
            </a:r>
            <a:endParaRPr lang="en-US" altLang="zh-CN" sz="32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4240AE-6888-F77B-8260-7CCB0434AB4C}"/>
              </a:ext>
            </a:extLst>
          </p:cNvPr>
          <p:cNvSpPr/>
          <p:nvPr/>
        </p:nvSpPr>
        <p:spPr>
          <a:xfrm>
            <a:off x="5074405" y="1952836"/>
            <a:ext cx="169218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Running(1)</a:t>
            </a:r>
          </a:p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正在执行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90DB5C-76E2-82E7-0AB9-B3A6BDDDCAB5}"/>
              </a:ext>
            </a:extLst>
          </p:cNvPr>
          <p:cNvSpPr/>
          <p:nvPr/>
        </p:nvSpPr>
        <p:spPr>
          <a:xfrm>
            <a:off x="5087888" y="4005064"/>
            <a:ext cx="169218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Exited(4)</a:t>
            </a:r>
          </a:p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已经退出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332486-3B19-9A8C-FE26-E0823F93B95E}"/>
              </a:ext>
            </a:extLst>
          </p:cNvPr>
          <p:cNvSpPr/>
          <p:nvPr/>
        </p:nvSpPr>
        <p:spPr>
          <a:xfrm>
            <a:off x="2711624" y="2996952"/>
            <a:ext cx="169218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Ready(2)</a:t>
            </a:r>
          </a:p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可被调度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739D58-E324-BD7C-D27F-76145A8EB19A}"/>
              </a:ext>
            </a:extLst>
          </p:cNvPr>
          <p:cNvSpPr/>
          <p:nvPr/>
        </p:nvSpPr>
        <p:spPr>
          <a:xfrm>
            <a:off x="7708776" y="3049448"/>
            <a:ext cx="1692188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Blocked(3)</a:t>
            </a:r>
          </a:p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阻塞等待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9510A5-8187-9C74-ED7D-2392624E4DB2}"/>
              </a:ext>
            </a:extLst>
          </p:cNvPr>
          <p:cNvCxnSpPr/>
          <p:nvPr/>
        </p:nvCxnSpPr>
        <p:spPr>
          <a:xfrm>
            <a:off x="5920499" y="2924944"/>
            <a:ext cx="13483" cy="916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9BC635-7306-EAA0-91CE-97C00B1A45B2}"/>
              </a:ext>
            </a:extLst>
          </p:cNvPr>
          <p:cNvCxnSpPr>
            <a:cxnSpLocks/>
          </p:cNvCxnSpPr>
          <p:nvPr/>
        </p:nvCxnSpPr>
        <p:spPr>
          <a:xfrm>
            <a:off x="6888088" y="2744924"/>
            <a:ext cx="684076" cy="396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AD1CFBF-D75D-6B1D-B6FE-5FA83720E1D7}"/>
              </a:ext>
            </a:extLst>
          </p:cNvPr>
          <p:cNvCxnSpPr/>
          <p:nvPr/>
        </p:nvCxnSpPr>
        <p:spPr>
          <a:xfrm flipV="1">
            <a:off x="4529046" y="2739998"/>
            <a:ext cx="504056" cy="36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6C9F6E-C40B-6110-5DB7-4F35409030AF}"/>
              </a:ext>
            </a:extLst>
          </p:cNvPr>
          <p:cNvCxnSpPr/>
          <p:nvPr/>
        </p:nvCxnSpPr>
        <p:spPr>
          <a:xfrm flipH="1">
            <a:off x="4619836" y="2852936"/>
            <a:ext cx="504056" cy="364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1973B15-CA90-8254-DA62-13B034A2BF54}"/>
              </a:ext>
            </a:extLst>
          </p:cNvPr>
          <p:cNvCxnSpPr>
            <a:cxnSpLocks/>
          </p:cNvCxnSpPr>
          <p:nvPr/>
        </p:nvCxnSpPr>
        <p:spPr>
          <a:xfrm flipH="1" flipV="1">
            <a:off x="6780076" y="2852936"/>
            <a:ext cx="684076" cy="364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E590F4-CC7B-8622-C3E4-8975660DC2FD}"/>
              </a:ext>
            </a:extLst>
          </p:cNvPr>
          <p:cNvCxnSpPr/>
          <p:nvPr/>
        </p:nvCxnSpPr>
        <p:spPr>
          <a:xfrm flipH="1">
            <a:off x="4691844" y="3429000"/>
            <a:ext cx="28803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C2794C9-4D51-0229-AA4F-9566E01A60C8}"/>
              </a:ext>
            </a:extLst>
          </p:cNvPr>
          <p:cNvSpPr txBox="1"/>
          <p:nvPr/>
        </p:nvSpPr>
        <p:spPr>
          <a:xfrm>
            <a:off x="4565322" y="1167754"/>
            <a:ext cx="29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当前正在被</a:t>
            </a:r>
            <a:r>
              <a:rPr lang="en-US" altLang="zh-CN"/>
              <a:t>CPU</a:t>
            </a:r>
            <a:r>
              <a:rPr lang="zh-CN" altLang="en-US"/>
              <a:t>执行的任务</a:t>
            </a:r>
            <a:endParaRPr lang="en-US" altLang="zh-CN"/>
          </a:p>
          <a:p>
            <a:r>
              <a:rPr lang="zh-CN" altLang="en-US"/>
              <a:t>对每个</a:t>
            </a:r>
            <a:r>
              <a:rPr lang="en-US" altLang="zh-CN"/>
              <a:t>CPU</a:t>
            </a:r>
            <a:r>
              <a:rPr lang="zh-CN" altLang="en-US"/>
              <a:t>，至多有一个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98976E-9F28-3437-5B9B-A265131EAF21}"/>
              </a:ext>
            </a:extLst>
          </p:cNvPr>
          <p:cNvSpPr txBox="1"/>
          <p:nvPr/>
        </p:nvSpPr>
        <p:spPr>
          <a:xfrm>
            <a:off x="4529046" y="4930983"/>
            <a:ext cx="29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任务执行完毕，已经退出</a:t>
            </a:r>
            <a:endParaRPr lang="en-US" altLang="zh-CN"/>
          </a:p>
          <a:p>
            <a:r>
              <a:rPr lang="zh-CN" altLang="en-US"/>
              <a:t>等待系统任务</a:t>
            </a:r>
            <a:r>
              <a:rPr lang="en-US" altLang="zh-CN"/>
              <a:t> </a:t>
            </a:r>
            <a:r>
              <a:rPr lang="en-US" altLang="zh-CN" err="1"/>
              <a:t>gc</a:t>
            </a:r>
            <a:r>
              <a:rPr lang="en-US" altLang="zh-CN"/>
              <a:t> </a:t>
            </a:r>
            <a:r>
              <a:rPr lang="zh-CN" altLang="en-US"/>
              <a:t>执行释放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71F052-C82D-7572-BBA4-F2C038EEF9F5}"/>
              </a:ext>
            </a:extLst>
          </p:cNvPr>
          <p:cNvSpPr txBox="1"/>
          <p:nvPr/>
        </p:nvSpPr>
        <p:spPr>
          <a:xfrm>
            <a:off x="9588388" y="3106705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阻塞中</a:t>
            </a:r>
            <a:endParaRPr lang="en-US" altLang="zh-CN"/>
          </a:p>
          <a:p>
            <a:r>
              <a:rPr lang="zh-CN" altLang="en-US"/>
              <a:t>等待唤醒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435700-248D-1CB7-47EC-34D2D87B146C}"/>
              </a:ext>
            </a:extLst>
          </p:cNvPr>
          <p:cNvSpPr txBox="1"/>
          <p:nvPr/>
        </p:nvSpPr>
        <p:spPr>
          <a:xfrm>
            <a:off x="883770" y="3100038"/>
            <a:ext cx="189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处于就绪状态</a:t>
            </a:r>
            <a:endParaRPr lang="en-US" altLang="zh-CN"/>
          </a:p>
          <a:p>
            <a:r>
              <a:rPr lang="zh-CN" altLang="en-US"/>
              <a:t>随时等待被调度</a:t>
            </a:r>
          </a:p>
        </p:txBody>
      </p:sp>
    </p:spTree>
    <p:extLst>
      <p:ext uri="{BB962C8B-B14F-4D97-AF65-F5344CB8AC3E}">
        <p14:creationId xmlns:p14="http://schemas.microsoft.com/office/powerpoint/2010/main" val="100231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16AF0-9E9F-26E7-80E4-7B41DB05D9E0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任务数据结构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CD094C-F80A-8FB0-5E48-69A4AF24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91" y="1286580"/>
            <a:ext cx="3706801" cy="544526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A26449BA-3D5C-86BD-66D0-5AA4DC25D16F}"/>
              </a:ext>
            </a:extLst>
          </p:cNvPr>
          <p:cNvSpPr/>
          <p:nvPr/>
        </p:nvSpPr>
        <p:spPr>
          <a:xfrm>
            <a:off x="4655840" y="1286581"/>
            <a:ext cx="7164796" cy="774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is_idle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本身是系统任务</a:t>
            </a:r>
            <a:r>
              <a:rPr lang="en-US" altLang="zh-CN">
                <a:solidFill>
                  <a:sysClr val="windowText" lastClr="000000"/>
                </a:solidFill>
              </a:rPr>
              <a:t>idle</a:t>
            </a: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is_init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本身是任务</a:t>
            </a:r>
            <a:r>
              <a:rPr lang="en-US" altLang="zh-CN">
                <a:solidFill>
                  <a:sysClr val="windowText" lastClr="000000"/>
                </a:solidFill>
              </a:rPr>
              <a:t>main(</a:t>
            </a:r>
            <a:r>
              <a:rPr lang="zh-CN" altLang="en-US">
                <a:solidFill>
                  <a:sysClr val="windowText" lastClr="000000"/>
                </a:solidFill>
              </a:rPr>
              <a:t>其实就是主线程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</a:p>
          <a:p>
            <a:endParaRPr lang="en-US" altLang="zh-CN">
              <a:solidFill>
                <a:sysClr val="windowText" lastClr="00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66A98D5-E79D-1ED6-5B58-AB59928F9987}"/>
              </a:ext>
            </a:extLst>
          </p:cNvPr>
          <p:cNvCxnSpPr>
            <a:endCxn id="2" idx="1"/>
          </p:cNvCxnSpPr>
          <p:nvPr/>
        </p:nvCxnSpPr>
        <p:spPr>
          <a:xfrm flipV="1">
            <a:off x="2351584" y="1673715"/>
            <a:ext cx="2304256" cy="56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AFC2173-70DC-9510-9001-A10826B801C2}"/>
              </a:ext>
            </a:extLst>
          </p:cNvPr>
          <p:cNvSpPr/>
          <p:nvPr/>
        </p:nvSpPr>
        <p:spPr>
          <a:xfrm>
            <a:off x="4655840" y="2426128"/>
            <a:ext cx="7164796" cy="774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entry: </a:t>
            </a:r>
            <a:r>
              <a:rPr lang="zh-CN" altLang="en-US">
                <a:solidFill>
                  <a:sysClr val="windowText" lastClr="000000"/>
                </a:solidFill>
              </a:rPr>
              <a:t>实现任务逻辑函数的入口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state: </a:t>
            </a:r>
            <a:r>
              <a:rPr lang="zh-CN" altLang="en-US">
                <a:solidFill>
                  <a:sysClr val="windowText" lastClr="000000"/>
                </a:solidFill>
              </a:rPr>
              <a:t>任务状态，即上页所示的四个状态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F15787-58F0-0621-38BF-2FB3BB180428}"/>
              </a:ext>
            </a:extLst>
          </p:cNvPr>
          <p:cNvSpPr/>
          <p:nvPr/>
        </p:nvSpPr>
        <p:spPr>
          <a:xfrm>
            <a:off x="4655840" y="4185084"/>
            <a:ext cx="7164796" cy="4680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kstack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r>
              <a:rPr lang="zh-CN" altLang="en-US">
                <a:solidFill>
                  <a:sysClr val="windowText" lastClr="000000"/>
                </a:solidFill>
              </a:rPr>
              <a:t>任务相当于线程，所以具有自己的栈空间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AF596D-1BC5-26BA-063A-FF5759A2B992}"/>
              </a:ext>
            </a:extLst>
          </p:cNvPr>
          <p:cNvSpPr/>
          <p:nvPr/>
        </p:nvSpPr>
        <p:spPr>
          <a:xfrm>
            <a:off x="4655840" y="5570428"/>
            <a:ext cx="3312370" cy="91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err="1">
                <a:solidFill>
                  <a:srgbClr val="FF0000"/>
                </a:solidFill>
              </a:rPr>
              <a:t>ctx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上下文类型</a:t>
            </a:r>
            <a:r>
              <a:rPr lang="en-US" altLang="zh-CN" err="1">
                <a:solidFill>
                  <a:sysClr val="windowText" lastClr="000000"/>
                </a:solidFill>
              </a:rPr>
              <a:t>TaskContext</a:t>
            </a:r>
            <a:r>
              <a:rPr lang="zh-CN" altLang="en-US">
                <a:solidFill>
                  <a:sysClr val="windowText" lastClr="000000"/>
                </a:solidFill>
              </a:rPr>
              <a:t>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       </a:t>
            </a:r>
            <a:r>
              <a:rPr lang="zh-CN" altLang="en-US">
                <a:solidFill>
                  <a:sysClr val="windowText" lastClr="000000"/>
                </a:solidFill>
              </a:rPr>
              <a:t>调度的核心数据结构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       </a:t>
            </a:r>
            <a:r>
              <a:rPr lang="zh-CN" altLang="en-US">
                <a:solidFill>
                  <a:sysClr val="windowText" lastClr="000000"/>
                </a:solidFill>
              </a:rPr>
              <a:t>保存恢复任务的关键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05A3FC-2585-1830-AEE1-DCBC9124E852}"/>
              </a:ext>
            </a:extLst>
          </p:cNvPr>
          <p:cNvCxnSpPr>
            <a:endCxn id="7" idx="1"/>
          </p:cNvCxnSpPr>
          <p:nvPr/>
        </p:nvCxnSpPr>
        <p:spPr>
          <a:xfrm flipV="1">
            <a:off x="3827748" y="2813262"/>
            <a:ext cx="828092" cy="14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8EC0D0-A517-7202-9E7D-41067A1CE201}"/>
              </a:ext>
            </a:extLst>
          </p:cNvPr>
          <p:cNvCxnSpPr/>
          <p:nvPr/>
        </p:nvCxnSpPr>
        <p:spPr>
          <a:xfrm flipV="1">
            <a:off x="3323692" y="4617133"/>
            <a:ext cx="1332148" cy="104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CBFDB-D50B-129C-494C-352BF1894B50}"/>
              </a:ext>
            </a:extLst>
          </p:cNvPr>
          <p:cNvCxnSpPr>
            <a:endCxn id="9" idx="1"/>
          </p:cNvCxnSpPr>
          <p:nvPr/>
        </p:nvCxnSpPr>
        <p:spPr>
          <a:xfrm>
            <a:off x="3611724" y="5913276"/>
            <a:ext cx="1044116" cy="11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F6411D3-8D71-AA15-9D8C-21F1CB391A95}"/>
              </a:ext>
            </a:extLst>
          </p:cNvPr>
          <p:cNvSpPr/>
          <p:nvPr/>
        </p:nvSpPr>
        <p:spPr>
          <a:xfrm>
            <a:off x="1811525" y="2459453"/>
            <a:ext cx="8742070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3420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通用调度框架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61CB3-2335-7581-2731-FD633E00CA86}"/>
              </a:ext>
            </a:extLst>
          </p:cNvPr>
          <p:cNvSpPr/>
          <p:nvPr/>
        </p:nvSpPr>
        <p:spPr>
          <a:xfrm>
            <a:off x="2793172" y="2623228"/>
            <a:ext cx="1080120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D519FC-D1BB-A00B-64B2-23CE0F00878F}"/>
              </a:ext>
            </a:extLst>
          </p:cNvPr>
          <p:cNvSpPr/>
          <p:nvPr/>
        </p:nvSpPr>
        <p:spPr>
          <a:xfrm>
            <a:off x="1811525" y="3503566"/>
            <a:ext cx="523011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                     run</a:t>
            </a:r>
            <a:r>
              <a:rPr lang="en-US" altLang="zh-CN" sz="2000" err="1">
                <a:solidFill>
                  <a:schemeClr val="tx1"/>
                </a:solidFill>
              </a:rPr>
              <a:t>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43B777-E256-F5A3-A841-6AAADB2CF635}"/>
              </a:ext>
            </a:extLst>
          </p:cNvPr>
          <p:cNvSpPr/>
          <p:nvPr/>
        </p:nvSpPr>
        <p:spPr>
          <a:xfrm>
            <a:off x="3935760" y="5553236"/>
            <a:ext cx="6617835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C0FE96-77CD-9238-D4AE-6E02C89CC810}"/>
              </a:ext>
            </a:extLst>
          </p:cNvPr>
          <p:cNvSpPr/>
          <p:nvPr/>
        </p:nvSpPr>
        <p:spPr>
          <a:xfrm>
            <a:off x="5210355" y="5688037"/>
            <a:ext cx="162018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sched_fifo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1995EB-5E0F-C6B0-549B-2354EE945F66}"/>
              </a:ext>
            </a:extLst>
          </p:cNvPr>
          <p:cNvSpPr/>
          <p:nvPr/>
        </p:nvSpPr>
        <p:spPr>
          <a:xfrm>
            <a:off x="9585058" y="3503566"/>
            <a:ext cx="968537" cy="161297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timelist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64421AB-D142-6994-D157-B91B67ECE443}"/>
              </a:ext>
            </a:extLst>
          </p:cNvPr>
          <p:cNvSpPr/>
          <p:nvPr/>
        </p:nvSpPr>
        <p:spPr>
          <a:xfrm>
            <a:off x="416908" y="36528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CB7D92-4C16-57CE-3882-A4DB049AD6CA}"/>
              </a:ext>
            </a:extLst>
          </p:cNvPr>
          <p:cNvSpPr/>
          <p:nvPr/>
        </p:nvSpPr>
        <p:spPr>
          <a:xfrm>
            <a:off x="2325120" y="4057390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11C8F3-F61D-8C74-0D33-5F739B8AEAA2}"/>
              </a:ext>
            </a:extLst>
          </p:cNvPr>
          <p:cNvCxnSpPr/>
          <p:nvPr/>
        </p:nvCxnSpPr>
        <p:spPr>
          <a:xfrm>
            <a:off x="1605040" y="4077709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02BCC26-3189-3826-1010-FF9BC836B247}"/>
              </a:ext>
            </a:extLst>
          </p:cNvPr>
          <p:cNvSpPr/>
          <p:nvPr/>
        </p:nvSpPr>
        <p:spPr>
          <a:xfrm>
            <a:off x="3510506" y="40573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B9AE2A-B9BA-FE9B-D590-7E458076C481}"/>
              </a:ext>
            </a:extLst>
          </p:cNvPr>
          <p:cNvSpPr/>
          <p:nvPr/>
        </p:nvSpPr>
        <p:spPr>
          <a:xfrm>
            <a:off x="7310769" y="3508844"/>
            <a:ext cx="1999127" cy="16129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err="1">
                <a:solidFill>
                  <a:schemeClr val="tx1"/>
                </a:solidFill>
              </a:rPr>
              <a:t>wait_queue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9690C3-14F7-3314-4292-460DFE93944D}"/>
              </a:ext>
            </a:extLst>
          </p:cNvPr>
          <p:cNvSpPr/>
          <p:nvPr/>
        </p:nvSpPr>
        <p:spPr>
          <a:xfrm>
            <a:off x="4635883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4107F7-5076-84B9-7CA8-BCB0141CC602}"/>
              </a:ext>
            </a:extLst>
          </p:cNvPr>
          <p:cNvSpPr/>
          <p:nvPr/>
        </p:nvSpPr>
        <p:spPr>
          <a:xfrm>
            <a:off x="5761546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2E8F00-B7BA-BCDF-D351-0B58C9DB8000}"/>
              </a:ext>
            </a:extLst>
          </p:cNvPr>
          <p:cNvSpPr/>
          <p:nvPr/>
        </p:nvSpPr>
        <p:spPr>
          <a:xfrm>
            <a:off x="7840239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8FE27BF-36A6-75D6-47B5-BCBCE641A4B5}"/>
              </a:ext>
            </a:extLst>
          </p:cNvPr>
          <p:cNvSpPr/>
          <p:nvPr/>
        </p:nvSpPr>
        <p:spPr>
          <a:xfrm>
            <a:off x="6407586" y="4598237"/>
            <a:ext cx="1622323" cy="334346"/>
          </a:xfrm>
          <a:custGeom>
            <a:avLst/>
            <a:gdLst>
              <a:gd name="connsiteX0" fmla="*/ 1622323 w 1622323"/>
              <a:gd name="connsiteY0" fmla="*/ 0 h 334346"/>
              <a:gd name="connsiteX1" fmla="*/ 786581 w 1622323"/>
              <a:gd name="connsiteY1" fmla="*/ 334297 h 334346"/>
              <a:gd name="connsiteX2" fmla="*/ 0 w 1622323"/>
              <a:gd name="connsiteY2" fmla="*/ 19665 h 33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323" h="334346">
                <a:moveTo>
                  <a:pt x="1622323" y="0"/>
                </a:moveTo>
                <a:cubicBezTo>
                  <a:pt x="1339645" y="165510"/>
                  <a:pt x="1056968" y="331020"/>
                  <a:pt x="786581" y="334297"/>
                </a:cubicBezTo>
                <a:cubicBezTo>
                  <a:pt x="516194" y="337574"/>
                  <a:pt x="258097" y="178619"/>
                  <a:pt x="0" y="1966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5FAFA3-F072-7198-06BB-A6C0AED14F2C}"/>
              </a:ext>
            </a:extLst>
          </p:cNvPr>
          <p:cNvSpPr txBox="1"/>
          <p:nvPr/>
        </p:nvSpPr>
        <p:spPr>
          <a:xfrm>
            <a:off x="6960268" y="4563251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引用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A282AC3-F48B-71EE-EFF1-543C76E017D4}"/>
              </a:ext>
            </a:extLst>
          </p:cNvPr>
          <p:cNvSpPr/>
          <p:nvPr/>
        </p:nvSpPr>
        <p:spPr>
          <a:xfrm>
            <a:off x="3362729" y="3893741"/>
            <a:ext cx="3450440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5FDF3F-5159-357E-B7E4-94EC38D46DE1}"/>
              </a:ext>
            </a:extLst>
          </p:cNvPr>
          <p:cNvSpPr/>
          <p:nvPr/>
        </p:nvSpPr>
        <p:spPr>
          <a:xfrm>
            <a:off x="6981646" y="5688037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042C06-0490-960D-960D-0990F31025EB}"/>
              </a:ext>
            </a:extLst>
          </p:cNvPr>
          <p:cNvSpPr/>
          <p:nvPr/>
        </p:nvSpPr>
        <p:spPr>
          <a:xfrm>
            <a:off x="8769836" y="5698491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BEDDD4-06C4-5D4F-62CF-9C47F4BE58B2}"/>
              </a:ext>
            </a:extLst>
          </p:cNvPr>
          <p:cNvSpPr/>
          <p:nvPr/>
        </p:nvSpPr>
        <p:spPr>
          <a:xfrm>
            <a:off x="8774968" y="2598624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97CD919-C457-0F31-1C08-9A358BEC704D}"/>
              </a:ext>
            </a:extLst>
          </p:cNvPr>
          <p:cNvSpPr/>
          <p:nvPr/>
        </p:nvSpPr>
        <p:spPr>
          <a:xfrm>
            <a:off x="4095822" y="2623228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1F86B5-C846-E0A6-2852-9850C1DC1C56}"/>
              </a:ext>
            </a:extLst>
          </p:cNvPr>
          <p:cNvSpPr/>
          <p:nvPr/>
        </p:nvSpPr>
        <p:spPr>
          <a:xfrm>
            <a:off x="5598449" y="2623569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EE0D1A-0620-60C0-A7DD-E4B63994DF15}"/>
              </a:ext>
            </a:extLst>
          </p:cNvPr>
          <p:cNvSpPr/>
          <p:nvPr/>
        </p:nvSpPr>
        <p:spPr>
          <a:xfrm>
            <a:off x="7067545" y="2619024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F912E2-AD11-CB3B-9E6A-D6CB450C6F65}"/>
              </a:ext>
            </a:extLst>
          </p:cNvPr>
          <p:cNvSpPr txBox="1"/>
          <p:nvPr/>
        </p:nvSpPr>
        <p:spPr>
          <a:xfrm>
            <a:off x="10884532" y="2564904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516842-8891-68DE-3DA3-2FA9B55820F6}"/>
              </a:ext>
            </a:extLst>
          </p:cNvPr>
          <p:cNvSpPr txBox="1"/>
          <p:nvPr/>
        </p:nvSpPr>
        <p:spPr>
          <a:xfrm>
            <a:off x="10668509" y="3717032"/>
            <a:ext cx="12601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框架</a:t>
            </a:r>
            <a:endParaRPr lang="en-US" altLang="zh-CN" sz="2400"/>
          </a:p>
          <a:p>
            <a:pPr algn="ctr"/>
            <a:r>
              <a:rPr lang="en-US" altLang="zh-CN" sz="1600"/>
              <a:t>task</a:t>
            </a:r>
          </a:p>
          <a:p>
            <a:pPr algn="ctr"/>
            <a:r>
              <a:rPr lang="en-US" altLang="zh-CN" sz="1600" err="1"/>
              <a:t>runqueue</a:t>
            </a:r>
            <a:endParaRPr lang="en-US" altLang="zh-CN" sz="1600"/>
          </a:p>
          <a:p>
            <a:pPr algn="ctr"/>
            <a:r>
              <a:rPr lang="en-US" altLang="zh-CN" sz="1600" err="1"/>
              <a:t>waitqueue</a:t>
            </a:r>
            <a:endParaRPr lang="en-US" altLang="zh-CN" sz="1600"/>
          </a:p>
          <a:p>
            <a:pPr algn="ctr"/>
            <a:r>
              <a:rPr lang="en-US" altLang="zh-CN" sz="1600" err="1"/>
              <a:t>timelist</a:t>
            </a:r>
            <a:endParaRPr lang="zh-CN" altLang="en-US" sz="1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01E0F7-7AD9-0104-121D-20745C461EB8}"/>
              </a:ext>
            </a:extLst>
          </p:cNvPr>
          <p:cNvSpPr txBox="1"/>
          <p:nvPr/>
        </p:nvSpPr>
        <p:spPr>
          <a:xfrm>
            <a:off x="10880323" y="5688038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B761BAA8-AB5E-8458-B89A-71E613DE85F3}"/>
              </a:ext>
            </a:extLst>
          </p:cNvPr>
          <p:cNvSpPr/>
          <p:nvPr/>
        </p:nvSpPr>
        <p:spPr>
          <a:xfrm>
            <a:off x="4251238" y="50300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FCBE36-5466-2753-A081-97C4F61E2BB3}"/>
              </a:ext>
            </a:extLst>
          </p:cNvPr>
          <p:cNvSpPr txBox="1"/>
          <p:nvPr/>
        </p:nvSpPr>
        <p:spPr>
          <a:xfrm>
            <a:off x="551383" y="1016732"/>
            <a:ext cx="11017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支持协作式和抢占式调度的通用框架。</a:t>
            </a:r>
            <a:endParaRPr lang="en-US" altLang="zh-CN" sz="2400"/>
          </a:p>
          <a:p>
            <a:r>
              <a:rPr lang="zh-CN" altLang="en-US" sz="2400"/>
              <a:t>抢占式会涉及一些额外的部分，用虚线标出，将在下节介绍。</a:t>
            </a:r>
            <a:endParaRPr lang="en-US" altLang="zh-CN" sz="2400"/>
          </a:p>
          <a:p>
            <a:r>
              <a:rPr lang="zh-CN" altLang="en-US" sz="2400"/>
              <a:t>标红的两处：当前任务是操作的焦点，而</a:t>
            </a:r>
            <a:r>
              <a:rPr lang="en-US" altLang="zh-CN" sz="2400" err="1"/>
              <a:t>TaskContext.switch_to</a:t>
            </a:r>
            <a:r>
              <a:rPr lang="zh-CN" altLang="en-US" sz="2400"/>
              <a:t>是任务切换的关键。</a:t>
            </a:r>
            <a:endParaRPr lang="en-US" altLang="zh-CN" sz="2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AFCD098-1F23-4DAD-B4CA-917809F2A491}"/>
              </a:ext>
            </a:extLst>
          </p:cNvPr>
          <p:cNvSpPr/>
          <p:nvPr/>
        </p:nvSpPr>
        <p:spPr>
          <a:xfrm>
            <a:off x="1811525" y="5561737"/>
            <a:ext cx="1797507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TaskContext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399C7B1-7E0D-2882-67BE-3F7B316F77E6}"/>
              </a:ext>
            </a:extLst>
          </p:cNvPr>
          <p:cNvSpPr/>
          <p:nvPr/>
        </p:nvSpPr>
        <p:spPr>
          <a:xfrm>
            <a:off x="1883532" y="5985284"/>
            <a:ext cx="1620180" cy="2299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switch_to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684B6E-8766-724B-F80E-6E650EA84652}"/>
              </a:ext>
            </a:extLst>
          </p:cNvPr>
          <p:cNvSpPr txBox="1"/>
          <p:nvPr/>
        </p:nvSpPr>
        <p:spPr>
          <a:xfrm>
            <a:off x="2217107" y="459823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784866-C70E-BF0E-CA56-46711AE8EEAF}"/>
              </a:ext>
            </a:extLst>
          </p:cNvPr>
          <p:cNvSpPr txBox="1"/>
          <p:nvPr/>
        </p:nvSpPr>
        <p:spPr>
          <a:xfrm>
            <a:off x="2140329" y="6283816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任务切换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A250E1-D4F6-3C91-41AE-9CA77C137B08}"/>
              </a:ext>
            </a:extLst>
          </p:cNvPr>
          <p:cNvSpPr/>
          <p:nvPr/>
        </p:nvSpPr>
        <p:spPr>
          <a:xfrm>
            <a:off x="9624392" y="4293097"/>
            <a:ext cx="893199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timers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5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接口 </a:t>
            </a:r>
            <a:r>
              <a:rPr lang="en-US" altLang="zh-CN" sz="3200"/>
              <a:t>- </a:t>
            </a:r>
            <a:r>
              <a:rPr lang="zh-CN" altLang="en-US" sz="3200"/>
              <a:t>主要调度</a:t>
            </a:r>
            <a:r>
              <a:rPr lang="en-US" altLang="zh-CN" sz="3200"/>
              <a:t>API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445FDD-74A7-B19E-0F58-0AFCFD2F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85" y="332656"/>
            <a:ext cx="5971748" cy="15231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8E3095-F35D-4139-4DF0-9DCA03A313BF}"/>
              </a:ext>
            </a:extLst>
          </p:cNvPr>
          <p:cNvSpPr txBox="1"/>
          <p:nvPr/>
        </p:nvSpPr>
        <p:spPr>
          <a:xfrm>
            <a:off x="515380" y="1307837"/>
            <a:ext cx="529258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接口公开的是</a:t>
            </a:r>
            <a:r>
              <a:rPr lang="en-US" altLang="zh-CN" sz="2400" err="1"/>
              <a:t>runqueue</a:t>
            </a:r>
            <a:r>
              <a:rPr lang="zh-CN" altLang="en-US" sz="2400"/>
              <a:t>的对应方法</a:t>
            </a:r>
            <a:endParaRPr lang="en-US" altLang="zh-CN" sz="2400"/>
          </a:p>
          <a:p>
            <a:endParaRPr lang="en-US" altLang="zh-CN" sz="2400"/>
          </a:p>
          <a:p>
            <a:pPr marL="457200" indent="-457200">
              <a:buAutoNum type="arabicParenR"/>
            </a:pPr>
            <a:r>
              <a:rPr lang="en-US" altLang="zh-CN" sz="2400" err="1"/>
              <a:t>spawn&amp;spawn_raw</a:t>
            </a:r>
            <a:endParaRPr lang="en-US" altLang="zh-CN" sz="2400"/>
          </a:p>
          <a:p>
            <a:r>
              <a:rPr lang="zh-CN" altLang="en-US" sz="2000"/>
              <a:t>产生一个新任务，加入</a:t>
            </a:r>
            <a:r>
              <a:rPr lang="en-US" altLang="zh-CN" sz="2000" err="1"/>
              <a:t>runqueue</a:t>
            </a:r>
            <a:r>
              <a:rPr lang="zh-CN" altLang="en-US" sz="2000"/>
              <a:t>，处于</a:t>
            </a:r>
            <a:r>
              <a:rPr lang="en-US" altLang="zh-CN" sz="2000"/>
              <a:t>Ready</a:t>
            </a:r>
          </a:p>
          <a:p>
            <a:endParaRPr lang="en-US" altLang="zh-CN" sz="2400"/>
          </a:p>
          <a:p>
            <a:r>
              <a:rPr lang="en-US" altLang="zh-CN" sz="2400"/>
              <a:t>2) </a:t>
            </a:r>
            <a:r>
              <a:rPr lang="en-US" altLang="zh-CN" sz="2400" err="1"/>
              <a:t>yield_now</a:t>
            </a:r>
            <a:r>
              <a:rPr lang="en-US" altLang="zh-CN" sz="2400"/>
              <a:t> (</a:t>
            </a:r>
            <a:r>
              <a:rPr lang="zh-CN" altLang="en-US" sz="2400"/>
              <a:t>协作式调度的关键</a:t>
            </a:r>
            <a:r>
              <a:rPr lang="en-US" altLang="zh-CN" sz="2400"/>
              <a:t>)</a:t>
            </a:r>
          </a:p>
          <a:p>
            <a:r>
              <a:rPr lang="zh-CN" altLang="en-US" sz="2000"/>
              <a:t>主动让出</a:t>
            </a:r>
            <a:r>
              <a:rPr lang="en-US" altLang="zh-CN" sz="2000"/>
              <a:t>CPU</a:t>
            </a:r>
            <a:r>
              <a:rPr lang="zh-CN" altLang="en-US" sz="2000"/>
              <a:t>执行权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3) </a:t>
            </a:r>
            <a:r>
              <a:rPr lang="en-US" altLang="zh-CN" sz="2400" err="1"/>
              <a:t>sleep&amp;sleep_until</a:t>
            </a:r>
            <a:endParaRPr lang="en-US" altLang="zh-CN" sz="2400"/>
          </a:p>
          <a:p>
            <a:r>
              <a:rPr lang="zh-CN" altLang="en-US" sz="2000"/>
              <a:t>睡眠固定的时间后醒来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timers</a:t>
            </a:r>
            <a:r>
              <a:rPr lang="zh-CN" altLang="en-US" sz="2000"/>
              <a:t>定时器列表中注册，等待唤醒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4) exit</a:t>
            </a:r>
          </a:p>
          <a:p>
            <a:r>
              <a:rPr lang="zh-CN" altLang="en-US" sz="2000"/>
              <a:t>当前任务退出，标记状态，等待</a:t>
            </a:r>
            <a:r>
              <a:rPr lang="en-US" altLang="zh-CN" sz="2000"/>
              <a:t>GC</a:t>
            </a:r>
            <a:r>
              <a:rPr lang="zh-CN" altLang="en-US" sz="2000"/>
              <a:t>回收</a:t>
            </a:r>
            <a:endParaRPr lang="en-US" altLang="zh-CN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47A4CE-9954-ABCB-5ED6-3D781E49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85" y="1687964"/>
            <a:ext cx="5292588" cy="12328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4C15DB-B25E-51D3-6241-B0E9F8C06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0968"/>
            <a:ext cx="4390036" cy="124582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B673AC4-07CD-E472-0679-C1DFA639068E}"/>
              </a:ext>
            </a:extLst>
          </p:cNvPr>
          <p:cNvSpPr/>
          <p:nvPr/>
        </p:nvSpPr>
        <p:spPr>
          <a:xfrm>
            <a:off x="6312024" y="3933056"/>
            <a:ext cx="241226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3852D5-FF91-6FCA-3144-C286B370E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87" y="4386789"/>
            <a:ext cx="5917107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2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调度框架初始化</a:t>
            </a:r>
            <a:endParaRPr lang="en-US" altLang="zh-CN" sz="320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6E7A1C-F466-2472-9D78-87A674FB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12029"/>
            <a:ext cx="6324955" cy="22051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84AEA2B-E54D-72B0-1F6F-4ABDC6C2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4941168"/>
            <a:ext cx="7138568" cy="176419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4A372DC-7EE4-1E1E-80FB-D9874CDE97F0}"/>
              </a:ext>
            </a:extLst>
          </p:cNvPr>
          <p:cNvSpPr txBox="1"/>
          <p:nvPr/>
        </p:nvSpPr>
        <p:spPr>
          <a:xfrm>
            <a:off x="623392" y="4591382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modules/axtask/src/run_queue.rs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54F5AD9-40D3-6F00-AB63-01622164F473}"/>
              </a:ext>
            </a:extLst>
          </p:cNvPr>
          <p:cNvSpPr txBox="1"/>
          <p:nvPr/>
        </p:nvSpPr>
        <p:spPr>
          <a:xfrm>
            <a:off x="606910" y="2052471"/>
            <a:ext cx="2860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modules/axtask/src/api.rs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6528A3-4967-24A2-7BBD-AFC8514B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410956"/>
            <a:ext cx="3848637" cy="6858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B4D3E3-2936-7426-906C-1DC8FE1556DC}"/>
              </a:ext>
            </a:extLst>
          </p:cNvPr>
          <p:cNvSpPr txBox="1"/>
          <p:nvPr/>
        </p:nvSpPr>
        <p:spPr>
          <a:xfrm>
            <a:off x="559017" y="998266"/>
            <a:ext cx="3340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modules/axruntime/src/lib.rs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76D51C-A7F5-DC8C-B863-F896EBEB054C}"/>
              </a:ext>
            </a:extLst>
          </p:cNvPr>
          <p:cNvSpPr/>
          <p:nvPr/>
        </p:nvSpPr>
        <p:spPr>
          <a:xfrm>
            <a:off x="5122234" y="1484784"/>
            <a:ext cx="64807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axruntime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当指定</a:t>
            </a:r>
            <a:r>
              <a:rPr lang="en-US" altLang="zh-CN">
                <a:solidFill>
                  <a:sysClr val="windowText" lastClr="000000"/>
                </a:solidFill>
              </a:rPr>
              <a:t>multitask feature</a:t>
            </a:r>
            <a:r>
              <a:rPr lang="zh-CN" altLang="en-US">
                <a:solidFill>
                  <a:sysClr val="windowText" lastClr="000000"/>
                </a:solidFill>
              </a:rPr>
              <a:t>时，初始化框架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9DD557-E028-9DBC-1A9E-8A7D7E6B967E}"/>
              </a:ext>
            </a:extLst>
          </p:cNvPr>
          <p:cNvSpPr/>
          <p:nvPr/>
        </p:nvSpPr>
        <p:spPr>
          <a:xfrm>
            <a:off x="5126067" y="3248980"/>
            <a:ext cx="6480720" cy="680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run_queue</a:t>
            </a:r>
            <a:r>
              <a:rPr lang="zh-CN" altLang="en-US">
                <a:solidFill>
                  <a:sysClr val="windowText" lastClr="000000"/>
                </a:solidFill>
              </a:rPr>
              <a:t>是任务调度框架的核心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timers</a:t>
            </a:r>
            <a:r>
              <a:rPr lang="zh-CN" altLang="en-US">
                <a:solidFill>
                  <a:sysClr val="windowText" lastClr="000000"/>
                </a:solidFill>
              </a:rPr>
              <a:t>负责维护定时器列表，支持</a:t>
            </a:r>
            <a:r>
              <a:rPr lang="en-US" altLang="zh-CN">
                <a:solidFill>
                  <a:sysClr val="windowText" lastClr="000000"/>
                </a:solidFill>
              </a:rPr>
              <a:t>sleep</a:t>
            </a:r>
            <a:r>
              <a:rPr lang="zh-CN" altLang="en-US">
                <a:solidFill>
                  <a:sysClr val="windowText" lastClr="000000"/>
                </a:solidFill>
              </a:rPr>
              <a:t>等</a:t>
            </a:r>
            <a:r>
              <a:rPr lang="en-US" altLang="zh-CN">
                <a:solidFill>
                  <a:sysClr val="windowText" lastClr="000000"/>
                </a:solidFill>
              </a:rPr>
              <a:t>API</a:t>
            </a:r>
            <a:r>
              <a:rPr lang="zh-CN" altLang="en-US">
                <a:solidFill>
                  <a:sysClr val="windowText" lastClr="000000"/>
                </a:solidFill>
              </a:rPr>
              <a:t>的实现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76A76B-66EF-C169-151E-9329C3D63654}"/>
              </a:ext>
            </a:extLst>
          </p:cNvPr>
          <p:cNvSpPr/>
          <p:nvPr/>
        </p:nvSpPr>
        <p:spPr>
          <a:xfrm>
            <a:off x="7860196" y="5617022"/>
            <a:ext cx="3708412" cy="4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初始化系统任务：</a:t>
            </a:r>
            <a:r>
              <a:rPr lang="en-US" altLang="zh-CN">
                <a:solidFill>
                  <a:sysClr val="windowText" lastClr="000000"/>
                </a:solidFill>
              </a:rPr>
              <a:t>idle  main gc </a:t>
            </a:r>
          </a:p>
        </p:txBody>
      </p:sp>
    </p:spTree>
    <p:extLst>
      <p:ext uri="{BB962C8B-B14F-4D97-AF65-F5344CB8AC3E}">
        <p14:creationId xmlns:p14="http://schemas.microsoft.com/office/powerpoint/2010/main" val="6768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系统默认内置任务</a:t>
            </a:r>
            <a:endParaRPr lang="en-US" altLang="zh-CN" sz="3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5816D8-2E18-63F9-3C3C-6FC47805F49A}"/>
              </a:ext>
            </a:extLst>
          </p:cNvPr>
          <p:cNvSpPr/>
          <p:nvPr/>
        </p:nvSpPr>
        <p:spPr>
          <a:xfrm>
            <a:off x="838337" y="4725144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F84A28-9AE7-4514-F3E5-8409D8C2CA1E}"/>
              </a:ext>
            </a:extLst>
          </p:cNvPr>
          <p:cNvSpPr/>
          <p:nvPr/>
        </p:nvSpPr>
        <p:spPr>
          <a:xfrm>
            <a:off x="2351583" y="3574476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7DB5ECC-38AC-892D-6AB3-82F26CF2BCCD}"/>
              </a:ext>
            </a:extLst>
          </p:cNvPr>
          <p:cNvSpPr/>
          <p:nvPr/>
        </p:nvSpPr>
        <p:spPr>
          <a:xfrm>
            <a:off x="2334530" y="2242328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4D03011-801A-CCD2-F712-9C66FEECA933}"/>
              </a:ext>
            </a:extLst>
          </p:cNvPr>
          <p:cNvCxnSpPr/>
          <p:nvPr/>
        </p:nvCxnSpPr>
        <p:spPr>
          <a:xfrm>
            <a:off x="1378397" y="1988840"/>
            <a:ext cx="0" cy="27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D557867-35CE-C15F-221C-C6CFF687A563}"/>
              </a:ext>
            </a:extLst>
          </p:cNvPr>
          <p:cNvSpPr txBox="1"/>
          <p:nvPr/>
        </p:nvSpPr>
        <p:spPr>
          <a:xfrm>
            <a:off x="1090370" y="1340768"/>
            <a:ext cx="64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启动</a:t>
            </a:r>
            <a:endParaRPr lang="en-US" altLang="zh-CN"/>
          </a:p>
          <a:p>
            <a:r>
              <a:rPr lang="zh-CN" altLang="en-US"/>
              <a:t>任务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B95F54-9E17-9297-0F59-25002421F3B3}"/>
              </a:ext>
            </a:extLst>
          </p:cNvPr>
          <p:cNvCxnSpPr/>
          <p:nvPr/>
        </p:nvCxnSpPr>
        <p:spPr>
          <a:xfrm>
            <a:off x="1414401" y="2459813"/>
            <a:ext cx="9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BA3F539-308B-C62A-8FB6-233FCF495D7A}"/>
              </a:ext>
            </a:extLst>
          </p:cNvPr>
          <p:cNvCxnSpPr/>
          <p:nvPr/>
        </p:nvCxnSpPr>
        <p:spPr>
          <a:xfrm>
            <a:off x="1414401" y="3791961"/>
            <a:ext cx="9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92DB421-9712-183E-F9CE-B430E5C6A25E}"/>
              </a:ext>
            </a:extLst>
          </p:cNvPr>
          <p:cNvSpPr txBox="1"/>
          <p:nvPr/>
        </p:nvSpPr>
        <p:spPr>
          <a:xfrm>
            <a:off x="1450405" y="209685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spawn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3FFDE6-5E74-2501-EB39-FCB6972F0F63}"/>
              </a:ext>
            </a:extLst>
          </p:cNvPr>
          <p:cNvSpPr txBox="1"/>
          <p:nvPr/>
        </p:nvSpPr>
        <p:spPr>
          <a:xfrm>
            <a:off x="1450405" y="3429000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spawn</a:t>
            </a:r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486EA0-E375-5384-3DC6-08D84C9C9A9C}"/>
              </a:ext>
            </a:extLst>
          </p:cNvPr>
          <p:cNvSpPr/>
          <p:nvPr/>
        </p:nvSpPr>
        <p:spPr>
          <a:xfrm>
            <a:off x="3539717" y="3501008"/>
            <a:ext cx="3384372" cy="13747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IDLE: </a:t>
            </a:r>
            <a:r>
              <a:rPr lang="zh-CN" altLang="en-US">
                <a:solidFill>
                  <a:sysClr val="windowText" lastClr="000000"/>
                </a:solidFill>
              </a:rPr>
              <a:t>当其它所有任务都阻塞时，执行它。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对某些</a:t>
            </a:r>
            <a:r>
              <a:rPr lang="en-US" altLang="zh-CN">
                <a:solidFill>
                  <a:sysClr val="windowText" lastClr="000000"/>
                </a:solidFill>
              </a:rPr>
              <a:t>arch</a:t>
            </a:r>
            <a:r>
              <a:rPr lang="zh-CN" altLang="en-US">
                <a:solidFill>
                  <a:sysClr val="windowText" lastClr="000000"/>
                </a:solidFill>
              </a:rPr>
              <a:t>，</a:t>
            </a:r>
            <a:r>
              <a:rPr lang="en-US" altLang="zh-CN" err="1">
                <a:solidFill>
                  <a:sysClr val="windowText" lastClr="000000"/>
                </a:solidFill>
              </a:rPr>
              <a:t>wait_for_irqs</a:t>
            </a:r>
            <a:r>
              <a:rPr lang="zh-CN" altLang="en-US">
                <a:solidFill>
                  <a:sysClr val="windowText" lastClr="000000"/>
                </a:solidFill>
              </a:rPr>
              <a:t>对应</a:t>
            </a:r>
            <a:r>
              <a:rPr lang="zh-CN" altLang="en-US" b="1">
                <a:solidFill>
                  <a:sysClr val="windowText" lastClr="000000"/>
                </a:solidFill>
              </a:rPr>
              <a:t>非</a:t>
            </a:r>
            <a:r>
              <a:rPr lang="zh-CN" altLang="en-US">
                <a:solidFill>
                  <a:sysClr val="windowText" lastClr="000000"/>
                </a:solidFill>
              </a:rPr>
              <a:t>忙等指令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3C6BC4-CC38-5A0D-2D5E-4730C70B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51" y="5178143"/>
            <a:ext cx="4716524" cy="155033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400049F-2C21-BFD0-F100-96CB647E585E}"/>
              </a:ext>
            </a:extLst>
          </p:cNvPr>
          <p:cNvSpPr/>
          <p:nvPr/>
        </p:nvSpPr>
        <p:spPr>
          <a:xfrm>
            <a:off x="838337" y="5757334"/>
            <a:ext cx="3384372" cy="735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MAIN: </a:t>
            </a:r>
            <a:r>
              <a:rPr lang="zh-CN" altLang="en-US">
                <a:solidFill>
                  <a:sysClr val="windowText" lastClr="000000"/>
                </a:solidFill>
              </a:rPr>
              <a:t>执行应用逻辑的主线程，它完成退出会导致系统退出。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D208B7-5AEC-0784-6974-5B5FAE3B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01" y="1679857"/>
            <a:ext cx="4821585" cy="2484646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FF0ECD-2486-E84E-FB7F-A9661A5E9E27}"/>
              </a:ext>
            </a:extLst>
          </p:cNvPr>
          <p:cNvSpPr/>
          <p:nvPr/>
        </p:nvSpPr>
        <p:spPr>
          <a:xfrm>
            <a:off x="2315580" y="1312327"/>
            <a:ext cx="3941489" cy="735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GC: </a:t>
            </a:r>
            <a:r>
              <a:rPr lang="zh-CN" altLang="en-US">
                <a:solidFill>
                  <a:sysClr val="windowText" lastClr="000000"/>
                </a:solidFill>
              </a:rPr>
              <a:t>除</a:t>
            </a:r>
            <a:r>
              <a:rPr lang="en-US" altLang="zh-CN">
                <a:solidFill>
                  <a:sysClr val="windowText" lastClr="000000"/>
                </a:solidFill>
              </a:rPr>
              <a:t>main</a:t>
            </a:r>
            <a:r>
              <a:rPr lang="zh-CN" altLang="en-US">
                <a:solidFill>
                  <a:sysClr val="windowText" lastClr="000000"/>
                </a:solidFill>
              </a:rPr>
              <a:t>之外的任务</a:t>
            </a:r>
            <a:r>
              <a:rPr lang="en-US" altLang="zh-CN">
                <a:solidFill>
                  <a:sysClr val="windowText" lastClr="000000"/>
                </a:solidFill>
              </a:rPr>
              <a:t>(</a:t>
            </a:r>
            <a:r>
              <a:rPr lang="zh-CN" altLang="en-US">
                <a:solidFill>
                  <a:sysClr val="windowText" lastClr="000000"/>
                </a:solidFill>
              </a:rPr>
              <a:t>线程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  <a:r>
              <a:rPr lang="zh-CN" altLang="en-US">
                <a:solidFill>
                  <a:sysClr val="windowText" lastClr="000000"/>
                </a:solidFill>
              </a:rPr>
              <a:t>退出后，由</a:t>
            </a:r>
            <a:r>
              <a:rPr lang="en-US" altLang="zh-CN" err="1">
                <a:solidFill>
                  <a:sysClr val="windowText" lastClr="000000"/>
                </a:solidFill>
              </a:rPr>
              <a:t>gc</a:t>
            </a:r>
            <a:r>
              <a:rPr lang="zh-CN" altLang="en-US">
                <a:solidFill>
                  <a:sysClr val="windowText" lastClr="000000"/>
                </a:solidFill>
              </a:rPr>
              <a:t>负责回收清理。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核心算法：</a:t>
            </a:r>
            <a:r>
              <a:rPr lang="en-US" altLang="zh-CN" sz="3200" err="1"/>
              <a:t>context_switch</a:t>
            </a:r>
            <a:endParaRPr lang="en-US" altLang="zh-CN" sz="32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762A01-A8BE-9B7D-0164-A14D57B1622A}"/>
              </a:ext>
            </a:extLst>
          </p:cNvPr>
          <p:cNvCxnSpPr>
            <a:cxnSpLocks/>
          </p:cNvCxnSpPr>
          <p:nvPr/>
        </p:nvCxnSpPr>
        <p:spPr>
          <a:xfrm flipH="1">
            <a:off x="7140116" y="2206834"/>
            <a:ext cx="14483" cy="437516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47E976-5358-038E-91F3-8FB91FFE4865}"/>
              </a:ext>
            </a:extLst>
          </p:cNvPr>
          <p:cNvSpPr txBox="1"/>
          <p:nvPr/>
        </p:nvSpPr>
        <p:spPr>
          <a:xfrm>
            <a:off x="626462" y="1160748"/>
            <a:ext cx="870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任务上下文</a:t>
            </a:r>
            <a:r>
              <a:rPr lang="en-US" altLang="zh-CN" sz="2000"/>
              <a:t>Context: </a:t>
            </a:r>
            <a:r>
              <a:rPr lang="zh-CN" altLang="en-US" sz="2000"/>
              <a:t>保存任务状态的最小的寄存器状态集合。</a:t>
            </a:r>
            <a:endParaRPr lang="en-US" altLang="zh-CN" sz="2000"/>
          </a:p>
          <a:p>
            <a:r>
              <a:rPr lang="zh-CN" altLang="en-US" sz="2000"/>
              <a:t>下面是理解上下文切换的两个角度：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A824E7-A841-E924-9831-79472A0BD65E}"/>
              </a:ext>
            </a:extLst>
          </p:cNvPr>
          <p:cNvSpPr txBox="1"/>
          <p:nvPr/>
        </p:nvSpPr>
        <p:spPr>
          <a:xfrm>
            <a:off x="4317321" y="2235458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CPU</a:t>
            </a:r>
            <a:r>
              <a:rPr lang="zh-CN" altLang="en-US" b="1"/>
              <a:t>实际寄存器组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05025A-99EA-5D03-8DD9-CFFDC28A93BC}"/>
              </a:ext>
            </a:extLst>
          </p:cNvPr>
          <p:cNvGrpSpPr/>
          <p:nvPr/>
        </p:nvGrpSpPr>
        <p:grpSpPr>
          <a:xfrm>
            <a:off x="4151784" y="2873038"/>
            <a:ext cx="2456682" cy="1044116"/>
            <a:chOff x="6816080" y="3825044"/>
            <a:chExt cx="2456682" cy="10441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BA917E-2FD8-0F42-CD05-013A2408C990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Context</a:t>
              </a:r>
              <a:r>
                <a:rPr lang="zh-CN" altLang="en-US">
                  <a:solidFill>
                    <a:schemeClr val="tx1"/>
                  </a:solidFill>
                </a:rPr>
                <a:t>对应寄存器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DFF346-F50B-E2B4-8443-E8DEF2AF771A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9259229-1BA6-3A48-9EC8-17F2E4729BAD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200E99-C5A3-2EB4-4735-4F029C1B4977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371877B-618D-8D33-F853-6990A05D1A62}"/>
              </a:ext>
            </a:extLst>
          </p:cNvPr>
          <p:cNvSpPr txBox="1"/>
          <p:nvPr/>
        </p:nvSpPr>
        <p:spPr>
          <a:xfrm>
            <a:off x="528434" y="22068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内存中各任务的</a:t>
            </a:r>
            <a:r>
              <a:rPr lang="en-US" altLang="zh-CN" b="1"/>
              <a:t>Context</a:t>
            </a:r>
            <a:r>
              <a:rPr lang="zh-CN" altLang="en-US" b="1"/>
              <a:t>存储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F6BB30-105B-E77B-260C-4D2188339BE1}"/>
              </a:ext>
            </a:extLst>
          </p:cNvPr>
          <p:cNvSpPr/>
          <p:nvPr/>
        </p:nvSpPr>
        <p:spPr>
          <a:xfrm>
            <a:off x="916068" y="2845051"/>
            <a:ext cx="2456682" cy="1044116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Task1.Context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E8898C-D8AE-6EF4-E827-425ECDF262A2}"/>
              </a:ext>
            </a:extLst>
          </p:cNvPr>
          <p:cNvSpPr/>
          <p:nvPr/>
        </p:nvSpPr>
        <p:spPr>
          <a:xfrm>
            <a:off x="1021461" y="3358006"/>
            <a:ext cx="432048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ra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D797493-2DCD-E3E6-CD6E-939BCF4214DB}"/>
              </a:ext>
            </a:extLst>
          </p:cNvPr>
          <p:cNvSpPr/>
          <p:nvPr/>
        </p:nvSpPr>
        <p:spPr>
          <a:xfrm>
            <a:off x="1578356" y="3366290"/>
            <a:ext cx="432048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3387A0-1222-A164-7279-9D229CD708C9}"/>
              </a:ext>
            </a:extLst>
          </p:cNvPr>
          <p:cNvSpPr/>
          <p:nvPr/>
        </p:nvSpPr>
        <p:spPr>
          <a:xfrm>
            <a:off x="2144409" y="3366290"/>
            <a:ext cx="1067763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s0-s11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20BFFD3-2118-1004-74F9-24DC45826413}"/>
              </a:ext>
            </a:extLst>
          </p:cNvPr>
          <p:cNvGrpSpPr/>
          <p:nvPr/>
        </p:nvGrpSpPr>
        <p:grpSpPr>
          <a:xfrm>
            <a:off x="936631" y="4130759"/>
            <a:ext cx="2456682" cy="1044116"/>
            <a:chOff x="6816080" y="3825044"/>
            <a:chExt cx="2456682" cy="104411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B10C20-2A5A-A5AA-C83F-BF7C532E1ED1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Task2.Context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6AF38F4-2A12-B9AB-E669-67B6678D6922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EA4153B-F3EA-8808-598C-D7783A1580FF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223BDC-8954-6BB4-CADB-530727A7D131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7A5A1BC-6457-23F2-9B6C-03F16525C93E}"/>
              </a:ext>
            </a:extLst>
          </p:cNvPr>
          <p:cNvGrpSpPr/>
          <p:nvPr/>
        </p:nvGrpSpPr>
        <p:grpSpPr>
          <a:xfrm>
            <a:off x="916068" y="5443760"/>
            <a:ext cx="2456682" cy="1044116"/>
            <a:chOff x="6816080" y="3825044"/>
            <a:chExt cx="2456682" cy="10441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E30FE5E-62A0-C202-0B59-B45A85BB1CC8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Task3.Context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AB1BDBF-434A-E6FB-5A3D-E4F932A52C88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3FE1945-CEA8-4AFA-F23D-7C0F2FCE528A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754325-48B4-0A17-1C82-50F7FC03E3FC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E903D0F-6563-F4C3-5F40-064E515B6BD9}"/>
              </a:ext>
            </a:extLst>
          </p:cNvPr>
          <p:cNvCxnSpPr/>
          <p:nvPr/>
        </p:nvCxnSpPr>
        <p:spPr>
          <a:xfrm>
            <a:off x="3393313" y="3248980"/>
            <a:ext cx="7584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C03DC1C-EF93-0729-B461-20C1BEA12DC7}"/>
              </a:ext>
            </a:extLst>
          </p:cNvPr>
          <p:cNvCxnSpPr/>
          <p:nvPr/>
        </p:nvCxnSpPr>
        <p:spPr>
          <a:xfrm flipH="1">
            <a:off x="3393313" y="3645024"/>
            <a:ext cx="75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CF61A94-B9F0-044F-A248-C4977F9D2CF1}"/>
              </a:ext>
            </a:extLst>
          </p:cNvPr>
          <p:cNvSpPr txBox="1"/>
          <p:nvPr/>
        </p:nvSpPr>
        <p:spPr>
          <a:xfrm>
            <a:off x="8238238" y="2391500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current_task</a:t>
            </a:r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6CF61F2-D2BE-E92D-F263-7A76619CAD63}"/>
              </a:ext>
            </a:extLst>
          </p:cNvPr>
          <p:cNvSpPr txBox="1"/>
          <p:nvPr/>
        </p:nvSpPr>
        <p:spPr>
          <a:xfrm>
            <a:off x="9993744" y="2391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next_task</a:t>
            </a:r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0A7C2A-E0A2-AE93-34F9-820DFBA62149}"/>
              </a:ext>
            </a:extLst>
          </p:cNvPr>
          <p:cNvCxnSpPr>
            <a:cxnSpLocks/>
          </p:cNvCxnSpPr>
          <p:nvPr/>
        </p:nvCxnSpPr>
        <p:spPr>
          <a:xfrm>
            <a:off x="8886310" y="2792636"/>
            <a:ext cx="0" cy="677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777D78F-6200-6A24-B990-68524D86A10E}"/>
              </a:ext>
            </a:extLst>
          </p:cNvPr>
          <p:cNvCxnSpPr>
            <a:cxnSpLocks/>
          </p:cNvCxnSpPr>
          <p:nvPr/>
        </p:nvCxnSpPr>
        <p:spPr>
          <a:xfrm>
            <a:off x="10497800" y="3722565"/>
            <a:ext cx="0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34878BE-2C1C-59E6-F5B2-C0CB65784740}"/>
              </a:ext>
            </a:extLst>
          </p:cNvPr>
          <p:cNvSpPr/>
          <p:nvPr/>
        </p:nvSpPr>
        <p:spPr>
          <a:xfrm>
            <a:off x="8562274" y="3470537"/>
            <a:ext cx="2340259" cy="252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context_switch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4F1D2EA-3C80-F98B-EC1E-6DA4413C7A9B}"/>
              </a:ext>
            </a:extLst>
          </p:cNvPr>
          <p:cNvCxnSpPr>
            <a:cxnSpLocks/>
          </p:cNvCxnSpPr>
          <p:nvPr/>
        </p:nvCxnSpPr>
        <p:spPr>
          <a:xfrm>
            <a:off x="10497800" y="2792636"/>
            <a:ext cx="0" cy="67790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27C3BC5-A7B7-6AAD-B776-DC9C1B89A228}"/>
              </a:ext>
            </a:extLst>
          </p:cNvPr>
          <p:cNvCxnSpPr>
            <a:cxnSpLocks/>
          </p:cNvCxnSpPr>
          <p:nvPr/>
        </p:nvCxnSpPr>
        <p:spPr>
          <a:xfrm>
            <a:off x="8886310" y="3794573"/>
            <a:ext cx="0" cy="7920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E0BF6E7-43ED-B49D-9109-2E6AC2C237E5}"/>
              </a:ext>
            </a:extLst>
          </p:cNvPr>
          <p:cNvSpPr txBox="1"/>
          <p:nvPr/>
        </p:nvSpPr>
        <p:spPr>
          <a:xfrm>
            <a:off x="7356140" y="3076234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保存当前任务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9E135D-B045-2F24-A9AE-B763A197C280}"/>
              </a:ext>
            </a:extLst>
          </p:cNvPr>
          <p:cNvSpPr txBox="1"/>
          <p:nvPr/>
        </p:nvSpPr>
        <p:spPr>
          <a:xfrm>
            <a:off x="10515801" y="3707950"/>
            <a:ext cx="159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恢复下个任务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FF99744-B59F-78A5-5C4E-09E66C59D309}"/>
              </a:ext>
            </a:extLst>
          </p:cNvPr>
          <p:cNvCxnSpPr>
            <a:stCxn id="63" idx="3"/>
          </p:cNvCxnSpPr>
          <p:nvPr/>
        </p:nvCxnSpPr>
        <p:spPr>
          <a:xfrm flipV="1">
            <a:off x="9120336" y="3399399"/>
            <a:ext cx="11701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97B9B1E-84B9-DFFB-C20E-73AD9B217134}"/>
              </a:ext>
            </a:extLst>
          </p:cNvPr>
          <p:cNvSpPr txBox="1"/>
          <p:nvPr/>
        </p:nvSpPr>
        <p:spPr>
          <a:xfrm>
            <a:off x="9416802" y="2999863"/>
            <a:ext cx="6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切换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B6B3E1-DA46-D071-8675-812221AF4D66}"/>
              </a:ext>
            </a:extLst>
          </p:cNvPr>
          <p:cNvSpPr/>
          <p:nvPr/>
        </p:nvSpPr>
        <p:spPr>
          <a:xfrm>
            <a:off x="3796915" y="4200436"/>
            <a:ext cx="3182623" cy="2540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物理上每个</a:t>
            </a:r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r>
              <a:rPr lang="zh-CN" altLang="en-US">
                <a:solidFill>
                  <a:sysClr val="windowText" lastClr="000000"/>
                </a:solidFill>
              </a:rPr>
              <a:t>只存在一套寄存器，其中部分寄存器与任务状态直接相关，它们决定当前是哪个任务在运行。任务切入就是对应保存的上次寄存器状态载入；切出时，保存以备下次再次载入。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1F30F1D-AEAB-4A8E-F30B-6C1F55A0ADA6}"/>
              </a:ext>
            </a:extLst>
          </p:cNvPr>
          <p:cNvSpPr txBox="1"/>
          <p:nvPr/>
        </p:nvSpPr>
        <p:spPr>
          <a:xfrm>
            <a:off x="3503712" y="2888940"/>
            <a:ext cx="8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59CA216-347A-41E4-2F97-8DDF2849D5FF}"/>
              </a:ext>
            </a:extLst>
          </p:cNvPr>
          <p:cNvSpPr txBox="1"/>
          <p:nvPr/>
        </p:nvSpPr>
        <p:spPr>
          <a:xfrm>
            <a:off x="3503712" y="3311696"/>
            <a:ext cx="8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C819E52-4F57-F401-4593-F3E74A08E0A1}"/>
              </a:ext>
            </a:extLst>
          </p:cNvPr>
          <p:cNvSpPr/>
          <p:nvPr/>
        </p:nvSpPr>
        <p:spPr>
          <a:xfrm>
            <a:off x="7498813" y="4930166"/>
            <a:ext cx="4501843" cy="1727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任务切换涉及两个任务，通过特殊函数</a:t>
            </a:r>
            <a:r>
              <a:rPr lang="en-US" altLang="zh-CN" err="1">
                <a:solidFill>
                  <a:sysClr val="windowText" lastClr="000000"/>
                </a:solidFill>
              </a:rPr>
              <a:t>context_switch</a:t>
            </a:r>
            <a:r>
              <a:rPr lang="zh-CN" altLang="en-US">
                <a:solidFill>
                  <a:sysClr val="windowText" lastClr="000000"/>
                </a:solidFill>
              </a:rPr>
              <a:t>完成。特殊之处：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某任务作为函数调用者进入函数后，状态保存后被挂起；函数返回后，执行权被交给另一个任务。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2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11356</TotalTime>
  <Words>2282</Words>
  <Application>Microsoft Office PowerPoint</Application>
  <PresentationFormat>宽屏</PresentationFormat>
  <Paragraphs>398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-apple-system</vt:lpstr>
      <vt:lpstr>等线</vt:lpstr>
      <vt:lpstr>等线 Light</vt:lpstr>
      <vt:lpstr>Arial</vt:lpstr>
      <vt:lpstr>Office 主题​​</vt:lpstr>
      <vt:lpstr>2023 秋季训练营 ArceOS组件化设计与实现  第三部分-任务调度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550</cp:revision>
  <dcterms:created xsi:type="dcterms:W3CDTF">2023-02-06T11:51:16Z</dcterms:created>
  <dcterms:modified xsi:type="dcterms:W3CDTF">2023-11-12T09:46:39Z</dcterms:modified>
</cp:coreProperties>
</file>