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01" r:id="rId2"/>
    <p:sldId id="304" r:id="rId3"/>
    <p:sldId id="384" r:id="rId4"/>
    <p:sldId id="302" r:id="rId5"/>
    <p:sldId id="382" r:id="rId6"/>
    <p:sldId id="383" r:id="rId7"/>
    <p:sldId id="305" r:id="rId8"/>
    <p:sldId id="356" r:id="rId9"/>
    <p:sldId id="386" r:id="rId10"/>
    <p:sldId id="387" r:id="rId11"/>
    <p:sldId id="388" r:id="rId12"/>
    <p:sldId id="385" r:id="rId13"/>
    <p:sldId id="389" r:id="rId14"/>
    <p:sldId id="390" r:id="rId15"/>
    <p:sldId id="415" r:id="rId16"/>
    <p:sldId id="391" r:id="rId17"/>
    <p:sldId id="392" r:id="rId18"/>
    <p:sldId id="404" r:id="rId19"/>
    <p:sldId id="394" r:id="rId20"/>
    <p:sldId id="407" r:id="rId21"/>
    <p:sldId id="393" r:id="rId22"/>
    <p:sldId id="406" r:id="rId23"/>
    <p:sldId id="405" r:id="rId24"/>
    <p:sldId id="412" r:id="rId25"/>
    <p:sldId id="408" r:id="rId26"/>
    <p:sldId id="409" r:id="rId27"/>
    <p:sldId id="410" r:id="rId28"/>
    <p:sldId id="411" r:id="rId29"/>
    <p:sldId id="413" r:id="rId30"/>
    <p:sldId id="414" r:id="rId31"/>
    <p:sldId id="395" r:id="rId32"/>
    <p:sldId id="381" r:id="rId33"/>
  </p:sldIdLst>
  <p:sldSz cx="9144000" cy="5143500" type="screen16x9"/>
  <p:notesSz cx="6858000" cy="9144000"/>
  <p:custDataLst>
    <p:tags r:id="rId3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600"/>
    <a:srgbClr val="0000CC"/>
    <a:srgbClr val="D43E01"/>
    <a:srgbClr val="004274"/>
    <a:srgbClr val="E8EAE9"/>
    <a:srgbClr val="FCFCFC"/>
    <a:srgbClr val="CCD0D1"/>
    <a:srgbClr val="D7D9E1"/>
    <a:srgbClr val="D5D8E3"/>
    <a:srgbClr val="DADBD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6" autoAdjust="0"/>
    <p:restoredTop sz="95511" autoAdjust="0"/>
  </p:normalViewPr>
  <p:slideViewPr>
    <p:cSldViewPr>
      <p:cViewPr varScale="1">
        <p:scale>
          <a:sx n="109" d="100"/>
          <a:sy n="109" d="100"/>
        </p:scale>
        <p:origin x="-390" y="-78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pPr/>
              <a:t>2017/8/4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item/PHP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baike.baidu.com/item/%E4%BE%9D%E8%B5%96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60994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基本模板和高级模板区别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: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基本的前端和后端的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MVC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都在一起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,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部署一个域名绑定到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web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文件夹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;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                       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高级的前端和后端分开在不同文件夹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,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需要部署两个域名分别绑定到前端和后端的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web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文件夹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;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大项目用高级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,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结构清晰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,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前后端独立适合团队合作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;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小项目或一般的网站就使用基本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;</a:t>
            </a:r>
          </a:p>
          <a:p>
            <a:endParaRPr lang="en-US" altLang="zh-CN" sz="1200" b="0" i="0" u="none" kern="1200" smtClean="0">
              <a:solidFill>
                <a:schemeClr val="tx1"/>
              </a:solidFill>
              <a:latin typeface="+mn-lt"/>
              <a:ea typeface="微软雅黑" pitchFamily="34" charset="-122"/>
              <a:cs typeface="+mn-cs"/>
            </a:endParaRPr>
          </a:p>
          <a:p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项目部署</a:t>
            </a:r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,</a:t>
            </a:r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在完成项目后操作</a:t>
            </a:r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93463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kern="1200" smtClean="0">
              <a:solidFill>
                <a:schemeClr val="tx1"/>
              </a:solidFill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93463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2852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kern="1200" smtClean="0">
              <a:solidFill>
                <a:schemeClr val="tx1"/>
              </a:solidFill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93463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kern="1200" smtClean="0">
              <a:solidFill>
                <a:schemeClr val="tx1"/>
              </a:solidFill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93463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kern="1200" smtClean="0">
              <a:solidFill>
                <a:schemeClr val="tx1"/>
              </a:solidFill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93463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kern="1200" smtClean="0">
              <a:solidFill>
                <a:schemeClr val="tx1"/>
              </a:solidFill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93463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kern="1200" smtClean="0">
              <a:solidFill>
                <a:schemeClr val="tx1"/>
              </a:solidFill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93463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kern="1200" smtClean="0">
              <a:solidFill>
                <a:schemeClr val="tx1"/>
              </a:solidFill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93463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如果不使用布局还可以在控制器中添加一个属性</a:t>
            </a:r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:  public $layout = false;</a:t>
            </a:r>
          </a:p>
          <a:p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如果使用指定布局可以这样设置</a:t>
            </a:r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: public $layout = 'user';</a:t>
            </a:r>
          </a:p>
          <a:p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最终会加载</a:t>
            </a:r>
            <a:r>
              <a:rPr lang="zh-CN" altLang="en-US" sz="1200" b="0" i="0" u="none" kern="1200" baseline="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 </a:t>
            </a:r>
            <a:r>
              <a:rPr lang="en-US" altLang="zh-CN" sz="1200" b="0" i="0" u="none" kern="1200" baseline="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views/layouts/user.php </a:t>
            </a:r>
            <a:r>
              <a:rPr lang="zh-CN" altLang="en-US" sz="1200" b="0" i="0" u="none" kern="1200" baseline="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这个布局</a:t>
            </a:r>
            <a:endParaRPr lang="en-US" altLang="zh-CN" sz="1200" b="0" i="0" u="none" kern="1200" smtClean="0">
              <a:solidFill>
                <a:schemeClr val="tx1"/>
              </a:solidFill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93463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633614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布局中使用的方法</a:t>
            </a:r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:</a:t>
            </a:r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这些方法触发关于渲染过程的事件，这样其他地方注册的脚本和标签会添加到这些方法调用的地方。</a:t>
            </a:r>
            <a:endParaRPr lang="en-US" altLang="zh-CN" sz="1200" b="0" i="0" u="none" kern="1200" smtClean="0">
              <a:solidFill>
                <a:schemeClr val="tx1"/>
              </a:solidFill>
              <a:latin typeface="+mn-lt"/>
              <a:ea typeface="微软雅黑" pitchFamily="34" charset="-122"/>
              <a:cs typeface="+mn-cs"/>
            </a:endParaRPr>
          </a:p>
          <a:p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其中最重要的</a:t>
            </a:r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: &lt;?= $content ?&gt; </a:t>
            </a:r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输出变量</a:t>
            </a:r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,</a:t>
            </a:r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变量代表当</a:t>
            </a:r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yii\base\Controller::render() </a:t>
            </a:r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控制器渲染方法调用时传递到布局的内容视图渲染结果。 所以</a:t>
            </a:r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$content</a:t>
            </a:r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放到合适位置</a:t>
            </a:r>
            <a:endParaRPr lang="en-US" altLang="zh-CN" sz="1200" b="0" i="0" u="none" kern="1200" smtClean="0">
              <a:solidFill>
                <a:schemeClr val="tx1"/>
              </a:solidFill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93463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更多规则</a:t>
            </a:r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:  http://www.yiichina.com/tutorial/635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934637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load</a:t>
            </a:r>
            <a:r>
              <a:rPr lang="zh-CN" altLang="en-US" sz="1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en-US" altLang="zh-CN" sz="1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用于把表单数据填充到</a:t>
            </a:r>
            <a:r>
              <a:rPr lang="zh-CN" altLang="en-US" sz="1200" baseline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实例化的模型对象属性中</a:t>
            </a:r>
            <a:r>
              <a:rPr lang="en-US" altLang="zh-CN" sz="1200" baseline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($model);</a:t>
            </a:r>
          </a:p>
          <a:p>
            <a:r>
              <a:rPr lang="zh-CN" altLang="en-US" sz="1200" b="0" i="0" u="none" kern="1200" baseline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参数</a:t>
            </a:r>
            <a:r>
              <a:rPr lang="en-US" altLang="zh-CN" sz="1200" b="0" i="0" u="none" kern="1200" baseline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: </a:t>
            </a:r>
          </a:p>
          <a:p>
            <a:r>
              <a:rPr lang="en-US" altLang="zh-CN" sz="1200" b="0" i="0" u="none" kern="1200" baseline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zh-CN" altLang="en-US" sz="1200" b="0" i="0" u="none" kern="1200" baseline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第一个参数</a:t>
            </a:r>
            <a:r>
              <a:rPr lang="en-US" altLang="zh-CN" sz="1200" b="0" i="0" u="none" kern="1200" baseline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: post</a:t>
            </a:r>
            <a:r>
              <a:rPr lang="zh-CN" altLang="en-US" sz="1200" b="0" i="0" u="none" kern="1200" baseline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或</a:t>
            </a:r>
            <a:r>
              <a:rPr lang="en-US" altLang="zh-CN" sz="1200" b="0" i="0" u="none" kern="1200" baseline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get</a:t>
            </a:r>
            <a:r>
              <a:rPr lang="zh-CN" altLang="en-US" sz="1200" b="0" i="0" u="none" kern="1200" baseline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获取到的数组</a:t>
            </a:r>
            <a:endParaRPr lang="en-US" altLang="zh-CN" sz="1200" b="0" i="0" u="none" kern="1200" baseline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r>
              <a:rPr lang="en-US" altLang="zh-CN" sz="1200" b="0" i="0" u="none" kern="1200" baseline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zh-CN" altLang="en-US" sz="1200" b="0" i="0" u="none" kern="1200" baseline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第二个参数</a:t>
            </a:r>
            <a:r>
              <a:rPr lang="en-US" altLang="zh-CN" sz="1200" b="0" i="0" u="none" kern="1200" baseline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: </a:t>
            </a:r>
            <a:r>
              <a:rPr lang="zh-CN" altLang="en-US" sz="1200" b="0" i="0" u="none" kern="1200" baseline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通过</a:t>
            </a:r>
            <a:r>
              <a:rPr lang="en-US" altLang="zh-CN" sz="1200" b="0" i="0" u="none" kern="1200" baseline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Html</a:t>
            </a:r>
            <a:r>
              <a:rPr lang="zh-CN" altLang="en-US" sz="1200" b="0" i="0" u="none" kern="1200" baseline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表单名称来加载数据到模型属性中</a:t>
            </a:r>
            <a:r>
              <a:rPr lang="en-US" altLang="zh-CN" sz="1200" b="0" i="0" u="none" kern="1200" baseline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, </a:t>
            </a:r>
            <a:r>
              <a:rPr lang="zh-CN" altLang="en-US" sz="1200" b="0" i="0" u="none" kern="1200" baseline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为空代表</a:t>
            </a:r>
            <a:r>
              <a:rPr lang="en-US" altLang="zh-CN" sz="1200" b="0" i="0" u="none" kern="1200" baseline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: </a:t>
            </a:r>
            <a:r>
              <a:rPr lang="zh-CN" altLang="en-US" sz="1200" b="0" i="0" u="none" kern="1200" baseline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获取正常的表单元素名称</a:t>
            </a:r>
            <a:r>
              <a:rPr lang="en-US" altLang="zh-CN" sz="1200" b="0" i="0" u="none" kern="1200" baseline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,</a:t>
            </a:r>
            <a:r>
              <a:rPr lang="zh-CN" altLang="en-US" sz="1200" b="0" i="0" u="none" kern="1200" baseline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如</a:t>
            </a:r>
            <a:r>
              <a:rPr lang="en-US" altLang="zh-CN" sz="1200" b="0" i="0" u="none" kern="1200" baseline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:&lt;input name=‘title’&gt;; </a:t>
            </a:r>
          </a:p>
          <a:p>
            <a:r>
              <a:rPr lang="en-US" altLang="zh-CN" sz="1200" b="0" i="0" u="none" kern="1200" baseline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           </a:t>
            </a:r>
            <a:r>
              <a:rPr lang="zh-CN" altLang="en-US" sz="1200" b="0" i="0" u="none" kern="1200" baseline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不设置默认</a:t>
            </a:r>
            <a:r>
              <a:rPr lang="en-US" altLang="zh-CN" sz="1200" b="0" i="0" u="none" kern="1200" baseline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: </a:t>
            </a:r>
            <a:r>
              <a:rPr lang="zh-CN" altLang="en-US" sz="1200" b="0" i="0" u="none" kern="1200" baseline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表单元素名称需要加上模型名</a:t>
            </a:r>
            <a:r>
              <a:rPr lang="en-US" altLang="zh-CN" sz="1200" b="0" i="0" u="none" kern="1200" baseline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,</a:t>
            </a:r>
            <a:r>
              <a:rPr lang="zh-CN" altLang="en-US" sz="1200" b="0" i="0" u="none" kern="1200" baseline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如</a:t>
            </a:r>
            <a:r>
              <a:rPr lang="en-US" altLang="zh-CN" sz="1200" b="0" i="0" u="none" kern="1200" baseline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:&lt;input name=‘Msg[title]’&gt;; </a:t>
            </a:r>
            <a:endParaRPr lang="en-US" altLang="zh-CN" sz="1200" b="0" i="0" u="none" kern="1200" smtClean="0">
              <a:solidFill>
                <a:schemeClr val="tx1"/>
              </a:solidFill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934637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kern="1200" smtClean="0">
              <a:solidFill>
                <a:schemeClr val="tx1"/>
              </a:solidFill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934637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kern="1200" smtClean="0">
              <a:solidFill>
                <a:schemeClr val="tx1"/>
              </a:solidFill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934637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//</a:t>
            </a:r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添加返回自增</a:t>
            </a:r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id</a:t>
            </a:r>
          </a:p>
          <a:p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$num = Yii::$app-&gt;db-&gt;createCommand("SELECT last_insert_id()")-&gt;queryScalar();</a:t>
            </a:r>
          </a:p>
          <a:p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var_dump($num);</a:t>
            </a:r>
          </a:p>
          <a:p>
            <a:endParaRPr lang="en-US" altLang="zh-CN" sz="1200" b="0" i="0" u="none" kern="1200" smtClean="0">
              <a:solidFill>
                <a:schemeClr val="tx1"/>
              </a:solidFill>
              <a:latin typeface="+mn-lt"/>
              <a:ea typeface="微软雅黑" pitchFamily="34" charset="-122"/>
              <a:cs typeface="+mn-cs"/>
            </a:endParaRPr>
          </a:p>
          <a:p>
            <a:endParaRPr lang="en-US" altLang="zh-CN" sz="1200" b="0" i="0" u="none" kern="1200" smtClean="0">
              <a:solidFill>
                <a:schemeClr val="tx1"/>
              </a:solidFill>
              <a:latin typeface="+mn-lt"/>
              <a:ea typeface="微软雅黑" pitchFamily="34" charset="-122"/>
              <a:cs typeface="+mn-cs"/>
            </a:endParaRPr>
          </a:p>
          <a:p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对于</a:t>
            </a:r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INSERT,UPDATE</a:t>
            </a:r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和</a:t>
            </a:r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DELETE</a:t>
            </a:r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语句</a:t>
            </a:r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,</a:t>
            </a:r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可以直接调用</a:t>
            </a:r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insert()</a:t>
            </a:r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、</a:t>
            </a:r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update()</a:t>
            </a:r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、</a:t>
            </a:r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delete()</a:t>
            </a:r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构建相应的</a:t>
            </a:r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SQL</a:t>
            </a:r>
          </a:p>
          <a:p>
            <a:endParaRPr lang="en-US" altLang="zh-CN" sz="1200" b="0" i="0" u="none" kern="1200" smtClean="0">
              <a:solidFill>
                <a:schemeClr val="tx1"/>
              </a:solidFill>
              <a:latin typeface="+mn-lt"/>
              <a:ea typeface="微软雅黑" pitchFamily="34" charset="-122"/>
              <a:cs typeface="+mn-cs"/>
            </a:endParaRPr>
          </a:p>
          <a:p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语句</a:t>
            </a:r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,</a:t>
            </a:r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返回都是影响行数</a:t>
            </a:r>
          </a:p>
          <a:p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      </a:t>
            </a:r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// INSERT (</a:t>
            </a:r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表名</a:t>
            </a:r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, </a:t>
            </a:r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字段名</a:t>
            </a:r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=&gt;</a:t>
            </a:r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值</a:t>
            </a:r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)</a:t>
            </a:r>
          </a:p>
          <a:p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        echo Yii::$app-&gt;db-&gt;createCommand()-&gt;insert('yii_msg', [</a:t>
            </a:r>
          </a:p>
          <a:p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            'title' =&gt; '</a:t>
            </a:r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留言主题</a:t>
            </a:r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2',</a:t>
            </a:r>
          </a:p>
          <a:p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            'sex' =&gt; '</a:t>
            </a:r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先生</a:t>
            </a:r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',</a:t>
            </a:r>
          </a:p>
          <a:p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            'tel' =&gt; '</a:t>
            </a:r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先生</a:t>
            </a:r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',</a:t>
            </a:r>
          </a:p>
          <a:p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            'contacts' =&gt; '</a:t>
            </a:r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王五</a:t>
            </a:r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',</a:t>
            </a:r>
          </a:p>
          <a:p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            'content' =&gt; '</a:t>
            </a:r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留言内容</a:t>
            </a:r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',</a:t>
            </a:r>
          </a:p>
          <a:p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            'add_time' =&gt; time()</a:t>
            </a:r>
          </a:p>
          <a:p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        ])-&gt;execute();</a:t>
            </a:r>
          </a:p>
          <a:p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        echo '&lt;br&gt;';</a:t>
            </a:r>
          </a:p>
          <a:p>
            <a:endParaRPr lang="en-US" altLang="zh-CN" sz="1200" b="0" i="0" u="none" kern="1200" smtClean="0">
              <a:solidFill>
                <a:schemeClr val="tx1"/>
              </a:solidFill>
              <a:latin typeface="+mn-lt"/>
              <a:ea typeface="微软雅黑" pitchFamily="34" charset="-122"/>
              <a:cs typeface="+mn-cs"/>
            </a:endParaRPr>
          </a:p>
          <a:p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        // UPDATE (</a:t>
            </a:r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表名</a:t>
            </a:r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, </a:t>
            </a:r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字段名</a:t>
            </a:r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=&gt;</a:t>
            </a:r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值</a:t>
            </a:r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, </a:t>
            </a:r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条件</a:t>
            </a:r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)</a:t>
            </a:r>
          </a:p>
          <a:p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        echo Yii::$app-&gt;db-&gt;createCommand()-&gt;update('yii_msg', ['title' =&gt; '</a:t>
            </a:r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主题</a:t>
            </a:r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11'], 'msgid &lt; 2')-&gt;execute();</a:t>
            </a:r>
          </a:p>
          <a:p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        </a:t>
            </a:r>
          </a:p>
          <a:p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        echo '&lt;br&gt;';</a:t>
            </a:r>
          </a:p>
          <a:p>
            <a:endParaRPr lang="en-US" altLang="zh-CN" sz="1200" b="0" i="0" u="none" kern="1200" smtClean="0">
              <a:solidFill>
                <a:schemeClr val="tx1"/>
              </a:solidFill>
              <a:latin typeface="+mn-lt"/>
              <a:ea typeface="微软雅黑" pitchFamily="34" charset="-122"/>
              <a:cs typeface="+mn-cs"/>
            </a:endParaRPr>
          </a:p>
          <a:p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        // DELETE (</a:t>
            </a:r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表名</a:t>
            </a:r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, </a:t>
            </a:r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条件</a:t>
            </a:r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)</a:t>
            </a:r>
          </a:p>
          <a:p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        echo Yii::$app-&gt;db-&gt;createCommand()-&gt;delete('yii_msg', 'msgid = 11')-&gt;execute();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934637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kern="1200" smtClean="0">
              <a:solidFill>
                <a:schemeClr val="tx1"/>
              </a:solidFill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934637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//</a:t>
            </a:r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添加返回自增</a:t>
            </a:r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id</a:t>
            </a:r>
          </a:p>
          <a:p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$num = Yii::$app-&gt;db-&gt;createCommand("SELECT last_insert_id()")-&gt;queryScalar();</a:t>
            </a:r>
          </a:p>
          <a:p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var_dump($num);</a:t>
            </a:r>
          </a:p>
          <a:p>
            <a:endParaRPr lang="en-US" altLang="zh-CN" sz="1200" b="0" i="0" u="none" kern="1200" smtClean="0">
              <a:solidFill>
                <a:schemeClr val="tx1"/>
              </a:solidFill>
              <a:latin typeface="+mn-lt"/>
              <a:ea typeface="微软雅黑" pitchFamily="34" charset="-122"/>
              <a:cs typeface="+mn-cs"/>
            </a:endParaRPr>
          </a:p>
          <a:p>
            <a:endParaRPr lang="en-US" altLang="zh-CN" sz="1200" b="0" i="0" u="none" kern="1200" smtClean="0">
              <a:solidFill>
                <a:schemeClr val="tx1"/>
              </a:solidFill>
              <a:latin typeface="+mn-lt"/>
              <a:ea typeface="微软雅黑" pitchFamily="34" charset="-122"/>
              <a:cs typeface="+mn-cs"/>
            </a:endParaRPr>
          </a:p>
          <a:p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对于</a:t>
            </a:r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INSERT,UPDATE</a:t>
            </a:r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和</a:t>
            </a:r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DELETE</a:t>
            </a:r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语句</a:t>
            </a:r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,</a:t>
            </a:r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可以直接调用</a:t>
            </a:r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insert()</a:t>
            </a:r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、</a:t>
            </a:r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update()</a:t>
            </a:r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、</a:t>
            </a:r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delete()</a:t>
            </a:r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构建相应的</a:t>
            </a:r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SQL</a:t>
            </a:r>
          </a:p>
          <a:p>
            <a:endParaRPr lang="en-US" altLang="zh-CN" sz="1200" b="0" i="0" u="none" kern="1200" smtClean="0">
              <a:solidFill>
                <a:schemeClr val="tx1"/>
              </a:solidFill>
              <a:latin typeface="+mn-lt"/>
              <a:ea typeface="微软雅黑" pitchFamily="34" charset="-122"/>
              <a:cs typeface="+mn-cs"/>
            </a:endParaRPr>
          </a:p>
          <a:p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语句</a:t>
            </a:r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,</a:t>
            </a:r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返回都是影响行数</a:t>
            </a:r>
          </a:p>
          <a:p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      </a:t>
            </a:r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// INSERT (</a:t>
            </a:r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表名</a:t>
            </a:r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, </a:t>
            </a:r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字段名</a:t>
            </a:r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=&gt;</a:t>
            </a:r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值</a:t>
            </a:r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)</a:t>
            </a:r>
          </a:p>
          <a:p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        echo Yii::$app-&gt;db-&gt;createCommand()-&gt;insert('yii_msg', [</a:t>
            </a:r>
          </a:p>
          <a:p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            'title' =&gt; '</a:t>
            </a:r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留言主题</a:t>
            </a:r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2',</a:t>
            </a:r>
          </a:p>
          <a:p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            'sex' =&gt; '</a:t>
            </a:r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先生</a:t>
            </a:r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',</a:t>
            </a:r>
          </a:p>
          <a:p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            'tel' =&gt; '</a:t>
            </a:r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先生</a:t>
            </a:r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',</a:t>
            </a:r>
          </a:p>
          <a:p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            'contacts' =&gt; '</a:t>
            </a:r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王五</a:t>
            </a:r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',</a:t>
            </a:r>
          </a:p>
          <a:p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            'content' =&gt; '</a:t>
            </a:r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留言内容</a:t>
            </a:r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',</a:t>
            </a:r>
          </a:p>
          <a:p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            'add_time' =&gt; time()</a:t>
            </a:r>
          </a:p>
          <a:p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        ])-&gt;execute();</a:t>
            </a:r>
          </a:p>
          <a:p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        echo '&lt;br&gt;';</a:t>
            </a:r>
          </a:p>
          <a:p>
            <a:endParaRPr lang="en-US" altLang="zh-CN" sz="1200" b="0" i="0" u="none" kern="1200" smtClean="0">
              <a:solidFill>
                <a:schemeClr val="tx1"/>
              </a:solidFill>
              <a:latin typeface="+mn-lt"/>
              <a:ea typeface="微软雅黑" pitchFamily="34" charset="-122"/>
              <a:cs typeface="+mn-cs"/>
            </a:endParaRPr>
          </a:p>
          <a:p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        // UPDATE (</a:t>
            </a:r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表名</a:t>
            </a:r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, </a:t>
            </a:r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字段名</a:t>
            </a:r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=&gt;</a:t>
            </a:r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值</a:t>
            </a:r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, </a:t>
            </a:r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条件</a:t>
            </a:r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)</a:t>
            </a:r>
          </a:p>
          <a:p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        echo Yii::$app-&gt;db-&gt;createCommand()-&gt;update('yii_msg', ['title' =&gt; '</a:t>
            </a:r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主题</a:t>
            </a:r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11'], 'msgid &lt; 2')-&gt;execute();</a:t>
            </a:r>
          </a:p>
          <a:p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        </a:t>
            </a:r>
          </a:p>
          <a:p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        echo '&lt;br&gt;';</a:t>
            </a:r>
          </a:p>
          <a:p>
            <a:endParaRPr lang="en-US" altLang="zh-CN" sz="1200" b="0" i="0" u="none" kern="1200" smtClean="0">
              <a:solidFill>
                <a:schemeClr val="tx1"/>
              </a:solidFill>
              <a:latin typeface="+mn-lt"/>
              <a:ea typeface="微软雅黑" pitchFamily="34" charset="-122"/>
              <a:cs typeface="+mn-cs"/>
            </a:endParaRPr>
          </a:p>
          <a:p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        // DELETE (</a:t>
            </a:r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表名</a:t>
            </a:r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, </a:t>
            </a:r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条件</a:t>
            </a:r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)</a:t>
            </a:r>
          </a:p>
          <a:p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        echo Yii::$app-&gt;db-&gt;createCommand()-&gt;delete('yii_msg', 'msgid = 11')-&gt;execute();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934637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kern="1200" smtClean="0">
              <a:solidFill>
                <a:schemeClr val="tx1"/>
              </a:solidFill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934637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kern="1200" smtClean="0">
              <a:solidFill>
                <a:schemeClr val="tx1"/>
              </a:solidFill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93463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28526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kern="1200" smtClean="0">
              <a:solidFill>
                <a:schemeClr val="tx1"/>
              </a:solidFill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934637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28526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84288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93463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93463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93463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04118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2852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Composer</a:t>
            </a:r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是</a:t>
            </a:r>
            <a:r>
              <a:rPr lang="en-US" altLang="zh-CN" sz="1200" b="0" i="0" u="none" strike="noStrik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  <a:hlinkClick r:id="rId3"/>
              </a:rPr>
              <a:t>PHP</a:t>
            </a:r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中用来管理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  <a:hlinkClick r:id="rId4"/>
              </a:rPr>
              <a:t>依赖</a:t>
            </a:r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（</a:t>
            </a:r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dependency</a:t>
            </a:r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）关系的工具。你可以在自己的项目中声明所依赖的外部工具库（</a:t>
            </a:r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libraries</a:t>
            </a:r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），</a:t>
            </a:r>
            <a:r>
              <a:rPr lang="en-US" altLang="zh-CN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Composer</a:t>
            </a:r>
            <a:r>
              <a:rPr lang="zh-CN" altLang="en-US" sz="1200" b="0" i="0" u="none" kern="1200" smtClean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rPr>
              <a:t>会帮你安装这些依赖的库文件。</a:t>
            </a:r>
            <a:endParaRPr lang="zh-CN" altLang="en-US" u="none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9346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67021280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 userDrawn="1"/>
        </p:nvSpPr>
        <p:spPr>
          <a:xfrm>
            <a:off x="8500361" y="241918"/>
            <a:ext cx="365983" cy="215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 dirty="0"/>
          </a:p>
        </p:txBody>
      </p:sp>
      <p:sp>
        <p:nvSpPr>
          <p:cNvPr id="6" name="Isosceles Triangle 10"/>
          <p:cNvSpPr/>
          <p:nvPr userDrawn="1"/>
        </p:nvSpPr>
        <p:spPr>
          <a:xfrm rot="10610802">
            <a:off x="8504736" y="316259"/>
            <a:ext cx="366581" cy="19639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519485" y="204940"/>
            <a:ext cx="337081" cy="350586"/>
          </a:xfrm>
          <a:prstGeom prst="rect">
            <a:avLst/>
          </a:prstGeom>
        </p:spPr>
        <p:txBody>
          <a:bodyPr vert="horz" lIns="0" tIns="0" rIns="0" bIns="45709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FFB07-917D-5348-AE2D-F9A4E0AD1751}" type="slidenum">
              <a:rPr lang="en-US" sz="1000" smtClean="0"/>
              <a:pPr/>
              <a:t>‹#›</a:t>
            </a:fld>
            <a:endParaRPr lang="en-US" sz="1000" dirty="0"/>
          </a:p>
        </p:txBody>
      </p:sp>
      <p:grpSp>
        <p:nvGrpSpPr>
          <p:cNvPr id="8" name="Group 5"/>
          <p:cNvGrpSpPr/>
          <p:nvPr userDrawn="1"/>
        </p:nvGrpSpPr>
        <p:grpSpPr>
          <a:xfrm>
            <a:off x="347419" y="4731991"/>
            <a:ext cx="224082" cy="221156"/>
            <a:chOff x="4328868" y="5502988"/>
            <a:chExt cx="500307" cy="493774"/>
          </a:xfrm>
        </p:grpSpPr>
        <p:sp>
          <p:nvSpPr>
            <p:cNvPr id="9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9"/>
          <p:cNvGrpSpPr/>
          <p:nvPr userDrawn="1"/>
        </p:nvGrpSpPr>
        <p:grpSpPr>
          <a:xfrm flipH="1">
            <a:off x="933709" y="4731991"/>
            <a:ext cx="224082" cy="221156"/>
            <a:chOff x="4328868" y="5502988"/>
            <a:chExt cx="500307" cy="493774"/>
          </a:xfrm>
        </p:grpSpPr>
        <p:sp>
          <p:nvSpPr>
            <p:cNvPr id="12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14" name="Straight Connector 3"/>
          <p:cNvCxnSpPr/>
          <p:nvPr userDrawn="1"/>
        </p:nvCxnSpPr>
        <p:spPr>
          <a:xfrm>
            <a:off x="552709" y="4845350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09210182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0" y="-8908"/>
            <a:ext cx="9144000" cy="514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</p:sldLayoutIdLst>
  <p:transition spd="slow" advTm="0">
    <p:pull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iichina.com/downloa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etcomposer.org/download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3434798" y="418478"/>
            <a:ext cx="575388" cy="57538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1" name="同心圆 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417510" y="2269981"/>
            <a:ext cx="792088" cy="79208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4" name="同心圆 4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54370" y="717810"/>
            <a:ext cx="2862054" cy="286205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7" name="同心圆 4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79512" y="827880"/>
            <a:ext cx="1152128" cy="115212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1" name="同心圆 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488061" y="4084256"/>
            <a:ext cx="940068" cy="94006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1" name="同心圆 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1851036" y="4084256"/>
            <a:ext cx="575388" cy="57538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4" name="同心圆 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" name="矩形 75"/>
          <p:cNvSpPr/>
          <p:nvPr/>
        </p:nvSpPr>
        <p:spPr>
          <a:xfrm>
            <a:off x="4211960" y="1500540"/>
            <a:ext cx="48245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b="1" smtClean="0">
                <a:gradFill>
                  <a:gsLst>
                    <a:gs pos="44000">
                      <a:schemeClr val="accent3"/>
                    </a:gs>
                    <a:gs pos="0">
                      <a:schemeClr val="accent1"/>
                    </a:gs>
                    <a:gs pos="93750">
                      <a:schemeClr val="accent5"/>
                    </a:gs>
                    <a:gs pos="74000">
                      <a:schemeClr val="accent4"/>
                    </a:gs>
                  </a:gsLst>
                  <a:lin ang="2700000" scaled="0"/>
                </a:gradFill>
                <a:latin typeface="微软雅黑" pitchFamily="34" charset="-122"/>
                <a:ea typeface="微软雅黑" pitchFamily="34" charset="-122"/>
              </a:rPr>
              <a:t>Yii2.0 </a:t>
            </a:r>
            <a:r>
              <a:rPr lang="zh-CN" altLang="en-US" sz="4400" b="1" smtClean="0">
                <a:gradFill>
                  <a:gsLst>
                    <a:gs pos="44000">
                      <a:schemeClr val="accent3"/>
                    </a:gs>
                    <a:gs pos="0">
                      <a:schemeClr val="accent1"/>
                    </a:gs>
                    <a:gs pos="93750">
                      <a:schemeClr val="accent5"/>
                    </a:gs>
                    <a:gs pos="74000">
                      <a:schemeClr val="accent4"/>
                    </a:gs>
                  </a:gsLst>
                  <a:lin ang="2700000" scaled="0"/>
                </a:gradFill>
                <a:latin typeface="微软雅黑" pitchFamily="34" charset="-122"/>
                <a:ea typeface="微软雅黑" pitchFamily="34" charset="-122"/>
              </a:rPr>
              <a:t>框架</a:t>
            </a:r>
            <a:endParaRPr lang="zh-CN" altLang="en-US" sz="4400" b="1" dirty="0">
              <a:gradFill>
                <a:gsLst>
                  <a:gs pos="44000">
                    <a:schemeClr val="accent3"/>
                  </a:gs>
                  <a:gs pos="0">
                    <a:schemeClr val="accent1"/>
                  </a:gs>
                  <a:gs pos="93750">
                    <a:schemeClr val="accent5"/>
                  </a:gs>
                  <a:gs pos="74000">
                    <a:schemeClr val="accent4"/>
                  </a:gs>
                </a:gsLst>
                <a:lin ang="2700000" scaled="0"/>
              </a:gra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4369236" y="2479997"/>
            <a:ext cx="3240080" cy="373025"/>
          </a:xfrm>
          <a:prstGeom prst="roundRect">
            <a:avLst/>
          </a:prstGeom>
          <a:solidFill>
            <a:schemeClr val="accent2">
              <a:alpha val="52000"/>
            </a:schemeClr>
          </a:solidFill>
          <a:ln>
            <a:solidFill>
              <a:schemeClr val="accent2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smtClean="0">
                <a:solidFill>
                  <a:schemeClr val="bg1"/>
                </a:solidFill>
              </a:rPr>
              <a:t>基于</a:t>
            </a:r>
            <a:r>
              <a:rPr lang="en-US" altLang="zh-CN" sz="2000" b="1" smtClean="0">
                <a:solidFill>
                  <a:schemeClr val="bg1"/>
                </a:solidFill>
              </a:rPr>
              <a:t>Yii2.0</a:t>
            </a:r>
            <a:r>
              <a:rPr lang="zh-CN" altLang="en-US" sz="2000" b="1" smtClean="0">
                <a:solidFill>
                  <a:schemeClr val="bg1"/>
                </a:solidFill>
              </a:rPr>
              <a:t>框架开发项目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grpSp>
        <p:nvGrpSpPr>
          <p:cNvPr id="79" name="Group 25"/>
          <p:cNvGrpSpPr/>
          <p:nvPr/>
        </p:nvGrpSpPr>
        <p:grpSpPr>
          <a:xfrm>
            <a:off x="0" y="5078332"/>
            <a:ext cx="9144000" cy="71120"/>
            <a:chOff x="0" y="3474720"/>
            <a:chExt cx="10261600" cy="71120"/>
          </a:xfrm>
        </p:grpSpPr>
        <p:sp>
          <p:nvSpPr>
            <p:cNvPr id="80" name="Rectangle 26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27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28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29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30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6564" name="Picture 4" descr="E:\新教案\YII2.0框架\素材\logo-min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1643056"/>
            <a:ext cx="1714512" cy="9615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97391159"/>
      </p:ext>
    </p:extLst>
  </p:cSld>
  <p:clrMapOvr>
    <a:masterClrMapping/>
  </p:clrMapOvr>
  <p:transition spd="slow" advTm="0"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2"/>
          <p:cNvGrpSpPr/>
          <p:nvPr/>
        </p:nvGrpSpPr>
        <p:grpSpPr>
          <a:xfrm>
            <a:off x="251520" y="123478"/>
            <a:ext cx="4101695" cy="599235"/>
            <a:chOff x="3710491" y="1059582"/>
            <a:chExt cx="4101695" cy="599235"/>
          </a:xfrm>
        </p:grpSpPr>
        <p:grpSp>
          <p:nvGrpSpPr>
            <p:cNvPr id="3" name="组合 4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47" name="圆角矩形 4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  <a:tileRect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>
                <a:noFill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smtClean="0">
                    <a:solidFill>
                      <a:schemeClr val="accent2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000" b="1" dirty="0">
                  <a:solidFill>
                    <a:schemeClr val="accent2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4459071" y="1187322"/>
              <a:ext cx="292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</a:t>
              </a:r>
              <a:r>
                <a:rPr lang="en-US" altLang="zh-CN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Yii2</a:t>
              </a:r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</a:t>
              </a:r>
              <a:r>
                <a:rPr lang="en-US" altLang="zh-CN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</a:t>
              </a:r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方法二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571472" y="785800"/>
            <a:ext cx="8286808" cy="4221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lnSpc>
                <a:spcPts val="22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zh-CN" altLang="en-US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归档文件安装</a:t>
            </a:r>
            <a:endParaRPr lang="en-US" altLang="zh-CN" b="1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25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下载归档文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件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框架源代码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):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  <a:hlinkClick r:id="rId3"/>
              </a:rPr>
              <a:t>http://www.yiichina.com/download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smtClean="0">
              <a:latin typeface="微软雅黑" pitchFamily="34" charset="-122"/>
              <a:ea typeface="微软雅黑" pitchFamily="34" charset="-122"/>
            </a:endParaRPr>
          </a:p>
          <a:p>
            <a:pPr marL="357188" indent="-357188">
              <a:lnSpc>
                <a:spcPts val="2600"/>
              </a:lnSpc>
              <a:spcBef>
                <a:spcPts val="1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Yii2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的基本应用程序模板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安装步骤：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25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  1.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将下载的文件解压缩到 本地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运行环境中</a:t>
            </a:r>
            <a:endParaRPr lang="zh-CN" altLang="en-US" sz="16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25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  2.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修改 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config/web.php 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文件，给 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cookieValidationKey 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配置项 设置密钥（值任意）</a:t>
            </a:r>
          </a:p>
          <a:p>
            <a:pPr marL="357188" indent="-357188">
              <a:lnSpc>
                <a:spcPts val="22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  3.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通过域名访问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: http://127.0.0.1/basic/web</a:t>
            </a:r>
            <a:endParaRPr lang="zh-CN" altLang="en-US" sz="1400" smtClean="0">
              <a:latin typeface="微软雅黑" pitchFamily="34" charset="-122"/>
              <a:ea typeface="微软雅黑" pitchFamily="34" charset="-122"/>
            </a:endParaRPr>
          </a:p>
          <a:p>
            <a:pPr marL="357188" indent="-357188">
              <a:lnSpc>
                <a:spcPts val="2600"/>
              </a:lnSpc>
              <a:spcBef>
                <a:spcPts val="1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Yii2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的高级应用程序模板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安装步骤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(Windows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25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  1.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将下载的文件解压缩到 本地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运行环境中</a:t>
            </a:r>
            <a:endParaRPr lang="zh-CN" altLang="en-US" sz="16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25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  2.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双击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init.bat 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初始化环境配置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如图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342900" indent="-342900">
              <a:lnSpc>
                <a:spcPts val="25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  3.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通过域名访问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: </a:t>
            </a:r>
          </a:p>
          <a:p>
            <a:pPr marL="342900" indent="-342900">
              <a:lnSpc>
                <a:spcPts val="25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后台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: http://127.0.0.1/advanced/backend/web</a:t>
            </a:r>
          </a:p>
          <a:p>
            <a:pPr marL="342900" indent="-342900">
              <a:lnSpc>
                <a:spcPts val="25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前台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: http://127.0.0.1/advanced/frontend/web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Group 25"/>
          <p:cNvGrpSpPr/>
          <p:nvPr/>
        </p:nvGrpSpPr>
        <p:grpSpPr>
          <a:xfrm>
            <a:off x="0" y="5078332"/>
            <a:ext cx="9144000" cy="71120"/>
            <a:chOff x="0" y="3474720"/>
            <a:chExt cx="10261600" cy="71120"/>
          </a:xfrm>
        </p:grpSpPr>
        <p:sp>
          <p:nvSpPr>
            <p:cNvPr id="34" name="Rectangle 26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7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8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9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0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07174" y="3429006"/>
            <a:ext cx="3936826" cy="1357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72148222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2"/>
          <p:cNvGrpSpPr/>
          <p:nvPr/>
        </p:nvGrpSpPr>
        <p:grpSpPr>
          <a:xfrm>
            <a:off x="251520" y="123478"/>
            <a:ext cx="4101695" cy="599235"/>
            <a:chOff x="3710491" y="1059582"/>
            <a:chExt cx="4101695" cy="599235"/>
          </a:xfrm>
        </p:grpSpPr>
        <p:grpSp>
          <p:nvGrpSpPr>
            <p:cNvPr id="3" name="组合 4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47" name="圆角矩形 4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  <a:tileRect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>
                <a:noFill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smtClean="0">
                    <a:solidFill>
                      <a:schemeClr val="accent2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000" b="1" dirty="0">
                  <a:solidFill>
                    <a:schemeClr val="accent2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4459071" y="1187322"/>
              <a:ext cx="292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本地配置站点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0" y="5078332"/>
            <a:ext cx="9144000" cy="71120"/>
            <a:chOff x="0" y="3474720"/>
            <a:chExt cx="10261600" cy="71120"/>
          </a:xfrm>
        </p:grpSpPr>
        <p:sp>
          <p:nvSpPr>
            <p:cNvPr id="34" name="Rectangle 26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7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8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9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0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571472" y="785800"/>
            <a:ext cx="8286808" cy="3221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lnSpc>
                <a:spcPts val="19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zh-CN" altLang="en-US" sz="1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设置通过本地虚拟域名访问</a:t>
            </a:r>
            <a:r>
              <a:rPr lang="en-US" altLang="zh-CN" sz="1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yii</a:t>
            </a:r>
            <a:r>
              <a:rPr lang="zh-CN" altLang="en-US" sz="1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endParaRPr lang="en-US" altLang="zh-CN" sz="1600" b="1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57188" indent="-357188">
              <a:lnSpc>
                <a:spcPts val="19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设置域名并解析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: C:\Windows\System32\drivers\etc\hosts</a:t>
            </a:r>
          </a:p>
          <a:p>
            <a:pPr marL="357188" indent="-357188">
              <a:lnSpc>
                <a:spcPts val="19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    添加一行记录如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:    127.0.0.1       www.myyii.com </a:t>
            </a:r>
          </a:p>
          <a:p>
            <a:pPr marL="357188" indent="-357188">
              <a:lnSpc>
                <a:spcPts val="19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Apache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虚拟主机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: (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根据自己安装的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wamp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路径和版本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357188" indent="-357188">
              <a:lnSpc>
                <a:spcPts val="19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D:\wamp\bin\apache\apache2.4.9\conf\httpd.conf </a:t>
            </a:r>
          </a:p>
          <a:p>
            <a:pPr marL="357188" indent="-357188">
              <a:lnSpc>
                <a:spcPts val="19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   找到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Include conf/extra/httpd-vhosts.conf ,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去除注释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#</a:t>
            </a:r>
          </a:p>
          <a:p>
            <a:pPr marL="357188" indent="-357188">
              <a:lnSpc>
                <a:spcPts val="19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D:\wamp\bin\apache\apache2.4.9\conf\extra\httpd-vhosts.conf</a:t>
            </a:r>
          </a:p>
          <a:p>
            <a:pPr marL="357188" indent="-357188">
              <a:lnSpc>
                <a:spcPts val="19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   添加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  			            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重启 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</a:p>
          <a:p>
            <a:pPr marL="357188" indent="-357188">
              <a:lnSpc>
                <a:spcPts val="19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357188" indent="-357188">
              <a:lnSpc>
                <a:spcPts val="1900"/>
              </a:lnSpc>
              <a:spcBef>
                <a:spcPts val="600"/>
              </a:spcBef>
              <a:buClr>
                <a:schemeClr val="accent2"/>
              </a:buClr>
            </a:pPr>
            <a:endParaRPr lang="en-US" altLang="zh-CN" sz="16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3071816"/>
            <a:ext cx="3500462" cy="1984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72148222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51922" y="1579722"/>
            <a:ext cx="38122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第三部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algn="ctr"/>
            <a:r>
              <a:rPr lang="en-US" altLang="zh-CN" sz="3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Yii2</a:t>
            </a:r>
            <a:r>
              <a:rPr lang="zh-CN" altLang="en-US" sz="3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框架基础知识</a:t>
            </a:r>
            <a:endParaRPr lang="en-US" altLang="zh-CN" sz="3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3635896" y="1507714"/>
            <a:ext cx="0" cy="192442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9"/>
          <p:cNvSpPr txBox="1"/>
          <p:nvPr/>
        </p:nvSpPr>
        <p:spPr>
          <a:xfrm>
            <a:off x="4058338" y="2875866"/>
            <a:ext cx="200794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使用控制器</a:t>
            </a:r>
            <a:endParaRPr lang="zh-CN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文本框 9"/>
          <p:cNvSpPr txBox="1"/>
          <p:nvPr/>
        </p:nvSpPr>
        <p:spPr>
          <a:xfrm>
            <a:off x="4058337" y="3201306"/>
            <a:ext cx="200794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使用模型</a:t>
            </a:r>
            <a:endParaRPr lang="zh-CN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9"/>
          <p:cNvSpPr txBox="1"/>
          <p:nvPr/>
        </p:nvSpPr>
        <p:spPr>
          <a:xfrm>
            <a:off x="5278704" y="2879124"/>
            <a:ext cx="200794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使用模板</a:t>
            </a:r>
            <a:endParaRPr lang="zh-CN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9"/>
          <p:cNvSpPr txBox="1"/>
          <p:nvPr/>
        </p:nvSpPr>
        <p:spPr>
          <a:xfrm>
            <a:off x="5278704" y="3205014"/>
            <a:ext cx="200794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完成网站首页</a:t>
            </a:r>
            <a:endParaRPr lang="zh-CN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4"/>
          <p:cNvGrpSpPr/>
          <p:nvPr/>
        </p:nvGrpSpPr>
        <p:grpSpPr>
          <a:xfrm>
            <a:off x="2071670" y="1785932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Freeform 289"/>
          <p:cNvSpPr>
            <a:spLocks noEditPoints="1"/>
          </p:cNvSpPr>
          <p:nvPr/>
        </p:nvSpPr>
        <p:spPr bwMode="auto">
          <a:xfrm>
            <a:off x="2428860" y="2143123"/>
            <a:ext cx="508003" cy="571503"/>
          </a:xfrm>
          <a:custGeom>
            <a:avLst/>
            <a:gdLst>
              <a:gd name="T0" fmla="*/ 361 w 412"/>
              <a:gd name="T1" fmla="*/ 47 h 409"/>
              <a:gd name="T2" fmla="*/ 359 w 412"/>
              <a:gd name="T3" fmla="*/ 39 h 409"/>
              <a:gd name="T4" fmla="*/ 355 w 412"/>
              <a:gd name="T5" fmla="*/ 23 h 409"/>
              <a:gd name="T6" fmla="*/ 343 w 412"/>
              <a:gd name="T7" fmla="*/ 10 h 409"/>
              <a:gd name="T8" fmla="*/ 328 w 412"/>
              <a:gd name="T9" fmla="*/ 1 h 409"/>
              <a:gd name="T10" fmla="*/ 66 w 412"/>
              <a:gd name="T11" fmla="*/ 0 h 409"/>
              <a:gd name="T12" fmla="*/ 60 w 412"/>
              <a:gd name="T13" fmla="*/ 0 h 409"/>
              <a:gd name="T14" fmla="*/ 40 w 412"/>
              <a:gd name="T15" fmla="*/ 4 h 409"/>
              <a:gd name="T16" fmla="*/ 29 w 412"/>
              <a:gd name="T17" fmla="*/ 13 h 409"/>
              <a:gd name="T18" fmla="*/ 21 w 412"/>
              <a:gd name="T19" fmla="*/ 20 h 409"/>
              <a:gd name="T20" fmla="*/ 11 w 412"/>
              <a:gd name="T21" fmla="*/ 37 h 409"/>
              <a:gd name="T22" fmla="*/ 4 w 412"/>
              <a:gd name="T23" fmla="*/ 59 h 409"/>
              <a:gd name="T24" fmla="*/ 1 w 412"/>
              <a:gd name="T25" fmla="*/ 86 h 409"/>
              <a:gd name="T26" fmla="*/ 0 w 412"/>
              <a:gd name="T27" fmla="*/ 113 h 409"/>
              <a:gd name="T28" fmla="*/ 52 w 412"/>
              <a:gd name="T29" fmla="*/ 366 h 409"/>
              <a:gd name="T30" fmla="*/ 52 w 412"/>
              <a:gd name="T31" fmla="*/ 378 h 409"/>
              <a:gd name="T32" fmla="*/ 59 w 412"/>
              <a:gd name="T33" fmla="*/ 395 h 409"/>
              <a:gd name="T34" fmla="*/ 63 w 412"/>
              <a:gd name="T35" fmla="*/ 400 h 409"/>
              <a:gd name="T36" fmla="*/ 73 w 412"/>
              <a:gd name="T37" fmla="*/ 408 h 409"/>
              <a:gd name="T38" fmla="*/ 82 w 412"/>
              <a:gd name="T39" fmla="*/ 409 h 409"/>
              <a:gd name="T40" fmla="*/ 348 w 412"/>
              <a:gd name="T41" fmla="*/ 409 h 409"/>
              <a:gd name="T42" fmla="*/ 365 w 412"/>
              <a:gd name="T43" fmla="*/ 408 h 409"/>
              <a:gd name="T44" fmla="*/ 379 w 412"/>
              <a:gd name="T45" fmla="*/ 400 h 409"/>
              <a:gd name="T46" fmla="*/ 391 w 412"/>
              <a:gd name="T47" fmla="*/ 392 h 409"/>
              <a:gd name="T48" fmla="*/ 405 w 412"/>
              <a:gd name="T49" fmla="*/ 368 h 409"/>
              <a:gd name="T50" fmla="*/ 411 w 412"/>
              <a:gd name="T51" fmla="*/ 342 h 409"/>
              <a:gd name="T52" fmla="*/ 412 w 412"/>
              <a:gd name="T53" fmla="*/ 317 h 409"/>
              <a:gd name="T54" fmla="*/ 26 w 412"/>
              <a:gd name="T55" fmla="*/ 87 h 409"/>
              <a:gd name="T56" fmla="*/ 29 w 412"/>
              <a:gd name="T57" fmla="*/ 67 h 409"/>
              <a:gd name="T58" fmla="*/ 39 w 412"/>
              <a:gd name="T59" fmla="*/ 41 h 409"/>
              <a:gd name="T60" fmla="*/ 44 w 412"/>
              <a:gd name="T61" fmla="*/ 33 h 409"/>
              <a:gd name="T62" fmla="*/ 49 w 412"/>
              <a:gd name="T63" fmla="*/ 41 h 409"/>
              <a:gd name="T64" fmla="*/ 52 w 412"/>
              <a:gd name="T65" fmla="*/ 60 h 409"/>
              <a:gd name="T66" fmla="*/ 26 w 412"/>
              <a:gd name="T67" fmla="*/ 87 h 409"/>
              <a:gd name="T68" fmla="*/ 103 w 412"/>
              <a:gd name="T69" fmla="*/ 330 h 409"/>
              <a:gd name="T70" fmla="*/ 102 w 412"/>
              <a:gd name="T71" fmla="*/ 356 h 409"/>
              <a:gd name="T72" fmla="*/ 96 w 412"/>
              <a:gd name="T73" fmla="*/ 372 h 409"/>
              <a:gd name="T74" fmla="*/ 90 w 412"/>
              <a:gd name="T75" fmla="*/ 380 h 409"/>
              <a:gd name="T76" fmla="*/ 83 w 412"/>
              <a:gd name="T77" fmla="*/ 385 h 409"/>
              <a:gd name="T78" fmla="*/ 82 w 412"/>
              <a:gd name="T79" fmla="*/ 383 h 409"/>
              <a:gd name="T80" fmla="*/ 77 w 412"/>
              <a:gd name="T81" fmla="*/ 375 h 409"/>
              <a:gd name="T82" fmla="*/ 77 w 412"/>
              <a:gd name="T83" fmla="*/ 60 h 409"/>
              <a:gd name="T84" fmla="*/ 76 w 412"/>
              <a:gd name="T85" fmla="*/ 49 h 409"/>
              <a:gd name="T86" fmla="*/ 72 w 412"/>
              <a:gd name="T87" fmla="*/ 31 h 409"/>
              <a:gd name="T88" fmla="*/ 316 w 412"/>
              <a:gd name="T89" fmla="*/ 26 h 409"/>
              <a:gd name="T90" fmla="*/ 322 w 412"/>
              <a:gd name="T91" fmla="*/ 26 h 409"/>
              <a:gd name="T92" fmla="*/ 329 w 412"/>
              <a:gd name="T93" fmla="*/ 30 h 409"/>
              <a:gd name="T94" fmla="*/ 333 w 412"/>
              <a:gd name="T95" fmla="*/ 41 h 409"/>
              <a:gd name="T96" fmla="*/ 335 w 412"/>
              <a:gd name="T97" fmla="*/ 317 h 409"/>
              <a:gd name="T98" fmla="*/ 103 w 412"/>
              <a:gd name="T99" fmla="*/ 330 h 409"/>
              <a:gd name="T100" fmla="*/ 119 w 412"/>
              <a:gd name="T101" fmla="*/ 385 h 409"/>
              <a:gd name="T102" fmla="*/ 122 w 412"/>
              <a:gd name="T103" fmla="*/ 376 h 409"/>
              <a:gd name="T104" fmla="*/ 127 w 412"/>
              <a:gd name="T105" fmla="*/ 356 h 409"/>
              <a:gd name="T106" fmla="*/ 385 w 412"/>
              <a:gd name="T107" fmla="*/ 343 h 409"/>
              <a:gd name="T108" fmla="*/ 382 w 412"/>
              <a:gd name="T109" fmla="*/ 356 h 409"/>
              <a:gd name="T110" fmla="*/ 376 w 412"/>
              <a:gd name="T111" fmla="*/ 369 h 409"/>
              <a:gd name="T112" fmla="*/ 365 w 412"/>
              <a:gd name="T113" fmla="*/ 380 h 409"/>
              <a:gd name="T114" fmla="*/ 348 w 412"/>
              <a:gd name="T115" fmla="*/ 385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12" h="409">
                <a:moveTo>
                  <a:pt x="361" y="317"/>
                </a:moveTo>
                <a:lnTo>
                  <a:pt x="361" y="47"/>
                </a:lnTo>
                <a:lnTo>
                  <a:pt x="361" y="47"/>
                </a:lnTo>
                <a:lnTo>
                  <a:pt x="359" y="39"/>
                </a:lnTo>
                <a:lnTo>
                  <a:pt x="358" y="31"/>
                </a:lnTo>
                <a:lnTo>
                  <a:pt x="355" y="23"/>
                </a:lnTo>
                <a:lnTo>
                  <a:pt x="350" y="16"/>
                </a:lnTo>
                <a:lnTo>
                  <a:pt x="343" y="10"/>
                </a:lnTo>
                <a:lnTo>
                  <a:pt x="336" y="4"/>
                </a:lnTo>
                <a:lnTo>
                  <a:pt x="328" y="1"/>
                </a:lnTo>
                <a:lnTo>
                  <a:pt x="316" y="0"/>
                </a:lnTo>
                <a:lnTo>
                  <a:pt x="66" y="0"/>
                </a:lnTo>
                <a:lnTo>
                  <a:pt x="66" y="0"/>
                </a:lnTo>
                <a:lnTo>
                  <a:pt x="60" y="0"/>
                </a:lnTo>
                <a:lnTo>
                  <a:pt x="52" y="1"/>
                </a:lnTo>
                <a:lnTo>
                  <a:pt x="40" y="4"/>
                </a:lnTo>
                <a:lnTo>
                  <a:pt x="34" y="9"/>
                </a:lnTo>
                <a:lnTo>
                  <a:pt x="29" y="13"/>
                </a:lnTo>
                <a:lnTo>
                  <a:pt x="29" y="13"/>
                </a:lnTo>
                <a:lnTo>
                  <a:pt x="21" y="20"/>
                </a:lnTo>
                <a:lnTo>
                  <a:pt x="16" y="27"/>
                </a:lnTo>
                <a:lnTo>
                  <a:pt x="11" y="37"/>
                </a:lnTo>
                <a:lnTo>
                  <a:pt x="7" y="47"/>
                </a:lnTo>
                <a:lnTo>
                  <a:pt x="4" y="59"/>
                </a:lnTo>
                <a:lnTo>
                  <a:pt x="1" y="72"/>
                </a:lnTo>
                <a:lnTo>
                  <a:pt x="1" y="86"/>
                </a:lnTo>
                <a:lnTo>
                  <a:pt x="0" y="100"/>
                </a:lnTo>
                <a:lnTo>
                  <a:pt x="0" y="113"/>
                </a:lnTo>
                <a:lnTo>
                  <a:pt x="52" y="113"/>
                </a:lnTo>
                <a:lnTo>
                  <a:pt x="52" y="366"/>
                </a:lnTo>
                <a:lnTo>
                  <a:pt x="52" y="366"/>
                </a:lnTo>
                <a:lnTo>
                  <a:pt x="52" y="378"/>
                </a:lnTo>
                <a:lnTo>
                  <a:pt x="54" y="386"/>
                </a:lnTo>
                <a:lnTo>
                  <a:pt x="59" y="395"/>
                </a:lnTo>
                <a:lnTo>
                  <a:pt x="63" y="400"/>
                </a:lnTo>
                <a:lnTo>
                  <a:pt x="63" y="400"/>
                </a:lnTo>
                <a:lnTo>
                  <a:pt x="69" y="405"/>
                </a:lnTo>
                <a:lnTo>
                  <a:pt x="73" y="408"/>
                </a:lnTo>
                <a:lnTo>
                  <a:pt x="82" y="409"/>
                </a:lnTo>
                <a:lnTo>
                  <a:pt x="82" y="409"/>
                </a:lnTo>
                <a:lnTo>
                  <a:pt x="348" y="409"/>
                </a:lnTo>
                <a:lnTo>
                  <a:pt x="348" y="409"/>
                </a:lnTo>
                <a:lnTo>
                  <a:pt x="358" y="409"/>
                </a:lnTo>
                <a:lnTo>
                  <a:pt x="365" y="408"/>
                </a:lnTo>
                <a:lnTo>
                  <a:pt x="373" y="405"/>
                </a:lnTo>
                <a:lnTo>
                  <a:pt x="379" y="400"/>
                </a:lnTo>
                <a:lnTo>
                  <a:pt x="385" y="396"/>
                </a:lnTo>
                <a:lnTo>
                  <a:pt x="391" y="392"/>
                </a:lnTo>
                <a:lnTo>
                  <a:pt x="399" y="380"/>
                </a:lnTo>
                <a:lnTo>
                  <a:pt x="405" y="368"/>
                </a:lnTo>
                <a:lnTo>
                  <a:pt x="409" y="355"/>
                </a:lnTo>
                <a:lnTo>
                  <a:pt x="411" y="342"/>
                </a:lnTo>
                <a:lnTo>
                  <a:pt x="412" y="330"/>
                </a:lnTo>
                <a:lnTo>
                  <a:pt x="412" y="317"/>
                </a:lnTo>
                <a:lnTo>
                  <a:pt x="361" y="317"/>
                </a:lnTo>
                <a:close/>
                <a:moveTo>
                  <a:pt x="26" y="87"/>
                </a:moveTo>
                <a:lnTo>
                  <a:pt x="26" y="87"/>
                </a:lnTo>
                <a:lnTo>
                  <a:pt x="29" y="67"/>
                </a:lnTo>
                <a:lnTo>
                  <a:pt x="33" y="51"/>
                </a:lnTo>
                <a:lnTo>
                  <a:pt x="39" y="41"/>
                </a:lnTo>
                <a:lnTo>
                  <a:pt x="44" y="33"/>
                </a:lnTo>
                <a:lnTo>
                  <a:pt x="44" y="33"/>
                </a:lnTo>
                <a:lnTo>
                  <a:pt x="47" y="37"/>
                </a:lnTo>
                <a:lnTo>
                  <a:pt x="49" y="41"/>
                </a:lnTo>
                <a:lnTo>
                  <a:pt x="50" y="49"/>
                </a:lnTo>
                <a:lnTo>
                  <a:pt x="52" y="60"/>
                </a:lnTo>
                <a:lnTo>
                  <a:pt x="52" y="87"/>
                </a:lnTo>
                <a:lnTo>
                  <a:pt x="26" y="87"/>
                </a:lnTo>
                <a:close/>
                <a:moveTo>
                  <a:pt x="103" y="330"/>
                </a:moveTo>
                <a:lnTo>
                  <a:pt x="103" y="330"/>
                </a:lnTo>
                <a:lnTo>
                  <a:pt x="103" y="345"/>
                </a:lnTo>
                <a:lnTo>
                  <a:pt x="102" y="356"/>
                </a:lnTo>
                <a:lnTo>
                  <a:pt x="99" y="365"/>
                </a:lnTo>
                <a:lnTo>
                  <a:pt x="96" y="372"/>
                </a:lnTo>
                <a:lnTo>
                  <a:pt x="93" y="378"/>
                </a:lnTo>
                <a:lnTo>
                  <a:pt x="90" y="380"/>
                </a:lnTo>
                <a:lnTo>
                  <a:pt x="87" y="383"/>
                </a:lnTo>
                <a:lnTo>
                  <a:pt x="83" y="385"/>
                </a:lnTo>
                <a:lnTo>
                  <a:pt x="83" y="385"/>
                </a:lnTo>
                <a:lnTo>
                  <a:pt x="82" y="383"/>
                </a:lnTo>
                <a:lnTo>
                  <a:pt x="79" y="379"/>
                </a:lnTo>
                <a:lnTo>
                  <a:pt x="77" y="375"/>
                </a:lnTo>
                <a:lnTo>
                  <a:pt x="77" y="366"/>
                </a:lnTo>
                <a:lnTo>
                  <a:pt x="77" y="60"/>
                </a:lnTo>
                <a:lnTo>
                  <a:pt x="77" y="60"/>
                </a:lnTo>
                <a:lnTo>
                  <a:pt x="76" y="49"/>
                </a:lnTo>
                <a:lnTo>
                  <a:pt x="74" y="40"/>
                </a:lnTo>
                <a:lnTo>
                  <a:pt x="72" y="31"/>
                </a:lnTo>
                <a:lnTo>
                  <a:pt x="69" y="24"/>
                </a:lnTo>
                <a:lnTo>
                  <a:pt x="316" y="26"/>
                </a:lnTo>
                <a:lnTo>
                  <a:pt x="316" y="26"/>
                </a:lnTo>
                <a:lnTo>
                  <a:pt x="322" y="26"/>
                </a:lnTo>
                <a:lnTo>
                  <a:pt x="326" y="27"/>
                </a:lnTo>
                <a:lnTo>
                  <a:pt x="329" y="30"/>
                </a:lnTo>
                <a:lnTo>
                  <a:pt x="332" y="34"/>
                </a:lnTo>
                <a:lnTo>
                  <a:pt x="333" y="41"/>
                </a:lnTo>
                <a:lnTo>
                  <a:pt x="335" y="47"/>
                </a:lnTo>
                <a:lnTo>
                  <a:pt x="335" y="317"/>
                </a:lnTo>
                <a:lnTo>
                  <a:pt x="103" y="319"/>
                </a:lnTo>
                <a:lnTo>
                  <a:pt x="103" y="330"/>
                </a:lnTo>
                <a:close/>
                <a:moveTo>
                  <a:pt x="348" y="385"/>
                </a:moveTo>
                <a:lnTo>
                  <a:pt x="119" y="385"/>
                </a:lnTo>
                <a:lnTo>
                  <a:pt x="119" y="385"/>
                </a:lnTo>
                <a:lnTo>
                  <a:pt x="122" y="376"/>
                </a:lnTo>
                <a:lnTo>
                  <a:pt x="124" y="368"/>
                </a:lnTo>
                <a:lnTo>
                  <a:pt x="127" y="356"/>
                </a:lnTo>
                <a:lnTo>
                  <a:pt x="129" y="343"/>
                </a:lnTo>
                <a:lnTo>
                  <a:pt x="385" y="343"/>
                </a:lnTo>
                <a:lnTo>
                  <a:pt x="385" y="343"/>
                </a:lnTo>
                <a:lnTo>
                  <a:pt x="382" y="356"/>
                </a:lnTo>
                <a:lnTo>
                  <a:pt x="379" y="363"/>
                </a:lnTo>
                <a:lnTo>
                  <a:pt x="376" y="369"/>
                </a:lnTo>
                <a:lnTo>
                  <a:pt x="371" y="375"/>
                </a:lnTo>
                <a:lnTo>
                  <a:pt x="365" y="380"/>
                </a:lnTo>
                <a:lnTo>
                  <a:pt x="358" y="383"/>
                </a:lnTo>
                <a:lnTo>
                  <a:pt x="348" y="385"/>
                </a:lnTo>
                <a:lnTo>
                  <a:pt x="348" y="38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290"/>
          <p:cNvSpPr>
            <a:spLocks noChangeArrowheads="1"/>
          </p:cNvSpPr>
          <p:nvPr/>
        </p:nvSpPr>
        <p:spPr bwMode="auto">
          <a:xfrm>
            <a:off x="2579673" y="2285998"/>
            <a:ext cx="214314" cy="45719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290"/>
          <p:cNvSpPr>
            <a:spLocks noChangeArrowheads="1"/>
          </p:cNvSpPr>
          <p:nvPr/>
        </p:nvSpPr>
        <p:spPr bwMode="auto">
          <a:xfrm>
            <a:off x="2579673" y="2500312"/>
            <a:ext cx="214314" cy="45719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290"/>
          <p:cNvSpPr>
            <a:spLocks noChangeArrowheads="1"/>
          </p:cNvSpPr>
          <p:nvPr/>
        </p:nvSpPr>
        <p:spPr bwMode="auto">
          <a:xfrm>
            <a:off x="2579673" y="2428874"/>
            <a:ext cx="214314" cy="45719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90"/>
          <p:cNvSpPr>
            <a:spLocks noChangeArrowheads="1"/>
          </p:cNvSpPr>
          <p:nvPr/>
        </p:nvSpPr>
        <p:spPr bwMode="auto">
          <a:xfrm>
            <a:off x="2579673" y="2357436"/>
            <a:ext cx="214314" cy="45719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9084757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  <p:bldP spid="22" grpId="0"/>
      <p:bldP spid="24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2"/>
          <p:cNvGrpSpPr/>
          <p:nvPr/>
        </p:nvGrpSpPr>
        <p:grpSpPr>
          <a:xfrm>
            <a:off x="251520" y="123478"/>
            <a:ext cx="4101695" cy="599235"/>
            <a:chOff x="3710491" y="1059582"/>
            <a:chExt cx="4101695" cy="599235"/>
          </a:xfrm>
        </p:grpSpPr>
        <p:grpSp>
          <p:nvGrpSpPr>
            <p:cNvPr id="3" name="组合 4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47" name="圆角矩形 4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  <a:tileRect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>
                <a:noFill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smtClean="0">
                    <a:solidFill>
                      <a:schemeClr val="accent2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000" b="1" dirty="0">
                  <a:solidFill>
                    <a:schemeClr val="accent2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4459071" y="1187322"/>
              <a:ext cx="292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目录结构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0" y="5078332"/>
            <a:ext cx="9144000" cy="71120"/>
            <a:chOff x="0" y="3474720"/>
            <a:chExt cx="10261600" cy="71120"/>
          </a:xfrm>
        </p:grpSpPr>
        <p:sp>
          <p:nvSpPr>
            <p:cNvPr id="34" name="Rectangle 26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7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8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9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0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357158" y="785800"/>
            <a:ext cx="6500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应用中最重要的目录和文件（假设应用根目录是 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basic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）：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214428"/>
            <a:ext cx="7643866" cy="3271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72148222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2"/>
          <p:cNvGrpSpPr/>
          <p:nvPr/>
        </p:nvGrpSpPr>
        <p:grpSpPr>
          <a:xfrm>
            <a:off x="251520" y="123478"/>
            <a:ext cx="4101695" cy="599235"/>
            <a:chOff x="3710491" y="1059582"/>
            <a:chExt cx="4101695" cy="599235"/>
          </a:xfrm>
        </p:grpSpPr>
        <p:grpSp>
          <p:nvGrpSpPr>
            <p:cNvPr id="3" name="组合 4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47" name="圆角矩形 4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  <a:tileRect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>
                <a:noFill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smtClean="0">
                    <a:solidFill>
                      <a:schemeClr val="accent2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000" b="1" dirty="0">
                  <a:solidFill>
                    <a:schemeClr val="accent2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4459071" y="1187322"/>
              <a:ext cx="292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加载流程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0" y="5078332"/>
            <a:ext cx="9144000" cy="71120"/>
            <a:chOff x="0" y="3474720"/>
            <a:chExt cx="10261600" cy="71120"/>
          </a:xfrm>
        </p:grpSpPr>
        <p:sp>
          <p:nvSpPr>
            <p:cNvPr id="34" name="Rectangle 26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7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8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9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0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428596" y="857238"/>
            <a:ext cx="8286808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加载流程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: </a:t>
            </a:r>
            <a:endParaRPr lang="en-US" altLang="zh-CN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500"/>
              </a:lnSpc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用户向入口脚本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web/index.php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发起请求。</a:t>
            </a:r>
          </a:p>
          <a:p>
            <a:pPr>
              <a:lnSpc>
                <a:spcPts val="2500"/>
              </a:lnSpc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入口脚本加载应用配置 并创建一个应用实例去处理请求。</a:t>
            </a:r>
          </a:p>
          <a:p>
            <a:pPr>
              <a:lnSpc>
                <a:spcPts val="2500"/>
              </a:lnSpc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应用通过请求组件 解析请求的路由。</a:t>
            </a:r>
          </a:p>
          <a:p>
            <a:pPr>
              <a:lnSpc>
                <a:spcPts val="2500"/>
              </a:lnSpc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应用创建一个控制器实例去处理请求。</a:t>
            </a:r>
          </a:p>
          <a:p>
            <a:pPr>
              <a:lnSpc>
                <a:spcPts val="2500"/>
              </a:lnSpc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控制器创建一个动作实例并针对操作执行过滤器。</a:t>
            </a:r>
          </a:p>
          <a:p>
            <a:pPr>
              <a:lnSpc>
                <a:spcPts val="2500"/>
              </a:lnSpc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如果任何一个过滤器返回失败，则动作取消。</a:t>
            </a:r>
          </a:p>
          <a:p>
            <a:pPr>
              <a:lnSpc>
                <a:spcPts val="2500"/>
              </a:lnSpc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7.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如果所有过滤器都通过，动作将被执行。</a:t>
            </a:r>
          </a:p>
          <a:p>
            <a:pPr>
              <a:lnSpc>
                <a:spcPts val="2500"/>
              </a:lnSpc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8.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动作会加载一个数据模型，或许是来自数据库。</a:t>
            </a:r>
          </a:p>
          <a:p>
            <a:pPr>
              <a:lnSpc>
                <a:spcPts val="2500"/>
              </a:lnSpc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9.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动作会渲染一个视图，把数据模型提供给它。</a:t>
            </a:r>
          </a:p>
          <a:p>
            <a:pPr>
              <a:lnSpc>
                <a:spcPts val="2500"/>
              </a:lnSpc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10.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渲染结果返回给响应组件。</a:t>
            </a:r>
          </a:p>
          <a:p>
            <a:pPr>
              <a:lnSpc>
                <a:spcPts val="2500"/>
              </a:lnSpc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11.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响应组件发送渲染结果给用户浏览器。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2148222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2"/>
          <p:cNvGrpSpPr/>
          <p:nvPr/>
        </p:nvGrpSpPr>
        <p:grpSpPr>
          <a:xfrm>
            <a:off x="251520" y="123478"/>
            <a:ext cx="4101695" cy="599235"/>
            <a:chOff x="3710491" y="1059582"/>
            <a:chExt cx="4101695" cy="599235"/>
          </a:xfrm>
        </p:grpSpPr>
        <p:grpSp>
          <p:nvGrpSpPr>
            <p:cNvPr id="3" name="组合 4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47" name="圆角矩形 4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  <a:tileRect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>
                <a:noFill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smtClean="0">
                    <a:solidFill>
                      <a:schemeClr val="accent2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000" b="1" dirty="0">
                  <a:solidFill>
                    <a:schemeClr val="accent2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4459071" y="1187322"/>
              <a:ext cx="292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加载流程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0" y="5078332"/>
            <a:ext cx="9144000" cy="71120"/>
            <a:chOff x="0" y="3474720"/>
            <a:chExt cx="10261600" cy="71120"/>
          </a:xfrm>
        </p:grpSpPr>
        <p:sp>
          <p:nvSpPr>
            <p:cNvPr id="34" name="Rectangle 26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7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8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9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0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785800"/>
            <a:ext cx="7558014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72148222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2"/>
          <p:cNvGrpSpPr/>
          <p:nvPr/>
        </p:nvGrpSpPr>
        <p:grpSpPr>
          <a:xfrm>
            <a:off x="251520" y="123478"/>
            <a:ext cx="4101695" cy="599235"/>
            <a:chOff x="3710491" y="1059582"/>
            <a:chExt cx="4101695" cy="599235"/>
          </a:xfrm>
        </p:grpSpPr>
        <p:grpSp>
          <p:nvGrpSpPr>
            <p:cNvPr id="3" name="组合 4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47" name="圆角矩形 4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  <a:tileRect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>
                <a:noFill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smtClean="0">
                    <a:solidFill>
                      <a:schemeClr val="accent2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000" b="1" dirty="0">
                  <a:solidFill>
                    <a:schemeClr val="accent2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4459071" y="1187322"/>
              <a:ext cx="292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URL</a:t>
              </a:r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访问方式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0" y="5078332"/>
            <a:ext cx="9144000" cy="71120"/>
            <a:chOff x="0" y="3474720"/>
            <a:chExt cx="10261600" cy="71120"/>
          </a:xfrm>
        </p:grpSpPr>
        <p:sp>
          <p:nvSpPr>
            <p:cNvPr id="34" name="Rectangle 26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7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8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9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0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500034" y="857238"/>
            <a:ext cx="8643966" cy="4221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规则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路由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),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假设域名是直接指向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base/web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目录</a:t>
            </a:r>
          </a:p>
          <a:p>
            <a:pPr marL="357188" indent="-357188">
              <a:lnSpc>
                <a:spcPts val="2800"/>
              </a:lnSpc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格式</a:t>
            </a: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:  </a:t>
            </a:r>
            <a:r>
              <a:rPr lang="en-US" altLang="zh-CN" sz="1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http://</a:t>
            </a:r>
            <a:r>
              <a:rPr lang="zh-CN" altLang="en-US" sz="1600" b="1" smtClean="0">
                <a:solidFill>
                  <a:srgbClr val="004274"/>
                </a:solidFill>
                <a:latin typeface="微软雅黑" pitchFamily="34" charset="-122"/>
                <a:ea typeface="微软雅黑" pitchFamily="34" charset="-122"/>
              </a:rPr>
              <a:t>域名</a:t>
            </a: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600" b="1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index.php</a:t>
            </a:r>
            <a:r>
              <a:rPr lang="en-US" altLang="zh-CN" sz="1600" b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r>
              <a:rPr lang="en-US" altLang="zh-CN" sz="1600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r=</a:t>
            </a:r>
            <a:r>
              <a:rPr lang="zh-CN" altLang="en-US" sz="1600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控制器</a:t>
            </a:r>
            <a:r>
              <a:rPr lang="en-US" altLang="zh-CN" sz="1600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ID/</a:t>
            </a:r>
            <a:r>
              <a:rPr lang="zh-CN" altLang="en-US" sz="1600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动作</a:t>
            </a:r>
            <a:r>
              <a:rPr lang="en-US" altLang="zh-CN" sz="1600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操作、方法</a:t>
            </a:r>
            <a:r>
              <a:rPr lang="en-US" altLang="zh-CN" sz="1600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sz="1600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en-US" altLang="zh-CN" sz="1600" b="1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1600" b="1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参数名</a:t>
            </a:r>
            <a:r>
              <a:rPr lang="en-US" altLang="zh-CN" sz="1600" b="1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600" b="1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en-US" altLang="zh-CN" sz="1600" b="1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 </a:t>
            </a:r>
            <a:r>
              <a:rPr lang="en-US" altLang="zh-CN" sz="1600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...</a:t>
            </a:r>
          </a:p>
          <a:p>
            <a:pPr marL="396000" lvl="1">
              <a:lnSpc>
                <a:spcPts val="2800"/>
              </a:lnSpc>
              <a:spcBef>
                <a:spcPts val="0"/>
              </a:spcBef>
              <a:buClr>
                <a:schemeClr val="accent2"/>
              </a:buClr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它代表路由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;  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控制器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ID/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动作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ID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以小写处理，如果一个操作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ID(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指控制器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或动作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ID)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由 多个 单词组成，单词之间将由中划线连接（如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news-list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对应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NewsList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）。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ID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映射时移除了中划线，将每个单词首字母大写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;   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后面就是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传值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键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值 对方式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357188" indent="-357188">
              <a:lnSpc>
                <a:spcPts val="2800"/>
              </a:lnSpc>
              <a:spcBef>
                <a:spcPts val="1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对应的控制器类和方法名格式</a:t>
            </a:r>
            <a:endParaRPr lang="en-US" altLang="zh-CN" sz="1600" b="1" smtClean="0">
              <a:latin typeface="微软雅黑" pitchFamily="34" charset="-122"/>
              <a:ea typeface="微软雅黑" pitchFamily="34" charset="-122"/>
            </a:endParaRPr>
          </a:p>
          <a:p>
            <a:pPr marL="357188">
              <a:lnSpc>
                <a:spcPts val="2800"/>
              </a:lnSpc>
              <a:spcBef>
                <a:spcPts val="0"/>
              </a:spcBef>
              <a:buClr>
                <a:schemeClr val="accent2"/>
              </a:buClr>
            </a:pP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控制器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ID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控制器名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+ Controller</a:t>
            </a:r>
          </a:p>
          <a:p>
            <a:pPr marL="357188">
              <a:lnSpc>
                <a:spcPts val="2800"/>
              </a:lnSpc>
              <a:spcBef>
                <a:spcPts val="0"/>
              </a:spcBef>
              <a:buClr>
                <a:schemeClr val="accent2"/>
              </a:buClr>
            </a:pP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动作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ID  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= action +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方法名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357188" indent="-357188">
              <a:lnSpc>
                <a:spcPts val="2800"/>
              </a:lnSpc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: http://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域名</a:t>
            </a: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/index.php?r=site/index</a:t>
            </a:r>
          </a:p>
          <a:p>
            <a:pPr marL="357188">
              <a:lnSpc>
                <a:spcPts val="2800"/>
              </a:lnSpc>
              <a:spcBef>
                <a:spcPts val="0"/>
              </a:spcBef>
              <a:buClr>
                <a:schemeClr val="accent2"/>
              </a:buClr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对应控制器类为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: SiteController.php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中的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actionIndex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357188" indent="-357188">
              <a:lnSpc>
                <a:spcPts val="2800"/>
              </a:lnSpc>
              <a:spcBef>
                <a:spcPts val="1000"/>
              </a:spcBef>
              <a:buClr>
                <a:schemeClr val="accent2"/>
              </a:buClr>
            </a:pPr>
            <a:endParaRPr lang="en-US" altLang="zh-CN" sz="1600" b="1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85852" y="4643452"/>
            <a:ext cx="6189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中的字母都要小写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驼峰法对应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要改成中划线分割单词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2148222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2"/>
          <p:cNvGrpSpPr/>
          <p:nvPr/>
        </p:nvGrpSpPr>
        <p:grpSpPr>
          <a:xfrm>
            <a:off x="251520" y="123478"/>
            <a:ext cx="4101695" cy="599235"/>
            <a:chOff x="3710491" y="1059582"/>
            <a:chExt cx="4101695" cy="599235"/>
          </a:xfrm>
        </p:grpSpPr>
        <p:grpSp>
          <p:nvGrpSpPr>
            <p:cNvPr id="3" name="组合 4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47" name="圆角矩形 4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  <a:tileRect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>
                <a:noFill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smtClean="0">
                    <a:solidFill>
                      <a:schemeClr val="accent2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000" b="1" dirty="0">
                  <a:solidFill>
                    <a:schemeClr val="accent2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4459071" y="1187322"/>
              <a:ext cx="292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控制器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0" y="5078332"/>
            <a:ext cx="9144000" cy="71120"/>
            <a:chOff x="0" y="3474720"/>
            <a:chExt cx="10261600" cy="71120"/>
          </a:xfrm>
        </p:grpSpPr>
        <p:sp>
          <p:nvSpPr>
            <p:cNvPr id="34" name="Rectangle 26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7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8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9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0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571472" y="740430"/>
            <a:ext cx="8429684" cy="3990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ts val="0"/>
              </a:spcBef>
              <a:buClr>
                <a:schemeClr val="accent2"/>
              </a:buClr>
            </a:pPr>
            <a:r>
              <a:rPr lang="zh-CN" altLang="en-US" sz="1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控制器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是 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MVC 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模式中的一部分， 负责处理请求生成响应、控制器从应用主体接管控制后会分析请求数据并传送到模型， 传送模型结果到视图， 最后生成输出响应信息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pPr marL="357188" indent="-357188">
              <a:lnSpc>
                <a:spcPts val="2200"/>
              </a:lnSpc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1400" b="1" smtClean="0">
                <a:latin typeface="微软雅黑" pitchFamily="34" charset="-122"/>
                <a:ea typeface="微软雅黑" pitchFamily="34" charset="-122"/>
              </a:rPr>
              <a:t>创建控制器类</a:t>
            </a:r>
            <a:r>
              <a:rPr lang="en-US" altLang="zh-CN" sz="1400" b="1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命名规则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可以包含英文小写字母、数字、下划线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; 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字母开头大写 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en-US" altLang="zh-CN" sz="14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Controller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后缀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marL="357188" indent="-357188">
              <a:lnSpc>
                <a:spcPts val="22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400" b="1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b="1" smtClean="0"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1400" b="1" smtClean="0">
                <a:latin typeface="微软雅黑" pitchFamily="34" charset="-122"/>
                <a:ea typeface="微软雅黑" pitchFamily="34" charset="-122"/>
              </a:rPr>
              <a:t>:  </a:t>
            </a:r>
            <a:r>
              <a:rPr lang="en-US" altLang="zh-CN" sz="14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namespace  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app\controllers; </a:t>
            </a:r>
            <a:r>
              <a:rPr lang="en-US" altLang="zh-CN" sz="14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4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定义命名空间</a:t>
            </a:r>
            <a:r>
              <a:rPr lang="en-US" altLang="zh-CN" sz="14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实现自动加载</a:t>
            </a:r>
          </a:p>
          <a:p>
            <a:pPr marL="357188" indent="-357188">
              <a:lnSpc>
                <a:spcPts val="22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altLang="zh-CN" sz="14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                use 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yii\web\Controller;</a:t>
            </a:r>
            <a:r>
              <a:rPr lang="en-US" altLang="zh-CN" sz="14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4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引入父级控制器</a:t>
            </a:r>
            <a:r>
              <a:rPr lang="en-US" altLang="zh-CN" sz="14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并继承</a:t>
            </a:r>
            <a:endParaRPr lang="en-US" altLang="zh-CN" sz="140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 marL="357188" indent="-357188">
              <a:lnSpc>
                <a:spcPts val="22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               </a:t>
            </a:r>
            <a:r>
              <a:rPr lang="en-US" altLang="zh-CN" sz="14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class 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TestController</a:t>
            </a:r>
            <a:r>
              <a:rPr lang="en-US" altLang="zh-CN" sz="14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 extends 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Controller</a:t>
            </a:r>
            <a:r>
              <a:rPr lang="en-US" altLang="zh-CN" sz="14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 {</a:t>
            </a:r>
          </a:p>
          <a:p>
            <a:pPr marL="357188" indent="-357188">
              <a:lnSpc>
                <a:spcPts val="22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altLang="zh-CN" sz="14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                     </a:t>
            </a:r>
            <a:r>
              <a:rPr lang="en-US" altLang="zh-CN" sz="14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4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属性 </a:t>
            </a:r>
            <a:r>
              <a:rPr lang="en-US" altLang="zh-CN" sz="14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zh-CN" altLang="en-US" sz="14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en-US" altLang="zh-CN" sz="14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(Yii</a:t>
            </a:r>
            <a:r>
              <a:rPr lang="zh-CN" altLang="en-US" sz="14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中以</a:t>
            </a:r>
            <a:r>
              <a:rPr lang="en-US" altLang="zh-CN" sz="14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action</a:t>
            </a:r>
            <a:r>
              <a:rPr lang="zh-CN" altLang="en-US" sz="14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开头的方法为动作</a:t>
            </a:r>
            <a:r>
              <a:rPr lang="en-US" altLang="zh-CN" sz="14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 通过</a:t>
            </a:r>
            <a:r>
              <a:rPr lang="en-US" altLang="zh-CN" sz="14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14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就可以访问它了</a:t>
            </a:r>
            <a:r>
              <a:rPr lang="en-US" altLang="zh-CN" sz="14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357188" indent="-357188">
              <a:lnSpc>
                <a:spcPts val="22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altLang="zh-CN" sz="14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                 }</a:t>
            </a:r>
          </a:p>
          <a:p>
            <a:pPr marL="357188" indent="-357188">
              <a:lnSpc>
                <a:spcPts val="22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1400" b="1" smtClean="0">
                <a:latin typeface="微软雅黑" pitchFamily="34" charset="-122"/>
                <a:ea typeface="微软雅黑" pitchFamily="34" charset="-122"/>
              </a:rPr>
              <a:t>保存</a:t>
            </a:r>
            <a:r>
              <a:rPr lang="en-US" altLang="zh-CN" sz="1400" b="1" smtClean="0">
                <a:latin typeface="微软雅黑" pitchFamily="34" charset="-122"/>
                <a:ea typeface="微软雅黑" pitchFamily="34" charset="-122"/>
              </a:rPr>
              <a:t>:  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控制器类名和文件名一致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字母大小写一致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)+.php;   </a:t>
            </a:r>
            <a:r>
              <a:rPr lang="zh-CN" altLang="en-US" sz="1400" b="1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en-US" altLang="zh-CN" sz="1400" b="1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TestController.php</a:t>
            </a:r>
          </a:p>
          <a:p>
            <a:pPr marL="357188" indent="-357188">
              <a:lnSpc>
                <a:spcPts val="2200"/>
              </a:lnSpc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1400" b="1" smtClean="0">
                <a:latin typeface="微软雅黑" pitchFamily="34" charset="-122"/>
                <a:ea typeface="微软雅黑" pitchFamily="34" charset="-122"/>
              </a:rPr>
              <a:t>添加动作</a:t>
            </a:r>
            <a:r>
              <a:rPr lang="en-US" altLang="zh-CN" sz="1400" b="1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必须以 </a:t>
            </a:r>
            <a:r>
              <a:rPr lang="en-US" altLang="zh-CN" sz="14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action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自定义名称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字母、数字、下划线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字母开头大写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公有方法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marL="357188">
              <a:lnSpc>
                <a:spcPts val="2200"/>
              </a:lnSpc>
              <a:spcBef>
                <a:spcPts val="0"/>
              </a:spcBef>
              <a:buClr>
                <a:schemeClr val="accent2"/>
              </a:buClr>
            </a:pPr>
            <a:r>
              <a:rPr lang="zh-CN" altLang="en-US" sz="1400" b="1" smtClean="0"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1400" b="1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14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public function action</a:t>
            </a:r>
            <a:r>
              <a:rPr lang="en-US" altLang="zh-CN" sz="1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Index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() {</a:t>
            </a:r>
          </a:p>
          <a:p>
            <a:pPr marL="814388" lvl="1">
              <a:lnSpc>
                <a:spcPts val="22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altLang="zh-CN" sz="14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echo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'Index';</a:t>
            </a:r>
          </a:p>
          <a:p>
            <a:pPr marL="814388" lvl="1">
              <a:lnSpc>
                <a:spcPts val="22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 }</a:t>
            </a:r>
          </a:p>
          <a:p>
            <a:pPr marL="357188" indent="-357188">
              <a:lnSpc>
                <a:spcPts val="2200"/>
              </a:lnSpc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sz="1400" b="1" smtClean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1400" b="1" smtClean="0">
                <a:latin typeface="微软雅黑" pitchFamily="34" charset="-122"/>
                <a:ea typeface="微软雅黑" pitchFamily="34" charset="-122"/>
              </a:rPr>
              <a:t>访问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:  http://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域名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/index.php?r=</a:t>
            </a:r>
            <a:r>
              <a:rPr lang="en-US" altLang="zh-CN" sz="1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test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index</a:t>
            </a:r>
          </a:p>
        </p:txBody>
      </p:sp>
      <p:sp>
        <p:nvSpPr>
          <p:cNvPr id="15" name="矩形 14"/>
          <p:cNvSpPr/>
          <p:nvPr/>
        </p:nvSpPr>
        <p:spPr>
          <a:xfrm>
            <a:off x="1428728" y="4714890"/>
            <a:ext cx="5857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提示</a:t>
            </a:r>
            <a:r>
              <a:rPr lang="en-US" altLang="zh-CN" smtClean="0"/>
              <a:t>: Yii </a:t>
            </a:r>
            <a:r>
              <a:rPr lang="zh-CN" altLang="en-US" smtClean="0"/>
              <a:t>使用 </a:t>
            </a:r>
            <a:r>
              <a:rPr lang="en-US" altLang="zh-CN" smtClean="0"/>
              <a:t>action </a:t>
            </a:r>
            <a:r>
              <a:rPr lang="zh-CN" altLang="en-US" smtClean="0"/>
              <a:t>前缀区分普通方法和动作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72148222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2"/>
          <p:cNvGrpSpPr/>
          <p:nvPr/>
        </p:nvGrpSpPr>
        <p:grpSpPr>
          <a:xfrm>
            <a:off x="251520" y="123478"/>
            <a:ext cx="4101695" cy="599235"/>
            <a:chOff x="3710491" y="1059582"/>
            <a:chExt cx="4101695" cy="599235"/>
          </a:xfrm>
        </p:grpSpPr>
        <p:grpSp>
          <p:nvGrpSpPr>
            <p:cNvPr id="3" name="组合 4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47" name="圆角矩形 4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  <a:tileRect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>
                <a:noFill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smtClean="0">
                    <a:solidFill>
                      <a:schemeClr val="accent2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lang="zh-CN" altLang="en-US" sz="2000" b="1" dirty="0">
                  <a:solidFill>
                    <a:schemeClr val="accent2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4459071" y="1187322"/>
              <a:ext cx="3286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设置默认控制器和默认动作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0" y="5078332"/>
            <a:ext cx="9144000" cy="71120"/>
            <a:chOff x="0" y="3474720"/>
            <a:chExt cx="10261600" cy="71120"/>
          </a:xfrm>
        </p:grpSpPr>
        <p:sp>
          <p:nvSpPr>
            <p:cNvPr id="34" name="Rectangle 26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7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8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9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0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500034" y="857238"/>
            <a:ext cx="8643966" cy="3863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lnSpc>
                <a:spcPts val="22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Yii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默认控制器是</a:t>
            </a: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site</a:t>
            </a:r>
          </a:p>
          <a:p>
            <a:pPr marL="357188" indent="-357188">
              <a:lnSpc>
                <a:spcPts val="22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 通过修改应用主题配置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(config/web.php) ,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不存在就添加：</a:t>
            </a:r>
          </a:p>
          <a:p>
            <a:pPr marL="357188" indent="-357188">
              <a:lnSpc>
                <a:spcPts val="20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$config = [</a:t>
            </a:r>
          </a:p>
          <a:p>
            <a:pPr marL="357188" indent="-357188">
              <a:lnSpc>
                <a:spcPts val="20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 'defaultRoute' =&gt; 'index', </a:t>
            </a:r>
            <a:r>
              <a:rPr lang="en-US" altLang="zh-CN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默认控制器名</a:t>
            </a:r>
            <a:endParaRPr lang="en-US" altLang="zh-CN" sz="160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 marL="357188" indent="-357188">
              <a:lnSpc>
                <a:spcPts val="20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     ……</a:t>
            </a:r>
          </a:p>
          <a:p>
            <a:pPr marL="357188" indent="-357188">
              <a:lnSpc>
                <a:spcPts val="20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];</a:t>
            </a:r>
          </a:p>
          <a:p>
            <a:pPr marL="357188" indent="-357188">
              <a:lnSpc>
                <a:spcPts val="22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Yii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默认动作是</a:t>
            </a: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index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357188" indent="-357188">
              <a:lnSpc>
                <a:spcPts val="22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 如果想修改默认动作，只需在控制器类中设置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</a:p>
          <a:p>
            <a:pPr marL="357188" indent="-357188">
              <a:lnSpc>
                <a:spcPts val="22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en-US" altLang="zh-CN" sz="16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 public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$defaultAction = 'home'; </a:t>
            </a:r>
            <a:endParaRPr lang="en-US" altLang="zh-CN" sz="160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 marL="357188" indent="-357188">
              <a:lnSpc>
                <a:spcPts val="23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访问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:  http://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域名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/</a:t>
            </a:r>
          </a:p>
          <a:p>
            <a:pPr marL="357188" indent="-357188">
              <a:lnSpc>
                <a:spcPts val="23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不带 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 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路由参数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自动加载默认控制器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Index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和动作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hom</a:t>
            </a:r>
          </a:p>
        </p:txBody>
      </p:sp>
      <p:sp>
        <p:nvSpPr>
          <p:cNvPr id="17" name="矩形 16"/>
          <p:cNvSpPr/>
          <p:nvPr/>
        </p:nvSpPr>
        <p:spPr>
          <a:xfrm>
            <a:off x="5214942" y="1928808"/>
            <a:ext cx="3857652" cy="234936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357188" indent="-357188">
              <a:lnSpc>
                <a:spcPts val="1600"/>
              </a:lnSpc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357188" indent="-357188">
              <a:lnSpc>
                <a:spcPts val="2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namespace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app\controllers;</a:t>
            </a:r>
          </a:p>
          <a:p>
            <a:pPr marL="357188" indent="-357188">
              <a:lnSpc>
                <a:spcPts val="2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use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yii\web\Controller;</a:t>
            </a:r>
          </a:p>
          <a:p>
            <a:pPr marL="357188" indent="-357188">
              <a:lnSpc>
                <a:spcPts val="2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IndexController </a:t>
            </a:r>
            <a:r>
              <a:rPr lang="en-US" altLang="zh-CN" sz="14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extends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Controller {</a:t>
            </a:r>
          </a:p>
          <a:p>
            <a:pPr marL="357188" indent="-357188">
              <a:lnSpc>
                <a:spcPts val="2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altLang="zh-CN" sz="14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      public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$defaultAction = 'home'; </a:t>
            </a:r>
          </a:p>
          <a:p>
            <a:pPr marL="357188" indent="-357188">
              <a:lnSpc>
                <a:spcPts val="2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4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public function 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actionHome() {</a:t>
            </a:r>
          </a:p>
          <a:p>
            <a:pPr marL="357188" indent="-357188">
              <a:lnSpc>
                <a:spcPts val="2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altLang="zh-CN" sz="14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echo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'Index/home';</a:t>
            </a:r>
          </a:p>
          <a:p>
            <a:pPr marL="357188" indent="-357188">
              <a:lnSpc>
                <a:spcPts val="2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     }</a:t>
            </a:r>
          </a:p>
          <a:p>
            <a:pPr marL="357188" indent="-357188">
              <a:lnSpc>
                <a:spcPts val="2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xmlns="" val="2072148222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2"/>
          <p:cNvGrpSpPr/>
          <p:nvPr/>
        </p:nvGrpSpPr>
        <p:grpSpPr>
          <a:xfrm>
            <a:off x="251520" y="123478"/>
            <a:ext cx="4101695" cy="599235"/>
            <a:chOff x="3710491" y="1059582"/>
            <a:chExt cx="4101695" cy="599235"/>
          </a:xfrm>
        </p:grpSpPr>
        <p:grpSp>
          <p:nvGrpSpPr>
            <p:cNvPr id="3" name="组合 4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47" name="圆角矩形 4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  <a:tileRect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>
                <a:noFill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smtClean="0">
                    <a:solidFill>
                      <a:schemeClr val="accent2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lang="zh-CN" altLang="en-US" sz="2000" b="1" dirty="0">
                  <a:solidFill>
                    <a:schemeClr val="accent2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4459071" y="1187322"/>
              <a:ext cx="292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视图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0" y="5078332"/>
            <a:ext cx="9144000" cy="71120"/>
            <a:chOff x="0" y="3474720"/>
            <a:chExt cx="10261600" cy="71120"/>
          </a:xfrm>
        </p:grpSpPr>
        <p:sp>
          <p:nvSpPr>
            <p:cNvPr id="34" name="Rectangle 26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7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8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9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0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357126" y="857238"/>
            <a:ext cx="8786874" cy="3875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sz="1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视图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是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MVC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模式中的一部分。 它是展示数据到终端用户的代码，主要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包含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代码和展示类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代码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扩展名为 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.php, 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保存在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views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目录下的子目录名对应控制器名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, Yii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中模板称为视图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;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600"/>
              </a:lnSpc>
              <a:spcBef>
                <a:spcPts val="600"/>
              </a:spcBef>
              <a:buFont typeface="Wingdings" pitchFamily="2" charset="2"/>
              <a:buChar char="n"/>
            </a:pPr>
            <a:r>
              <a:rPr lang="zh-CN" altLang="en-US" sz="16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控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制器类动作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加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action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的方法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中调用视图并渲染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>
              <a:lnSpc>
                <a:spcPts val="26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return $this-&gt;render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('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视图名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',['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模板变量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' =&gt;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,'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模板变量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1' =&gt;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1,...]);</a:t>
            </a:r>
          </a:p>
          <a:p>
            <a:pPr>
              <a:lnSpc>
                <a:spcPts val="26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     第一个参数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: "/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控制器名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视图名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",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对应目录位置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: views/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控制器名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视图名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.php</a:t>
            </a:r>
          </a:p>
          <a:p>
            <a:pPr>
              <a:lnSpc>
                <a:spcPts val="26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     第二个参数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是数组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多个模板变量逗号隔开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也可以用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array('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模板变量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' =&gt;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ts val="2600"/>
              </a:lnSpc>
              <a:spcBef>
                <a:spcPts val="600"/>
              </a:spcBef>
              <a:buFont typeface="Wingdings" pitchFamily="2" charset="2"/>
              <a:buChar char="n"/>
            </a:pPr>
            <a:r>
              <a:rPr lang="zh-CN" altLang="en-US" sz="16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视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图中就可以使用这些控制器中传递的变量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标签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语法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实现判断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输出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循环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新页面和其它页面使用同样的头部和尾部是因为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render()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方法会自动把视图文件执行的结果嵌入称为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布局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的文件中， 位于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views/layouts/main.php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不需要布局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头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尾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: return $this-&gt;renderPartial(/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控制器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ID/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模板名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,['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模板变量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' =&gt;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]);</a:t>
            </a:r>
          </a:p>
          <a:p>
            <a:pPr>
              <a:lnSpc>
                <a:spcPts val="2500"/>
              </a:lnSpc>
            </a:pP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2148222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563888" y="339504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课程大纲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pic>
        <p:nvPicPr>
          <p:cNvPr id="13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071538" y="714362"/>
            <a:ext cx="3299942" cy="40421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7188" indent="-357188">
              <a:lnSpc>
                <a:spcPts val="2800"/>
              </a:lnSpc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Yii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框架简介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357188" indent="-357188">
              <a:lnSpc>
                <a:spcPts val="2800"/>
              </a:lnSpc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Yii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框架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357188" indent="-357188">
              <a:lnSpc>
                <a:spcPts val="2800"/>
              </a:lnSpc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基础知识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540000" indent="-357188">
              <a:lnSpc>
                <a:spcPts val="2800"/>
              </a:lnSpc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目录结构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540000" indent="-357188">
              <a:lnSpc>
                <a:spcPts val="2800"/>
              </a:lnSpc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模式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540000" indent="-357188">
              <a:lnSpc>
                <a:spcPts val="2800"/>
              </a:lnSpc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控制器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540000" indent="-357188">
              <a:lnSpc>
                <a:spcPts val="2800"/>
              </a:lnSpc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模型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540000" indent="-357188">
              <a:lnSpc>
                <a:spcPts val="2800"/>
              </a:lnSpc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视图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540000" indent="-357188">
              <a:lnSpc>
                <a:spcPts val="2800"/>
              </a:lnSpc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模块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357188" indent="-357188">
              <a:lnSpc>
                <a:spcPts val="2800"/>
              </a:lnSpc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案例企业站项目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540000" indent="-357188">
              <a:lnSpc>
                <a:spcPts val="2800"/>
              </a:lnSpc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通过项目学习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Yii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框架开发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Users\Administrator\Desktop\网站首页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5558" y="585473"/>
            <a:ext cx="1863962" cy="44866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73068346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2"/>
          <p:cNvGrpSpPr/>
          <p:nvPr/>
        </p:nvGrpSpPr>
        <p:grpSpPr>
          <a:xfrm>
            <a:off x="251520" y="123478"/>
            <a:ext cx="4101695" cy="599235"/>
            <a:chOff x="3710491" y="1059582"/>
            <a:chExt cx="4101695" cy="599235"/>
          </a:xfrm>
        </p:grpSpPr>
        <p:grpSp>
          <p:nvGrpSpPr>
            <p:cNvPr id="3" name="组合 4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47" name="圆角矩形 4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  <a:tileRect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>
                <a:noFill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smtClean="0">
                    <a:solidFill>
                      <a:schemeClr val="accent2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lang="zh-CN" altLang="en-US" sz="2000" b="1" dirty="0">
                  <a:solidFill>
                    <a:schemeClr val="accent2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4459071" y="1187322"/>
              <a:ext cx="292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视图</a:t>
              </a:r>
              <a:r>
                <a:rPr lang="en-US" altLang="zh-CN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--</a:t>
              </a:r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布局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0" y="5078332"/>
            <a:ext cx="9144000" cy="71120"/>
            <a:chOff x="0" y="3474720"/>
            <a:chExt cx="10261600" cy="71120"/>
          </a:xfrm>
        </p:grpSpPr>
        <p:sp>
          <p:nvSpPr>
            <p:cNvPr id="34" name="Rectangle 26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7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8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9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0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357158" y="780785"/>
            <a:ext cx="8572560" cy="4362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sz="1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布局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是一种特殊的视图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代表多个视图的公共部分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例如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大多数网站中头部和尾部，在每个视图中都存在，那么将这些公共放到一个布局中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渲染内容视图后在合适的地方嵌入到布局中。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500"/>
              </a:lnSpc>
              <a:buFont typeface="Wingdings" pitchFamily="2" charset="2"/>
              <a:buChar char="n"/>
            </a:pPr>
            <a:r>
              <a:rPr lang="zh-CN" altLang="en-US" sz="16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创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建布局</a:t>
            </a:r>
            <a:endParaRPr lang="en-US" altLang="zh-CN" sz="1600" b="1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5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    布局默认存储位置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: views/layouts (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默认布局文件为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: views/layouts/main.php)</a:t>
            </a:r>
          </a:p>
          <a:p>
            <a:pPr>
              <a:lnSpc>
                <a:spcPts val="25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新建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user.php,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内容如下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, 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控制器中设置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1600" smtClean="0">
                <a:solidFill>
                  <a:srgbClr val="FF0000"/>
                </a:solidFill>
                <a:ea typeface="微软雅黑" pitchFamily="34" charset="-122"/>
              </a:rPr>
              <a:t>public $layout = ‘user’;</a:t>
            </a:r>
            <a:r>
              <a:rPr lang="en-US" altLang="zh-CN" sz="1600" smtClean="0">
                <a:ea typeface="微软雅黑" pitchFamily="34" charset="-122"/>
              </a:rPr>
              <a:t> </a:t>
            </a:r>
            <a:r>
              <a:rPr lang="zh-CN" altLang="en-US" sz="1600" smtClean="0">
                <a:ea typeface="微软雅黑" pitchFamily="34" charset="-122"/>
              </a:rPr>
              <a:t>就可以使用这个布局了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ts val="16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&lt;?php $this-&gt;beginPage() ?&gt;</a:t>
            </a:r>
          </a:p>
          <a:p>
            <a:pPr lvl="2">
              <a:lnSpc>
                <a:spcPts val="16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  &lt;html&gt;</a:t>
            </a:r>
          </a:p>
          <a:p>
            <a:pPr lvl="2">
              <a:lnSpc>
                <a:spcPts val="16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   &lt;head&gt;</a:t>
            </a:r>
          </a:p>
          <a:p>
            <a:pPr lvl="2">
              <a:lnSpc>
                <a:spcPts val="16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     &lt;title&gt;&lt;?=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$this-&gt;title;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?&gt;&lt;/title&gt;</a:t>
            </a:r>
          </a:p>
          <a:p>
            <a:pPr lvl="2">
              <a:lnSpc>
                <a:spcPts val="16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    &lt;?php 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$this-&gt;head();</a:t>
            </a:r>
            <a:r>
              <a:rPr lang="en-US" altLang="zh-CN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//meta</a:t>
            </a:r>
            <a:r>
              <a:rPr lang="zh-CN" altLang="en-US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标签和</a:t>
            </a:r>
            <a:r>
              <a:rPr lang="en-US" altLang="zh-CN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link</a:t>
            </a:r>
            <a:r>
              <a:rPr lang="zh-CN" altLang="en-US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  <a:r>
              <a:rPr lang="en-US" altLang="zh-CN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需要调用此方法动态生成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?&gt;</a:t>
            </a:r>
          </a:p>
          <a:p>
            <a:pPr lvl="2">
              <a:lnSpc>
                <a:spcPts val="16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   &lt;/head&gt;</a:t>
            </a:r>
          </a:p>
          <a:p>
            <a:pPr lvl="2">
              <a:lnSpc>
                <a:spcPts val="16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   &lt;body&gt;</a:t>
            </a:r>
          </a:p>
          <a:p>
            <a:pPr lvl="2">
              <a:lnSpc>
                <a:spcPts val="16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&lt;?php $this-&gt;beginBody() ?&gt;</a:t>
            </a:r>
          </a:p>
          <a:p>
            <a:pPr lvl="2">
              <a:lnSpc>
                <a:spcPts val="1600"/>
              </a:lnSpc>
            </a:pPr>
            <a:r>
              <a:rPr lang="en-US" altLang="zh-CN" sz="1600" b="1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            &lt;?= $content;</a:t>
            </a:r>
            <a:r>
              <a:rPr lang="en-US" altLang="zh-CN" sz="1600" b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600" b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输出视图内容</a:t>
            </a:r>
            <a:r>
              <a:rPr lang="zh-CN" altLang="en-US" sz="1600" b="1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?&gt;</a:t>
            </a:r>
          </a:p>
          <a:p>
            <a:pPr lvl="2">
              <a:lnSpc>
                <a:spcPts val="16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&lt;?php $this-&gt;endBody() ?&gt;</a:t>
            </a:r>
          </a:p>
          <a:p>
            <a:pPr lvl="2">
              <a:lnSpc>
                <a:spcPts val="16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   &lt;/body&gt;</a:t>
            </a:r>
          </a:p>
          <a:p>
            <a:pPr lvl="2">
              <a:lnSpc>
                <a:spcPts val="16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  &lt;/html&gt;</a:t>
            </a:r>
          </a:p>
          <a:p>
            <a:pPr lvl="2">
              <a:lnSpc>
                <a:spcPts val="16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&lt;?php $this-&gt;endPage() ?&gt;</a:t>
            </a:r>
          </a:p>
        </p:txBody>
      </p:sp>
    </p:spTree>
    <p:extLst>
      <p:ext uri="{BB962C8B-B14F-4D97-AF65-F5344CB8AC3E}">
        <p14:creationId xmlns:p14="http://schemas.microsoft.com/office/powerpoint/2010/main" xmlns="" val="2072148222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2"/>
          <p:cNvGrpSpPr/>
          <p:nvPr/>
        </p:nvGrpSpPr>
        <p:grpSpPr>
          <a:xfrm>
            <a:off x="251520" y="123478"/>
            <a:ext cx="4101695" cy="599235"/>
            <a:chOff x="3710491" y="1059582"/>
            <a:chExt cx="4101695" cy="599235"/>
          </a:xfrm>
        </p:grpSpPr>
        <p:grpSp>
          <p:nvGrpSpPr>
            <p:cNvPr id="3" name="组合 4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47" name="圆角矩形 4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  <a:tileRect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>
                <a:noFill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smtClean="0">
                    <a:solidFill>
                      <a:schemeClr val="accent2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07</a:t>
                </a:r>
                <a:endParaRPr lang="zh-CN" altLang="en-US" sz="2000" b="1" dirty="0">
                  <a:solidFill>
                    <a:schemeClr val="accent2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4459071" y="1187322"/>
              <a:ext cx="292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0" y="5078332"/>
            <a:ext cx="9144000" cy="71120"/>
            <a:chOff x="0" y="3474720"/>
            <a:chExt cx="10261600" cy="71120"/>
          </a:xfrm>
        </p:grpSpPr>
        <p:sp>
          <p:nvSpPr>
            <p:cNvPr id="34" name="Rectangle 26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7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8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9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0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428596" y="714362"/>
            <a:ext cx="8429684" cy="4388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lnSpc>
                <a:spcPts val="25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zh-CN" altLang="en-US" sz="1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是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MVC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模式中的一部分， 是代表业务数据、规则和逻辑的对象。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5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普通模型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主要用来验证表单数据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继承自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Model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模型基类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500"/>
              </a:lnSpc>
              <a:buFont typeface="Wingdings" pitchFamily="2" charset="2"/>
              <a:buChar char="n"/>
            </a:pPr>
            <a:r>
              <a:rPr lang="en-US" altLang="zh-CN" sz="16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创建模型类</a:t>
            </a: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, 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用于验证留言表单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保存到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models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目录下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大驼峰命名规则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 格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式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:  </a:t>
            </a:r>
            <a:r>
              <a:rPr lang="en-US" altLang="zh-CN" sz="16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namespace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smtClean="0">
                <a:solidFill>
                  <a:srgbClr val="D43E01"/>
                </a:solidFill>
                <a:latin typeface="微软雅黑" pitchFamily="34" charset="-122"/>
                <a:ea typeface="微软雅黑" pitchFamily="34" charset="-122"/>
              </a:rPr>
              <a:t>app\models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; </a:t>
            </a:r>
            <a:r>
              <a:rPr lang="en-US" altLang="zh-CN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定义命名空间</a:t>
            </a:r>
            <a:endParaRPr lang="en-US" altLang="zh-CN" sz="160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0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use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smtClean="0">
                <a:solidFill>
                  <a:srgbClr val="D43E01"/>
                </a:solidFill>
                <a:latin typeface="微软雅黑" pitchFamily="34" charset="-122"/>
                <a:ea typeface="微软雅黑" pitchFamily="34" charset="-122"/>
              </a:rPr>
              <a:t>yii\base\Model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;</a:t>
            </a:r>
            <a:r>
              <a:rPr lang="en-US" altLang="zh-CN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导入模型基类</a:t>
            </a:r>
            <a:r>
              <a:rPr lang="en-US" altLang="zh-CN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定义别名</a:t>
            </a:r>
            <a:r>
              <a:rPr lang="en-US" altLang="zh-CN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并继承</a:t>
            </a:r>
            <a:endParaRPr lang="en-US" altLang="zh-CN" sz="160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0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6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smtClean="0">
                <a:solidFill>
                  <a:srgbClr val="D43E01"/>
                </a:solidFill>
                <a:latin typeface="微软雅黑" pitchFamily="34" charset="-122"/>
                <a:ea typeface="微软雅黑" pitchFamily="34" charset="-122"/>
              </a:rPr>
              <a:t>MsgForm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extends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smtClean="0">
                <a:solidFill>
                  <a:srgbClr val="D43E01"/>
                </a:solidFill>
                <a:latin typeface="微软雅黑" pitchFamily="34" charset="-122"/>
                <a:ea typeface="微软雅黑" pitchFamily="34" charset="-122"/>
              </a:rPr>
              <a:t>Model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{</a:t>
            </a:r>
          </a:p>
          <a:p>
            <a:pPr>
              <a:lnSpc>
                <a:spcPts val="20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               </a:t>
            </a:r>
            <a:r>
              <a:rPr lang="en-US" altLang="zh-CN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定义公共属性对应表单名称</a:t>
            </a:r>
            <a:endParaRPr lang="en-US" altLang="zh-CN" sz="160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0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               </a:t>
            </a:r>
            <a:r>
              <a:rPr lang="en-US" altLang="zh-CN" sz="16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public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$title;</a:t>
            </a:r>
          </a:p>
          <a:p>
            <a:pPr>
              <a:lnSpc>
                <a:spcPts val="20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                …..</a:t>
            </a:r>
          </a:p>
          <a:p>
            <a:pPr>
              <a:lnSpc>
                <a:spcPts val="20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               </a:t>
            </a:r>
            <a:r>
              <a:rPr lang="en-US" altLang="zh-CN" sz="16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public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function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smtClean="0">
                <a:solidFill>
                  <a:srgbClr val="D43E01"/>
                </a:solidFill>
                <a:latin typeface="微软雅黑" pitchFamily="34" charset="-122"/>
                <a:ea typeface="微软雅黑" pitchFamily="34" charset="-122"/>
              </a:rPr>
              <a:t>attributeLabels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() {</a:t>
            </a:r>
            <a:r>
              <a:rPr lang="en-US" altLang="zh-CN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定义属性标签</a:t>
            </a:r>
            <a:r>
              <a:rPr lang="en-US" altLang="zh-CN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对应属性的说明</a:t>
            </a:r>
            <a:r>
              <a:rPr lang="en-US" altLang="zh-CN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) </a:t>
            </a:r>
          </a:p>
          <a:p>
            <a:pPr>
              <a:lnSpc>
                <a:spcPts val="20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                  </a:t>
            </a:r>
            <a:r>
              <a:rPr lang="en-US" altLang="zh-CN" sz="16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return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['title' =&gt; "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留言主题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", ……];</a:t>
            </a:r>
          </a:p>
          <a:p>
            <a:pPr>
              <a:lnSpc>
                <a:spcPts val="20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               }         </a:t>
            </a:r>
          </a:p>
          <a:p>
            <a:pPr>
              <a:lnSpc>
                <a:spcPts val="20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               </a:t>
            </a:r>
            <a:r>
              <a:rPr lang="en-US" altLang="zh-CN" sz="16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public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function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smtClean="0">
                <a:solidFill>
                  <a:srgbClr val="D43E01"/>
                </a:solidFill>
                <a:latin typeface="微软雅黑" pitchFamily="34" charset="-122"/>
                <a:ea typeface="微软雅黑" pitchFamily="34" charset="-122"/>
              </a:rPr>
              <a:t>rules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() {</a:t>
            </a:r>
            <a:r>
              <a:rPr lang="en-US" altLang="zh-CN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定义验证规则</a:t>
            </a:r>
            <a:endParaRPr lang="en-US" altLang="zh-CN" sz="160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0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                  </a:t>
            </a:r>
            <a:r>
              <a:rPr lang="en-US" altLang="zh-CN" sz="16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return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[['title', '</a:t>
            </a:r>
            <a:r>
              <a:rPr lang="en-US" altLang="zh-CN" sz="1600" smtClean="0">
                <a:solidFill>
                  <a:srgbClr val="D43E01"/>
                </a:solidFill>
                <a:latin typeface="微软雅黑" pitchFamily="34" charset="-122"/>
                <a:ea typeface="微软雅黑" pitchFamily="34" charset="-122"/>
              </a:rPr>
              <a:t>required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', '</a:t>
            </a:r>
            <a:r>
              <a:rPr lang="en-US" altLang="zh-CN" sz="1600" smtClean="0">
                <a:solidFill>
                  <a:srgbClr val="D43E01"/>
                </a:solidFill>
                <a:latin typeface="微软雅黑" pitchFamily="34" charset="-122"/>
                <a:ea typeface="微软雅黑" pitchFamily="34" charset="-122"/>
              </a:rPr>
              <a:t>message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' =&gt; </a:t>
            </a:r>
            <a:r>
              <a:rPr lang="en-US" altLang="zh-CN" sz="1600" smtClean="0">
                <a:solidFill>
                  <a:srgbClr val="D43E01"/>
                </a:solidFill>
                <a:latin typeface="微软雅黑" pitchFamily="34" charset="-122"/>
                <a:ea typeface="微软雅黑" pitchFamily="34" charset="-122"/>
              </a:rPr>
              <a:t>'{attribute}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不能为空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'], ……];</a:t>
            </a:r>
          </a:p>
          <a:p>
            <a:pPr>
              <a:lnSpc>
                <a:spcPts val="20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               }</a:t>
            </a:r>
          </a:p>
          <a:p>
            <a:pPr>
              <a:lnSpc>
                <a:spcPts val="20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          }</a:t>
            </a:r>
          </a:p>
        </p:txBody>
      </p:sp>
    </p:spTree>
    <p:extLst>
      <p:ext uri="{BB962C8B-B14F-4D97-AF65-F5344CB8AC3E}">
        <p14:creationId xmlns:p14="http://schemas.microsoft.com/office/powerpoint/2010/main" xmlns="" val="2072148222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2"/>
          <p:cNvGrpSpPr/>
          <p:nvPr/>
        </p:nvGrpSpPr>
        <p:grpSpPr>
          <a:xfrm>
            <a:off x="251520" y="123478"/>
            <a:ext cx="4101695" cy="599235"/>
            <a:chOff x="3710491" y="1059582"/>
            <a:chExt cx="4101695" cy="599235"/>
          </a:xfrm>
        </p:grpSpPr>
        <p:grpSp>
          <p:nvGrpSpPr>
            <p:cNvPr id="3" name="组合 4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47" name="圆角矩形 4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  <a:tileRect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>
                <a:noFill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smtClean="0">
                    <a:solidFill>
                      <a:schemeClr val="accent2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07</a:t>
                </a:r>
                <a:endParaRPr lang="zh-CN" altLang="en-US" sz="2000" b="1" dirty="0">
                  <a:solidFill>
                    <a:schemeClr val="accent2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4459071" y="1187322"/>
              <a:ext cx="292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  <a:r>
                <a:rPr lang="en-US" altLang="zh-CN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--</a:t>
              </a:r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0" y="5078332"/>
            <a:ext cx="9144000" cy="71120"/>
            <a:chOff x="0" y="3474720"/>
            <a:chExt cx="10261600" cy="71120"/>
          </a:xfrm>
        </p:grpSpPr>
        <p:sp>
          <p:nvSpPr>
            <p:cNvPr id="34" name="Rectangle 26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7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8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9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0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500034" y="780767"/>
            <a:ext cx="8643966" cy="4080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  <a:buFont typeface="Wingdings" pitchFamily="2" charset="2"/>
              <a:buChar char="n"/>
            </a:pPr>
            <a:r>
              <a:rPr lang="zh-CN" altLang="en-US" sz="16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使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用模型</a:t>
            </a:r>
            <a:endParaRPr lang="en-US" altLang="zh-CN" sz="1600" b="1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2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     控制器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动作中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调用模型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, 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表单提交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(Ajax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提交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到此地址</a:t>
            </a:r>
          </a:p>
          <a:p>
            <a:pPr>
              <a:lnSpc>
                <a:spcPts val="22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$model = </a:t>
            </a:r>
            <a:r>
              <a:rPr lang="en-US" altLang="zh-CN" sz="16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\app\models\MsgForm();</a:t>
            </a:r>
          </a:p>
          <a:p>
            <a:pPr>
              <a:lnSpc>
                <a:spcPts val="22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获取表单数据</a:t>
            </a:r>
            <a:r>
              <a:rPr lang="en-US" altLang="zh-CN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request</a:t>
            </a:r>
            <a:r>
              <a:rPr lang="en-US" altLang="zh-CN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),</a:t>
            </a:r>
            <a:r>
              <a:rPr lang="zh-CN" altLang="en-US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保存到模型属性中</a:t>
            </a:r>
            <a:r>
              <a:rPr lang="en-US" altLang="zh-CN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load</a:t>
            </a:r>
            <a:r>
              <a:rPr lang="en-US" altLang="zh-CN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+  </a:t>
            </a:r>
            <a:r>
              <a:rPr lang="zh-CN" altLang="en-US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验证</a:t>
            </a:r>
            <a:r>
              <a:rPr lang="en-US" altLang="zh-CN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validate,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会调用已设置的规则</a:t>
            </a:r>
            <a:r>
              <a:rPr lang="en-US" altLang="zh-CN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60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2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($model-&gt;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load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\Yii::$app-&gt;request-&gt;post()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, ''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16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&amp;&amp;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$model-&gt;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validate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()) </a:t>
            </a:r>
            <a:r>
              <a:rPr lang="en-US" altLang="zh-CN" sz="16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>
              <a:lnSpc>
                <a:spcPts val="2200"/>
              </a:lnSpc>
            </a:pPr>
            <a:r>
              <a:rPr lang="en-US" altLang="zh-CN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        //</a:t>
            </a:r>
            <a:r>
              <a:rPr lang="zh-CN" altLang="en-US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验证通过           </a:t>
            </a:r>
          </a:p>
          <a:p>
            <a:pPr>
              <a:lnSpc>
                <a:spcPts val="2200"/>
              </a:lnSpc>
            </a:pPr>
            <a:r>
              <a:rPr lang="zh-CN" altLang="en-US" sz="16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}else{</a:t>
            </a:r>
          </a:p>
          <a:p>
            <a:pPr>
              <a:lnSpc>
                <a:spcPts val="2200"/>
              </a:lnSpc>
            </a:pPr>
            <a:r>
              <a:rPr lang="en-US" altLang="zh-CN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        //</a:t>
            </a:r>
            <a:r>
              <a:rPr lang="zh-CN" altLang="en-US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验证有错误</a:t>
            </a:r>
          </a:p>
          <a:p>
            <a:pPr>
              <a:lnSpc>
                <a:spcPts val="2200"/>
              </a:lnSpc>
            </a:pPr>
            <a:r>
              <a:rPr lang="zh-CN" altLang="en-US" sz="16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lnSpc>
                <a:spcPts val="22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备注</a:t>
            </a: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: Yii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中获取</a:t>
            </a: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传值方式</a:t>
            </a:r>
            <a:endParaRPr lang="en-US" altLang="zh-CN" sz="1600" b="1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4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\Yii::$app-&gt;request-&gt;post()  </a:t>
            </a:r>
            <a:r>
              <a:rPr lang="zh-CN" altLang="en-US" sz="14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用于获取所有</a:t>
            </a:r>
            <a:r>
              <a:rPr lang="en-US" altLang="zh-CN" sz="14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en-US" sz="14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提交的数据，相当于 </a:t>
            </a:r>
            <a:r>
              <a:rPr lang="en-US" altLang="zh-CN" sz="14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$_POST</a:t>
            </a:r>
          </a:p>
          <a:p>
            <a:pPr>
              <a:lnSpc>
                <a:spcPts val="2200"/>
              </a:lnSpc>
            </a:pPr>
            <a:r>
              <a:rPr lang="en-US" altLang="zh-CN" sz="14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\Yii::$app-&gt;request-&gt;post('title','</a:t>
            </a:r>
            <a:r>
              <a:rPr lang="zh-CN" altLang="en-US" sz="14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默认值</a:t>
            </a:r>
            <a:r>
              <a:rPr lang="en-US" altLang="zh-CN" sz="14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') ,</a:t>
            </a:r>
            <a:r>
              <a:rPr lang="zh-CN" altLang="en-US" sz="14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相当于</a:t>
            </a:r>
            <a:r>
              <a:rPr lang="en-US" altLang="zh-CN" sz="14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isset($_POST['title'])?$_POST['title']:'</a:t>
            </a:r>
            <a:r>
              <a:rPr lang="zh-CN" altLang="en-US" sz="14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默认值</a:t>
            </a:r>
            <a:r>
              <a:rPr lang="en-US" altLang="zh-CN" sz="14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'</a:t>
            </a:r>
          </a:p>
          <a:p>
            <a:pPr>
              <a:lnSpc>
                <a:spcPts val="2200"/>
              </a:lnSpc>
            </a:pPr>
            <a:r>
              <a:rPr lang="en-US" altLang="zh-CN" sz="14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\Yii::$app-&gt;request-&gt;get()  </a:t>
            </a:r>
            <a:r>
              <a:rPr lang="zh-CN" altLang="en-US" sz="14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用于获取所有</a:t>
            </a:r>
            <a:r>
              <a:rPr lang="en-US" altLang="zh-CN" sz="14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sz="14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传值，相当于 </a:t>
            </a:r>
            <a:r>
              <a:rPr lang="en-US" altLang="zh-CN" sz="14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$_GET</a:t>
            </a:r>
          </a:p>
          <a:p>
            <a:pPr>
              <a:lnSpc>
                <a:spcPts val="2200"/>
              </a:lnSpc>
            </a:pPr>
            <a:r>
              <a:rPr lang="en-US" altLang="zh-CN" sz="14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\Yii::$app-&gt;request-&gt;get('title','</a:t>
            </a:r>
            <a:r>
              <a:rPr lang="zh-CN" altLang="en-US" sz="14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默认值</a:t>
            </a:r>
            <a:r>
              <a:rPr lang="en-US" altLang="zh-CN" sz="14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') ,</a:t>
            </a:r>
            <a:r>
              <a:rPr lang="zh-CN" altLang="en-US" sz="14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相当于 </a:t>
            </a:r>
            <a:r>
              <a:rPr lang="en-US" altLang="zh-CN" sz="14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isset($_GET['title'])?$_GET['title']:'</a:t>
            </a:r>
            <a:r>
              <a:rPr lang="zh-CN" altLang="en-US" sz="14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默认值</a:t>
            </a:r>
            <a:r>
              <a:rPr lang="en-US" altLang="zh-CN" sz="14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'</a:t>
            </a:r>
            <a:endParaRPr lang="zh-CN" altLang="en-US" sz="1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2148222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2"/>
          <p:cNvGrpSpPr/>
          <p:nvPr/>
        </p:nvGrpSpPr>
        <p:grpSpPr>
          <a:xfrm>
            <a:off x="251520" y="123478"/>
            <a:ext cx="4101695" cy="599235"/>
            <a:chOff x="3710491" y="1059582"/>
            <a:chExt cx="4101695" cy="599235"/>
          </a:xfrm>
        </p:grpSpPr>
        <p:grpSp>
          <p:nvGrpSpPr>
            <p:cNvPr id="3" name="组合 4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47" name="圆角矩形 4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  <a:tileRect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>
                <a:noFill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smtClean="0">
                    <a:solidFill>
                      <a:schemeClr val="accent2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08</a:t>
                </a:r>
                <a:endParaRPr lang="zh-CN" altLang="en-US" sz="2000" b="1" dirty="0">
                  <a:solidFill>
                    <a:schemeClr val="accent2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4459071" y="1187322"/>
              <a:ext cx="292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操作数据库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0" y="5078332"/>
            <a:ext cx="9144000" cy="71120"/>
            <a:chOff x="0" y="3474720"/>
            <a:chExt cx="10261600" cy="71120"/>
          </a:xfrm>
        </p:grpSpPr>
        <p:sp>
          <p:nvSpPr>
            <p:cNvPr id="34" name="Rectangle 26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7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8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9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0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428596" y="857239"/>
            <a:ext cx="8501122" cy="4196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YII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中模型作用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: 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验证数据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操作数据库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; 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操作数据库一般使用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Active Record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活动记录类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Active Record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类也是继承了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Model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模型基类，所以也具有验证数据的功能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; </a:t>
            </a:r>
          </a:p>
          <a:p>
            <a:pPr>
              <a:lnSpc>
                <a:spcPts val="2200"/>
              </a:lnSpc>
              <a:spcBef>
                <a:spcPts val="800"/>
              </a:spcBef>
              <a:buFont typeface="Wingdings" pitchFamily="2" charset="2"/>
              <a:buChar char="n"/>
            </a:pPr>
            <a:r>
              <a:rPr lang="zh-CN" altLang="en-US" sz="16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设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置数据库链接参数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应用配置文件中设置或单独文件设置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配置文件在加载它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):</a:t>
            </a:r>
          </a:p>
          <a:p>
            <a:pPr lvl="1">
              <a:lnSpc>
                <a:spcPts val="16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return [</a:t>
            </a:r>
          </a:p>
          <a:p>
            <a:pPr lvl="1">
              <a:lnSpc>
                <a:spcPts val="16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// ...</a:t>
            </a:r>
          </a:p>
          <a:p>
            <a:pPr lvl="1">
              <a:lnSpc>
                <a:spcPts val="16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'components' =&gt; [</a:t>
            </a:r>
          </a:p>
          <a:p>
            <a:pPr lvl="1">
              <a:lnSpc>
                <a:spcPts val="16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    // ...</a:t>
            </a:r>
          </a:p>
          <a:p>
            <a:pPr lvl="1">
              <a:lnSpc>
                <a:spcPts val="16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    'db' =&gt; [</a:t>
            </a:r>
          </a:p>
          <a:p>
            <a:pPr lvl="1">
              <a:lnSpc>
                <a:spcPts val="16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        'class' =&gt; 'yii\db\Connection',</a:t>
            </a:r>
          </a:p>
          <a:p>
            <a:pPr lvl="1">
              <a:lnSpc>
                <a:spcPts val="16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        'dsn' =&gt; 'mysql:host=localhost;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dbname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=myyii', </a:t>
            </a:r>
            <a:r>
              <a:rPr lang="en-US" altLang="zh-CN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数据库地址</a:t>
            </a:r>
            <a:r>
              <a:rPr lang="en-US" altLang="zh-CN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数据库名</a:t>
            </a:r>
            <a:endParaRPr lang="en-US" altLang="zh-CN" sz="160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16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'username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' =&gt; 'root',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数据库用户名</a:t>
            </a:r>
            <a:endParaRPr lang="en-US" altLang="zh-CN" sz="160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16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'password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' =&gt; '',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数据库密码</a:t>
            </a:r>
            <a:endParaRPr lang="en-US" altLang="zh-CN" sz="160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16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        'charset' =&gt; 'utf8',</a:t>
            </a:r>
          </a:p>
          <a:p>
            <a:pPr lvl="1">
              <a:lnSpc>
                <a:spcPts val="16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    ],</a:t>
            </a:r>
          </a:p>
          <a:p>
            <a:pPr lvl="1">
              <a:lnSpc>
                <a:spcPts val="16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],</a:t>
            </a:r>
          </a:p>
          <a:p>
            <a:pPr lvl="1">
              <a:lnSpc>
                <a:spcPts val="16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// ...</a:t>
            </a:r>
          </a:p>
          <a:p>
            <a:pPr lvl="1">
              <a:lnSpc>
                <a:spcPts val="16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];</a:t>
            </a:r>
          </a:p>
          <a:p>
            <a:pPr>
              <a:lnSpc>
                <a:spcPts val="2200"/>
              </a:lnSpc>
            </a:pP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2148222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2"/>
          <p:cNvGrpSpPr/>
          <p:nvPr/>
        </p:nvGrpSpPr>
        <p:grpSpPr>
          <a:xfrm>
            <a:off x="251520" y="123478"/>
            <a:ext cx="4101695" cy="599235"/>
            <a:chOff x="3710491" y="1059582"/>
            <a:chExt cx="4101695" cy="599235"/>
          </a:xfrm>
        </p:grpSpPr>
        <p:grpSp>
          <p:nvGrpSpPr>
            <p:cNvPr id="3" name="组合 4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47" name="圆角矩形 4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  <a:tileRect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>
                <a:noFill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smtClean="0">
                    <a:solidFill>
                      <a:schemeClr val="accent2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08</a:t>
                </a:r>
                <a:endParaRPr lang="zh-CN" altLang="en-US" sz="2000" b="1" dirty="0">
                  <a:solidFill>
                    <a:schemeClr val="accent2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4459071" y="1187322"/>
              <a:ext cx="292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操作数据库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0" y="5078332"/>
            <a:ext cx="9144000" cy="71120"/>
            <a:chOff x="0" y="3474720"/>
            <a:chExt cx="10261600" cy="71120"/>
          </a:xfrm>
        </p:grpSpPr>
        <p:sp>
          <p:nvSpPr>
            <p:cNvPr id="34" name="Rectangle 26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7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8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9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0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428596" y="857239"/>
            <a:ext cx="8715404" cy="3760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示例表结构</a:t>
            </a: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: </a:t>
            </a:r>
          </a:p>
          <a:p>
            <a:pPr>
              <a:lnSpc>
                <a:spcPts val="22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CREATE TABLE `</a:t>
            </a:r>
            <a:r>
              <a:rPr lang="en-US" altLang="zh-CN" sz="1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yii_msg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` (</a:t>
            </a:r>
          </a:p>
          <a:p>
            <a:pPr>
              <a:lnSpc>
                <a:spcPts val="22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`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msgid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` int(8) NOT NULL AUTO_INCREMENT,</a:t>
            </a:r>
          </a:p>
          <a:p>
            <a:pPr>
              <a:lnSpc>
                <a:spcPts val="22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`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title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` varchar(20) DEFAULT NULL,</a:t>
            </a:r>
          </a:p>
          <a:p>
            <a:pPr>
              <a:lnSpc>
                <a:spcPts val="22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`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sex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` char(2) DEFAULT NULL,</a:t>
            </a:r>
          </a:p>
          <a:p>
            <a:pPr>
              <a:lnSpc>
                <a:spcPts val="22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`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tel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` char(11) DEFAULT NULL,</a:t>
            </a:r>
          </a:p>
          <a:p>
            <a:pPr>
              <a:lnSpc>
                <a:spcPts val="22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`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contacts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` varchar(20) DEFAULT NULL,</a:t>
            </a:r>
          </a:p>
          <a:p>
            <a:pPr>
              <a:lnSpc>
                <a:spcPts val="22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`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content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` varchar(140) DEFAULT NULL,</a:t>
            </a:r>
          </a:p>
          <a:p>
            <a:pPr>
              <a:lnSpc>
                <a:spcPts val="22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`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add_time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` int(10) DEFAULT '0',</a:t>
            </a:r>
          </a:p>
          <a:p>
            <a:pPr>
              <a:lnSpc>
                <a:spcPts val="22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`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status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` tinyint(1) DEFAULT '1',</a:t>
            </a:r>
          </a:p>
          <a:p>
            <a:pPr>
              <a:lnSpc>
                <a:spcPts val="22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`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` char(15) DEFAULT NULL,</a:t>
            </a:r>
          </a:p>
          <a:p>
            <a:pPr>
              <a:lnSpc>
                <a:spcPts val="22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PRIMARY KEY (`msgid`)</a:t>
            </a:r>
          </a:p>
          <a:p>
            <a:pPr>
              <a:lnSpc>
                <a:spcPts val="22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) ENGINE=InnoDB AUTO_INCREMENT=1 DEFAULT CHARSET=utf8 COMMENT='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留言表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xmlns="" val="2072148222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2"/>
          <p:cNvGrpSpPr/>
          <p:nvPr/>
        </p:nvGrpSpPr>
        <p:grpSpPr>
          <a:xfrm>
            <a:off x="251520" y="123478"/>
            <a:ext cx="5106298" cy="599235"/>
            <a:chOff x="3710491" y="1059582"/>
            <a:chExt cx="4106166" cy="599235"/>
          </a:xfrm>
        </p:grpSpPr>
        <p:grpSp>
          <p:nvGrpSpPr>
            <p:cNvPr id="3" name="组合 4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47" name="圆角矩形 4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  <a:tileRect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圆角矩形 113"/>
              <p:cNvSpPr/>
              <p:nvPr/>
            </p:nvSpPr>
            <p:spPr>
              <a:xfrm>
                <a:off x="4627478" y="1250029"/>
                <a:ext cx="3093825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>
                <a:noFill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smtClean="0">
                    <a:solidFill>
                      <a:schemeClr val="accent2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08</a:t>
                </a:r>
                <a:endParaRPr lang="zh-CN" altLang="en-US" sz="2000" b="1" dirty="0">
                  <a:solidFill>
                    <a:schemeClr val="accent2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4312452" y="1187322"/>
              <a:ext cx="35042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操作数据库</a:t>
              </a:r>
              <a:r>
                <a:rPr lang="en-US" altLang="zh-CN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</a:t>
              </a:r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执行原生</a:t>
              </a:r>
              <a:r>
                <a:rPr lang="en-US" altLang="zh-CN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0" y="5078332"/>
            <a:ext cx="9144000" cy="71120"/>
            <a:chOff x="0" y="3474720"/>
            <a:chExt cx="10261600" cy="71120"/>
          </a:xfrm>
        </p:grpSpPr>
        <p:sp>
          <p:nvSpPr>
            <p:cNvPr id="34" name="Rectangle 26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7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8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9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0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428596" y="785800"/>
            <a:ext cx="8715404" cy="4272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use Yii;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控制中引入此类或使用时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\Yii::$app-&gt;db-&gt;</a:t>
            </a:r>
            <a:r>
              <a:rPr lang="en-US" altLang="zh-CN" sz="1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createCommand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ts val="2200"/>
              </a:lnSpc>
              <a:spcBef>
                <a:spcPts val="600"/>
              </a:spcBef>
              <a:buFont typeface="Wingdings" pitchFamily="2" charset="2"/>
              <a:buChar char="n"/>
            </a:pPr>
            <a:r>
              <a:rPr lang="en-US" altLang="zh-CN" sz="16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查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询</a:t>
            </a:r>
            <a:endParaRPr lang="en-US" altLang="zh-CN" sz="1600" b="1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$list = \Yii::$app-&gt;db-&gt;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createCommand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'SELECT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* </a:t>
            </a:r>
            <a:r>
              <a:rPr lang="en-US" altLang="zh-CN" sz="16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FROM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yii_msg')-&gt;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queryAll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>
              <a:lnSpc>
                <a:spcPts val="22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var_dump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($list);</a:t>
            </a:r>
            <a:r>
              <a:rPr lang="en-US" altLang="zh-CN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打印查看</a:t>
            </a:r>
            <a:r>
              <a:rPr lang="en-US" altLang="zh-CN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返回是一个二维数组</a:t>
            </a:r>
            <a:endParaRPr lang="en-US" altLang="zh-CN" sz="160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200"/>
              </a:lnSpc>
              <a:spcBef>
                <a:spcPts val="600"/>
              </a:spcBef>
              <a:buFont typeface="Wingdings" pitchFamily="2" charset="2"/>
              <a:buChar char="n"/>
            </a:pPr>
            <a:r>
              <a:rPr lang="zh-CN" altLang="en-US" sz="1600" b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添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加</a:t>
            </a: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\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\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删除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返回影响行数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添加要执行</a:t>
            </a:r>
            <a:r>
              <a:rPr lang="en-US" altLang="zh-CN" sz="16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SELECT last_insert_id()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获取自增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ID)</a:t>
            </a:r>
          </a:p>
          <a:p>
            <a:pPr>
              <a:lnSpc>
                <a:spcPts val="2200"/>
              </a:lnSpc>
            </a:pP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  \Yii::$app-&gt;db-&gt;</a:t>
            </a:r>
            <a:r>
              <a:rPr lang="en-US" altLang="zh-CN" sz="1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createCommand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14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INSERT INTO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yii_msg(title) </a:t>
            </a:r>
            <a:r>
              <a:rPr lang="en-US" altLang="zh-CN" sz="14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values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('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主题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')")-&gt;</a:t>
            </a:r>
            <a:r>
              <a:rPr lang="en-US" altLang="zh-CN" sz="14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execute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(); </a:t>
            </a:r>
            <a:endParaRPr lang="zh-CN" altLang="en-US" sz="14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  \Yii::$app-&gt;db-&gt;</a:t>
            </a:r>
            <a:r>
              <a:rPr lang="en-US" altLang="zh-CN" sz="1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createCommand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14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UPDATE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yii_msg </a:t>
            </a:r>
            <a:r>
              <a:rPr lang="en-US" altLang="zh-CN" sz="14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title='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' </a:t>
            </a:r>
            <a:r>
              <a:rPr lang="en-US" altLang="zh-CN" sz="14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WHERE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msgid=1") -&gt;</a:t>
            </a:r>
            <a:r>
              <a:rPr lang="en-US" altLang="zh-CN" sz="14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execute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>
              <a:lnSpc>
                <a:spcPts val="2200"/>
              </a:lnSpc>
            </a:pP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  \Yii::$app-&gt;db-&gt;</a:t>
            </a:r>
            <a:r>
              <a:rPr lang="en-US" altLang="zh-CN" sz="1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createCommand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14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DELETE FROM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yii_msg </a:t>
            </a:r>
            <a:r>
              <a:rPr lang="en-US" altLang="zh-CN" sz="14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WHERE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msgid=12") -&gt;</a:t>
            </a:r>
            <a:r>
              <a:rPr lang="en-US" altLang="zh-CN" sz="14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execute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(); </a:t>
            </a:r>
          </a:p>
          <a:p>
            <a:pPr>
              <a:lnSpc>
                <a:spcPts val="2200"/>
              </a:lnSpc>
              <a:spcBef>
                <a:spcPts val="600"/>
              </a:spcBef>
              <a:buFont typeface="Wingdings" pitchFamily="2" charset="2"/>
              <a:buChar char="n"/>
            </a:pPr>
            <a:r>
              <a:rPr lang="zh-CN" altLang="en-US" sz="1600" b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绑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定参数</a:t>
            </a: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为了防止 </a:t>
            </a: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SQL 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注入攻击，可以使用此方式</a:t>
            </a:r>
            <a:endParaRPr lang="en-US" altLang="zh-CN" sz="1600" b="1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$info= \Yii::$app-&gt;db-&gt;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createCommand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'SELECT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* </a:t>
            </a:r>
            <a:r>
              <a:rPr lang="en-US" altLang="zh-CN" sz="16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FROM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yii_msg </a:t>
            </a:r>
            <a:r>
              <a:rPr lang="en-US" altLang="zh-CN" sz="16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WHERE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msgid=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:id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')</a:t>
            </a:r>
          </a:p>
          <a:p>
            <a:pPr>
              <a:lnSpc>
                <a:spcPts val="22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          -&gt;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bindValue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(':id', </a:t>
            </a:r>
            <a:r>
              <a:rPr lang="en-US" altLang="zh-CN" sz="16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$_GET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['id'])</a:t>
            </a:r>
          </a:p>
          <a:p>
            <a:pPr>
              <a:lnSpc>
                <a:spcPts val="22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          -&gt;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queryOne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();</a:t>
            </a:r>
            <a:r>
              <a:rPr lang="en-US" altLang="zh-CN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返回第一行数据</a:t>
            </a:r>
            <a:r>
              <a:rPr lang="en-US" altLang="zh-CN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一维数组</a:t>
            </a:r>
            <a:r>
              <a:rPr lang="en-US" altLang="zh-CN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var_dump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($info);</a:t>
            </a:r>
          </a:p>
          <a:p>
            <a:pPr>
              <a:lnSpc>
                <a:spcPts val="2200"/>
              </a:lnSpc>
            </a:pPr>
            <a:endParaRPr lang="en-US" altLang="zh-CN" sz="1600" b="1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2148222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2"/>
          <p:cNvGrpSpPr/>
          <p:nvPr/>
        </p:nvGrpSpPr>
        <p:grpSpPr>
          <a:xfrm>
            <a:off x="251520" y="123478"/>
            <a:ext cx="5249174" cy="599235"/>
            <a:chOff x="3710491" y="1059582"/>
            <a:chExt cx="4221058" cy="599235"/>
          </a:xfrm>
        </p:grpSpPr>
        <p:grpSp>
          <p:nvGrpSpPr>
            <p:cNvPr id="3" name="组合 4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47" name="圆角矩形 4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  <a:tileRect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圆角矩形 113"/>
              <p:cNvSpPr/>
              <p:nvPr/>
            </p:nvSpPr>
            <p:spPr>
              <a:xfrm>
                <a:off x="4627478" y="1250029"/>
                <a:ext cx="3093825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>
                <a:noFill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smtClean="0">
                    <a:solidFill>
                      <a:schemeClr val="accent2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08</a:t>
                </a:r>
                <a:endParaRPr lang="zh-CN" altLang="en-US" sz="2000" b="1" dirty="0">
                  <a:solidFill>
                    <a:schemeClr val="accent2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4312452" y="1187322"/>
              <a:ext cx="36190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操作数据库</a:t>
              </a:r>
              <a:r>
                <a:rPr lang="en-US" altLang="zh-CN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--</a:t>
              </a:r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活动记录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0" y="5078332"/>
            <a:ext cx="9144000" cy="71120"/>
            <a:chOff x="0" y="3474720"/>
            <a:chExt cx="10261600" cy="71120"/>
          </a:xfrm>
        </p:grpSpPr>
        <p:sp>
          <p:nvSpPr>
            <p:cNvPr id="34" name="Rectangle 26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7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8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9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0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428596" y="778365"/>
            <a:ext cx="8572560" cy="4272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500" b="1" smtClean="0">
                <a:latin typeface="微软雅黑" pitchFamily="34" charset="-122"/>
                <a:ea typeface="微软雅黑" pitchFamily="34" charset="-122"/>
              </a:rPr>
              <a:t>活动记录</a:t>
            </a:r>
            <a:r>
              <a:rPr lang="en-US" altLang="zh-CN" sz="150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5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Active Record,</a:t>
            </a:r>
            <a:r>
              <a:rPr lang="zh-CN" altLang="en-US" sz="15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简称</a:t>
            </a:r>
            <a:r>
              <a:rPr lang="en-US" altLang="zh-CN" sz="15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AR</a:t>
            </a:r>
            <a:r>
              <a:rPr lang="en-US" altLang="zh-CN" sz="150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500" smtClean="0">
                <a:latin typeface="微软雅黑" pitchFamily="34" charset="-122"/>
                <a:ea typeface="微软雅黑" pitchFamily="34" charset="-122"/>
              </a:rPr>
              <a:t>类似</a:t>
            </a:r>
            <a:r>
              <a:rPr lang="en-US" altLang="zh-CN" sz="1500" smtClean="0">
                <a:latin typeface="微软雅黑" pitchFamily="34" charset="-122"/>
                <a:ea typeface="微软雅黑" pitchFamily="34" charset="-122"/>
              </a:rPr>
              <a:t>TP</a:t>
            </a:r>
            <a:r>
              <a:rPr lang="zh-CN" altLang="en-US" sz="1500" smtClean="0">
                <a:latin typeface="微软雅黑" pitchFamily="34" charset="-122"/>
                <a:ea typeface="微软雅黑" pitchFamily="34" charset="-122"/>
              </a:rPr>
              <a:t>框架中的模型</a:t>
            </a:r>
            <a:r>
              <a:rPr lang="en-US" altLang="zh-CN" sz="1500" smtClean="0">
                <a:latin typeface="微软雅黑" pitchFamily="34" charset="-122"/>
                <a:ea typeface="微软雅黑" pitchFamily="34" charset="-122"/>
              </a:rPr>
              <a:t>),Yii</a:t>
            </a:r>
            <a:r>
              <a:rPr lang="zh-CN" altLang="en-US" sz="1500" smtClean="0">
                <a:latin typeface="微软雅黑" pitchFamily="34" charset="-122"/>
                <a:ea typeface="微软雅黑" pitchFamily="34" charset="-122"/>
              </a:rPr>
              <a:t>中常用方式操作数据库</a:t>
            </a:r>
            <a:r>
              <a:rPr lang="en-US" altLang="zh-CN" sz="150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500" smtClean="0"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sz="1500" smtClean="0">
                <a:latin typeface="微软雅黑" pitchFamily="34" charset="-122"/>
                <a:ea typeface="微软雅黑" pitchFamily="34" charset="-122"/>
              </a:rPr>
              <a:t>AR</a:t>
            </a:r>
            <a:r>
              <a:rPr lang="zh-CN" altLang="en-US" sz="1500" smtClean="0">
                <a:latin typeface="微软雅黑" pitchFamily="34" charset="-122"/>
                <a:ea typeface="微软雅黑" pitchFamily="34" charset="-122"/>
              </a:rPr>
              <a:t>类就代表一张数据表</a:t>
            </a:r>
            <a:r>
              <a:rPr lang="en-US" altLang="zh-CN" sz="150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500" smtClean="0">
                <a:latin typeface="微软雅黑" pitchFamily="34" charset="-122"/>
                <a:ea typeface="微软雅黑" pitchFamily="34" charset="-122"/>
              </a:rPr>
              <a:t>一条活动记录（</a:t>
            </a:r>
            <a:r>
              <a:rPr lang="en-US" altLang="zh-CN" sz="1500" smtClean="0">
                <a:latin typeface="微软雅黑" pitchFamily="34" charset="-122"/>
                <a:ea typeface="微软雅黑" pitchFamily="34" charset="-122"/>
              </a:rPr>
              <a:t>AR</a:t>
            </a:r>
            <a:r>
              <a:rPr lang="zh-CN" altLang="en-US" sz="1500" smtClean="0">
                <a:latin typeface="微软雅黑" pitchFamily="34" charset="-122"/>
                <a:ea typeface="微软雅黑" pitchFamily="34" charset="-122"/>
              </a:rPr>
              <a:t>对象）对应数据表的一行，</a:t>
            </a:r>
            <a:r>
              <a:rPr lang="en-US" altLang="zh-CN" sz="1500" smtClean="0">
                <a:latin typeface="微软雅黑" pitchFamily="34" charset="-122"/>
                <a:ea typeface="微软雅黑" pitchFamily="34" charset="-122"/>
              </a:rPr>
              <a:t>AR</a:t>
            </a:r>
            <a:r>
              <a:rPr lang="zh-CN" altLang="en-US" sz="1500" smtClean="0">
                <a:latin typeface="微软雅黑" pitchFamily="34" charset="-122"/>
                <a:ea typeface="微软雅黑" pitchFamily="34" charset="-122"/>
              </a:rPr>
              <a:t>对象的属性则映射该行的相应列</a:t>
            </a:r>
            <a:r>
              <a:rPr lang="en-US" altLang="zh-CN" sz="150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500" smtClean="0">
                <a:latin typeface="微软雅黑" pitchFamily="34" charset="-122"/>
                <a:ea typeface="微软雅黑" pitchFamily="34" charset="-122"/>
              </a:rPr>
              <a:t>数据表字段</a:t>
            </a:r>
            <a:r>
              <a:rPr lang="en-US" altLang="zh-CN" sz="150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500" smtClean="0">
                <a:latin typeface="微软雅黑" pitchFamily="34" charset="-122"/>
                <a:ea typeface="微软雅黑" pitchFamily="34" charset="-122"/>
              </a:rPr>
              <a:t>。您可以直接以面向对象的方式来操纵数据表中的数据</a:t>
            </a:r>
            <a:r>
              <a:rPr lang="en-US" altLang="zh-CN" sz="150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500" smtClean="0">
                <a:latin typeface="微软雅黑" pitchFamily="34" charset="-122"/>
                <a:ea typeface="微软雅黑" pitchFamily="34" charset="-122"/>
              </a:rPr>
              <a:t>类似</a:t>
            </a:r>
            <a:r>
              <a:rPr lang="en-US" altLang="zh-CN" sz="1500" smtClean="0">
                <a:latin typeface="微软雅黑" pitchFamily="34" charset="-122"/>
                <a:ea typeface="微软雅黑" pitchFamily="34" charset="-122"/>
              </a:rPr>
              <a:t>TP</a:t>
            </a:r>
            <a:r>
              <a:rPr lang="zh-CN" altLang="en-US" sz="1500" smtClean="0">
                <a:latin typeface="微软雅黑" pitchFamily="34" charset="-122"/>
                <a:ea typeface="微软雅黑" pitchFamily="34" charset="-122"/>
              </a:rPr>
              <a:t>框架中连贯操作</a:t>
            </a:r>
            <a:r>
              <a:rPr lang="en-US" altLang="zh-CN" sz="1500" smtClean="0">
                <a:latin typeface="微软雅黑" pitchFamily="34" charset="-122"/>
                <a:ea typeface="微软雅黑" pitchFamily="34" charset="-122"/>
              </a:rPr>
              <a:t>),</a:t>
            </a:r>
            <a:r>
              <a:rPr lang="zh-CN" altLang="en-US" sz="1500" smtClean="0">
                <a:latin typeface="微软雅黑" pitchFamily="34" charset="-122"/>
                <a:ea typeface="微软雅黑" pitchFamily="34" charset="-122"/>
              </a:rPr>
              <a:t>就不用写原生</a:t>
            </a:r>
            <a:r>
              <a:rPr lang="en-US" altLang="zh-CN" sz="150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50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5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000"/>
              </a:lnSpc>
              <a:spcBef>
                <a:spcPts val="600"/>
              </a:spcBef>
              <a:buFont typeface="Wingdings" pitchFamily="2" charset="2"/>
              <a:buChar char="n"/>
            </a:pPr>
            <a:r>
              <a:rPr lang="zh-CN" altLang="en-US" sz="15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5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500" b="1" smtClean="0">
                <a:latin typeface="微软雅黑" pitchFamily="34" charset="-122"/>
                <a:ea typeface="微软雅黑" pitchFamily="34" charset="-122"/>
              </a:rPr>
              <a:t>创</a:t>
            </a:r>
            <a:r>
              <a:rPr lang="zh-CN" altLang="en-US" sz="1500" b="1" smtClean="0">
                <a:latin typeface="微软雅黑" pitchFamily="34" charset="-122"/>
                <a:ea typeface="微软雅黑" pitchFamily="34" charset="-122"/>
              </a:rPr>
              <a:t>建</a:t>
            </a:r>
            <a:r>
              <a:rPr lang="en-US" altLang="zh-CN" sz="150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500" smtClean="0">
                <a:latin typeface="微软雅黑" pitchFamily="34" charset="-122"/>
                <a:ea typeface="微软雅黑" pitchFamily="34" charset="-122"/>
              </a:rPr>
              <a:t>声明</a:t>
            </a:r>
            <a:r>
              <a:rPr lang="en-US" altLang="zh-CN" sz="1500" smtClean="0">
                <a:latin typeface="微软雅黑" pitchFamily="34" charset="-122"/>
                <a:ea typeface="微软雅黑" pitchFamily="34" charset="-122"/>
              </a:rPr>
              <a:t>)AR</a:t>
            </a:r>
            <a:r>
              <a:rPr lang="zh-CN" altLang="en-US" sz="1500" smtClean="0"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en-US" altLang="zh-CN" sz="150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500" smtClean="0">
                <a:latin typeface="微软雅黑" pitchFamily="34" charset="-122"/>
                <a:ea typeface="微软雅黑" pitchFamily="34" charset="-122"/>
              </a:rPr>
              <a:t>继承于 </a:t>
            </a:r>
            <a:r>
              <a:rPr lang="en-US" altLang="zh-CN" sz="15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yii\db\ActiveRecord</a:t>
            </a:r>
            <a:r>
              <a:rPr lang="en-US" altLang="zh-CN" sz="1500" smtClean="0">
                <a:latin typeface="微软雅黑" pitchFamily="34" charset="-122"/>
                <a:ea typeface="微软雅黑" pitchFamily="34" charset="-122"/>
              </a:rPr>
              <a:t>; </a:t>
            </a:r>
          </a:p>
          <a:p>
            <a:pPr>
              <a:lnSpc>
                <a:spcPts val="2000"/>
              </a:lnSpc>
            </a:pPr>
            <a:r>
              <a:rPr lang="en-US" altLang="zh-CN" sz="150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500" b="1" smtClean="0">
                <a:latin typeface="微软雅黑" pitchFamily="34" charset="-122"/>
                <a:ea typeface="微软雅黑" pitchFamily="34" charset="-122"/>
              </a:rPr>
              <a:t>1)</a:t>
            </a:r>
            <a:r>
              <a:rPr lang="zh-CN" altLang="en-US" sz="1500" smtClean="0">
                <a:latin typeface="微软雅黑" pitchFamily="34" charset="-122"/>
                <a:ea typeface="微软雅黑" pitchFamily="34" charset="-122"/>
              </a:rPr>
              <a:t>类文件保存到模型目录下</a:t>
            </a:r>
            <a:r>
              <a:rPr lang="en-US" altLang="zh-CN" sz="150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50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en-US" altLang="zh-CN" sz="1500" smtClean="0">
                <a:latin typeface="微软雅黑" pitchFamily="34" charset="-122"/>
                <a:ea typeface="微软雅黑" pitchFamily="34" charset="-122"/>
              </a:rPr>
              <a:t>: models/Msg.php)</a:t>
            </a:r>
          </a:p>
          <a:p>
            <a:pPr>
              <a:lnSpc>
                <a:spcPts val="2000"/>
              </a:lnSpc>
            </a:pPr>
            <a:r>
              <a:rPr lang="en-US" altLang="zh-CN" sz="150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500" b="1" smtClean="0">
                <a:latin typeface="微软雅黑" pitchFamily="34" charset="-122"/>
                <a:ea typeface="微软雅黑" pitchFamily="34" charset="-122"/>
              </a:rPr>
              <a:t>2)</a:t>
            </a:r>
            <a:r>
              <a:rPr lang="zh-CN" altLang="en-US" sz="1500" smtClean="0">
                <a:latin typeface="微软雅黑" pitchFamily="34" charset="-122"/>
                <a:ea typeface="微软雅黑" pitchFamily="34" charset="-122"/>
              </a:rPr>
              <a:t>类定义</a:t>
            </a:r>
            <a:r>
              <a:rPr lang="en-US" altLang="zh-CN" sz="150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500" smtClean="0">
                <a:latin typeface="微软雅黑" pitchFamily="34" charset="-122"/>
                <a:ea typeface="微软雅黑" pitchFamily="34" charset="-122"/>
              </a:rPr>
              <a:t>注意类名和类文件名要一致</a:t>
            </a:r>
            <a:r>
              <a:rPr lang="en-US" altLang="zh-CN" sz="150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500" smtClean="0">
                <a:latin typeface="微软雅黑" pitchFamily="34" charset="-122"/>
                <a:ea typeface="微软雅黑" pitchFamily="34" charset="-122"/>
              </a:rPr>
              <a:t>包括字母大小写也要一致</a:t>
            </a:r>
            <a:r>
              <a:rPr lang="en-US" altLang="zh-CN" sz="150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lnSpc>
                <a:spcPts val="1800"/>
              </a:lnSpc>
            </a:pP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4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namespace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app\models;</a:t>
            </a:r>
          </a:p>
          <a:p>
            <a:pPr lvl="1">
              <a:lnSpc>
                <a:spcPts val="1800"/>
              </a:lnSpc>
            </a:pP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4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use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yii\db\ActiveRecord;</a:t>
            </a:r>
          </a:p>
          <a:p>
            <a:pPr lvl="1">
              <a:lnSpc>
                <a:spcPts val="1800"/>
              </a:lnSpc>
            </a:pP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4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Msg </a:t>
            </a:r>
            <a:r>
              <a:rPr lang="en-US" altLang="zh-CN" sz="14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extends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ActiveRecord</a:t>
            </a:r>
          </a:p>
          <a:p>
            <a:pPr lvl="1">
              <a:lnSpc>
                <a:spcPts val="1800"/>
              </a:lnSpc>
            </a:pP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     {</a:t>
            </a:r>
          </a:p>
          <a:p>
            <a:pPr lvl="1">
              <a:lnSpc>
                <a:spcPts val="1800"/>
              </a:lnSpc>
            </a:pPr>
            <a:r>
              <a:rPr lang="en-US" altLang="zh-CN" sz="14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         //</a:t>
            </a:r>
            <a:r>
              <a:rPr lang="zh-CN" altLang="en-US" sz="14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默认类名</a:t>
            </a:r>
            <a:r>
              <a:rPr lang="en-US" altLang="zh-CN" sz="14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(Msg)</a:t>
            </a:r>
            <a:r>
              <a:rPr lang="zh-CN" altLang="en-US" sz="14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对应表名</a:t>
            </a:r>
            <a:r>
              <a:rPr lang="en-US" altLang="zh-CN" sz="14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(msg),</a:t>
            </a:r>
            <a:r>
              <a:rPr lang="zh-CN" altLang="en-US" sz="14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有表前缀在应用配置</a:t>
            </a:r>
            <a:r>
              <a:rPr lang="en-US" altLang="zh-CN" sz="14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数据库参数位置添加</a:t>
            </a:r>
            <a:r>
              <a:rPr lang="en-US" altLang="zh-CN" sz="1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'tablePrefix</a:t>
            </a:r>
            <a:r>
              <a:rPr lang="en-US" altLang="zh-CN" sz="14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'   </a:t>
            </a:r>
          </a:p>
          <a:p>
            <a:pPr lvl="1">
              <a:lnSpc>
                <a:spcPts val="1800"/>
              </a:lnSpc>
            </a:pPr>
            <a:r>
              <a:rPr lang="en-US" altLang="zh-CN" sz="14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         //</a:t>
            </a:r>
            <a:r>
              <a:rPr lang="zh-CN" altLang="en-US" sz="14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或者通过静态方法 </a:t>
            </a:r>
            <a:r>
              <a:rPr lang="en-US" altLang="zh-CN" sz="1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tableName</a:t>
            </a:r>
            <a:r>
              <a:rPr lang="en-US" altLang="zh-CN" sz="14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自定义</a:t>
            </a:r>
            <a:r>
              <a:rPr lang="en-US" altLang="zh-CN" sz="14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AR</a:t>
            </a:r>
            <a:r>
              <a:rPr lang="zh-CN" altLang="en-US" sz="14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类对应数据表名</a:t>
            </a:r>
            <a:r>
              <a:rPr lang="en-US" altLang="zh-CN" sz="14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重写了父类的方法</a:t>
            </a:r>
            <a:r>
              <a:rPr lang="en-US" altLang="zh-CN" sz="14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lnSpc>
                <a:spcPts val="1800"/>
              </a:lnSpc>
            </a:pPr>
            <a:r>
              <a:rPr lang="en-US" altLang="zh-CN" sz="14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         public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static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function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tableName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() {</a:t>
            </a:r>
          </a:p>
          <a:p>
            <a:pPr lvl="1">
              <a:lnSpc>
                <a:spcPts val="1800"/>
              </a:lnSpc>
            </a:pP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altLang="zh-CN" sz="14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return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'yii_msg';</a:t>
            </a:r>
            <a:r>
              <a:rPr lang="en-US" altLang="zh-CN" sz="14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4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14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AR</a:t>
            </a:r>
            <a:r>
              <a:rPr lang="zh-CN" altLang="en-US" sz="14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类对应的完整数据表名</a:t>
            </a:r>
          </a:p>
          <a:p>
            <a:pPr lvl="1">
              <a:lnSpc>
                <a:spcPts val="1800"/>
              </a:lnSpc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lvl="1">
              <a:lnSpc>
                <a:spcPts val="1800"/>
              </a:lnSpc>
            </a:pP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xmlns="" val="2072148222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2"/>
          <p:cNvGrpSpPr/>
          <p:nvPr/>
        </p:nvGrpSpPr>
        <p:grpSpPr>
          <a:xfrm>
            <a:off x="251520" y="123478"/>
            <a:ext cx="5249174" cy="599235"/>
            <a:chOff x="3710491" y="1059582"/>
            <a:chExt cx="4221058" cy="599235"/>
          </a:xfrm>
        </p:grpSpPr>
        <p:grpSp>
          <p:nvGrpSpPr>
            <p:cNvPr id="3" name="组合 4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47" name="圆角矩形 4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  <a:tileRect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圆角矩形 113"/>
              <p:cNvSpPr/>
              <p:nvPr/>
            </p:nvSpPr>
            <p:spPr>
              <a:xfrm>
                <a:off x="4627478" y="1250029"/>
                <a:ext cx="3093825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>
                <a:noFill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smtClean="0">
                    <a:solidFill>
                      <a:schemeClr val="accent2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08</a:t>
                </a:r>
                <a:endParaRPr lang="zh-CN" altLang="en-US" sz="2000" b="1" dirty="0">
                  <a:solidFill>
                    <a:schemeClr val="accent2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4312452" y="1187322"/>
              <a:ext cx="36190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操作数据库</a:t>
              </a:r>
              <a:r>
                <a:rPr lang="en-US" altLang="zh-CN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--</a:t>
              </a:r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活动记录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0" y="5078332"/>
            <a:ext cx="9144000" cy="71120"/>
            <a:chOff x="0" y="3474720"/>
            <a:chExt cx="10261600" cy="71120"/>
          </a:xfrm>
        </p:grpSpPr>
        <p:sp>
          <p:nvSpPr>
            <p:cNvPr id="34" name="Rectangle 26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7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8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9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0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428596" y="785801"/>
            <a:ext cx="8572560" cy="435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600"/>
              </a:spcBef>
              <a:buFont typeface="Wingdings" pitchFamily="2" charset="2"/>
              <a:buChar char="n"/>
            </a:pPr>
            <a:r>
              <a:rPr lang="zh-CN" altLang="en-US" sz="16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使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AR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增删改查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对应数据表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>
              <a:lnSpc>
                <a:spcPts val="1800"/>
              </a:lnSpc>
              <a:spcBef>
                <a:spcPts val="600"/>
              </a:spcBef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    控制器中引入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msg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表的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AR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类 </a:t>
            </a:r>
            <a:r>
              <a:rPr lang="en-US" altLang="zh-CN" sz="16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use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\app\models\Msg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ts val="18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16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写入数据</a:t>
            </a:r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$msg = </a:t>
            </a:r>
            <a:r>
              <a:rPr lang="en-US" altLang="zh-CN" sz="16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\app\models\Msg();</a:t>
            </a:r>
            <a:r>
              <a:rPr lang="en-US" altLang="zh-CN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实例化</a:t>
            </a:r>
            <a:r>
              <a:rPr lang="en-US" altLang="zh-CN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AR</a:t>
            </a:r>
            <a:r>
              <a:rPr lang="zh-CN" altLang="en-US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en-US" altLang="zh-CN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写入数据必须要创建一个新对象</a:t>
            </a:r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属性对应就是表中字段名</a:t>
            </a:r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$msg-&gt;title = '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留言主题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';</a:t>
            </a:r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$msg-&gt;tel = '13245678944';</a:t>
            </a:r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//......</a:t>
            </a:r>
            <a:r>
              <a:rPr lang="zh-CN" altLang="en-US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其他字段</a:t>
            </a:r>
            <a:endParaRPr lang="en-US" altLang="zh-CN" sz="160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$msg-&gt;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save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();  // </a:t>
            </a:r>
            <a:r>
              <a:rPr lang="zh-CN" altLang="en-US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等同于 </a:t>
            </a:r>
            <a:r>
              <a:rPr lang="en-US" altLang="zh-CN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$msg-&gt;insert(); </a:t>
            </a:r>
            <a:r>
              <a:rPr lang="zh-CN" altLang="en-US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返回布尔值</a:t>
            </a:r>
            <a:r>
              <a:rPr lang="en-US" altLang="zh-CN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真</a:t>
            </a:r>
            <a:r>
              <a:rPr lang="en-US" altLang="zh-CN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假</a:t>
            </a:r>
            <a:endParaRPr lang="en-US" altLang="zh-CN" sz="160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8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16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修改数据</a:t>
            </a:r>
            <a:endParaRPr lang="en-US" altLang="zh-CN" sz="1600" b="1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800"/>
              </a:lnSpc>
              <a:spcBef>
                <a:spcPts val="600"/>
              </a:spcBef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     1)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修改指定的一条数据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600"/>
              </a:lnSpc>
              <a:spcBef>
                <a:spcPts val="600"/>
              </a:spcBef>
            </a:pP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              $msg = Msg</a:t>
            </a:r>
            <a:r>
              <a:rPr lang="en-US" altLang="zh-CN" sz="14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::</a:t>
            </a:r>
            <a:r>
              <a:rPr lang="en-US" altLang="zh-CN" sz="1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findOne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($id);</a:t>
            </a:r>
            <a:r>
              <a:rPr lang="en-US" altLang="zh-CN" sz="14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4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修改指定记录</a:t>
            </a:r>
            <a:r>
              <a:rPr lang="en-US" altLang="zh-CN" sz="14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,$id</a:t>
            </a:r>
            <a:r>
              <a:rPr lang="zh-CN" altLang="en-US" sz="14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要修改的主键值</a:t>
            </a:r>
            <a:r>
              <a:rPr lang="en-US" altLang="zh-CN" sz="14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一般通过</a:t>
            </a:r>
            <a:r>
              <a:rPr lang="en-US" altLang="zh-CN" sz="14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14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传值</a:t>
            </a:r>
          </a:p>
          <a:p>
            <a:pPr lvl="1">
              <a:lnSpc>
                <a:spcPts val="1600"/>
              </a:lnSpc>
              <a:spcBef>
                <a:spcPts val="0"/>
              </a:spcBef>
            </a:pP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4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4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属性对应就是表中字段名</a:t>
            </a:r>
            <a:endParaRPr lang="en-US" altLang="zh-CN" sz="140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     $msg-&gt;title = '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留言主题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';</a:t>
            </a:r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     $msg-&gt;tel = '13245678944';</a:t>
            </a:r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      //......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其他字段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1800"/>
              </a:lnSpc>
              <a:spcBef>
                <a:spcPts val="0"/>
              </a:spcBef>
            </a:pP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     $msg-&gt;</a:t>
            </a:r>
            <a:r>
              <a:rPr lang="en-US" altLang="zh-CN" sz="1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save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();  </a:t>
            </a:r>
            <a:r>
              <a:rPr lang="en-US" altLang="zh-CN" sz="14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4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等同于 </a:t>
            </a:r>
            <a:r>
              <a:rPr lang="en-US" altLang="zh-CN" sz="1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$msg-&gt;update</a:t>
            </a:r>
            <a:r>
              <a:rPr lang="en-US" altLang="zh-CN" sz="14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(); </a:t>
            </a:r>
            <a:r>
              <a:rPr lang="zh-CN" altLang="en-US" sz="14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返回影响行数</a:t>
            </a:r>
          </a:p>
        </p:txBody>
      </p:sp>
    </p:spTree>
    <p:extLst>
      <p:ext uri="{BB962C8B-B14F-4D97-AF65-F5344CB8AC3E}">
        <p14:creationId xmlns:p14="http://schemas.microsoft.com/office/powerpoint/2010/main" xmlns="" val="2072148222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2"/>
          <p:cNvGrpSpPr/>
          <p:nvPr/>
        </p:nvGrpSpPr>
        <p:grpSpPr>
          <a:xfrm>
            <a:off x="251520" y="123478"/>
            <a:ext cx="5249174" cy="599235"/>
            <a:chOff x="3710491" y="1059582"/>
            <a:chExt cx="4221058" cy="599235"/>
          </a:xfrm>
        </p:grpSpPr>
        <p:grpSp>
          <p:nvGrpSpPr>
            <p:cNvPr id="3" name="组合 4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47" name="圆角矩形 4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  <a:tileRect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圆角矩形 113"/>
              <p:cNvSpPr/>
              <p:nvPr/>
            </p:nvSpPr>
            <p:spPr>
              <a:xfrm>
                <a:off x="4627478" y="1250029"/>
                <a:ext cx="3093825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>
                <a:noFill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smtClean="0">
                    <a:solidFill>
                      <a:schemeClr val="accent2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08</a:t>
                </a:r>
                <a:endParaRPr lang="zh-CN" altLang="en-US" sz="2000" b="1" dirty="0">
                  <a:solidFill>
                    <a:schemeClr val="accent2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4312452" y="1187322"/>
              <a:ext cx="36190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操作数据库</a:t>
              </a:r>
              <a:r>
                <a:rPr lang="en-US" altLang="zh-CN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--</a:t>
              </a:r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活动记录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0" y="5078332"/>
            <a:ext cx="9144000" cy="71120"/>
            <a:chOff x="0" y="3474720"/>
            <a:chExt cx="10261600" cy="71120"/>
          </a:xfrm>
        </p:grpSpPr>
        <p:sp>
          <p:nvSpPr>
            <p:cNvPr id="34" name="Rectangle 26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7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8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9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0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428596" y="785801"/>
            <a:ext cx="8572560" cy="4067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600"/>
              </a:spcBef>
              <a:buFont typeface="Wingdings" pitchFamily="2" charset="2"/>
              <a:buChar char="n"/>
            </a:pPr>
            <a:r>
              <a:rPr lang="zh-CN" altLang="en-US" sz="16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使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AR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增删改查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对应数据表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>
              <a:lnSpc>
                <a:spcPts val="1800"/>
              </a:lnSpc>
              <a:spcBef>
                <a:spcPts val="600"/>
              </a:spcBef>
            </a:pPr>
            <a:r>
              <a:rPr lang="zh-CN" altLang="en-US" sz="1500" smtClean="0">
                <a:latin typeface="微软雅黑" pitchFamily="34" charset="-122"/>
                <a:ea typeface="微软雅黑" pitchFamily="34" charset="-122"/>
              </a:rPr>
              <a:t>    控制器中引入</a:t>
            </a:r>
            <a:r>
              <a:rPr lang="en-US" altLang="zh-CN" sz="1500" smtClean="0">
                <a:latin typeface="微软雅黑" pitchFamily="34" charset="-122"/>
                <a:ea typeface="微软雅黑" pitchFamily="34" charset="-122"/>
              </a:rPr>
              <a:t>msg</a:t>
            </a:r>
            <a:r>
              <a:rPr lang="zh-CN" altLang="en-US" sz="1500" smtClean="0">
                <a:latin typeface="微软雅黑" pitchFamily="34" charset="-122"/>
                <a:ea typeface="微软雅黑" pitchFamily="34" charset="-122"/>
              </a:rPr>
              <a:t>表的</a:t>
            </a:r>
            <a:r>
              <a:rPr lang="en-US" altLang="zh-CN" sz="1500" smtClean="0">
                <a:latin typeface="微软雅黑" pitchFamily="34" charset="-122"/>
                <a:ea typeface="微软雅黑" pitchFamily="34" charset="-122"/>
              </a:rPr>
              <a:t> AR</a:t>
            </a:r>
            <a:r>
              <a:rPr lang="zh-CN" altLang="en-US" sz="1500" smtClean="0">
                <a:latin typeface="微软雅黑" pitchFamily="34" charset="-122"/>
                <a:ea typeface="微软雅黑" pitchFamily="34" charset="-122"/>
              </a:rPr>
              <a:t>类 </a:t>
            </a:r>
            <a:r>
              <a:rPr lang="en-US" altLang="zh-CN" sz="15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use</a:t>
            </a:r>
            <a:r>
              <a:rPr lang="en-US" altLang="zh-CN" sz="15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5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\app\models\Msg</a:t>
            </a:r>
            <a:r>
              <a:rPr lang="en-US" altLang="zh-CN" sz="1500" smtClean="0">
                <a:latin typeface="微软雅黑" pitchFamily="34" charset="-122"/>
                <a:ea typeface="微软雅黑" pitchFamily="34" charset="-122"/>
              </a:rPr>
              <a:t>;</a:t>
            </a:r>
            <a:endParaRPr lang="en-US" altLang="zh-CN" sz="150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8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16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修改数据</a:t>
            </a:r>
            <a:endParaRPr lang="en-US" altLang="zh-CN" sz="1600" b="1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800"/>
              </a:lnSpc>
              <a:spcBef>
                <a:spcPts val="600"/>
              </a:spcBef>
            </a:pP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400" b="1" smtClean="0">
                <a:latin typeface="微软雅黑" pitchFamily="34" charset="-122"/>
                <a:ea typeface="微软雅黑" pitchFamily="34" charset="-122"/>
              </a:rPr>
              <a:t> 2)</a:t>
            </a:r>
            <a:r>
              <a:rPr lang="zh-CN" altLang="en-US" sz="1500" smtClean="0">
                <a:latin typeface="微软雅黑" pitchFamily="34" charset="-122"/>
                <a:ea typeface="微软雅黑" pitchFamily="34" charset="-122"/>
              </a:rPr>
              <a:t>修改指定的多条数据</a:t>
            </a:r>
          </a:p>
          <a:p>
            <a:pPr>
              <a:lnSpc>
                <a:spcPts val="1600"/>
              </a:lnSpc>
              <a:spcBef>
                <a:spcPts val="600"/>
              </a:spcBef>
            </a:pPr>
            <a:r>
              <a:rPr lang="zh-CN" altLang="en-US" sz="1500" smtClean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lang="en-US" altLang="zh-CN" sz="1500" smtClean="0">
                <a:latin typeface="微软雅黑" pitchFamily="34" charset="-122"/>
                <a:ea typeface="微软雅黑" pitchFamily="34" charset="-122"/>
              </a:rPr>
              <a:t>Msg</a:t>
            </a:r>
            <a:r>
              <a:rPr lang="en-US" altLang="zh-CN" sz="15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::</a:t>
            </a:r>
            <a:r>
              <a:rPr lang="en-US" altLang="zh-CN" sz="15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updateAll</a:t>
            </a:r>
            <a:r>
              <a:rPr lang="en-US" altLang="zh-CN" sz="1500" smtClean="0">
                <a:latin typeface="微软雅黑" pitchFamily="34" charset="-122"/>
                <a:ea typeface="微软雅黑" pitchFamily="34" charset="-122"/>
              </a:rPr>
              <a:t>([</a:t>
            </a:r>
            <a:r>
              <a:rPr lang="zh-CN" altLang="en-US" sz="1500" smtClean="0">
                <a:latin typeface="微软雅黑" pitchFamily="34" charset="-122"/>
                <a:ea typeface="微软雅黑" pitchFamily="34" charset="-122"/>
              </a:rPr>
              <a:t>字段</a:t>
            </a:r>
            <a:r>
              <a:rPr lang="en-US" altLang="zh-CN" sz="1500" smtClean="0"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zh-CN" altLang="en-US" sz="1500" smtClean="0"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en-US" altLang="zh-CN" sz="150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500" smtClean="0">
                <a:latin typeface="微软雅黑" pitchFamily="34" charset="-122"/>
                <a:ea typeface="微软雅黑" pitchFamily="34" charset="-122"/>
              </a:rPr>
              <a:t>字段</a:t>
            </a:r>
            <a:r>
              <a:rPr lang="en-US" altLang="zh-CN" sz="1500" smtClean="0">
                <a:latin typeface="微软雅黑" pitchFamily="34" charset="-122"/>
                <a:ea typeface="微软雅黑" pitchFamily="34" charset="-122"/>
              </a:rPr>
              <a:t>2=&gt;</a:t>
            </a:r>
            <a:r>
              <a:rPr lang="zh-CN" altLang="en-US" sz="1500" smtClean="0"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en-US" altLang="zh-CN" sz="1500" smtClean="0">
                <a:latin typeface="微软雅黑" pitchFamily="34" charset="-122"/>
                <a:ea typeface="微软雅黑" pitchFamily="34" charset="-122"/>
              </a:rPr>
              <a:t>2,...],'</a:t>
            </a:r>
            <a:r>
              <a:rPr lang="zh-CN" altLang="en-US" sz="1500" smtClean="0">
                <a:latin typeface="微软雅黑" pitchFamily="34" charset="-122"/>
                <a:ea typeface="微软雅黑" pitchFamily="34" charset="-122"/>
              </a:rPr>
              <a:t>条件</a:t>
            </a:r>
            <a:r>
              <a:rPr lang="en-US" altLang="zh-CN" sz="150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500" smtClean="0">
                <a:latin typeface="微软雅黑" pitchFamily="34" charset="-122"/>
                <a:ea typeface="微软雅黑" pitchFamily="34" charset="-122"/>
              </a:rPr>
              <a:t>字符串</a:t>
            </a:r>
            <a:r>
              <a:rPr lang="en-US" altLang="zh-CN" sz="150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500" smtClean="0"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en-US" altLang="zh-CN" sz="1500" smtClean="0">
                <a:latin typeface="微软雅黑" pitchFamily="34" charset="-122"/>
                <a:ea typeface="微软雅黑" pitchFamily="34" charset="-122"/>
              </a:rPr>
              <a:t>');</a:t>
            </a:r>
          </a:p>
          <a:p>
            <a:pPr>
              <a:lnSpc>
                <a:spcPts val="1600"/>
              </a:lnSpc>
              <a:spcBef>
                <a:spcPts val="600"/>
              </a:spcBef>
            </a:pPr>
            <a:r>
              <a:rPr lang="en-US" altLang="zh-CN" sz="1500" smtClean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lang="zh-CN" altLang="en-US" sz="1500" smtClean="0"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150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15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updateAll</a:t>
            </a:r>
            <a:r>
              <a:rPr lang="en-US" altLang="zh-CN" sz="1500" smtClean="0">
                <a:latin typeface="微软雅黑" pitchFamily="34" charset="-122"/>
                <a:ea typeface="微软雅黑" pitchFamily="34" charset="-122"/>
              </a:rPr>
              <a:t>(['status'=&gt;1],'id IN(1,2,3)');//</a:t>
            </a:r>
            <a:r>
              <a:rPr lang="zh-CN" altLang="en-US" sz="1500" smtClean="0">
                <a:latin typeface="微软雅黑" pitchFamily="34" charset="-122"/>
                <a:ea typeface="微软雅黑" pitchFamily="34" charset="-122"/>
              </a:rPr>
              <a:t>返回修改行数</a:t>
            </a:r>
          </a:p>
          <a:p>
            <a:pPr>
              <a:lnSpc>
                <a:spcPts val="1600"/>
              </a:lnSpc>
              <a:spcBef>
                <a:spcPts val="600"/>
              </a:spcBef>
            </a:pPr>
            <a:r>
              <a:rPr lang="zh-CN" altLang="en-US" sz="150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500" b="1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500" b="1" smtClean="0">
                <a:latin typeface="微软雅黑" pitchFamily="34" charset="-122"/>
                <a:ea typeface="微软雅黑" pitchFamily="34" charset="-122"/>
              </a:rPr>
              <a:t>3)</a:t>
            </a:r>
            <a:r>
              <a:rPr lang="zh-CN" altLang="en-US" sz="1500" smtClean="0">
                <a:latin typeface="微软雅黑" pitchFamily="34" charset="-122"/>
                <a:ea typeface="微软雅黑" pitchFamily="34" charset="-122"/>
              </a:rPr>
              <a:t>所有</a:t>
            </a:r>
            <a:r>
              <a:rPr lang="en-US" altLang="zh-CN" sz="1500" smtClean="0">
                <a:latin typeface="微软雅黑" pitchFamily="34" charset="-122"/>
                <a:ea typeface="微软雅黑" pitchFamily="34" charset="-122"/>
              </a:rPr>
              <a:t>status=1 </a:t>
            </a:r>
            <a:r>
              <a:rPr lang="zh-CN" altLang="en-US" sz="1500" smtClean="0">
                <a:latin typeface="微软雅黑" pitchFamily="34" charset="-122"/>
                <a:ea typeface="微软雅黑" pitchFamily="34" charset="-122"/>
              </a:rPr>
              <a:t>的行</a:t>
            </a:r>
            <a:r>
              <a:rPr lang="en-US" altLang="zh-CN" sz="1500" smtClean="0">
                <a:latin typeface="微软雅黑" pitchFamily="34" charset="-122"/>
                <a:ea typeface="微软雅黑" pitchFamily="34" charset="-122"/>
              </a:rPr>
              <a:t>,age</a:t>
            </a:r>
            <a:r>
              <a:rPr lang="zh-CN" altLang="en-US" sz="1500" smtClean="0">
                <a:latin typeface="微软雅黑" pitchFamily="34" charset="-122"/>
                <a:ea typeface="微软雅黑" pitchFamily="34" charset="-122"/>
              </a:rPr>
              <a:t>（年龄）字段加</a:t>
            </a:r>
            <a:r>
              <a:rPr lang="en-US" altLang="zh-CN" sz="150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500" smtClean="0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>
              <a:lnSpc>
                <a:spcPts val="1600"/>
              </a:lnSpc>
              <a:spcBef>
                <a:spcPts val="600"/>
              </a:spcBef>
            </a:pPr>
            <a:r>
              <a:rPr lang="zh-CN" altLang="en-US" sz="1500" smtClean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lang="en-US" altLang="zh-CN" sz="1500" smtClean="0">
                <a:latin typeface="微软雅黑" pitchFamily="34" charset="-122"/>
                <a:ea typeface="微软雅黑" pitchFamily="34" charset="-122"/>
              </a:rPr>
              <a:t>Msg</a:t>
            </a:r>
            <a:r>
              <a:rPr lang="en-US" altLang="zh-CN" sz="15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::</a:t>
            </a:r>
            <a:r>
              <a:rPr lang="en-US" altLang="zh-CN" sz="15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updateAllCounters</a:t>
            </a:r>
            <a:r>
              <a:rPr lang="en-US" altLang="zh-CN" sz="1500" smtClean="0">
                <a:latin typeface="微软雅黑" pitchFamily="34" charset="-122"/>
                <a:ea typeface="微软雅黑" pitchFamily="34" charset="-122"/>
              </a:rPr>
              <a:t>(['age' =&gt; 1],['status'=&gt;1]);//</a:t>
            </a:r>
            <a:r>
              <a:rPr lang="zh-CN" altLang="en-US" sz="1500" smtClean="0">
                <a:latin typeface="微软雅黑" pitchFamily="34" charset="-122"/>
                <a:ea typeface="微软雅黑" pitchFamily="34" charset="-122"/>
              </a:rPr>
              <a:t>返回修改行数</a:t>
            </a:r>
          </a:p>
          <a:p>
            <a:pPr>
              <a:lnSpc>
                <a:spcPts val="1600"/>
              </a:lnSpc>
              <a:spcBef>
                <a:spcPts val="600"/>
              </a:spcBef>
            </a:pPr>
            <a:r>
              <a:rPr lang="zh-CN" altLang="en-US" sz="15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说明</a:t>
            </a:r>
            <a:r>
              <a:rPr lang="en-US" altLang="zh-CN" sz="15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 save()</a:t>
            </a:r>
            <a:r>
              <a:rPr lang="zh-CN" altLang="en-US" sz="15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方法会调用 </a:t>
            </a:r>
            <a:r>
              <a:rPr lang="en-US" altLang="zh-CN" sz="15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insert() </a:t>
            </a:r>
            <a:r>
              <a:rPr lang="zh-CN" altLang="en-US" sz="15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15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update() </a:t>
            </a:r>
            <a:r>
              <a:rPr lang="zh-CN" altLang="en-US" sz="15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中的一个</a:t>
            </a:r>
            <a:r>
              <a:rPr lang="en-US" altLang="zh-CN" sz="15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ts val="1600"/>
              </a:lnSpc>
              <a:spcBef>
                <a:spcPts val="600"/>
              </a:spcBef>
            </a:pPr>
            <a:r>
              <a:rPr lang="zh-CN" altLang="en-US" sz="15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用哪个取决于当前 </a:t>
            </a:r>
            <a:r>
              <a:rPr lang="en-US" altLang="zh-CN" sz="15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AR </a:t>
            </a:r>
            <a:r>
              <a:rPr lang="zh-CN" altLang="en-US" sz="15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对象是不是新对象</a:t>
            </a:r>
            <a:r>
              <a:rPr lang="en-US" altLang="zh-CN" sz="15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5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就是是否使用了 </a:t>
            </a:r>
            <a:r>
              <a:rPr lang="en-US" altLang="zh-CN" sz="15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new </a:t>
            </a:r>
            <a:r>
              <a:rPr lang="zh-CN" altLang="en-US" sz="15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操作符 </a:t>
            </a:r>
            <a:r>
              <a:rPr lang="en-US" altLang="zh-CN" sz="15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ts val="1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1400" b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b="1" smtClean="0">
                <a:latin typeface="微软雅黑" pitchFamily="34" charset="-122"/>
                <a:ea typeface="微软雅黑" pitchFamily="34" charset="-122"/>
              </a:rPr>
              <a:t>删除数据 </a:t>
            </a:r>
          </a:p>
          <a:p>
            <a:pPr>
              <a:lnSpc>
                <a:spcPts val="1600"/>
              </a:lnSpc>
              <a:spcBef>
                <a:spcPts val="600"/>
              </a:spcBef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400" b="1" smtClean="0">
                <a:latin typeface="微软雅黑" pitchFamily="34" charset="-122"/>
                <a:ea typeface="微软雅黑" pitchFamily="34" charset="-122"/>
              </a:rPr>
              <a:t>1)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删除指定的一条数据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: </a:t>
            </a:r>
          </a:p>
          <a:p>
            <a:pPr>
              <a:lnSpc>
                <a:spcPts val="1600"/>
              </a:lnSpc>
              <a:spcBef>
                <a:spcPts val="600"/>
              </a:spcBef>
            </a:pP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       $msg = Msg::</a:t>
            </a:r>
            <a:r>
              <a:rPr lang="en-US" altLang="zh-CN" sz="1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findOne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($id)-&gt;</a:t>
            </a:r>
            <a:r>
              <a:rPr lang="en-US" altLang="zh-CN" sz="1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(); //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返回删的行数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删除已删除的返回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0,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失败返回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false</a:t>
            </a:r>
          </a:p>
          <a:p>
            <a:pPr>
              <a:lnSpc>
                <a:spcPts val="1600"/>
              </a:lnSpc>
              <a:spcBef>
                <a:spcPts val="600"/>
              </a:spcBef>
            </a:pP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400" b="1" smtClean="0">
                <a:latin typeface="微软雅黑" pitchFamily="34" charset="-122"/>
                <a:ea typeface="微软雅黑" pitchFamily="34" charset="-122"/>
              </a:rPr>
              <a:t>2)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删除指定的多条数据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: Msg</a:t>
            </a:r>
            <a:r>
              <a:rPr lang="en-US" altLang="zh-CN" sz="14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::</a:t>
            </a:r>
            <a:r>
              <a:rPr lang="en-US" altLang="zh-CN" sz="1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deleteAll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('msgid </a:t>
            </a:r>
            <a:r>
              <a:rPr lang="en-US" altLang="zh-CN" sz="14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IN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(:ids)', [':ids' =&gt; $ids]); </a:t>
            </a:r>
            <a:r>
              <a:rPr lang="en-US" altLang="zh-CN" sz="14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4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比如</a:t>
            </a:r>
            <a:r>
              <a:rPr lang="en-US" altLang="zh-CN" sz="140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: $ids='1,2,3' </a:t>
            </a:r>
            <a:endParaRPr lang="zh-CN" altLang="en-US" sz="140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2148222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2"/>
          <p:cNvGrpSpPr/>
          <p:nvPr/>
        </p:nvGrpSpPr>
        <p:grpSpPr>
          <a:xfrm>
            <a:off x="251520" y="123478"/>
            <a:ext cx="5249174" cy="599235"/>
            <a:chOff x="3710491" y="1059582"/>
            <a:chExt cx="4221058" cy="599235"/>
          </a:xfrm>
        </p:grpSpPr>
        <p:grpSp>
          <p:nvGrpSpPr>
            <p:cNvPr id="3" name="组合 4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47" name="圆角矩形 4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  <a:tileRect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圆角矩形 113"/>
              <p:cNvSpPr/>
              <p:nvPr/>
            </p:nvSpPr>
            <p:spPr>
              <a:xfrm>
                <a:off x="4627478" y="1250029"/>
                <a:ext cx="3093825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>
                <a:noFill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smtClean="0">
                    <a:solidFill>
                      <a:schemeClr val="accent2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08</a:t>
                </a:r>
                <a:endParaRPr lang="zh-CN" altLang="en-US" sz="2000" b="1" dirty="0">
                  <a:solidFill>
                    <a:schemeClr val="accent2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4312452" y="1187322"/>
              <a:ext cx="36190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操作数据库</a:t>
              </a:r>
              <a:r>
                <a:rPr lang="en-US" altLang="zh-CN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--</a:t>
              </a:r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活动记录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0" y="5078332"/>
            <a:ext cx="9144000" cy="71120"/>
            <a:chOff x="0" y="3474720"/>
            <a:chExt cx="10261600" cy="71120"/>
          </a:xfrm>
        </p:grpSpPr>
        <p:sp>
          <p:nvSpPr>
            <p:cNvPr id="34" name="Rectangle 26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7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8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9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0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428596" y="785801"/>
            <a:ext cx="8572560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600"/>
              </a:spcBef>
              <a:buFont typeface="Wingdings" pitchFamily="2" charset="2"/>
              <a:buChar char="n"/>
            </a:pPr>
            <a:r>
              <a:rPr lang="zh-CN" altLang="en-US" sz="16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使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AR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增删改查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对应数据表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>
              <a:lnSpc>
                <a:spcPts val="1800"/>
              </a:lnSpc>
              <a:spcBef>
                <a:spcPts val="600"/>
              </a:spcBef>
            </a:pPr>
            <a:r>
              <a:rPr lang="zh-CN" altLang="en-US" sz="1500" smtClean="0">
                <a:latin typeface="微软雅黑" pitchFamily="34" charset="-122"/>
                <a:ea typeface="微软雅黑" pitchFamily="34" charset="-122"/>
              </a:rPr>
              <a:t>    控制器中引入</a:t>
            </a:r>
            <a:r>
              <a:rPr lang="en-US" altLang="zh-CN" sz="1500" smtClean="0">
                <a:latin typeface="微软雅黑" pitchFamily="34" charset="-122"/>
                <a:ea typeface="微软雅黑" pitchFamily="34" charset="-122"/>
              </a:rPr>
              <a:t>msg</a:t>
            </a:r>
            <a:r>
              <a:rPr lang="zh-CN" altLang="en-US" sz="1500" smtClean="0">
                <a:latin typeface="微软雅黑" pitchFamily="34" charset="-122"/>
                <a:ea typeface="微软雅黑" pitchFamily="34" charset="-122"/>
              </a:rPr>
              <a:t>表的</a:t>
            </a:r>
            <a:r>
              <a:rPr lang="en-US" altLang="zh-CN" sz="1500" smtClean="0">
                <a:latin typeface="微软雅黑" pitchFamily="34" charset="-122"/>
                <a:ea typeface="微软雅黑" pitchFamily="34" charset="-122"/>
              </a:rPr>
              <a:t> AR</a:t>
            </a:r>
            <a:r>
              <a:rPr lang="zh-CN" altLang="en-US" sz="1500" smtClean="0">
                <a:latin typeface="微软雅黑" pitchFamily="34" charset="-122"/>
                <a:ea typeface="微软雅黑" pitchFamily="34" charset="-122"/>
              </a:rPr>
              <a:t>类 </a:t>
            </a:r>
            <a:r>
              <a:rPr lang="en-US" altLang="zh-CN" sz="15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use</a:t>
            </a:r>
            <a:r>
              <a:rPr lang="en-US" altLang="zh-CN" sz="15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5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\app\models\Msg</a:t>
            </a:r>
            <a:r>
              <a:rPr lang="en-US" altLang="zh-CN" sz="1500" smtClean="0">
                <a:latin typeface="微软雅黑" pitchFamily="34" charset="-122"/>
                <a:ea typeface="微软雅黑" pitchFamily="34" charset="-122"/>
              </a:rPr>
              <a:t>;</a:t>
            </a:r>
            <a:endParaRPr lang="en-US" altLang="zh-CN" sz="150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8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14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b="1" smtClean="0">
                <a:latin typeface="微软雅黑" pitchFamily="34" charset="-122"/>
                <a:ea typeface="微软雅黑" pitchFamily="34" charset="-122"/>
              </a:rPr>
              <a:t>查询数据</a:t>
            </a:r>
          </a:p>
          <a:p>
            <a:pPr>
              <a:lnSpc>
                <a:spcPts val="1800"/>
              </a:lnSpc>
              <a:spcBef>
                <a:spcPts val="600"/>
              </a:spcBef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400" b="1" smtClean="0">
                <a:latin typeface="微软雅黑" pitchFamily="34" charset="-122"/>
                <a:ea typeface="微软雅黑" pitchFamily="34" charset="-122"/>
              </a:rPr>
              <a:t>1)~4)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查询并向 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AR 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实例里填充数据：</a:t>
            </a:r>
            <a:r>
              <a:rPr lang="zh-CN" altLang="en-US" sz="1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返回数据类型为数组对象</a:t>
            </a:r>
          </a:p>
          <a:p>
            <a:pPr>
              <a:lnSpc>
                <a:spcPts val="1800"/>
              </a:lnSpc>
              <a:spcBef>
                <a:spcPts val="600"/>
              </a:spcBef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       使用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find()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findBySql()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两个方法都会返回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yii\db\ActiveQuery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实例，继承自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yii\db\Query</a:t>
            </a:r>
          </a:p>
          <a:p>
            <a:pPr>
              <a:lnSpc>
                <a:spcPts val="1800"/>
              </a:lnSpc>
              <a:spcBef>
                <a:spcPts val="600"/>
              </a:spcBef>
            </a:pP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因此具有查询</a:t>
            </a:r>
            <a:r>
              <a:rPr lang="en-US" altLang="zh-CN" sz="1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where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all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orderBy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，等等查询方法</a:t>
            </a:r>
          </a:p>
          <a:p>
            <a:pPr>
              <a:lnSpc>
                <a:spcPts val="1800"/>
              </a:lnSpc>
              <a:spcBef>
                <a:spcPts val="600"/>
              </a:spcBef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400" b="1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b="1" smtClean="0">
                <a:latin typeface="微软雅黑" pitchFamily="34" charset="-122"/>
                <a:ea typeface="微软雅黑" pitchFamily="34" charset="-122"/>
              </a:rPr>
              <a:t>1)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获取表所有状态为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的数据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并以 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msgid 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正序排序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返回索引数组保存多个对象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(0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递增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)	</a:t>
            </a:r>
          </a:p>
          <a:p>
            <a:pPr>
              <a:lnSpc>
                <a:spcPts val="1800"/>
              </a:lnSpc>
              <a:spcBef>
                <a:spcPts val="600"/>
              </a:spcBef>
            </a:pP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             $msg = Msg::</a:t>
            </a:r>
            <a:r>
              <a:rPr lang="en-US" altLang="zh-CN" sz="1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find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() -&gt;</a:t>
            </a:r>
            <a:r>
              <a:rPr lang="en-US" altLang="zh-CN" sz="1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where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(['status' =&gt; 1]) -&gt;</a:t>
            </a:r>
            <a:r>
              <a:rPr lang="en-US" altLang="zh-CN" sz="1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orderBy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('msgid') -&gt;</a:t>
            </a:r>
            <a:r>
              <a:rPr lang="en-US" altLang="zh-CN" sz="1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all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>
              <a:lnSpc>
                <a:spcPts val="1800"/>
              </a:lnSpc>
              <a:spcBef>
                <a:spcPts val="600"/>
              </a:spcBef>
            </a:pP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快捷方式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:$msg = Msg</a:t>
            </a:r>
            <a:r>
              <a:rPr lang="en-US" altLang="zh-CN" sz="14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::</a:t>
            </a:r>
            <a:r>
              <a:rPr lang="en-US" altLang="zh-CN" sz="1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findAll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([1, 2, 3]);//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返回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msgid(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主键字段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的一组记录</a:t>
            </a:r>
          </a:p>
          <a:p>
            <a:pPr>
              <a:lnSpc>
                <a:spcPts val="1800"/>
              </a:lnSpc>
              <a:spcBef>
                <a:spcPts val="600"/>
              </a:spcBef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              其他字段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:$msg = Msg</a:t>
            </a:r>
            <a:r>
              <a:rPr lang="en-US" altLang="zh-CN" sz="14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::</a:t>
            </a:r>
            <a:r>
              <a:rPr lang="en-US" altLang="zh-CN" sz="1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findAll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(['status' =&gt; 1]);//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返回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status=1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的所有记录</a:t>
            </a:r>
          </a:p>
          <a:p>
            <a:pPr>
              <a:lnSpc>
                <a:spcPts val="1800"/>
              </a:lnSpc>
              <a:spcBef>
                <a:spcPts val="600"/>
              </a:spcBef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400" b="1" smtClean="0">
                <a:latin typeface="微软雅黑" pitchFamily="34" charset="-122"/>
                <a:ea typeface="微软雅黑" pitchFamily="34" charset="-122"/>
              </a:rPr>
              <a:t>2)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返回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msgid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的一条对象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属性对应字段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>
              <a:lnSpc>
                <a:spcPts val="1800"/>
              </a:lnSpc>
              <a:spcBef>
                <a:spcPts val="600"/>
              </a:spcBef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               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$msg = Msg</a:t>
            </a:r>
            <a:r>
              <a:rPr lang="en-US" altLang="zh-CN" sz="14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::</a:t>
            </a:r>
            <a:r>
              <a:rPr lang="en-US" altLang="zh-CN" sz="1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find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() -&gt;</a:t>
            </a:r>
            <a:r>
              <a:rPr lang="en-US" altLang="zh-CN" sz="1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where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(['msgid' =&gt; 1]) -&gt;</a:t>
            </a:r>
            <a:r>
              <a:rPr lang="en-US" altLang="zh-CN" sz="1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one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>
              <a:lnSpc>
                <a:spcPts val="1800"/>
              </a:lnSpc>
              <a:spcBef>
                <a:spcPts val="600"/>
              </a:spcBef>
            </a:pP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              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快捷方式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: $msg = Msg</a:t>
            </a:r>
            <a:r>
              <a:rPr lang="en-US" altLang="zh-CN" sz="14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::</a:t>
            </a:r>
            <a:r>
              <a:rPr lang="en-US" altLang="zh-CN" sz="1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findOne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(1); // 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返回 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msgid(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主键字段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为 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的记录</a:t>
            </a:r>
          </a:p>
          <a:p>
            <a:pPr>
              <a:lnSpc>
                <a:spcPts val="1800"/>
              </a:lnSpc>
              <a:spcBef>
                <a:spcPts val="600"/>
              </a:spcBef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               多条件组合方式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: $msg =Msg</a:t>
            </a:r>
            <a:r>
              <a:rPr lang="en-US" altLang="zh-CN" sz="14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::</a:t>
            </a:r>
            <a:r>
              <a:rPr lang="en-US" altLang="zh-CN" sz="1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findOne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(['msgid' =&gt; 1,'status' =&gt; 1]);//AND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关系       </a:t>
            </a:r>
          </a:p>
        </p:txBody>
      </p:sp>
    </p:spTree>
    <p:extLst>
      <p:ext uri="{BB962C8B-B14F-4D97-AF65-F5344CB8AC3E}">
        <p14:creationId xmlns:p14="http://schemas.microsoft.com/office/powerpoint/2010/main" xmlns="" val="2072148222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51922" y="1579722"/>
            <a:ext cx="275985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第一部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algn="ctr"/>
            <a:r>
              <a:rPr lang="en-US" altLang="zh-CN" sz="36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Yii</a:t>
            </a:r>
            <a:r>
              <a:rPr lang="zh-CN" altLang="en-US" sz="36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框架简介</a:t>
            </a:r>
            <a:endParaRPr lang="en-US" altLang="zh-CN" sz="36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3635896" y="1507714"/>
            <a:ext cx="0" cy="192442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14"/>
          <p:cNvGrpSpPr/>
          <p:nvPr/>
        </p:nvGrpSpPr>
        <p:grpSpPr>
          <a:xfrm>
            <a:off x="2123728" y="1803203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4" name="Picture 4" descr="E:\新教案\YII2.0框架\素材\logo-min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2171597"/>
            <a:ext cx="857256" cy="480756"/>
          </a:xfrm>
          <a:prstGeom prst="rect">
            <a:avLst/>
          </a:prstGeom>
          <a:noFill/>
        </p:spPr>
      </p:pic>
      <p:sp>
        <p:nvSpPr>
          <p:cNvPr id="37" name="文本框 9"/>
          <p:cNvSpPr txBox="1"/>
          <p:nvPr/>
        </p:nvSpPr>
        <p:spPr>
          <a:xfrm>
            <a:off x="4058338" y="2786064"/>
            <a:ext cx="200794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优势</a:t>
            </a:r>
            <a:endParaRPr lang="zh-CN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文本框 9"/>
          <p:cNvSpPr txBox="1"/>
          <p:nvPr/>
        </p:nvSpPr>
        <p:spPr>
          <a:xfrm>
            <a:off x="4929190" y="2786064"/>
            <a:ext cx="200794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  <a:endParaRPr lang="zh-CN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文本框 9"/>
          <p:cNvSpPr txBox="1"/>
          <p:nvPr/>
        </p:nvSpPr>
        <p:spPr>
          <a:xfrm>
            <a:off x="4071934" y="3126736"/>
            <a:ext cx="200794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新特性</a:t>
            </a:r>
            <a:endParaRPr lang="zh-CN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9084757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7" grpId="0"/>
      <p:bldP spid="40" grpId="0"/>
      <p:bldP spid="4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2"/>
          <p:cNvGrpSpPr/>
          <p:nvPr/>
        </p:nvGrpSpPr>
        <p:grpSpPr>
          <a:xfrm>
            <a:off x="251520" y="123478"/>
            <a:ext cx="5249174" cy="599235"/>
            <a:chOff x="3710491" y="1059582"/>
            <a:chExt cx="4221058" cy="599235"/>
          </a:xfrm>
        </p:grpSpPr>
        <p:grpSp>
          <p:nvGrpSpPr>
            <p:cNvPr id="3" name="组合 4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47" name="圆角矩形 4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  <a:tileRect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圆角矩形 113"/>
              <p:cNvSpPr/>
              <p:nvPr/>
            </p:nvSpPr>
            <p:spPr>
              <a:xfrm>
                <a:off x="4627478" y="1250029"/>
                <a:ext cx="3093825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>
                <a:noFill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smtClean="0">
                    <a:solidFill>
                      <a:schemeClr val="accent2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08</a:t>
                </a:r>
                <a:endParaRPr lang="zh-CN" altLang="en-US" sz="2000" b="1" dirty="0">
                  <a:solidFill>
                    <a:schemeClr val="accent2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4312452" y="1187322"/>
              <a:ext cx="36190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操作数据库</a:t>
              </a:r>
              <a:r>
                <a:rPr lang="en-US" altLang="zh-CN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--</a:t>
              </a:r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活动记录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0" y="5078332"/>
            <a:ext cx="9144000" cy="71120"/>
            <a:chOff x="0" y="3474720"/>
            <a:chExt cx="10261600" cy="71120"/>
          </a:xfrm>
        </p:grpSpPr>
        <p:sp>
          <p:nvSpPr>
            <p:cNvPr id="34" name="Rectangle 26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7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8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9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0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428596" y="785801"/>
            <a:ext cx="857256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600"/>
              </a:spcBef>
              <a:buFont typeface="Wingdings" pitchFamily="2" charset="2"/>
              <a:buChar char="n"/>
            </a:pPr>
            <a:r>
              <a:rPr lang="zh-CN" altLang="en-US" sz="16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AR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增删改查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对应数据表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>
              <a:lnSpc>
                <a:spcPts val="1800"/>
              </a:lnSpc>
              <a:spcBef>
                <a:spcPts val="600"/>
              </a:spcBef>
            </a:pPr>
            <a:r>
              <a:rPr lang="zh-CN" altLang="en-US" sz="1500" smtClean="0">
                <a:latin typeface="微软雅黑" pitchFamily="34" charset="-122"/>
                <a:ea typeface="微软雅黑" pitchFamily="34" charset="-122"/>
              </a:rPr>
              <a:t>    控制器中引入</a:t>
            </a:r>
            <a:r>
              <a:rPr lang="en-US" altLang="zh-CN" sz="1500" smtClean="0">
                <a:latin typeface="微软雅黑" pitchFamily="34" charset="-122"/>
                <a:ea typeface="微软雅黑" pitchFamily="34" charset="-122"/>
              </a:rPr>
              <a:t>msg</a:t>
            </a:r>
            <a:r>
              <a:rPr lang="zh-CN" altLang="en-US" sz="1500" smtClean="0">
                <a:latin typeface="微软雅黑" pitchFamily="34" charset="-122"/>
                <a:ea typeface="微软雅黑" pitchFamily="34" charset="-122"/>
              </a:rPr>
              <a:t>表的</a:t>
            </a:r>
            <a:r>
              <a:rPr lang="en-US" altLang="zh-CN" sz="1500" smtClean="0">
                <a:latin typeface="微软雅黑" pitchFamily="34" charset="-122"/>
                <a:ea typeface="微软雅黑" pitchFamily="34" charset="-122"/>
              </a:rPr>
              <a:t> AR</a:t>
            </a:r>
            <a:r>
              <a:rPr lang="zh-CN" altLang="en-US" sz="1500" smtClean="0">
                <a:latin typeface="微软雅黑" pitchFamily="34" charset="-122"/>
                <a:ea typeface="微软雅黑" pitchFamily="34" charset="-122"/>
              </a:rPr>
              <a:t>类 </a:t>
            </a:r>
            <a:r>
              <a:rPr lang="en-US" altLang="zh-CN" sz="15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use</a:t>
            </a:r>
            <a:r>
              <a:rPr lang="en-US" altLang="zh-CN" sz="15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5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\app\models\Msg</a:t>
            </a:r>
            <a:r>
              <a:rPr lang="en-US" altLang="zh-CN" sz="1500" smtClean="0">
                <a:latin typeface="微软雅黑" pitchFamily="34" charset="-122"/>
                <a:ea typeface="微软雅黑" pitchFamily="34" charset="-122"/>
              </a:rPr>
              <a:t>;</a:t>
            </a:r>
            <a:endParaRPr lang="en-US" altLang="zh-CN" sz="150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8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14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b="1" smtClean="0">
                <a:latin typeface="微软雅黑" pitchFamily="34" charset="-122"/>
                <a:ea typeface="微软雅黑" pitchFamily="34" charset="-122"/>
              </a:rPr>
              <a:t>查询数据</a:t>
            </a:r>
          </a:p>
          <a:p>
            <a:pPr>
              <a:lnSpc>
                <a:spcPts val="1800"/>
              </a:lnSpc>
              <a:spcBef>
                <a:spcPts val="600"/>
              </a:spcBef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400" b="1" smtClean="0">
                <a:latin typeface="微软雅黑" pitchFamily="34" charset="-122"/>
                <a:ea typeface="微软雅黑" pitchFamily="34" charset="-122"/>
              </a:rPr>
              <a:t>1)~4)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查询并向 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AR 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实例里填充数据：</a:t>
            </a:r>
            <a:r>
              <a:rPr lang="zh-CN" altLang="en-US" sz="1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返回数据类型为数组对象</a:t>
            </a:r>
          </a:p>
          <a:p>
            <a:pPr>
              <a:lnSpc>
                <a:spcPts val="1800"/>
              </a:lnSpc>
              <a:spcBef>
                <a:spcPts val="600"/>
              </a:spcBef>
            </a:pP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400" b="1" smtClean="0">
                <a:latin typeface="微软雅黑" pitchFamily="34" charset="-122"/>
                <a:ea typeface="微软雅黑" pitchFamily="34" charset="-122"/>
              </a:rPr>
              <a:t> 3)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返回以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msgid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字段的值作为索引：</a:t>
            </a:r>
          </a:p>
          <a:p>
            <a:pPr>
              <a:lnSpc>
                <a:spcPts val="1800"/>
              </a:lnSpc>
              <a:spcBef>
                <a:spcPts val="600"/>
              </a:spcBef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$msg = Msg::</a:t>
            </a:r>
            <a:r>
              <a:rPr lang="en-US" altLang="zh-CN" sz="1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find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()-&gt;</a:t>
            </a:r>
            <a:r>
              <a:rPr lang="en-US" altLang="zh-CN" sz="1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indexBy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('msgid')-&gt;</a:t>
            </a:r>
            <a:r>
              <a:rPr lang="en-US" altLang="zh-CN" sz="1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all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>
              <a:lnSpc>
                <a:spcPts val="1800"/>
              </a:lnSpc>
              <a:spcBef>
                <a:spcPts val="600"/>
              </a:spcBef>
            </a:pP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400" b="1" smtClean="0">
                <a:latin typeface="微软雅黑" pitchFamily="34" charset="-122"/>
                <a:ea typeface="微软雅黑" pitchFamily="34" charset="-122"/>
              </a:rPr>
              <a:t>4)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用原生 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SQL 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语句：</a:t>
            </a:r>
          </a:p>
          <a:p>
            <a:pPr>
              <a:lnSpc>
                <a:spcPts val="1800"/>
              </a:lnSpc>
              <a:spcBef>
                <a:spcPts val="600"/>
              </a:spcBef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$sql = 'SELECT * FROM yii_msg';</a:t>
            </a:r>
          </a:p>
          <a:p>
            <a:pPr>
              <a:lnSpc>
                <a:spcPts val="1800"/>
              </a:lnSpc>
              <a:spcBef>
                <a:spcPts val="600"/>
              </a:spcBef>
            </a:pP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         $msg = Msg::</a:t>
            </a:r>
            <a:r>
              <a:rPr lang="en-US" altLang="zh-CN" sz="1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findBySql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($sql)-&gt;</a:t>
            </a:r>
            <a:r>
              <a:rPr lang="en-US" altLang="zh-CN" sz="1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all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>
              <a:lnSpc>
                <a:spcPts val="1800"/>
              </a:lnSpc>
              <a:spcBef>
                <a:spcPts val="600"/>
              </a:spcBef>
            </a:pP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400" b="1" smtClean="0">
                <a:latin typeface="微软雅黑" pitchFamily="34" charset="-122"/>
                <a:ea typeface="微软雅黑" pitchFamily="34" charset="-122"/>
              </a:rPr>
              <a:t> 5)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以数组形式获取数据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添加一个方法  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-&gt;asArray(),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在以上操作中添加此方法就可以了</a:t>
            </a:r>
          </a:p>
          <a:p>
            <a:pPr>
              <a:lnSpc>
                <a:spcPts val="1800"/>
              </a:lnSpc>
              <a:spcBef>
                <a:spcPts val="600"/>
              </a:spcBef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          示例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: $msg = Msg::</a:t>
            </a:r>
            <a:r>
              <a:rPr lang="en-US" altLang="zh-CN" sz="1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find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() -&gt;</a:t>
            </a:r>
            <a:r>
              <a:rPr lang="en-US" altLang="zh-CN" sz="1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where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(['status' =&gt; 1]) -&gt;</a:t>
            </a:r>
            <a:r>
              <a:rPr lang="en-US" altLang="zh-CN" sz="1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orderBy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('msgid') -&gt;</a:t>
            </a:r>
            <a:r>
              <a:rPr lang="en-US" altLang="zh-CN" sz="1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asArray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() -&gt;</a:t>
            </a:r>
            <a:r>
              <a:rPr lang="en-US" altLang="zh-CN" sz="1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all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>
              <a:lnSpc>
                <a:spcPts val="1800"/>
              </a:lnSpc>
              <a:spcBef>
                <a:spcPts val="600"/>
              </a:spcBef>
            </a:pP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400" b="1" smtClean="0">
                <a:latin typeface="微软雅黑" pitchFamily="34" charset="-122"/>
                <a:ea typeface="微软雅黑" pitchFamily="34" charset="-122"/>
              </a:rPr>
              <a:t>6)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统计查询：返回一个数值</a:t>
            </a:r>
          </a:p>
          <a:p>
            <a:pPr>
              <a:lnSpc>
                <a:spcPts val="1800"/>
              </a:lnSpc>
              <a:spcBef>
                <a:spcPts val="600"/>
              </a:spcBef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$count = Msg::</a:t>
            </a:r>
            <a:r>
              <a:rPr lang="en-US" altLang="zh-CN" sz="1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find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() -&gt;</a:t>
            </a:r>
            <a:r>
              <a:rPr lang="en-US" altLang="zh-CN" sz="1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where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(['status' =&gt; 1]) -&gt;</a:t>
            </a:r>
            <a:r>
              <a:rPr lang="en-US" altLang="zh-CN" sz="1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count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();</a:t>
            </a:r>
            <a:endParaRPr lang="zh-CN" altLang="en-US" sz="140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2148222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51922" y="1579722"/>
            <a:ext cx="34163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第四部分</a:t>
            </a:r>
            <a:endParaRPr lang="en-US" altLang="zh-CN" sz="28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/>
            <a:r>
              <a:rPr lang="zh-CN" altLang="en-US" sz="3600" b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完成企业站项目</a:t>
            </a:r>
            <a:endParaRPr lang="en-US" altLang="zh-CN" sz="3600" b="1" dirty="0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3635896" y="1507714"/>
            <a:ext cx="0" cy="192442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9"/>
          <p:cNvSpPr txBox="1"/>
          <p:nvPr/>
        </p:nvSpPr>
        <p:spPr>
          <a:xfrm>
            <a:off x="4058338" y="2875866"/>
            <a:ext cx="200794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留言板</a:t>
            </a:r>
            <a:endParaRPr lang="zh-CN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文本框 9"/>
          <p:cNvSpPr txBox="1"/>
          <p:nvPr/>
        </p:nvSpPr>
        <p:spPr>
          <a:xfrm>
            <a:off x="4058337" y="3201306"/>
            <a:ext cx="200794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前台</a:t>
            </a:r>
            <a:endParaRPr lang="zh-CN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9"/>
          <p:cNvSpPr txBox="1"/>
          <p:nvPr/>
        </p:nvSpPr>
        <p:spPr>
          <a:xfrm>
            <a:off x="5278704" y="2879124"/>
            <a:ext cx="200794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新闻</a:t>
            </a:r>
            <a:endParaRPr lang="zh-CN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9"/>
          <p:cNvSpPr txBox="1"/>
          <p:nvPr/>
        </p:nvSpPr>
        <p:spPr>
          <a:xfrm>
            <a:off x="5278704" y="3205014"/>
            <a:ext cx="200794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后台</a:t>
            </a:r>
            <a:endParaRPr lang="zh-CN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4"/>
          <p:cNvGrpSpPr/>
          <p:nvPr/>
        </p:nvGrpSpPr>
        <p:grpSpPr>
          <a:xfrm>
            <a:off x="2071670" y="1785932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Freeform 21"/>
          <p:cNvSpPr>
            <a:spLocks noEditPoints="1"/>
          </p:cNvSpPr>
          <p:nvPr/>
        </p:nvSpPr>
        <p:spPr bwMode="auto">
          <a:xfrm>
            <a:off x="2320966" y="2214560"/>
            <a:ext cx="679398" cy="571504"/>
          </a:xfrm>
          <a:custGeom>
            <a:avLst/>
            <a:gdLst>
              <a:gd name="T0" fmla="*/ 577 w 1969"/>
              <a:gd name="T1" fmla="*/ 581 h 1660"/>
              <a:gd name="T2" fmla="*/ 477 w 1969"/>
              <a:gd name="T3" fmla="*/ 388 h 1660"/>
              <a:gd name="T4" fmla="*/ 335 w 1969"/>
              <a:gd name="T5" fmla="*/ 422 h 1660"/>
              <a:gd name="T6" fmla="*/ 253 w 1969"/>
              <a:gd name="T7" fmla="*/ 450 h 1660"/>
              <a:gd name="T8" fmla="*/ 381 w 1969"/>
              <a:gd name="T9" fmla="*/ 709 h 1660"/>
              <a:gd name="T10" fmla="*/ 528 w 1969"/>
              <a:gd name="T11" fmla="*/ 671 h 1660"/>
              <a:gd name="T12" fmla="*/ 628 w 1969"/>
              <a:gd name="T13" fmla="*/ 670 h 1660"/>
              <a:gd name="T14" fmla="*/ 668 w 1969"/>
              <a:gd name="T15" fmla="*/ 388 h 1660"/>
              <a:gd name="T16" fmla="*/ 1621 w 1969"/>
              <a:gd name="T17" fmla="*/ 388 h 1660"/>
              <a:gd name="T18" fmla="*/ 1480 w 1969"/>
              <a:gd name="T19" fmla="*/ 423 h 1660"/>
              <a:gd name="T20" fmla="*/ 1384 w 1969"/>
              <a:gd name="T21" fmla="*/ 423 h 1660"/>
              <a:gd name="T22" fmla="*/ 1245 w 1969"/>
              <a:gd name="T23" fmla="*/ 388 h 1660"/>
              <a:gd name="T24" fmla="*/ 1283 w 1969"/>
              <a:gd name="T25" fmla="*/ 670 h 1660"/>
              <a:gd name="T26" fmla="*/ 1382 w 1969"/>
              <a:gd name="T27" fmla="*/ 671 h 1660"/>
              <a:gd name="T28" fmla="*/ 1529 w 1969"/>
              <a:gd name="T29" fmla="*/ 709 h 1660"/>
              <a:gd name="T30" fmla="*/ 1659 w 1969"/>
              <a:gd name="T31" fmla="*/ 447 h 1660"/>
              <a:gd name="T32" fmla="*/ 1102 w 1969"/>
              <a:gd name="T33" fmla="*/ 422 h 1660"/>
              <a:gd name="T34" fmla="*/ 1004 w 1969"/>
              <a:gd name="T35" fmla="*/ 423 h 1660"/>
              <a:gd name="T36" fmla="*/ 908 w 1969"/>
              <a:gd name="T37" fmla="*/ 423 h 1660"/>
              <a:gd name="T38" fmla="*/ 768 w 1969"/>
              <a:gd name="T39" fmla="*/ 388 h 1660"/>
              <a:gd name="T40" fmla="*/ 806 w 1969"/>
              <a:gd name="T41" fmla="*/ 670 h 1660"/>
              <a:gd name="T42" fmla="*/ 905 w 1969"/>
              <a:gd name="T43" fmla="*/ 671 h 1660"/>
              <a:gd name="T44" fmla="*/ 1053 w 1969"/>
              <a:gd name="T45" fmla="*/ 709 h 1660"/>
              <a:gd name="T46" fmla="*/ 1183 w 1969"/>
              <a:gd name="T47" fmla="*/ 447 h 1660"/>
              <a:gd name="T48" fmla="*/ 1102 w 1969"/>
              <a:gd name="T49" fmla="*/ 422 h 1660"/>
              <a:gd name="T50" fmla="*/ 1761 w 1969"/>
              <a:gd name="T51" fmla="*/ 657 h 1660"/>
              <a:gd name="T52" fmla="*/ 1660 w 1969"/>
              <a:gd name="T53" fmla="*/ 656 h 1660"/>
              <a:gd name="T54" fmla="*/ 1486 w 1969"/>
              <a:gd name="T55" fmla="*/ 1183 h 1660"/>
              <a:gd name="T56" fmla="*/ 1485 w 1969"/>
              <a:gd name="T57" fmla="*/ 1194 h 1660"/>
              <a:gd name="T58" fmla="*/ 1479 w 1969"/>
              <a:gd name="T59" fmla="*/ 1530 h 1660"/>
              <a:gd name="T60" fmla="*/ 1359 w 1969"/>
              <a:gd name="T61" fmla="*/ 1596 h 1660"/>
              <a:gd name="T62" fmla="*/ 1049 w 1969"/>
              <a:gd name="T63" fmla="*/ 1444 h 1660"/>
              <a:gd name="T64" fmla="*/ 975 w 1969"/>
              <a:gd name="T65" fmla="*/ 821 h 1660"/>
              <a:gd name="T66" fmla="*/ 1486 w 1969"/>
              <a:gd name="T67" fmla="*/ 1183 h 1660"/>
              <a:gd name="T68" fmla="*/ 1302 w 1969"/>
              <a:gd name="T69" fmla="*/ 968 h 1660"/>
              <a:gd name="T70" fmla="*/ 911 w 1969"/>
              <a:gd name="T71" fmla="*/ 827 h 1660"/>
              <a:gd name="T72" fmla="*/ 129 w 1969"/>
              <a:gd name="T73" fmla="*/ 129 h 1660"/>
              <a:gd name="T74" fmla="*/ 1905 w 1969"/>
              <a:gd name="T75" fmla="*/ 0 h 1660"/>
              <a:gd name="T76" fmla="*/ 0 w 1969"/>
              <a:gd name="T77" fmla="*/ 1032 h 1660"/>
              <a:gd name="T78" fmla="*/ 975 w 1969"/>
              <a:gd name="T79" fmla="*/ 1445 h 1660"/>
              <a:gd name="T80" fmla="*/ 1080 w 1969"/>
              <a:gd name="T81" fmla="*/ 1500 h 1660"/>
              <a:gd name="T82" fmla="*/ 1359 w 1969"/>
              <a:gd name="T83" fmla="*/ 1660 h 1660"/>
              <a:gd name="T84" fmla="*/ 1540 w 1969"/>
              <a:gd name="T85" fmla="*/ 1548 h 1660"/>
              <a:gd name="T86" fmla="*/ 1519 w 1969"/>
              <a:gd name="T87" fmla="*/ 1249 h 1660"/>
              <a:gd name="T88" fmla="*/ 1476 w 1969"/>
              <a:gd name="T89" fmla="*/ 1097 h 1660"/>
              <a:gd name="T90" fmla="*/ 1905 w 1969"/>
              <a:gd name="T91" fmla="*/ 968 h 1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969" h="1660">
                <a:moveTo>
                  <a:pt x="625" y="422"/>
                </a:moveTo>
                <a:lnTo>
                  <a:pt x="625" y="422"/>
                </a:lnTo>
                <a:lnTo>
                  <a:pt x="577" y="581"/>
                </a:lnTo>
                <a:lnTo>
                  <a:pt x="527" y="423"/>
                </a:lnTo>
                <a:cubicBezTo>
                  <a:pt x="521" y="402"/>
                  <a:pt x="504" y="388"/>
                  <a:pt x="482" y="388"/>
                </a:cubicBezTo>
                <a:lnTo>
                  <a:pt x="477" y="388"/>
                </a:lnTo>
                <a:cubicBezTo>
                  <a:pt x="454" y="388"/>
                  <a:pt x="438" y="402"/>
                  <a:pt x="431" y="423"/>
                </a:cubicBezTo>
                <a:lnTo>
                  <a:pt x="382" y="581"/>
                </a:lnTo>
                <a:lnTo>
                  <a:pt x="335" y="422"/>
                </a:lnTo>
                <a:cubicBezTo>
                  <a:pt x="328" y="402"/>
                  <a:pt x="314" y="388"/>
                  <a:pt x="292" y="388"/>
                </a:cubicBezTo>
                <a:cubicBezTo>
                  <a:pt x="265" y="388"/>
                  <a:pt x="249" y="408"/>
                  <a:pt x="249" y="428"/>
                </a:cubicBezTo>
                <a:cubicBezTo>
                  <a:pt x="249" y="436"/>
                  <a:pt x="251" y="445"/>
                  <a:pt x="253" y="450"/>
                </a:cubicBezTo>
                <a:lnTo>
                  <a:pt x="329" y="670"/>
                </a:lnTo>
                <a:cubicBezTo>
                  <a:pt x="339" y="697"/>
                  <a:pt x="357" y="709"/>
                  <a:pt x="378" y="709"/>
                </a:cubicBezTo>
                <a:lnTo>
                  <a:pt x="381" y="709"/>
                </a:lnTo>
                <a:cubicBezTo>
                  <a:pt x="403" y="709"/>
                  <a:pt x="421" y="697"/>
                  <a:pt x="429" y="671"/>
                </a:cubicBezTo>
                <a:lnTo>
                  <a:pt x="479" y="514"/>
                </a:lnTo>
                <a:lnTo>
                  <a:pt x="528" y="671"/>
                </a:lnTo>
                <a:cubicBezTo>
                  <a:pt x="536" y="697"/>
                  <a:pt x="555" y="709"/>
                  <a:pt x="576" y="709"/>
                </a:cubicBezTo>
                <a:lnTo>
                  <a:pt x="579" y="709"/>
                </a:lnTo>
                <a:cubicBezTo>
                  <a:pt x="600" y="709"/>
                  <a:pt x="618" y="697"/>
                  <a:pt x="628" y="670"/>
                </a:cubicBezTo>
                <a:lnTo>
                  <a:pt x="706" y="447"/>
                </a:lnTo>
                <a:cubicBezTo>
                  <a:pt x="707" y="443"/>
                  <a:pt x="709" y="435"/>
                  <a:pt x="709" y="429"/>
                </a:cubicBezTo>
                <a:cubicBezTo>
                  <a:pt x="709" y="407"/>
                  <a:pt x="692" y="388"/>
                  <a:pt x="668" y="388"/>
                </a:cubicBezTo>
                <a:cubicBezTo>
                  <a:pt x="645" y="388"/>
                  <a:pt x="631" y="403"/>
                  <a:pt x="625" y="422"/>
                </a:cubicBezTo>
                <a:close/>
                <a:moveTo>
                  <a:pt x="1621" y="388"/>
                </a:moveTo>
                <a:lnTo>
                  <a:pt x="1621" y="388"/>
                </a:lnTo>
                <a:cubicBezTo>
                  <a:pt x="1598" y="388"/>
                  <a:pt x="1584" y="403"/>
                  <a:pt x="1579" y="422"/>
                </a:cubicBezTo>
                <a:lnTo>
                  <a:pt x="1530" y="581"/>
                </a:lnTo>
                <a:lnTo>
                  <a:pt x="1480" y="423"/>
                </a:lnTo>
                <a:cubicBezTo>
                  <a:pt x="1474" y="402"/>
                  <a:pt x="1458" y="388"/>
                  <a:pt x="1435" y="388"/>
                </a:cubicBezTo>
                <a:lnTo>
                  <a:pt x="1430" y="388"/>
                </a:lnTo>
                <a:cubicBezTo>
                  <a:pt x="1407" y="388"/>
                  <a:pt x="1391" y="402"/>
                  <a:pt x="1384" y="423"/>
                </a:cubicBezTo>
                <a:lnTo>
                  <a:pt x="1335" y="581"/>
                </a:lnTo>
                <a:lnTo>
                  <a:pt x="1288" y="422"/>
                </a:lnTo>
                <a:cubicBezTo>
                  <a:pt x="1281" y="402"/>
                  <a:pt x="1267" y="388"/>
                  <a:pt x="1245" y="388"/>
                </a:cubicBezTo>
                <a:cubicBezTo>
                  <a:pt x="1219" y="388"/>
                  <a:pt x="1202" y="408"/>
                  <a:pt x="1202" y="428"/>
                </a:cubicBezTo>
                <a:cubicBezTo>
                  <a:pt x="1202" y="436"/>
                  <a:pt x="1205" y="445"/>
                  <a:pt x="1206" y="450"/>
                </a:cubicBezTo>
                <a:lnTo>
                  <a:pt x="1283" y="670"/>
                </a:lnTo>
                <a:cubicBezTo>
                  <a:pt x="1292" y="697"/>
                  <a:pt x="1310" y="709"/>
                  <a:pt x="1331" y="709"/>
                </a:cubicBezTo>
                <a:lnTo>
                  <a:pt x="1334" y="709"/>
                </a:lnTo>
                <a:cubicBezTo>
                  <a:pt x="1356" y="709"/>
                  <a:pt x="1374" y="697"/>
                  <a:pt x="1382" y="671"/>
                </a:cubicBezTo>
                <a:lnTo>
                  <a:pt x="1432" y="514"/>
                </a:lnTo>
                <a:lnTo>
                  <a:pt x="1481" y="671"/>
                </a:lnTo>
                <a:cubicBezTo>
                  <a:pt x="1490" y="697"/>
                  <a:pt x="1508" y="709"/>
                  <a:pt x="1529" y="709"/>
                </a:cubicBezTo>
                <a:lnTo>
                  <a:pt x="1532" y="709"/>
                </a:lnTo>
                <a:cubicBezTo>
                  <a:pt x="1554" y="709"/>
                  <a:pt x="1572" y="697"/>
                  <a:pt x="1581" y="670"/>
                </a:cubicBezTo>
                <a:lnTo>
                  <a:pt x="1659" y="447"/>
                </a:lnTo>
                <a:cubicBezTo>
                  <a:pt x="1661" y="443"/>
                  <a:pt x="1662" y="435"/>
                  <a:pt x="1662" y="429"/>
                </a:cubicBezTo>
                <a:cubicBezTo>
                  <a:pt x="1662" y="407"/>
                  <a:pt x="1646" y="388"/>
                  <a:pt x="1621" y="388"/>
                </a:cubicBezTo>
                <a:close/>
                <a:moveTo>
                  <a:pt x="1102" y="422"/>
                </a:moveTo>
                <a:lnTo>
                  <a:pt x="1102" y="422"/>
                </a:lnTo>
                <a:lnTo>
                  <a:pt x="1053" y="581"/>
                </a:lnTo>
                <a:lnTo>
                  <a:pt x="1004" y="423"/>
                </a:lnTo>
                <a:cubicBezTo>
                  <a:pt x="997" y="402"/>
                  <a:pt x="981" y="388"/>
                  <a:pt x="958" y="388"/>
                </a:cubicBezTo>
                <a:lnTo>
                  <a:pt x="953" y="388"/>
                </a:lnTo>
                <a:cubicBezTo>
                  <a:pt x="930" y="388"/>
                  <a:pt x="914" y="402"/>
                  <a:pt x="908" y="423"/>
                </a:cubicBezTo>
                <a:lnTo>
                  <a:pt x="859" y="581"/>
                </a:lnTo>
                <a:lnTo>
                  <a:pt x="811" y="422"/>
                </a:lnTo>
                <a:cubicBezTo>
                  <a:pt x="805" y="402"/>
                  <a:pt x="790" y="388"/>
                  <a:pt x="768" y="388"/>
                </a:cubicBezTo>
                <a:cubicBezTo>
                  <a:pt x="742" y="388"/>
                  <a:pt x="726" y="408"/>
                  <a:pt x="726" y="428"/>
                </a:cubicBezTo>
                <a:cubicBezTo>
                  <a:pt x="726" y="436"/>
                  <a:pt x="728" y="445"/>
                  <a:pt x="730" y="450"/>
                </a:cubicBezTo>
                <a:lnTo>
                  <a:pt x="806" y="670"/>
                </a:lnTo>
                <a:cubicBezTo>
                  <a:pt x="815" y="697"/>
                  <a:pt x="833" y="709"/>
                  <a:pt x="855" y="709"/>
                </a:cubicBezTo>
                <a:lnTo>
                  <a:pt x="858" y="709"/>
                </a:lnTo>
                <a:cubicBezTo>
                  <a:pt x="879" y="709"/>
                  <a:pt x="897" y="697"/>
                  <a:pt x="905" y="671"/>
                </a:cubicBezTo>
                <a:lnTo>
                  <a:pt x="955" y="514"/>
                </a:lnTo>
                <a:lnTo>
                  <a:pt x="1005" y="671"/>
                </a:lnTo>
                <a:cubicBezTo>
                  <a:pt x="1013" y="697"/>
                  <a:pt x="1031" y="709"/>
                  <a:pt x="1053" y="709"/>
                </a:cubicBezTo>
                <a:lnTo>
                  <a:pt x="1056" y="709"/>
                </a:lnTo>
                <a:cubicBezTo>
                  <a:pt x="1077" y="709"/>
                  <a:pt x="1095" y="697"/>
                  <a:pt x="1104" y="670"/>
                </a:cubicBezTo>
                <a:lnTo>
                  <a:pt x="1183" y="447"/>
                </a:lnTo>
                <a:cubicBezTo>
                  <a:pt x="1184" y="443"/>
                  <a:pt x="1186" y="435"/>
                  <a:pt x="1186" y="429"/>
                </a:cubicBezTo>
                <a:cubicBezTo>
                  <a:pt x="1186" y="407"/>
                  <a:pt x="1169" y="388"/>
                  <a:pt x="1145" y="388"/>
                </a:cubicBezTo>
                <a:cubicBezTo>
                  <a:pt x="1121" y="388"/>
                  <a:pt x="1108" y="403"/>
                  <a:pt x="1102" y="422"/>
                </a:cubicBezTo>
                <a:close/>
                <a:moveTo>
                  <a:pt x="1710" y="707"/>
                </a:moveTo>
                <a:lnTo>
                  <a:pt x="1710" y="707"/>
                </a:lnTo>
                <a:cubicBezTo>
                  <a:pt x="1739" y="707"/>
                  <a:pt x="1761" y="685"/>
                  <a:pt x="1761" y="657"/>
                </a:cubicBezTo>
                <a:lnTo>
                  <a:pt x="1761" y="656"/>
                </a:lnTo>
                <a:cubicBezTo>
                  <a:pt x="1761" y="628"/>
                  <a:pt x="1739" y="607"/>
                  <a:pt x="1710" y="607"/>
                </a:cubicBezTo>
                <a:cubicBezTo>
                  <a:pt x="1681" y="607"/>
                  <a:pt x="1660" y="628"/>
                  <a:pt x="1660" y="656"/>
                </a:cubicBezTo>
                <a:lnTo>
                  <a:pt x="1660" y="657"/>
                </a:lnTo>
                <a:cubicBezTo>
                  <a:pt x="1660" y="685"/>
                  <a:pt x="1681" y="707"/>
                  <a:pt x="1710" y="707"/>
                </a:cubicBezTo>
                <a:close/>
                <a:moveTo>
                  <a:pt x="1486" y="1183"/>
                </a:moveTo>
                <a:lnTo>
                  <a:pt x="1486" y="1183"/>
                </a:lnTo>
                <a:cubicBezTo>
                  <a:pt x="1487" y="1184"/>
                  <a:pt x="1488" y="1187"/>
                  <a:pt x="1488" y="1189"/>
                </a:cubicBezTo>
                <a:cubicBezTo>
                  <a:pt x="1488" y="1191"/>
                  <a:pt x="1487" y="1193"/>
                  <a:pt x="1485" y="1194"/>
                </a:cubicBezTo>
                <a:lnTo>
                  <a:pt x="1338" y="1284"/>
                </a:lnTo>
                <a:lnTo>
                  <a:pt x="1478" y="1525"/>
                </a:lnTo>
                <a:cubicBezTo>
                  <a:pt x="1479" y="1527"/>
                  <a:pt x="1479" y="1529"/>
                  <a:pt x="1479" y="1530"/>
                </a:cubicBezTo>
                <a:cubicBezTo>
                  <a:pt x="1478" y="1532"/>
                  <a:pt x="1477" y="1533"/>
                  <a:pt x="1475" y="1534"/>
                </a:cubicBezTo>
                <a:lnTo>
                  <a:pt x="1362" y="1596"/>
                </a:lnTo>
                <a:cubicBezTo>
                  <a:pt x="1361" y="1596"/>
                  <a:pt x="1360" y="1596"/>
                  <a:pt x="1359" y="1596"/>
                </a:cubicBezTo>
                <a:cubicBezTo>
                  <a:pt x="1358" y="1596"/>
                  <a:pt x="1355" y="1596"/>
                  <a:pt x="1353" y="1593"/>
                </a:cubicBezTo>
                <a:lnTo>
                  <a:pt x="1214" y="1351"/>
                </a:lnTo>
                <a:lnTo>
                  <a:pt x="1049" y="1444"/>
                </a:lnTo>
                <a:cubicBezTo>
                  <a:pt x="1048" y="1444"/>
                  <a:pt x="1047" y="1445"/>
                  <a:pt x="1042" y="1444"/>
                </a:cubicBezTo>
                <a:cubicBezTo>
                  <a:pt x="1041" y="1443"/>
                  <a:pt x="1039" y="1441"/>
                  <a:pt x="1039" y="1439"/>
                </a:cubicBezTo>
                <a:lnTo>
                  <a:pt x="975" y="821"/>
                </a:lnTo>
                <a:cubicBezTo>
                  <a:pt x="975" y="818"/>
                  <a:pt x="976" y="816"/>
                  <a:pt x="978" y="814"/>
                </a:cubicBezTo>
                <a:cubicBezTo>
                  <a:pt x="980" y="813"/>
                  <a:pt x="982" y="813"/>
                  <a:pt x="985" y="815"/>
                </a:cubicBezTo>
                <a:lnTo>
                  <a:pt x="1486" y="1183"/>
                </a:lnTo>
                <a:close/>
                <a:moveTo>
                  <a:pt x="1905" y="968"/>
                </a:moveTo>
                <a:lnTo>
                  <a:pt x="1905" y="968"/>
                </a:lnTo>
                <a:lnTo>
                  <a:pt x="1302" y="968"/>
                </a:lnTo>
                <a:lnTo>
                  <a:pt x="1023" y="763"/>
                </a:lnTo>
                <a:cubicBezTo>
                  <a:pt x="1001" y="747"/>
                  <a:pt x="970" y="745"/>
                  <a:pt x="946" y="759"/>
                </a:cubicBezTo>
                <a:cubicBezTo>
                  <a:pt x="922" y="773"/>
                  <a:pt x="908" y="799"/>
                  <a:pt x="911" y="827"/>
                </a:cubicBezTo>
                <a:lnTo>
                  <a:pt x="926" y="968"/>
                </a:lnTo>
                <a:lnTo>
                  <a:pt x="129" y="968"/>
                </a:lnTo>
                <a:lnTo>
                  <a:pt x="129" y="129"/>
                </a:lnTo>
                <a:lnTo>
                  <a:pt x="1905" y="129"/>
                </a:lnTo>
                <a:cubicBezTo>
                  <a:pt x="1940" y="129"/>
                  <a:pt x="1969" y="100"/>
                  <a:pt x="1969" y="64"/>
                </a:cubicBezTo>
                <a:cubicBezTo>
                  <a:pt x="1969" y="29"/>
                  <a:pt x="1940" y="0"/>
                  <a:pt x="1905" y="0"/>
                </a:cubicBezTo>
                <a:lnTo>
                  <a:pt x="64" y="0"/>
                </a:lnTo>
                <a:cubicBezTo>
                  <a:pt x="29" y="0"/>
                  <a:pt x="0" y="29"/>
                  <a:pt x="0" y="64"/>
                </a:cubicBezTo>
                <a:lnTo>
                  <a:pt x="0" y="1032"/>
                </a:lnTo>
                <a:cubicBezTo>
                  <a:pt x="0" y="1068"/>
                  <a:pt x="29" y="1097"/>
                  <a:pt x="64" y="1097"/>
                </a:cubicBezTo>
                <a:lnTo>
                  <a:pt x="939" y="1097"/>
                </a:lnTo>
                <a:lnTo>
                  <a:pt x="975" y="1445"/>
                </a:lnTo>
                <a:cubicBezTo>
                  <a:pt x="978" y="1469"/>
                  <a:pt x="992" y="1490"/>
                  <a:pt x="1013" y="1501"/>
                </a:cubicBezTo>
                <a:cubicBezTo>
                  <a:pt x="1023" y="1506"/>
                  <a:pt x="1034" y="1509"/>
                  <a:pt x="1046" y="1509"/>
                </a:cubicBezTo>
                <a:cubicBezTo>
                  <a:pt x="1058" y="1509"/>
                  <a:pt x="1070" y="1506"/>
                  <a:pt x="1080" y="1500"/>
                </a:cubicBezTo>
                <a:lnTo>
                  <a:pt x="1190" y="1438"/>
                </a:lnTo>
                <a:lnTo>
                  <a:pt x="1298" y="1625"/>
                </a:lnTo>
                <a:cubicBezTo>
                  <a:pt x="1310" y="1647"/>
                  <a:pt x="1334" y="1660"/>
                  <a:pt x="1359" y="1660"/>
                </a:cubicBezTo>
                <a:cubicBezTo>
                  <a:pt x="1371" y="1660"/>
                  <a:pt x="1383" y="1657"/>
                  <a:pt x="1393" y="1652"/>
                </a:cubicBezTo>
                <a:lnTo>
                  <a:pt x="1506" y="1591"/>
                </a:lnTo>
                <a:cubicBezTo>
                  <a:pt x="1523" y="1582"/>
                  <a:pt x="1535" y="1566"/>
                  <a:pt x="1540" y="1548"/>
                </a:cubicBezTo>
                <a:cubicBezTo>
                  <a:pt x="1545" y="1529"/>
                  <a:pt x="1543" y="1510"/>
                  <a:pt x="1534" y="1493"/>
                </a:cubicBezTo>
                <a:lnTo>
                  <a:pt x="1425" y="1306"/>
                </a:lnTo>
                <a:lnTo>
                  <a:pt x="1519" y="1249"/>
                </a:lnTo>
                <a:cubicBezTo>
                  <a:pt x="1539" y="1237"/>
                  <a:pt x="1552" y="1215"/>
                  <a:pt x="1553" y="1192"/>
                </a:cubicBezTo>
                <a:cubicBezTo>
                  <a:pt x="1554" y="1168"/>
                  <a:pt x="1543" y="1145"/>
                  <a:pt x="1524" y="1131"/>
                </a:cubicBezTo>
                <a:lnTo>
                  <a:pt x="1476" y="1097"/>
                </a:lnTo>
                <a:lnTo>
                  <a:pt x="1905" y="1097"/>
                </a:lnTo>
                <a:cubicBezTo>
                  <a:pt x="1940" y="1097"/>
                  <a:pt x="1969" y="1068"/>
                  <a:pt x="1969" y="1032"/>
                </a:cubicBezTo>
                <a:cubicBezTo>
                  <a:pt x="1969" y="997"/>
                  <a:pt x="1940" y="968"/>
                  <a:pt x="1905" y="968"/>
                </a:cubicBezTo>
                <a:close/>
              </a:path>
            </a:pathLst>
          </a:custGeom>
          <a:solidFill>
            <a:schemeClr val="accent2"/>
          </a:solidFill>
          <a:ln w="57150">
            <a:noFill/>
          </a:ln>
          <a:effectLst>
            <a:outerShdw blurRad="228600" dist="114300" dir="6840000" sx="99000" sy="99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lnSpc>
                <a:spcPts val="1320"/>
              </a:lnSpc>
            </a:pPr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9084757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  <p:bldP spid="22" grpId="0"/>
      <p:bldP spid="24" grpId="0"/>
      <p:bldP spid="2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609994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grpSp>
        <p:nvGrpSpPr>
          <p:cNvPr id="2" name="组合 27"/>
          <p:cNvGrpSpPr/>
          <p:nvPr/>
        </p:nvGrpSpPr>
        <p:grpSpPr>
          <a:xfrm>
            <a:off x="2454437" y="1563638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9" name="同心圆 2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411760" y="1822632"/>
            <a:ext cx="1257356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谢</a:t>
            </a:r>
            <a:endParaRPr lang="zh-CN" altLang="en-US" sz="44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31"/>
          <p:cNvGrpSpPr/>
          <p:nvPr/>
        </p:nvGrpSpPr>
        <p:grpSpPr>
          <a:xfrm>
            <a:off x="3462549" y="1563638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4" name="同心圆 3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419872" y="1822632"/>
            <a:ext cx="1257356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谢</a:t>
            </a:r>
            <a:endParaRPr lang="zh-CN" altLang="en-US" sz="4400" b="1" dirty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6"/>
          <p:cNvGrpSpPr/>
          <p:nvPr/>
        </p:nvGrpSpPr>
        <p:grpSpPr>
          <a:xfrm>
            <a:off x="4398652" y="1563638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4" name="同心圆 4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355976" y="1822632"/>
            <a:ext cx="1257356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观</a:t>
            </a:r>
            <a:endParaRPr lang="zh-CN" altLang="en-US" sz="4400" b="1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6"/>
          <p:cNvGrpSpPr/>
          <p:nvPr/>
        </p:nvGrpSpPr>
        <p:grpSpPr>
          <a:xfrm>
            <a:off x="5406765" y="1563638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8" name="同心圆 4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364088" y="1822632"/>
            <a:ext cx="1257356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赏</a:t>
            </a:r>
            <a:endParaRPr lang="zh-CN" altLang="en-US" sz="4400" b="1" dirty="0">
              <a:solidFill>
                <a:schemeClr val="accent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空心 471"/>
          <p:cNvSpPr>
            <a:spLocks/>
          </p:cNvSpPr>
          <p:nvPr/>
        </p:nvSpPr>
        <p:spPr bwMode="auto">
          <a:xfrm>
            <a:off x="6929454" y="3706056"/>
            <a:ext cx="1409696" cy="1035811"/>
          </a:xfrm>
          <a:custGeom>
            <a:avLst/>
            <a:gdLst>
              <a:gd name="T0" fmla="*/ 4368108 w 1160528"/>
              <a:gd name="T1" fmla="*/ 497829 h 1137856"/>
              <a:gd name="T2" fmla="*/ 8410369 w 1160528"/>
              <a:gd name="T3" fmla="*/ 3658400 h 1137856"/>
              <a:gd name="T4" fmla="*/ 8410369 w 1160528"/>
              <a:gd name="T5" fmla="*/ 1253326 h 1137856"/>
              <a:gd name="T6" fmla="*/ 4368108 w 1160528"/>
              <a:gd name="T7" fmla="*/ 497829 h 1137856"/>
              <a:gd name="T8" fmla="*/ 3435281 w 1160528"/>
              <a:gd name="T9" fmla="*/ 7962 h 1137856"/>
              <a:gd name="T10" fmla="*/ 8410369 w 1160528"/>
              <a:gd name="T11" fmla="*/ 937804 h 1137856"/>
              <a:gd name="T12" fmla="*/ 8410369 w 1160528"/>
              <a:gd name="T13" fmla="*/ 3897890 h 1137856"/>
              <a:gd name="T14" fmla="*/ 3435281 w 1160528"/>
              <a:gd name="T15" fmla="*/ 7962 h 113785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60528"/>
              <a:gd name="T25" fmla="*/ 0 h 1137856"/>
              <a:gd name="T26" fmla="*/ 1160528 w 1160528"/>
              <a:gd name="T27" fmla="*/ 1137856 h 113785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60528" h="1137856">
                <a:moveTo>
                  <a:pt x="301373" y="145324"/>
                </a:moveTo>
                <a:cubicBezTo>
                  <a:pt x="77474" y="176329"/>
                  <a:pt x="-76715" y="585266"/>
                  <a:pt x="580264" y="1067944"/>
                </a:cubicBezTo>
                <a:cubicBezTo>
                  <a:pt x="1535870" y="365866"/>
                  <a:pt x="775286" y="-180195"/>
                  <a:pt x="580264" y="365866"/>
                </a:cubicBezTo>
                <a:cubicBezTo>
                  <a:pt x="519320" y="195222"/>
                  <a:pt x="403145" y="131231"/>
                  <a:pt x="301373" y="145324"/>
                </a:cubicBezTo>
                <a:close/>
                <a:moveTo>
                  <a:pt x="237013" y="2324"/>
                </a:moveTo>
                <a:cubicBezTo>
                  <a:pt x="362271" y="-15022"/>
                  <a:pt x="505256" y="63737"/>
                  <a:pt x="580264" y="273760"/>
                </a:cubicBezTo>
                <a:cubicBezTo>
                  <a:pt x="820291" y="-398315"/>
                  <a:pt x="1756395" y="273760"/>
                  <a:pt x="580264" y="1137856"/>
                </a:cubicBezTo>
                <a:cubicBezTo>
                  <a:pt x="-228326" y="543790"/>
                  <a:pt x="-38555" y="40484"/>
                  <a:pt x="237013" y="2324"/>
                </a:cubicBezTo>
                <a:close/>
              </a:path>
            </a:pathLst>
          </a:custGeom>
          <a:solidFill>
            <a:srgbClr val="FF6600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40" name="咖啡 470"/>
          <p:cNvSpPr>
            <a:spLocks/>
          </p:cNvSpPr>
          <p:nvPr/>
        </p:nvSpPr>
        <p:spPr bwMode="auto">
          <a:xfrm>
            <a:off x="7500958" y="4143386"/>
            <a:ext cx="460862" cy="379533"/>
          </a:xfrm>
          <a:custGeom>
            <a:avLst/>
            <a:gdLst>
              <a:gd name="T0" fmla="*/ 11556 w 968375"/>
              <a:gd name="T1" fmla="*/ 19001 h 1170887"/>
              <a:gd name="T2" fmla="*/ 55770 w 968375"/>
              <a:gd name="T3" fmla="*/ 21869 h 1170887"/>
              <a:gd name="T4" fmla="*/ 99481 w 968375"/>
              <a:gd name="T5" fmla="*/ 19148 h 1170887"/>
              <a:gd name="T6" fmla="*/ 106012 w 968375"/>
              <a:gd name="T7" fmla="*/ 19589 h 1170887"/>
              <a:gd name="T8" fmla="*/ 55770 w 968375"/>
              <a:gd name="T9" fmla="*/ 22972 h 1170887"/>
              <a:gd name="T10" fmla="*/ 4522 w 968375"/>
              <a:gd name="T11" fmla="*/ 19442 h 1170887"/>
              <a:gd name="T12" fmla="*/ 11556 w 968375"/>
              <a:gd name="T13" fmla="*/ 19001 h 1170887"/>
              <a:gd name="T14" fmla="*/ 116564 w 968375"/>
              <a:gd name="T15" fmla="*/ 12161 h 1170887"/>
              <a:gd name="T16" fmla="*/ 129627 w 968375"/>
              <a:gd name="T17" fmla="*/ 14514 h 1170887"/>
              <a:gd name="T18" fmla="*/ 113047 w 968375"/>
              <a:gd name="T19" fmla="*/ 16941 h 1170887"/>
              <a:gd name="T20" fmla="*/ 107018 w 968375"/>
              <a:gd name="T21" fmla="*/ 16794 h 1170887"/>
              <a:gd name="T22" fmla="*/ 111037 w 968375"/>
              <a:gd name="T23" fmla="*/ 15838 h 1170887"/>
              <a:gd name="T24" fmla="*/ 113047 w 968375"/>
              <a:gd name="T25" fmla="*/ 15912 h 1170887"/>
              <a:gd name="T26" fmla="*/ 122090 w 968375"/>
              <a:gd name="T27" fmla="*/ 14514 h 1170887"/>
              <a:gd name="T28" fmla="*/ 116062 w 968375"/>
              <a:gd name="T29" fmla="*/ 13263 h 1170887"/>
              <a:gd name="T30" fmla="*/ 116564 w 968375"/>
              <a:gd name="T31" fmla="*/ 12161 h 1170887"/>
              <a:gd name="T32" fmla="*/ 110032 w 968375"/>
              <a:gd name="T33" fmla="*/ 10542 h 1170887"/>
              <a:gd name="T34" fmla="*/ 111037 w 968375"/>
              <a:gd name="T35" fmla="*/ 12013 h 1170887"/>
              <a:gd name="T36" fmla="*/ 55770 w 968375"/>
              <a:gd name="T37" fmla="*/ 20104 h 1170887"/>
              <a:gd name="T38" fmla="*/ 0 w 968375"/>
              <a:gd name="T39" fmla="*/ 12013 h 1170887"/>
              <a:gd name="T40" fmla="*/ 1005 w 968375"/>
              <a:gd name="T41" fmla="*/ 10689 h 1170887"/>
              <a:gd name="T42" fmla="*/ 55770 w 968375"/>
              <a:gd name="T43" fmla="*/ 14882 h 1170887"/>
              <a:gd name="T44" fmla="*/ 110032 w 968375"/>
              <a:gd name="T45" fmla="*/ 10689 h 1170887"/>
              <a:gd name="T46" fmla="*/ 110032 w 968375"/>
              <a:gd name="T47" fmla="*/ 10542 h 1170887"/>
              <a:gd name="T48" fmla="*/ 55770 w 968375"/>
              <a:gd name="T49" fmla="*/ 7306 h 1170887"/>
              <a:gd name="T50" fmla="*/ 104003 w 968375"/>
              <a:gd name="T51" fmla="*/ 10689 h 1170887"/>
              <a:gd name="T52" fmla="*/ 103501 w 968375"/>
              <a:gd name="T53" fmla="*/ 11204 h 1170887"/>
              <a:gd name="T54" fmla="*/ 55770 w 968375"/>
              <a:gd name="T55" fmla="*/ 8850 h 1170887"/>
              <a:gd name="T56" fmla="*/ 7536 w 968375"/>
              <a:gd name="T57" fmla="*/ 11204 h 1170887"/>
              <a:gd name="T58" fmla="*/ 7034 w 968375"/>
              <a:gd name="T59" fmla="*/ 10689 h 1170887"/>
              <a:gd name="T60" fmla="*/ 55770 w 968375"/>
              <a:gd name="T61" fmla="*/ 7306 h 1170887"/>
              <a:gd name="T62" fmla="*/ 72807 w 968375"/>
              <a:gd name="T63" fmla="*/ 1219 h 1170887"/>
              <a:gd name="T64" fmla="*/ 74190 w 968375"/>
              <a:gd name="T65" fmla="*/ 7310 h 1170887"/>
              <a:gd name="T66" fmla="*/ 72807 w 968375"/>
              <a:gd name="T67" fmla="*/ 1219 h 1170887"/>
              <a:gd name="T68" fmla="*/ 36832 w 968375"/>
              <a:gd name="T69" fmla="*/ 812 h 1170887"/>
              <a:gd name="T70" fmla="*/ 38216 w 968375"/>
              <a:gd name="T71" fmla="*/ 6904 h 1170887"/>
              <a:gd name="T72" fmla="*/ 36832 w 968375"/>
              <a:gd name="T73" fmla="*/ 812 h 1170887"/>
              <a:gd name="T74" fmla="*/ 54820 w 968375"/>
              <a:gd name="T75" fmla="*/ 0 h 1170887"/>
              <a:gd name="T76" fmla="*/ 56204 w 968375"/>
              <a:gd name="T77" fmla="*/ 6092 h 1170887"/>
              <a:gd name="T78" fmla="*/ 54820 w 968375"/>
              <a:gd name="T79" fmla="*/ 0 h 117088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968375"/>
              <a:gd name="T121" fmla="*/ 0 h 1170887"/>
              <a:gd name="T122" fmla="*/ 968375 w 968375"/>
              <a:gd name="T123" fmla="*/ 1170887 h 1170887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968375" h="1170887">
                <a:moveTo>
                  <a:pt x="86328" y="968447"/>
                </a:moveTo>
                <a:cubicBezTo>
                  <a:pt x="120108" y="1054672"/>
                  <a:pt x="258984" y="1114654"/>
                  <a:pt x="416627" y="1114654"/>
                </a:cubicBezTo>
                <a:cubicBezTo>
                  <a:pt x="566762" y="1114654"/>
                  <a:pt x="701884" y="1058421"/>
                  <a:pt x="743172" y="975945"/>
                </a:cubicBezTo>
                <a:cubicBezTo>
                  <a:pt x="791966" y="998438"/>
                  <a:pt x="791966" y="998438"/>
                  <a:pt x="791966" y="998438"/>
                </a:cubicBezTo>
                <a:cubicBezTo>
                  <a:pt x="743172" y="1103407"/>
                  <a:pt x="589283" y="1170887"/>
                  <a:pt x="416627" y="1170887"/>
                </a:cubicBezTo>
                <a:cubicBezTo>
                  <a:pt x="236464" y="1170887"/>
                  <a:pt x="78821" y="1095909"/>
                  <a:pt x="33780" y="990941"/>
                </a:cubicBezTo>
                <a:cubicBezTo>
                  <a:pt x="86328" y="968447"/>
                  <a:pt x="86328" y="968447"/>
                  <a:pt x="86328" y="968447"/>
                </a:cubicBezTo>
                <a:close/>
                <a:moveTo>
                  <a:pt x="870787" y="619801"/>
                </a:moveTo>
                <a:cubicBezTo>
                  <a:pt x="927088" y="634796"/>
                  <a:pt x="968375" y="683532"/>
                  <a:pt x="968375" y="739765"/>
                </a:cubicBezTo>
                <a:cubicBezTo>
                  <a:pt x="968375" y="810994"/>
                  <a:pt x="912074" y="863478"/>
                  <a:pt x="844513" y="863478"/>
                </a:cubicBezTo>
                <a:cubicBezTo>
                  <a:pt x="829500" y="863478"/>
                  <a:pt x="814486" y="863478"/>
                  <a:pt x="799473" y="855981"/>
                </a:cubicBezTo>
                <a:cubicBezTo>
                  <a:pt x="810733" y="840985"/>
                  <a:pt x="821993" y="822241"/>
                  <a:pt x="829500" y="807245"/>
                </a:cubicBezTo>
                <a:cubicBezTo>
                  <a:pt x="833253" y="807245"/>
                  <a:pt x="840760" y="810994"/>
                  <a:pt x="844513" y="810994"/>
                </a:cubicBezTo>
                <a:cubicBezTo>
                  <a:pt x="882047" y="810994"/>
                  <a:pt x="912074" y="777254"/>
                  <a:pt x="912074" y="739765"/>
                </a:cubicBezTo>
                <a:cubicBezTo>
                  <a:pt x="912074" y="713523"/>
                  <a:pt x="893307" y="687281"/>
                  <a:pt x="867034" y="676034"/>
                </a:cubicBezTo>
                <a:cubicBezTo>
                  <a:pt x="870787" y="661038"/>
                  <a:pt x="870787" y="642294"/>
                  <a:pt x="870787" y="619801"/>
                </a:cubicBezTo>
                <a:close/>
                <a:moveTo>
                  <a:pt x="821993" y="537325"/>
                </a:moveTo>
                <a:cubicBezTo>
                  <a:pt x="825746" y="556070"/>
                  <a:pt x="829500" y="582312"/>
                  <a:pt x="829500" y="612303"/>
                </a:cubicBezTo>
                <a:cubicBezTo>
                  <a:pt x="829500" y="840985"/>
                  <a:pt x="645584" y="1024681"/>
                  <a:pt x="416627" y="1024681"/>
                </a:cubicBezTo>
                <a:cubicBezTo>
                  <a:pt x="187669" y="1024681"/>
                  <a:pt x="0" y="840985"/>
                  <a:pt x="0" y="612303"/>
                </a:cubicBezTo>
                <a:cubicBezTo>
                  <a:pt x="0" y="586061"/>
                  <a:pt x="3753" y="563567"/>
                  <a:pt x="7507" y="544823"/>
                </a:cubicBezTo>
                <a:cubicBezTo>
                  <a:pt x="7507" y="664787"/>
                  <a:pt x="187669" y="758510"/>
                  <a:pt x="416627" y="758510"/>
                </a:cubicBezTo>
                <a:cubicBezTo>
                  <a:pt x="641830" y="758510"/>
                  <a:pt x="821993" y="664787"/>
                  <a:pt x="821993" y="544823"/>
                </a:cubicBezTo>
                <a:cubicBezTo>
                  <a:pt x="821993" y="541074"/>
                  <a:pt x="821993" y="541074"/>
                  <a:pt x="821993" y="537325"/>
                </a:cubicBezTo>
                <a:close/>
                <a:moveTo>
                  <a:pt x="416627" y="372374"/>
                </a:moveTo>
                <a:cubicBezTo>
                  <a:pt x="611803" y="372374"/>
                  <a:pt x="776952" y="451101"/>
                  <a:pt x="776952" y="544823"/>
                </a:cubicBezTo>
                <a:cubicBezTo>
                  <a:pt x="776952" y="556070"/>
                  <a:pt x="776952" y="563567"/>
                  <a:pt x="773199" y="571065"/>
                </a:cubicBezTo>
                <a:cubicBezTo>
                  <a:pt x="716898" y="499836"/>
                  <a:pt x="578023" y="451101"/>
                  <a:pt x="416627" y="451101"/>
                </a:cubicBezTo>
                <a:cubicBezTo>
                  <a:pt x="251477" y="451101"/>
                  <a:pt x="112601" y="499836"/>
                  <a:pt x="56301" y="571065"/>
                </a:cubicBezTo>
                <a:cubicBezTo>
                  <a:pt x="52547" y="563567"/>
                  <a:pt x="52547" y="556070"/>
                  <a:pt x="52547" y="544823"/>
                </a:cubicBezTo>
                <a:cubicBezTo>
                  <a:pt x="52547" y="451101"/>
                  <a:pt x="217696" y="372374"/>
                  <a:pt x="416627" y="372374"/>
                </a:cubicBezTo>
                <a:close/>
                <a:moveTo>
                  <a:pt x="543902" y="62096"/>
                </a:moveTo>
                <a:cubicBezTo>
                  <a:pt x="636930" y="186288"/>
                  <a:pt x="492220" y="196637"/>
                  <a:pt x="554238" y="372576"/>
                </a:cubicBezTo>
                <a:cubicBezTo>
                  <a:pt x="409528" y="155240"/>
                  <a:pt x="585248" y="196637"/>
                  <a:pt x="543902" y="62096"/>
                </a:cubicBezTo>
                <a:close/>
                <a:moveTo>
                  <a:pt x="275155" y="41398"/>
                </a:moveTo>
                <a:cubicBezTo>
                  <a:pt x="368183" y="175939"/>
                  <a:pt x="223472" y="175939"/>
                  <a:pt x="285491" y="351878"/>
                </a:cubicBezTo>
                <a:cubicBezTo>
                  <a:pt x="140780" y="144891"/>
                  <a:pt x="316500" y="186288"/>
                  <a:pt x="275155" y="41398"/>
                </a:cubicBezTo>
                <a:close/>
                <a:moveTo>
                  <a:pt x="409528" y="0"/>
                </a:moveTo>
                <a:cubicBezTo>
                  <a:pt x="502556" y="124192"/>
                  <a:pt x="357846" y="134542"/>
                  <a:pt x="419865" y="310480"/>
                </a:cubicBezTo>
                <a:cubicBezTo>
                  <a:pt x="275155" y="103493"/>
                  <a:pt x="450874" y="144891"/>
                  <a:pt x="409528" y="0"/>
                </a:cubicBezTo>
                <a:close/>
              </a:path>
            </a:pathLst>
          </a:cu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228628852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251520" y="123478"/>
            <a:ext cx="4101695" cy="599235"/>
            <a:chOff x="3710491" y="1059582"/>
            <a:chExt cx="4101695" cy="599235"/>
          </a:xfrm>
        </p:grpSpPr>
        <p:grpSp>
          <p:nvGrpSpPr>
            <p:cNvPr id="45" name="组合 4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47" name="圆角矩形 4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  <a:tileRect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>
                <a:noFill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chemeClr val="accent2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000" b="1" dirty="0">
                  <a:solidFill>
                    <a:schemeClr val="accent2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4459071" y="1187322"/>
              <a:ext cx="18819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YII</a:t>
              </a:r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是什么</a:t>
              </a:r>
              <a:r>
                <a:rPr lang="en-US" altLang="zh-CN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?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500034" y="915566"/>
            <a:ext cx="7929618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lnSpc>
                <a:spcPts val="2600"/>
              </a:lnSpc>
              <a:spcBef>
                <a:spcPts val="1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b="1" smtClean="0">
              <a:latin typeface="微软雅黑" pitchFamily="34" charset="-122"/>
              <a:ea typeface="微软雅黑" pitchFamily="34" charset="-122"/>
            </a:endParaRPr>
          </a:p>
          <a:p>
            <a:pPr marL="357188" indent="-357188">
              <a:lnSpc>
                <a:spcPts val="26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  Yii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是一个高性能，基于组件的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PHP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框架，用于快速开发现代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Web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应用程序。 名字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Yii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（读作 </a:t>
            </a:r>
            <a:r>
              <a:rPr lang="zh-CN" altLang="en-US" sz="1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易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）在中文里有“极致简单与不断演变”两重含义， 也可看作 </a:t>
            </a: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Yes It Is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!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的缩写。</a:t>
            </a:r>
          </a:p>
          <a:p>
            <a:pPr marL="357188" indent="-357188">
              <a:lnSpc>
                <a:spcPts val="2600"/>
              </a:lnSpc>
              <a:spcBef>
                <a:spcPts val="1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Yii 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最适合做什么？</a:t>
            </a:r>
          </a:p>
          <a:p>
            <a:pPr>
              <a:lnSpc>
                <a:spcPts val="2600"/>
              </a:lnSpc>
              <a:spcBef>
                <a:spcPts val="1000"/>
              </a:spcBef>
              <a:defRPr/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 Yii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是一个通用的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Web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编程框架，即可以用于开发各种用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PHP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构建的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Web  </a:t>
            </a:r>
          </a:p>
          <a:p>
            <a:pPr>
              <a:lnSpc>
                <a:spcPts val="2600"/>
              </a:lnSpc>
              <a:spcBef>
                <a:spcPts val="1000"/>
              </a:spcBef>
              <a:defRPr/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应用。 因为基于组件的框架结构和设计精巧的缓存支持，它特别适合开发大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600"/>
              </a:lnSpc>
              <a:spcBef>
                <a:spcPts val="1000"/>
              </a:spcBef>
              <a:defRPr/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型应用， 如门户网站、社区、内容管理系统（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CMS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）、电子商务项目 等。</a:t>
            </a:r>
            <a:endParaRPr lang="en-US" altLang="zh-CN" sz="160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Group 25"/>
          <p:cNvGrpSpPr/>
          <p:nvPr/>
        </p:nvGrpSpPr>
        <p:grpSpPr>
          <a:xfrm>
            <a:off x="0" y="5078332"/>
            <a:ext cx="9144000" cy="71120"/>
            <a:chOff x="0" y="3474720"/>
            <a:chExt cx="10261600" cy="71120"/>
          </a:xfrm>
        </p:grpSpPr>
        <p:sp>
          <p:nvSpPr>
            <p:cNvPr id="34" name="Rectangle 26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7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8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9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0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072148222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2"/>
          <p:cNvGrpSpPr/>
          <p:nvPr/>
        </p:nvGrpSpPr>
        <p:grpSpPr>
          <a:xfrm>
            <a:off x="251520" y="123478"/>
            <a:ext cx="4101695" cy="599235"/>
            <a:chOff x="3710491" y="1059582"/>
            <a:chExt cx="4101695" cy="599235"/>
          </a:xfrm>
        </p:grpSpPr>
        <p:grpSp>
          <p:nvGrpSpPr>
            <p:cNvPr id="3" name="组合 4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47" name="圆角矩形 4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  <a:tileRect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>
                <a:noFill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smtClean="0">
                    <a:solidFill>
                      <a:schemeClr val="accent2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000" b="1" dirty="0">
                  <a:solidFill>
                    <a:schemeClr val="accent2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4459071" y="1187322"/>
              <a:ext cx="292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Yii </a:t>
              </a:r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和其他框架相比呢？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500034" y="915566"/>
            <a:ext cx="7929618" cy="3802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lnSpc>
                <a:spcPts val="2800"/>
              </a:lnSpc>
              <a:spcBef>
                <a:spcPts val="1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和其他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PHP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框架类似，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Yii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实现了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MVC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Model-View-Controller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） 设计模式并基于该模式组织代码。</a:t>
            </a:r>
          </a:p>
          <a:p>
            <a:pPr marL="357188" indent="-357188">
              <a:lnSpc>
                <a:spcPts val="2800"/>
              </a:lnSpc>
              <a:spcBef>
                <a:spcPts val="1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Yii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的代码简洁优雅，这是它的编程哲学。它永远不会为了刻板地遵照某种设计模式而对代码进行过度的设计。</a:t>
            </a:r>
          </a:p>
          <a:p>
            <a:pPr marL="357188" indent="-357188">
              <a:lnSpc>
                <a:spcPts val="2800"/>
              </a:lnSpc>
              <a:spcBef>
                <a:spcPts val="1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Yii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是一个全栈框架，提供了大量久经考验，开箱即用的特性等等。</a:t>
            </a:r>
          </a:p>
          <a:p>
            <a:pPr marL="357188" indent="-357188">
              <a:lnSpc>
                <a:spcPts val="2800"/>
              </a:lnSpc>
              <a:spcBef>
                <a:spcPts val="1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Yii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非常易于扩展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, 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你可以自定义或替换几乎任何一处核心代码。你还会受益于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Yii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坚实可靠的扩展架构，使用、再开发或再发布扩展。</a:t>
            </a:r>
          </a:p>
          <a:p>
            <a:pPr marL="357188" indent="-357188">
              <a:lnSpc>
                <a:spcPts val="2800"/>
              </a:lnSpc>
              <a:spcBef>
                <a:spcPts val="1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高性能始终是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Yii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的首要目标之一。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Yii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不是一场独角戏，它由一个强大的开发者团队 提供支持</a:t>
            </a:r>
            <a:endParaRPr lang="en-US" altLang="zh-CN" sz="160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Group 25"/>
          <p:cNvGrpSpPr/>
          <p:nvPr/>
        </p:nvGrpSpPr>
        <p:grpSpPr>
          <a:xfrm>
            <a:off x="0" y="5078332"/>
            <a:ext cx="9144000" cy="71120"/>
            <a:chOff x="0" y="3474720"/>
            <a:chExt cx="10261600" cy="71120"/>
          </a:xfrm>
        </p:grpSpPr>
        <p:sp>
          <p:nvSpPr>
            <p:cNvPr id="34" name="Rectangle 26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7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8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9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0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072148222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2"/>
          <p:cNvGrpSpPr/>
          <p:nvPr/>
        </p:nvGrpSpPr>
        <p:grpSpPr>
          <a:xfrm>
            <a:off x="251520" y="123478"/>
            <a:ext cx="4101695" cy="599235"/>
            <a:chOff x="3710491" y="1059582"/>
            <a:chExt cx="4101695" cy="599235"/>
          </a:xfrm>
        </p:grpSpPr>
        <p:grpSp>
          <p:nvGrpSpPr>
            <p:cNvPr id="3" name="组合 4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47" name="圆角矩形 4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  <a:tileRect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>
                <a:noFill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smtClean="0">
                    <a:solidFill>
                      <a:schemeClr val="accent2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000" b="1" dirty="0">
                  <a:solidFill>
                    <a:schemeClr val="accent2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4459071" y="1187322"/>
              <a:ext cx="292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Yii </a:t>
              </a:r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版本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571472" y="915566"/>
            <a:ext cx="785818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lnSpc>
                <a:spcPts val="2800"/>
              </a:lnSpc>
              <a:spcBef>
                <a:spcPts val="1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Yii 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当前有两个主要版本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357188" indent="-357188">
              <a:lnSpc>
                <a:spcPts val="28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  1.1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2.0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。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版是上代的老版本，现在处于维护状态。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2.0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版是一个完全重写的版本，采用了最新的技术和协议。</a:t>
            </a:r>
          </a:p>
          <a:p>
            <a:pPr marL="357188" indent="-357188">
              <a:lnSpc>
                <a:spcPts val="2800"/>
              </a:lnSpc>
              <a:spcBef>
                <a:spcPts val="1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系统要求和先决条件</a:t>
            </a:r>
            <a:endParaRPr lang="en-US" altLang="zh-CN" sz="1600" b="1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Group 25"/>
          <p:cNvGrpSpPr/>
          <p:nvPr/>
        </p:nvGrpSpPr>
        <p:grpSpPr>
          <a:xfrm>
            <a:off x="0" y="5078332"/>
            <a:ext cx="9144000" cy="71120"/>
            <a:chOff x="0" y="3474720"/>
            <a:chExt cx="10261600" cy="71120"/>
          </a:xfrm>
        </p:grpSpPr>
        <p:sp>
          <p:nvSpPr>
            <p:cNvPr id="34" name="Rectangle 26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7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8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9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0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1000100" y="2714626"/>
            <a:ext cx="75724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Yii 2.0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需要 </a:t>
            </a:r>
            <a:r>
              <a:rPr lang="en-US" altLang="zh-CN" sz="1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PHP 5.4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或以上版本。</a:t>
            </a: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Yii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需要对面向对象编程（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OOP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）有基本了解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封装、继承、静态属性、静态方法、命名空间、自动加载、实例化等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，因为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Yii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是一个纯面向对象的框架。 理解这些概念将有助于你更快地掌握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Yii 2.0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2148222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563888" y="339504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相关文档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4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sp>
        <p:nvSpPr>
          <p:cNvPr id="45" name="ZoneTexte 17"/>
          <p:cNvSpPr txBox="1"/>
          <p:nvPr/>
        </p:nvSpPr>
        <p:spPr>
          <a:xfrm>
            <a:off x="4443369" y="659073"/>
            <a:ext cx="184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fr-FR" sz="1100" b="1" i="1" dirty="0">
              <a:solidFill>
                <a:srgbClr val="58595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6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571472" y="2214560"/>
            <a:ext cx="6643734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Yii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中文社区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:  http://www.yiichina.com/</a:t>
            </a:r>
          </a:p>
          <a:p>
            <a:pPr algn="just">
              <a:lnSpc>
                <a:spcPct val="15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获取源码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:  http://www.yiichina.com/download</a:t>
            </a:r>
          </a:p>
          <a:p>
            <a:pPr algn="just">
              <a:lnSpc>
                <a:spcPct val="15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获取帮助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:  http://www.yiichina.com/question</a:t>
            </a:r>
          </a:p>
          <a:p>
            <a:pPr algn="just">
              <a:lnSpc>
                <a:spcPct val="15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开发文档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:  http://www.yiichina.com/doc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Rectangle 4"/>
          <p:cNvSpPr/>
          <p:nvPr/>
        </p:nvSpPr>
        <p:spPr>
          <a:xfrm>
            <a:off x="0" y="1059582"/>
            <a:ext cx="9144000" cy="730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381000" y="1265153"/>
            <a:ext cx="73914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ctr">
            <a:spAutoFit/>
          </a:bodyPr>
          <a:lstStyle/>
          <a:p>
            <a:pPr defTabSz="1088232"/>
            <a:r>
              <a:rPr lang="en-US" altLang="zh-CN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Semibold" pitchFamily="34" charset="0"/>
              </a:rPr>
              <a:t>Yii2 </a:t>
            </a:r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Semibold" pitchFamily="34" charset="0"/>
              </a:rPr>
              <a:t>相关参考文档的</a:t>
            </a:r>
            <a:r>
              <a:rPr lang="en-US" altLang="zh-CN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Semibold" pitchFamily="34" charset="0"/>
              </a:rPr>
              <a:t>URL</a:t>
            </a:r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Semibold" pitchFamily="34" charset="0"/>
              </a:rPr>
              <a:t>地址，请认真阅读！</a:t>
            </a:r>
            <a:endParaRPr lang="en-US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9588375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8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9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0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1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0" grpId="1"/>
      <p:bldP spid="73" grpId="0" animBg="1"/>
      <p:bldP spid="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51922" y="1579722"/>
            <a:ext cx="28889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第二部分</a:t>
            </a:r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algn="ctr"/>
            <a:r>
              <a:rPr lang="zh-CN" altLang="en-US" sz="3600" b="1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3600" b="1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Yii2</a:t>
            </a:r>
            <a:r>
              <a:rPr lang="zh-CN" altLang="en-US" sz="3600" b="1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endParaRPr lang="en-US" altLang="zh-CN" sz="3600" b="1" dirty="0" smtClean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3635896" y="1507714"/>
            <a:ext cx="0" cy="192442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9"/>
          <p:cNvSpPr txBox="1"/>
          <p:nvPr/>
        </p:nvSpPr>
        <p:spPr>
          <a:xfrm>
            <a:off x="4071934" y="2857502"/>
            <a:ext cx="200794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安装方式</a:t>
            </a:r>
            <a:endParaRPr lang="zh-CN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123728" y="1803203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KSO_Shape"/>
          <p:cNvSpPr>
            <a:spLocks/>
          </p:cNvSpPr>
          <p:nvPr/>
        </p:nvSpPr>
        <p:spPr bwMode="auto">
          <a:xfrm>
            <a:off x="2428860" y="2223725"/>
            <a:ext cx="572778" cy="428628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9084757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2"/>
          <p:cNvGrpSpPr/>
          <p:nvPr/>
        </p:nvGrpSpPr>
        <p:grpSpPr>
          <a:xfrm>
            <a:off x="251520" y="123478"/>
            <a:ext cx="4101695" cy="599235"/>
            <a:chOff x="3710491" y="1059582"/>
            <a:chExt cx="4101695" cy="599235"/>
          </a:xfrm>
        </p:grpSpPr>
        <p:grpSp>
          <p:nvGrpSpPr>
            <p:cNvPr id="3" name="组合 4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47" name="圆角矩形 4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  <a:tileRect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>
                <a:noFill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smtClean="0">
                    <a:solidFill>
                      <a:schemeClr val="accent2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000" b="1" dirty="0">
                  <a:solidFill>
                    <a:schemeClr val="accent2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4459071" y="1187322"/>
              <a:ext cx="292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</a:t>
              </a:r>
              <a:r>
                <a:rPr lang="en-US" altLang="zh-CN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Yii2</a:t>
              </a:r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</a:t>
              </a:r>
              <a:r>
                <a:rPr lang="en-US" altLang="zh-CN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</a:t>
              </a:r>
              <a:r>
                <a:rPr lang="zh-CN" altLang="en-US" sz="20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方法一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571472" y="785800"/>
            <a:ext cx="8286808" cy="3811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lnSpc>
                <a:spcPts val="22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zh-CN" altLang="en-US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Composer</a:t>
            </a:r>
            <a:r>
              <a:rPr lang="zh-CN" altLang="en-US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endParaRPr lang="en-US" altLang="zh-CN" b="1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57188" indent="-357188">
              <a:lnSpc>
                <a:spcPts val="22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  Composer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是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PHP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依赖管理工具。你可以在自己的项目中声明所依赖的外部工具库，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Composer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会自动帮你安装这些依赖的库文件。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357188" indent="-357188">
              <a:lnSpc>
                <a:spcPts val="22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安装 </a:t>
            </a: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Composer (Windows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):</a:t>
            </a:r>
          </a:p>
          <a:p>
            <a:pPr marL="357188" indent="-357188">
              <a:lnSpc>
                <a:spcPts val="22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   下载并运行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: Composer-Setup.exe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下载地址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  <a:hlinkClick r:id="rId3"/>
              </a:rPr>
              <a:t>https://getcomposer.org/download/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357188" indent="-357188">
              <a:lnSpc>
                <a:spcPts val="22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cmd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下运行</a:t>
            </a: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: 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composer global require "fxp/composer-asset-plugin:~1.2.0</a:t>
            </a:r>
          </a:p>
          <a:p>
            <a:pPr marL="357188" indent="-357188">
              <a:lnSpc>
                <a:spcPts val="22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执行成功后运行</a:t>
            </a: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composer create-project --prefer-dist --stability=dev yiisoft/yii2-app-advanced  C:/wamp/www/yii</a:t>
            </a:r>
          </a:p>
          <a:p>
            <a:pPr marL="357188" indent="-357188">
              <a:lnSpc>
                <a:spcPts val="22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注：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C:/wamp/www/yii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是程序的目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录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这样通过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Composer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就把框架源文件下载此目录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357188" indent="-357188">
              <a:lnSpc>
                <a:spcPts val="22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最后等待安装，执行过程中还需要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上的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token;  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那就要先注册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github 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endParaRPr lang="en-US" altLang="zh-CN" sz="16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57188" indent="-357188">
              <a:lnSpc>
                <a:spcPts val="22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由于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yii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源代码托管在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github(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国外网站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), 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国内访问和下载很慢</a:t>
            </a:r>
            <a:endParaRPr lang="en-US" altLang="zh-CN" sz="16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Group 25"/>
          <p:cNvGrpSpPr/>
          <p:nvPr/>
        </p:nvGrpSpPr>
        <p:grpSpPr>
          <a:xfrm>
            <a:off x="0" y="5078332"/>
            <a:ext cx="9144000" cy="71120"/>
            <a:chOff x="0" y="3474720"/>
            <a:chExt cx="10261600" cy="71120"/>
          </a:xfrm>
        </p:grpSpPr>
        <p:sp>
          <p:nvSpPr>
            <p:cNvPr id="34" name="Rectangle 26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7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8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9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0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072148222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bf32b21c57e606988ab10ec694d2e32676a8b"/>
  <p:tag name="ISPRING_RESOURCE_PATHS_HASH_PRESENTER" val="7559d6ebfe3399475faf050899225724546a7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Office 主题​​">
  <a:themeElements>
    <a:clrScheme name="自定义 223">
      <a:dk1>
        <a:sysClr val="windowText" lastClr="000000"/>
      </a:dk1>
      <a:lt1>
        <a:sysClr val="window" lastClr="FFFFFF"/>
      </a:lt1>
      <a:dk2>
        <a:srgbClr val="959596"/>
      </a:dk2>
      <a:lt2>
        <a:srgbClr val="D9D9D9"/>
      </a:lt2>
      <a:accent1>
        <a:srgbClr val="2B6F7D"/>
      </a:accent1>
      <a:accent2>
        <a:srgbClr val="1C9494"/>
      </a:accent2>
      <a:accent3>
        <a:srgbClr val="7CB554"/>
      </a:accent3>
      <a:accent4>
        <a:srgbClr val="FAC14D"/>
      </a:accent4>
      <a:accent5>
        <a:srgbClr val="F95647"/>
      </a:accent5>
      <a:accent6>
        <a:srgbClr val="FF00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10346</TotalTime>
  <Words>5919</Words>
  <Application>Microsoft Office PowerPoint</Application>
  <PresentationFormat>全屏显示(16:9)</PresentationFormat>
  <Paragraphs>466</Paragraphs>
  <Slides>32</Slides>
  <Notes>32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1811</cp:revision>
  <dcterms:created xsi:type="dcterms:W3CDTF">2015-04-24T01:01:13Z</dcterms:created>
  <dcterms:modified xsi:type="dcterms:W3CDTF">2017-08-04T06:35:13Z</dcterms:modified>
</cp:coreProperties>
</file>