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65" r:id="rId2"/>
    <p:sldId id="415" r:id="rId3"/>
    <p:sldId id="417" r:id="rId4"/>
    <p:sldId id="418" r:id="rId5"/>
    <p:sldId id="419" r:id="rId6"/>
    <p:sldId id="416" r:id="rId7"/>
    <p:sldId id="410" r:id="rId8"/>
    <p:sldId id="412" r:id="rId9"/>
    <p:sldId id="413" r:id="rId10"/>
    <p:sldId id="414" r:id="rId11"/>
    <p:sldId id="420" r:id="rId12"/>
    <p:sldId id="421" r:id="rId13"/>
    <p:sldId id="422" r:id="rId14"/>
    <p:sldId id="424" r:id="rId15"/>
    <p:sldId id="423" r:id="rId16"/>
    <p:sldId id="333" r:id="rId17"/>
    <p:sldId id="267" r:id="rId18"/>
  </p:sldIdLst>
  <p:sldSz cx="9144000" cy="5715000" type="screen16x1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577283"/>
    <a:srgbClr val="5F5F5F"/>
    <a:srgbClr val="C3CFE5"/>
    <a:srgbClr val="38D4C9"/>
    <a:srgbClr val="22678E"/>
    <a:srgbClr val="48BFE0"/>
    <a:srgbClr val="79C8EF"/>
    <a:srgbClr val="BDD8E5"/>
    <a:srgbClr val="00A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3" autoAdjust="0"/>
    <p:restoredTop sz="94660" autoAdjust="0"/>
  </p:normalViewPr>
  <p:slideViewPr>
    <p:cSldViewPr>
      <p:cViewPr varScale="1">
        <p:scale>
          <a:sx n="123" d="100"/>
          <a:sy n="123" d="100"/>
        </p:scale>
        <p:origin x="-1284" y="-96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2" d="100"/>
          <a:sy n="72" d="100"/>
        </p:scale>
        <p:origin x="-3240" y="-11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BD4477-6567-40B1-BD98-A647BEA74ED4}" type="datetimeFigureOut">
              <a:rPr lang="zh-CN" altLang="en-US" smtClean="0"/>
              <a:t>2018/7/16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ED1A98-7A09-4BAB-9C72-A8498C4729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47936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ED1A98-7A09-4BAB-9C72-A8498C4729A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56393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3F9D9B-E076-450A-AF1E-A525B032DA8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45563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3F9D9B-E076-450A-AF1E-A525B032DA8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45563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3F9D9B-E076-450A-AF1E-A525B032DA8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45563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E9A006-C6B8-462E-9146-273FBA1AC3DD}" type="datetimeFigureOut">
              <a:rPr lang="zh-CN" altLang="en-US"/>
              <a:pPr>
                <a:defRPr/>
              </a:pPr>
              <a:t>2018/7/16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37718A-1CA6-48F9-A64E-8C236CA872F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5371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047761-9AD8-4776-86D7-B5224C70311C}" type="datetimeFigureOut">
              <a:rPr lang="zh-CN" altLang="en-US"/>
              <a:pPr>
                <a:defRPr/>
              </a:pPr>
              <a:t>2018/7/16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9F5696-4F1A-4808-9400-906870A9B49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8131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4064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4064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A81582-5999-4086-A6B7-BB11CF722D2D}" type="datetimeFigureOut">
              <a:rPr lang="zh-CN" altLang="en-US"/>
              <a:pPr>
                <a:defRPr/>
              </a:pPr>
              <a:t>2018/7/16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8B8FCC-4B2B-44E2-A47B-6454BCD163B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502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0947BB-8445-4F0D-B3EE-BEC1D03683B0}" type="datetimeFigureOut">
              <a:rPr lang="zh-CN" altLang="en-US"/>
              <a:pPr>
                <a:defRPr/>
              </a:pPr>
              <a:t>2018/7/16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A4A4F9-BF2C-4FA7-A034-BBB29796D2C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3591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1D6B9F-D6D7-49A4-BF14-8FBF6A181066}" type="datetimeFigureOut">
              <a:rPr lang="zh-CN" altLang="en-US"/>
              <a:pPr>
                <a:defRPr/>
              </a:pPr>
              <a:t>2018/7/16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0558E8-8C68-4882-BB66-15384E5C71B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9323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984972-84C0-4D2A-90B2-81C72FFFC401}" type="datetimeFigureOut">
              <a:rPr lang="zh-CN" altLang="en-US"/>
              <a:pPr>
                <a:defRPr/>
              </a:pPr>
              <a:t>2018/7/16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A44FCF-53B8-441A-9D94-FDE7CB0113A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0684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40E1FC-6164-4443-B3FA-774AD0759D06}" type="datetimeFigureOut">
              <a:rPr lang="zh-CN" altLang="en-US"/>
              <a:pPr>
                <a:defRPr/>
              </a:pPr>
              <a:t>2018/7/16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48933F-3F11-4560-8035-6D7A727459D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6456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378752-0ED0-4D53-ADDD-F578623B62D6}" type="datetimeFigureOut">
              <a:rPr lang="zh-CN" altLang="en-US"/>
              <a:pPr>
                <a:defRPr/>
              </a:pPr>
              <a:t>2018/7/16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0613BF-B4F0-4C20-AB2D-3F6FA926117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1510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219925-BA50-45E5-B894-D55E6D50E7A1}" type="datetimeFigureOut">
              <a:rPr lang="zh-CN" altLang="en-US"/>
              <a:pPr>
                <a:defRPr/>
              </a:pPr>
              <a:t>2018/7/16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2C6471-2369-4FAC-9318-A90DDC05E1B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8439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7E05DE-B75C-4A58-8462-04FC272E9C87}" type="datetimeFigureOut">
              <a:rPr lang="zh-CN" altLang="en-US"/>
              <a:pPr>
                <a:defRPr/>
              </a:pPr>
              <a:t>2018/7/16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408720-B88A-4BD8-9015-6D41A39E125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4735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9A4A6D-A9E8-4BA1-A1D5-332263D5604A}" type="datetimeFigureOut">
              <a:rPr lang="zh-CN" altLang="en-US"/>
              <a:pPr>
                <a:defRPr/>
              </a:pPr>
              <a:t>2018/7/16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A41518-63C1-4BCA-8CA5-FB828041E38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9495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5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28600"/>
            <a:ext cx="82296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333500"/>
            <a:ext cx="8229600" cy="377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95BA4EC-86AA-497C-952A-1D3BF24A9BA3}" type="datetimeFigureOut">
              <a:rPr lang="zh-CN" altLang="en-US"/>
              <a:pPr>
                <a:defRPr/>
              </a:pPr>
              <a:t>2018/7/16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B1ACF1C-21A3-43F9-9F3D-E2392278B8B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-14514" y="1837684"/>
            <a:ext cx="9158514" cy="1224136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717171"/>
              </a:gs>
              <a:gs pos="50000">
                <a:srgbClr val="5B5B5B"/>
              </a:gs>
              <a:gs pos="100000">
                <a:srgbClr val="717171"/>
              </a:gs>
            </a:gsLst>
            <a:lin ang="5400000" scaled="0"/>
          </a:gradFill>
          <a:ln w="3175">
            <a:solidFill>
              <a:srgbClr val="5B5B5B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spc="200" dirty="0" smtClean="0">
                <a:latin typeface="微软雅黑" pitchFamily="34" charset="-122"/>
                <a:ea typeface="微软雅黑" pitchFamily="34" charset="-122"/>
              </a:rPr>
              <a:t>智能书柜 </a:t>
            </a:r>
            <a:r>
              <a:rPr lang="en-US" altLang="zh-CN" sz="3200" spc="200" dirty="0" smtClean="0">
                <a:latin typeface="微软雅黑" pitchFamily="34" charset="-122"/>
                <a:ea typeface="微软雅黑" pitchFamily="34" charset="-122"/>
              </a:rPr>
              <a:t>– </a:t>
            </a:r>
            <a:r>
              <a:rPr lang="zh-CN" altLang="en-US" sz="3200" spc="200" dirty="0" smtClean="0">
                <a:latin typeface="微软雅黑" pitchFamily="34" charset="-122"/>
                <a:ea typeface="微软雅黑" pitchFamily="34" charset="-122"/>
              </a:rPr>
              <a:t>应用层功能设计</a:t>
            </a:r>
            <a:endParaRPr lang="en-US" altLang="zh-CN" sz="3200" spc="200" dirty="0" smtClean="0">
              <a:latin typeface="微软雅黑" pitchFamily="34" charset="-122"/>
              <a:ea typeface="微软雅黑" pitchFamily="34" charset="-122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spc="200" dirty="0" smtClean="0">
                <a:latin typeface="微软雅黑" pitchFamily="34" charset="-122"/>
                <a:ea typeface="微软雅黑" pitchFamily="34" charset="-122"/>
              </a:rPr>
              <a:t>			   			</a:t>
            </a:r>
            <a:r>
              <a:rPr lang="en-US" altLang="zh-CN" sz="1600" spc="200" dirty="0" smtClean="0">
                <a:latin typeface="微软雅黑" pitchFamily="34" charset="-122"/>
                <a:ea typeface="微软雅黑" pitchFamily="34" charset="-122"/>
              </a:rPr>
              <a:t>V</a:t>
            </a:r>
            <a:r>
              <a:rPr lang="en-US" altLang="zh-CN" sz="1600" spc="200" dirty="0" smtClean="0">
                <a:latin typeface="微软雅黑" pitchFamily="34" charset="-122"/>
                <a:ea typeface="微软雅黑" pitchFamily="34" charset="-122"/>
              </a:rPr>
              <a:t>0.10</a:t>
            </a:r>
            <a:endParaRPr lang="zh-CN" altLang="en-US" sz="1600" spc="200" dirty="0">
              <a:latin typeface="华文行楷" pitchFamily="2" charset="-122"/>
              <a:ea typeface="华文行楷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6"/>
          <p:cNvSpPr txBox="1"/>
          <p:nvPr/>
        </p:nvSpPr>
        <p:spPr>
          <a:xfrm>
            <a:off x="323528" y="322168"/>
            <a:ext cx="2520280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zh-CN" alt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场景 </a:t>
            </a:r>
            <a:r>
              <a:rPr lang="en-US" altLang="zh-CN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– </a:t>
            </a:r>
            <a:r>
              <a:rPr lang="zh-CN" alt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还书</a:t>
            </a:r>
            <a:endParaRPr lang="zh-CN" altLang="en-US" sz="24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84" name="直接连接符 83"/>
          <p:cNvCxnSpPr/>
          <p:nvPr/>
        </p:nvCxnSpPr>
        <p:spPr>
          <a:xfrm>
            <a:off x="-1090946" y="8652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-310852"/>
            <a:ext cx="6769100" cy="59538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51509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9144" y="850392"/>
            <a:ext cx="9134856" cy="7315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0" name="TextBox 6"/>
          <p:cNvSpPr txBox="1"/>
          <p:nvPr/>
        </p:nvSpPr>
        <p:spPr>
          <a:xfrm>
            <a:off x="13480" y="322168"/>
            <a:ext cx="1584176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目录</a:t>
            </a:r>
            <a:endParaRPr lang="zh-CN" altLang="en-US" sz="24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84" name="直接连接符 83"/>
          <p:cNvCxnSpPr/>
          <p:nvPr/>
        </p:nvCxnSpPr>
        <p:spPr>
          <a:xfrm>
            <a:off x="-1090946" y="8652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 Box 7"/>
          <p:cNvSpPr txBox="1">
            <a:spLocks noChangeArrowheads="1"/>
          </p:cNvSpPr>
          <p:nvPr/>
        </p:nvSpPr>
        <p:spPr bwMode="gray">
          <a:xfrm>
            <a:off x="2790906" y="1633363"/>
            <a:ext cx="58640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0" hangingPunct="0"/>
            <a:r>
              <a:rPr lang="en-US" altLang="zh-CN" sz="4000" b="1" dirty="0" smtClean="0">
                <a:solidFill>
                  <a:schemeClr val="bg1">
                    <a:lumMod val="50000"/>
                  </a:schemeClr>
                </a:solidFill>
                <a:latin typeface="幼圆" pitchFamily="49" charset="-122"/>
                <a:ea typeface="幼圆" pitchFamily="49" charset="-122"/>
              </a:rPr>
              <a:t>…</a:t>
            </a:r>
            <a:endParaRPr lang="en-US" altLang="zh-CN" sz="4000" b="1" dirty="0">
              <a:solidFill>
                <a:schemeClr val="bg1">
                  <a:lumMod val="50000"/>
                </a:schemeClr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1187624" y="1313616"/>
            <a:ext cx="1284065" cy="134738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hangingPunct="0"/>
            <a:r>
              <a:rPr lang="zh-CN" altLang="en-US" sz="2400" b="1" dirty="0">
                <a:solidFill>
                  <a:schemeClr val="bg1"/>
                </a:solidFill>
                <a:latin typeface="Arial" pitchFamily="34" charset="0"/>
                <a:ea typeface="宋体" pitchFamily="2" charset="-122"/>
              </a:rPr>
              <a:t>功能</a:t>
            </a:r>
            <a:endParaRPr lang="zh-CN" altLang="en-US" sz="2400" b="1" dirty="0">
              <a:solidFill>
                <a:schemeClr val="bg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3635896" y="1305624"/>
            <a:ext cx="1296144" cy="134738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hangingPunct="0"/>
            <a:r>
              <a:rPr lang="zh-CN" altLang="en-US" sz="2400" b="1" dirty="0">
                <a:solidFill>
                  <a:schemeClr val="bg1"/>
                </a:solidFill>
                <a:latin typeface="Arial" pitchFamily="34" charset="0"/>
                <a:ea typeface="宋体" pitchFamily="2" charset="-122"/>
              </a:rPr>
              <a:t>场景</a:t>
            </a:r>
            <a:endParaRPr lang="zh-CN" altLang="en-US" sz="2400" b="1" dirty="0">
              <a:solidFill>
                <a:schemeClr val="bg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6228184" y="1305624"/>
            <a:ext cx="1296144" cy="1347381"/>
          </a:xfrm>
          <a:prstGeom prst="ellipse">
            <a:avLst/>
          </a:prstGeom>
          <a:solidFill>
            <a:schemeClr val="tx1">
              <a:lumMod val="50000"/>
              <a:lumOff val="50000"/>
              <a:alpha val="81176"/>
            </a:schemeClr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hangingPunct="0"/>
            <a:r>
              <a:rPr lang="zh-CN" altLang="en-US" sz="2400" b="1" dirty="0">
                <a:solidFill>
                  <a:schemeClr val="bg1"/>
                </a:solidFill>
                <a:latin typeface="Arial" pitchFamily="34" charset="0"/>
                <a:ea typeface="宋体" pitchFamily="2" charset="-122"/>
              </a:rPr>
              <a:t>接口</a:t>
            </a:r>
            <a:endParaRPr lang="zh-CN" altLang="en-US" sz="2400" b="1" dirty="0">
              <a:solidFill>
                <a:schemeClr val="bg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37" name="Text Box 7"/>
          <p:cNvSpPr txBox="1">
            <a:spLocks noChangeArrowheads="1"/>
          </p:cNvSpPr>
          <p:nvPr/>
        </p:nvSpPr>
        <p:spPr bwMode="gray">
          <a:xfrm>
            <a:off x="5344277" y="1625371"/>
            <a:ext cx="58640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0" hangingPunct="0"/>
            <a:r>
              <a:rPr lang="en-US" altLang="zh-CN" sz="4000" b="1" dirty="0" smtClean="0">
                <a:solidFill>
                  <a:schemeClr val="bg1">
                    <a:lumMod val="50000"/>
                  </a:schemeClr>
                </a:solidFill>
                <a:latin typeface="幼圆" pitchFamily="49" charset="-122"/>
                <a:ea typeface="幼圆" pitchFamily="49" charset="-122"/>
              </a:rPr>
              <a:t>…</a:t>
            </a:r>
            <a:endParaRPr lang="en-US" altLang="zh-CN" sz="4000" b="1" dirty="0">
              <a:solidFill>
                <a:schemeClr val="bg1">
                  <a:lumMod val="50000"/>
                </a:schemeClr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6300192" y="3670359"/>
            <a:ext cx="1296144" cy="134738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hangingPunct="0"/>
            <a:r>
              <a:rPr lang="zh-CN" altLang="en-US" sz="2400" b="1" dirty="0" smtClean="0">
                <a:solidFill>
                  <a:schemeClr val="bg1"/>
                </a:solidFill>
                <a:latin typeface="Arial" pitchFamily="34" charset="0"/>
                <a:ea typeface="宋体" pitchFamily="2" charset="-122"/>
              </a:rPr>
              <a:t>问题</a:t>
            </a:r>
            <a:endParaRPr lang="zh-CN" altLang="en-US" sz="2400" b="1" dirty="0">
              <a:solidFill>
                <a:schemeClr val="bg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gray">
          <a:xfrm rot="5400000">
            <a:off x="6720971" y="2786417"/>
            <a:ext cx="58640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0" hangingPunct="0"/>
            <a:r>
              <a:rPr lang="en-US" altLang="zh-CN" sz="4000" b="1" dirty="0" smtClean="0">
                <a:solidFill>
                  <a:schemeClr val="bg1">
                    <a:lumMod val="50000"/>
                  </a:schemeClr>
                </a:solidFill>
                <a:latin typeface="幼圆" pitchFamily="49" charset="-122"/>
                <a:ea typeface="幼圆" pitchFamily="49" charset="-122"/>
              </a:rPr>
              <a:t>…</a:t>
            </a:r>
            <a:endParaRPr lang="en-US" altLang="zh-CN" sz="4000" b="1" dirty="0">
              <a:solidFill>
                <a:schemeClr val="bg1">
                  <a:lumMod val="50000"/>
                </a:schemeClr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gray">
          <a:xfrm>
            <a:off x="5436096" y="3949814"/>
            <a:ext cx="58640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0" hangingPunct="0"/>
            <a:r>
              <a:rPr lang="en-US" altLang="zh-CN" sz="4000" b="1" dirty="0" smtClean="0">
                <a:solidFill>
                  <a:schemeClr val="bg1">
                    <a:lumMod val="50000"/>
                  </a:schemeClr>
                </a:solidFill>
                <a:latin typeface="幼圆" pitchFamily="49" charset="-122"/>
                <a:ea typeface="幼圆" pitchFamily="49" charset="-122"/>
              </a:rPr>
              <a:t>…</a:t>
            </a:r>
            <a:endParaRPr lang="en-US" altLang="zh-CN" sz="4000" b="1" dirty="0">
              <a:solidFill>
                <a:schemeClr val="bg1">
                  <a:lumMod val="50000"/>
                </a:schemeClr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3779912" y="3678743"/>
            <a:ext cx="1296144" cy="134738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hangingPunct="0"/>
            <a:r>
              <a:rPr lang="zh-CN" altLang="en-US" sz="2400" b="1" dirty="0">
                <a:solidFill>
                  <a:schemeClr val="bg1"/>
                </a:solidFill>
                <a:latin typeface="Arial" pitchFamily="34" charset="0"/>
                <a:ea typeface="宋体" pitchFamily="2" charset="-122"/>
              </a:rPr>
              <a:t>参考</a:t>
            </a:r>
            <a:endParaRPr lang="zh-CN" altLang="en-US" sz="2400" b="1" dirty="0">
              <a:solidFill>
                <a:schemeClr val="bg1"/>
              </a:solidFill>
              <a:latin typeface="Arial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34680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9144" y="850392"/>
            <a:ext cx="9134856" cy="7315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0" name="TextBox 6"/>
          <p:cNvSpPr txBox="1"/>
          <p:nvPr/>
        </p:nvSpPr>
        <p:spPr>
          <a:xfrm>
            <a:off x="323528" y="322168"/>
            <a:ext cx="2520280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zh-CN" alt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接口</a:t>
            </a:r>
            <a:endParaRPr lang="zh-CN" altLang="en-US" sz="24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84" name="直接连接符 83"/>
          <p:cNvCxnSpPr/>
          <p:nvPr/>
        </p:nvCxnSpPr>
        <p:spPr>
          <a:xfrm>
            <a:off x="-1090946" y="8652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225" y="1392238"/>
            <a:ext cx="5543550" cy="31214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06978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9144" y="850392"/>
            <a:ext cx="9134856" cy="7315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0" name="TextBox 6"/>
          <p:cNvSpPr txBox="1"/>
          <p:nvPr/>
        </p:nvSpPr>
        <p:spPr>
          <a:xfrm>
            <a:off x="13480" y="322168"/>
            <a:ext cx="1584176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目录</a:t>
            </a:r>
            <a:endParaRPr lang="zh-CN" altLang="en-US" sz="24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84" name="直接连接符 83"/>
          <p:cNvCxnSpPr/>
          <p:nvPr/>
        </p:nvCxnSpPr>
        <p:spPr>
          <a:xfrm>
            <a:off x="-1090946" y="8652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 Box 7"/>
          <p:cNvSpPr txBox="1">
            <a:spLocks noChangeArrowheads="1"/>
          </p:cNvSpPr>
          <p:nvPr/>
        </p:nvSpPr>
        <p:spPr bwMode="gray">
          <a:xfrm>
            <a:off x="2790906" y="1633363"/>
            <a:ext cx="58640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0" hangingPunct="0"/>
            <a:r>
              <a:rPr lang="en-US" altLang="zh-CN" sz="4000" b="1" dirty="0" smtClean="0">
                <a:solidFill>
                  <a:schemeClr val="bg1">
                    <a:lumMod val="50000"/>
                  </a:schemeClr>
                </a:solidFill>
                <a:latin typeface="幼圆" pitchFamily="49" charset="-122"/>
                <a:ea typeface="幼圆" pitchFamily="49" charset="-122"/>
              </a:rPr>
              <a:t>…</a:t>
            </a:r>
            <a:endParaRPr lang="en-US" altLang="zh-CN" sz="4000" b="1" dirty="0">
              <a:solidFill>
                <a:schemeClr val="bg1">
                  <a:lumMod val="50000"/>
                </a:schemeClr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1187624" y="1313616"/>
            <a:ext cx="1284065" cy="134738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hangingPunct="0"/>
            <a:r>
              <a:rPr lang="zh-CN" altLang="en-US" sz="2400" b="1" dirty="0">
                <a:solidFill>
                  <a:schemeClr val="bg1"/>
                </a:solidFill>
                <a:latin typeface="Arial" pitchFamily="34" charset="0"/>
                <a:ea typeface="宋体" pitchFamily="2" charset="-122"/>
              </a:rPr>
              <a:t>功能</a:t>
            </a:r>
            <a:endParaRPr lang="zh-CN" altLang="en-US" sz="2400" b="1" dirty="0">
              <a:solidFill>
                <a:schemeClr val="bg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3635896" y="1305624"/>
            <a:ext cx="1296144" cy="134738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hangingPunct="0"/>
            <a:r>
              <a:rPr lang="zh-CN" altLang="en-US" sz="2400" b="1" dirty="0">
                <a:solidFill>
                  <a:schemeClr val="bg1"/>
                </a:solidFill>
                <a:latin typeface="Arial" pitchFamily="34" charset="0"/>
                <a:ea typeface="宋体" pitchFamily="2" charset="-122"/>
              </a:rPr>
              <a:t>场景</a:t>
            </a:r>
            <a:endParaRPr lang="zh-CN" altLang="en-US" sz="2400" b="1" dirty="0">
              <a:solidFill>
                <a:schemeClr val="bg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6228184" y="1305624"/>
            <a:ext cx="1296144" cy="134738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hangingPunct="0"/>
            <a:r>
              <a:rPr lang="zh-CN" altLang="en-US" sz="2400" b="1" dirty="0">
                <a:solidFill>
                  <a:schemeClr val="bg1"/>
                </a:solidFill>
                <a:latin typeface="Arial" pitchFamily="34" charset="0"/>
                <a:ea typeface="宋体" pitchFamily="2" charset="-122"/>
              </a:rPr>
              <a:t>接口</a:t>
            </a:r>
            <a:endParaRPr lang="zh-CN" altLang="en-US" sz="2400" b="1" dirty="0">
              <a:solidFill>
                <a:schemeClr val="bg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37" name="Text Box 7"/>
          <p:cNvSpPr txBox="1">
            <a:spLocks noChangeArrowheads="1"/>
          </p:cNvSpPr>
          <p:nvPr/>
        </p:nvSpPr>
        <p:spPr bwMode="gray">
          <a:xfrm>
            <a:off x="5344277" y="1625371"/>
            <a:ext cx="58640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0" hangingPunct="0"/>
            <a:r>
              <a:rPr lang="en-US" altLang="zh-CN" sz="4000" b="1" dirty="0" smtClean="0">
                <a:solidFill>
                  <a:schemeClr val="bg1">
                    <a:lumMod val="50000"/>
                  </a:schemeClr>
                </a:solidFill>
                <a:latin typeface="幼圆" pitchFamily="49" charset="-122"/>
                <a:ea typeface="幼圆" pitchFamily="49" charset="-122"/>
              </a:rPr>
              <a:t>…</a:t>
            </a:r>
            <a:endParaRPr lang="en-US" altLang="zh-CN" sz="4000" b="1" dirty="0">
              <a:solidFill>
                <a:schemeClr val="bg1">
                  <a:lumMod val="50000"/>
                </a:schemeClr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6300192" y="3670359"/>
            <a:ext cx="1296144" cy="1347381"/>
          </a:xfrm>
          <a:prstGeom prst="ellipse">
            <a:avLst/>
          </a:prstGeom>
          <a:solidFill>
            <a:schemeClr val="tx1">
              <a:lumMod val="50000"/>
              <a:lumOff val="50000"/>
              <a:alpha val="81176"/>
            </a:schemeClr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hangingPunct="0"/>
            <a:r>
              <a:rPr lang="zh-CN" altLang="en-US" sz="2400" b="1" dirty="0">
                <a:solidFill>
                  <a:schemeClr val="bg1"/>
                </a:solidFill>
                <a:latin typeface="Arial" pitchFamily="34" charset="0"/>
                <a:ea typeface="宋体" pitchFamily="2" charset="-122"/>
              </a:rPr>
              <a:t>问题</a:t>
            </a:r>
            <a:endParaRPr lang="zh-CN" altLang="en-US" sz="2400" b="1" dirty="0">
              <a:solidFill>
                <a:schemeClr val="bg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gray">
          <a:xfrm rot="5400000">
            <a:off x="6720971" y="2786417"/>
            <a:ext cx="58640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0" hangingPunct="0"/>
            <a:r>
              <a:rPr lang="en-US" altLang="zh-CN" sz="4000" b="1" dirty="0" smtClean="0">
                <a:solidFill>
                  <a:schemeClr val="bg1">
                    <a:lumMod val="50000"/>
                  </a:schemeClr>
                </a:solidFill>
                <a:latin typeface="幼圆" pitchFamily="49" charset="-122"/>
                <a:ea typeface="幼圆" pitchFamily="49" charset="-122"/>
              </a:rPr>
              <a:t>…</a:t>
            </a:r>
            <a:endParaRPr lang="en-US" altLang="zh-CN" sz="4000" b="1" dirty="0">
              <a:solidFill>
                <a:schemeClr val="bg1">
                  <a:lumMod val="50000"/>
                </a:schemeClr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gray">
          <a:xfrm>
            <a:off x="5436096" y="3949814"/>
            <a:ext cx="58640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0" hangingPunct="0"/>
            <a:r>
              <a:rPr lang="en-US" altLang="zh-CN" sz="4000" b="1" dirty="0" smtClean="0">
                <a:solidFill>
                  <a:schemeClr val="bg1">
                    <a:lumMod val="50000"/>
                  </a:schemeClr>
                </a:solidFill>
                <a:latin typeface="幼圆" pitchFamily="49" charset="-122"/>
                <a:ea typeface="幼圆" pitchFamily="49" charset="-122"/>
              </a:rPr>
              <a:t>…</a:t>
            </a:r>
            <a:endParaRPr lang="en-US" altLang="zh-CN" sz="4000" b="1" dirty="0">
              <a:solidFill>
                <a:schemeClr val="bg1">
                  <a:lumMod val="50000"/>
                </a:schemeClr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3779912" y="3678743"/>
            <a:ext cx="1296144" cy="134738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hangingPunct="0"/>
            <a:r>
              <a:rPr lang="zh-CN" altLang="en-US" sz="2400" b="1" dirty="0">
                <a:solidFill>
                  <a:schemeClr val="bg1"/>
                </a:solidFill>
                <a:latin typeface="Arial" pitchFamily="34" charset="0"/>
                <a:ea typeface="宋体" pitchFamily="2" charset="-122"/>
              </a:rPr>
              <a:t>参考</a:t>
            </a:r>
            <a:endParaRPr lang="zh-CN" altLang="en-US" sz="2400" b="1" dirty="0">
              <a:solidFill>
                <a:schemeClr val="bg1"/>
              </a:solidFill>
              <a:latin typeface="Arial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9508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9144" y="850392"/>
            <a:ext cx="9134856" cy="7315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0" name="TextBox 6"/>
          <p:cNvSpPr txBox="1"/>
          <p:nvPr/>
        </p:nvSpPr>
        <p:spPr>
          <a:xfrm>
            <a:off x="323528" y="322168"/>
            <a:ext cx="2520280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zh-CN" alt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问题</a:t>
            </a:r>
            <a:endParaRPr lang="zh-CN" altLang="en-US" sz="24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84" name="直接连接符 83"/>
          <p:cNvCxnSpPr/>
          <p:nvPr/>
        </p:nvCxnSpPr>
        <p:spPr>
          <a:xfrm>
            <a:off x="-1090946" y="8652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圆角矩形 8"/>
          <p:cNvSpPr/>
          <p:nvPr/>
        </p:nvSpPr>
        <p:spPr>
          <a:xfrm>
            <a:off x="1115616" y="1057300"/>
            <a:ext cx="7128792" cy="4176464"/>
          </a:xfrm>
          <a:prstGeom prst="roundRect">
            <a:avLst>
              <a:gd name="adj" fmla="val 493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kumimoji="1"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kumimoji="1"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、关于柜门。</a:t>
            </a:r>
            <a:endParaRPr kumimoji="1" lang="en-US" altLang="zh-CN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200150" lvl="2" indent="-285750">
              <a:buFont typeface="Wingdings" pitchFamily="2" charset="2"/>
              <a:buChar char="l"/>
            </a:pPr>
            <a:r>
              <a:rPr kumimoji="1"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打开柜门后</a:t>
            </a:r>
            <a:r>
              <a:rPr kumimoji="1"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，如果读者取书后</a:t>
            </a:r>
            <a:r>
              <a:rPr kumimoji="1"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离开，忘记关闭</a:t>
            </a:r>
            <a:r>
              <a:rPr kumimoji="1"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柜门，柜门会自动关闭吗</a:t>
            </a:r>
            <a:r>
              <a:rPr kumimoji="1"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？</a:t>
            </a:r>
            <a:endParaRPr kumimoji="1" lang="en-US" altLang="zh-CN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200150" lvl="2" indent="-285750">
              <a:buFont typeface="Wingdings" pitchFamily="2" charset="2"/>
              <a:buChar char="l"/>
            </a:pPr>
            <a:r>
              <a:rPr kumimoji="1"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如果不能自动关闭</a:t>
            </a:r>
            <a:r>
              <a:rPr kumimoji="1"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kumimoji="1"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后续如何处理？</a:t>
            </a:r>
            <a:endParaRPr kumimoji="1" lang="zh-CN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kumimoji="1"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kumimoji="1"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、关于归还位置。 </a:t>
            </a:r>
            <a:endParaRPr kumimoji="1" lang="en-US" altLang="zh-CN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200150" lvl="2" indent="-285750">
              <a:buFont typeface="Wingdings" pitchFamily="2" charset="2"/>
              <a:buChar char="l"/>
            </a:pPr>
            <a:r>
              <a:rPr kumimoji="1"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读者</a:t>
            </a:r>
            <a:r>
              <a:rPr kumimoji="1"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归还时，必须放在借书时</a:t>
            </a:r>
            <a:r>
              <a:rPr kumimoji="1"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的相同位置吗 </a:t>
            </a:r>
            <a:r>
              <a:rPr kumimoji="1"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kumimoji="1"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同</a:t>
            </a:r>
            <a:r>
              <a:rPr kumimoji="1"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柜</a:t>
            </a:r>
            <a:r>
              <a:rPr kumimoji="1"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kumimoji="1"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同层</a:t>
            </a:r>
            <a:r>
              <a:rPr kumimoji="1"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kumimoji="1"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同位置</a:t>
            </a:r>
            <a:r>
              <a:rPr kumimoji="1"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kumimoji="1"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1"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？</a:t>
            </a:r>
            <a:endParaRPr kumimoji="1" lang="en-US" altLang="zh-CN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200150" lvl="2" indent="-285750">
              <a:buFont typeface="Wingdings" pitchFamily="2" charset="2"/>
              <a:buChar char="l"/>
            </a:pPr>
            <a:r>
              <a:rPr kumimoji="1"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如果</a:t>
            </a:r>
            <a:r>
              <a:rPr kumimoji="1"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读者把书放错怎么处理</a:t>
            </a:r>
            <a:r>
              <a:rPr kumimoji="1"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？</a:t>
            </a:r>
            <a:endParaRPr kumimoji="1" lang="en-US" altLang="zh-CN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kumimoji="1" lang="en-US" altLang="zh-CN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kumimoji="1"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、关于拿出</a:t>
            </a:r>
            <a:r>
              <a:rPr kumimoji="1" lang="en-US" altLang="zh-CN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kumimoji="1"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放回图书。</a:t>
            </a:r>
            <a:endParaRPr kumimoji="1" lang="en-US" altLang="zh-CN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200150" lvl="2" indent="-285750">
              <a:buFont typeface="Wingdings" pitchFamily="2" charset="2"/>
              <a:buChar char="l"/>
            </a:pPr>
            <a:r>
              <a:rPr kumimoji="1"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是不是每次拿出、放回的动作都要上报服务端？</a:t>
            </a:r>
            <a:endParaRPr kumimoji="1"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200150" lvl="2" indent="-285750">
              <a:buFont typeface="Wingdings" pitchFamily="2" charset="2"/>
              <a:buChar char="l"/>
            </a:pPr>
            <a:r>
              <a:rPr kumimoji="1"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还是每次关门后上报一次？ </a:t>
            </a:r>
            <a:endParaRPr kumimoji="1"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200150" lvl="2" indent="-285750">
              <a:buFont typeface="Wingdings" pitchFamily="2" charset="2"/>
              <a:buChar char="l"/>
            </a:pPr>
            <a:r>
              <a:rPr kumimoji="1"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如果网络异常等原因造成上报异常，会允许下个用户打开柜门吗</a:t>
            </a:r>
            <a:r>
              <a:rPr kumimoji="1"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？</a:t>
            </a:r>
            <a:endParaRPr kumimoji="1" lang="en-US" altLang="zh-CN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200150" lvl="2" indent="-285750">
              <a:buFont typeface="Wingdings" pitchFamily="2" charset="2"/>
              <a:buChar char="l"/>
            </a:pPr>
            <a:r>
              <a:rPr kumimoji="1"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如何</a:t>
            </a:r>
            <a:r>
              <a:rPr kumimoji="1"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保证取还书的原子操作</a:t>
            </a:r>
            <a:r>
              <a:rPr kumimoji="1"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？</a:t>
            </a:r>
            <a:endParaRPr kumimoji="1" lang="en-US" altLang="zh-CN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kumimoji="1" lang="en-US" altLang="zh-CN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kumimoji="1"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、关于押金。</a:t>
            </a:r>
            <a:endParaRPr kumimoji="1" lang="en-US" altLang="zh-CN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200150" lvl="2" indent="-285750">
              <a:buFont typeface="Wingdings" pitchFamily="2" charset="2"/>
              <a:buChar char="l"/>
            </a:pPr>
            <a:r>
              <a:rPr kumimoji="1"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用户</a:t>
            </a:r>
            <a:r>
              <a:rPr kumimoji="1"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需要押金吗</a:t>
            </a:r>
            <a:r>
              <a:rPr kumimoji="1"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？</a:t>
            </a:r>
            <a:endParaRPr kumimoji="1" lang="en-US" altLang="zh-CN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kumimoji="1"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kumimoji="1"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、关于身份验证。 </a:t>
            </a:r>
            <a:endParaRPr kumimoji="1" lang="en-US" altLang="zh-CN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200150" lvl="2" indent="-285750">
              <a:buFont typeface="Wingdings" pitchFamily="2" charset="2"/>
              <a:buChar char="l"/>
            </a:pPr>
            <a:r>
              <a:rPr kumimoji="1"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用户</a:t>
            </a:r>
            <a:r>
              <a:rPr kumimoji="1"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是不是上传身份证</a:t>
            </a:r>
            <a:r>
              <a:rPr kumimoji="1"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正</a:t>
            </a:r>
            <a:r>
              <a:rPr kumimoji="1"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kumimoji="1"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反面</a:t>
            </a:r>
            <a:r>
              <a:rPr kumimoji="1"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照片</a:t>
            </a:r>
            <a:r>
              <a:rPr kumimoji="1"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即</a:t>
            </a:r>
            <a:r>
              <a:rPr kumimoji="1"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可</a:t>
            </a:r>
            <a:r>
              <a:rPr kumimoji="1"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？</a:t>
            </a:r>
            <a:endParaRPr kumimoji="1" lang="en-US" altLang="zh-CN" sz="160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kumimoji="1"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kumimoji="1"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、关于图书</a:t>
            </a:r>
            <a:r>
              <a:rPr kumimoji="1" lang="en-US" altLang="zh-CN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RFID</a:t>
            </a:r>
            <a:r>
              <a:rPr kumimoji="1"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kumimoji="1" lang="en-US" altLang="zh-CN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200150" lvl="2" indent="-285750">
              <a:buFont typeface="Wingdings" pitchFamily="2" charset="2"/>
              <a:buChar char="l"/>
            </a:pPr>
            <a:r>
              <a:rPr kumimoji="1"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RFID</a:t>
            </a:r>
            <a:r>
              <a:rPr kumimoji="1"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扫码枪是有</a:t>
            </a:r>
            <a:r>
              <a:rPr kumimoji="1"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SDK/API</a:t>
            </a:r>
            <a:r>
              <a:rPr kumimoji="1"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吗？</a:t>
            </a:r>
            <a:endParaRPr kumimoji="1"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200150" lvl="2" indent="-285750">
              <a:buFont typeface="Wingdings" pitchFamily="2" charset="2"/>
              <a:buChar char="l"/>
            </a:pPr>
            <a:r>
              <a:rPr kumimoji="1"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是不是扫</a:t>
            </a:r>
            <a:r>
              <a:rPr kumimoji="1"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码后，将</a:t>
            </a:r>
            <a:r>
              <a:rPr kumimoji="1"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RFID</a:t>
            </a:r>
            <a:r>
              <a:rPr kumimoji="1"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码后向服务端上报？</a:t>
            </a:r>
            <a:endParaRPr kumimoji="1"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97386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9144" y="850392"/>
            <a:ext cx="9134856" cy="7315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0" name="TextBox 6"/>
          <p:cNvSpPr txBox="1"/>
          <p:nvPr/>
        </p:nvSpPr>
        <p:spPr>
          <a:xfrm>
            <a:off x="13480" y="322168"/>
            <a:ext cx="1584176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目录</a:t>
            </a:r>
            <a:endParaRPr lang="zh-CN" altLang="en-US" sz="24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84" name="直接连接符 83"/>
          <p:cNvCxnSpPr/>
          <p:nvPr/>
        </p:nvCxnSpPr>
        <p:spPr>
          <a:xfrm>
            <a:off x="-1090946" y="8652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 Box 7"/>
          <p:cNvSpPr txBox="1">
            <a:spLocks noChangeArrowheads="1"/>
          </p:cNvSpPr>
          <p:nvPr/>
        </p:nvSpPr>
        <p:spPr bwMode="gray">
          <a:xfrm>
            <a:off x="2790906" y="1633363"/>
            <a:ext cx="58640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0" hangingPunct="0"/>
            <a:r>
              <a:rPr lang="en-US" altLang="zh-CN" sz="4000" b="1" dirty="0" smtClean="0">
                <a:solidFill>
                  <a:schemeClr val="bg1">
                    <a:lumMod val="50000"/>
                  </a:schemeClr>
                </a:solidFill>
                <a:latin typeface="幼圆" pitchFamily="49" charset="-122"/>
                <a:ea typeface="幼圆" pitchFamily="49" charset="-122"/>
              </a:rPr>
              <a:t>…</a:t>
            </a:r>
            <a:endParaRPr lang="en-US" altLang="zh-CN" sz="4000" b="1" dirty="0">
              <a:solidFill>
                <a:schemeClr val="bg1">
                  <a:lumMod val="50000"/>
                </a:schemeClr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1187624" y="1313616"/>
            <a:ext cx="1284065" cy="134738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hangingPunct="0"/>
            <a:r>
              <a:rPr lang="zh-CN" altLang="en-US" sz="2400" b="1" dirty="0">
                <a:solidFill>
                  <a:schemeClr val="bg1"/>
                </a:solidFill>
                <a:latin typeface="Arial" pitchFamily="34" charset="0"/>
                <a:ea typeface="宋体" pitchFamily="2" charset="-122"/>
              </a:rPr>
              <a:t>功能</a:t>
            </a:r>
            <a:endParaRPr lang="zh-CN" altLang="en-US" sz="2400" b="1" dirty="0">
              <a:solidFill>
                <a:schemeClr val="bg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3635896" y="1305624"/>
            <a:ext cx="1296144" cy="134738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hangingPunct="0"/>
            <a:r>
              <a:rPr lang="zh-CN" altLang="en-US" sz="2400" b="1" dirty="0">
                <a:solidFill>
                  <a:schemeClr val="bg1"/>
                </a:solidFill>
                <a:latin typeface="Arial" pitchFamily="34" charset="0"/>
                <a:ea typeface="宋体" pitchFamily="2" charset="-122"/>
              </a:rPr>
              <a:t>场景</a:t>
            </a:r>
            <a:endParaRPr lang="zh-CN" altLang="en-US" sz="2400" b="1" dirty="0">
              <a:solidFill>
                <a:schemeClr val="bg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6228184" y="1305624"/>
            <a:ext cx="1296144" cy="134738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hangingPunct="0"/>
            <a:r>
              <a:rPr lang="zh-CN" altLang="en-US" sz="2400" b="1" dirty="0">
                <a:solidFill>
                  <a:schemeClr val="bg1"/>
                </a:solidFill>
                <a:latin typeface="Arial" pitchFamily="34" charset="0"/>
                <a:ea typeface="宋体" pitchFamily="2" charset="-122"/>
              </a:rPr>
              <a:t>接口</a:t>
            </a:r>
            <a:endParaRPr lang="zh-CN" altLang="en-US" sz="2400" b="1" dirty="0">
              <a:solidFill>
                <a:schemeClr val="bg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37" name="Text Box 7"/>
          <p:cNvSpPr txBox="1">
            <a:spLocks noChangeArrowheads="1"/>
          </p:cNvSpPr>
          <p:nvPr/>
        </p:nvSpPr>
        <p:spPr bwMode="gray">
          <a:xfrm>
            <a:off x="5344277" y="1625371"/>
            <a:ext cx="58640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0" hangingPunct="0"/>
            <a:r>
              <a:rPr lang="en-US" altLang="zh-CN" sz="4000" b="1" dirty="0" smtClean="0">
                <a:solidFill>
                  <a:schemeClr val="bg1">
                    <a:lumMod val="50000"/>
                  </a:schemeClr>
                </a:solidFill>
                <a:latin typeface="幼圆" pitchFamily="49" charset="-122"/>
                <a:ea typeface="幼圆" pitchFamily="49" charset="-122"/>
              </a:rPr>
              <a:t>…</a:t>
            </a:r>
            <a:endParaRPr lang="en-US" altLang="zh-CN" sz="4000" b="1" dirty="0">
              <a:solidFill>
                <a:schemeClr val="bg1">
                  <a:lumMod val="50000"/>
                </a:schemeClr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6300192" y="3670359"/>
            <a:ext cx="1296144" cy="134738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hangingPunct="0"/>
            <a:r>
              <a:rPr lang="zh-CN" altLang="en-US" sz="2400" b="1" dirty="0">
                <a:solidFill>
                  <a:schemeClr val="bg1"/>
                </a:solidFill>
                <a:latin typeface="Arial" pitchFamily="34" charset="0"/>
                <a:ea typeface="宋体" pitchFamily="2" charset="-122"/>
              </a:rPr>
              <a:t>问题</a:t>
            </a:r>
            <a:endParaRPr lang="zh-CN" altLang="en-US" sz="2400" b="1" dirty="0">
              <a:solidFill>
                <a:schemeClr val="bg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gray">
          <a:xfrm rot="5400000">
            <a:off x="6720971" y="2786417"/>
            <a:ext cx="58640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0" hangingPunct="0"/>
            <a:r>
              <a:rPr lang="en-US" altLang="zh-CN" sz="4000" b="1" dirty="0" smtClean="0">
                <a:solidFill>
                  <a:schemeClr val="bg1">
                    <a:lumMod val="50000"/>
                  </a:schemeClr>
                </a:solidFill>
                <a:latin typeface="幼圆" pitchFamily="49" charset="-122"/>
                <a:ea typeface="幼圆" pitchFamily="49" charset="-122"/>
              </a:rPr>
              <a:t>…</a:t>
            </a:r>
            <a:endParaRPr lang="en-US" altLang="zh-CN" sz="4000" b="1" dirty="0">
              <a:solidFill>
                <a:schemeClr val="bg1">
                  <a:lumMod val="50000"/>
                </a:schemeClr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gray">
          <a:xfrm>
            <a:off x="5436096" y="3949814"/>
            <a:ext cx="58640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0" hangingPunct="0"/>
            <a:r>
              <a:rPr lang="en-US" altLang="zh-CN" sz="4000" b="1" dirty="0" smtClean="0">
                <a:solidFill>
                  <a:schemeClr val="bg1">
                    <a:lumMod val="50000"/>
                  </a:schemeClr>
                </a:solidFill>
                <a:latin typeface="幼圆" pitchFamily="49" charset="-122"/>
                <a:ea typeface="幼圆" pitchFamily="49" charset="-122"/>
              </a:rPr>
              <a:t>…</a:t>
            </a:r>
            <a:endParaRPr lang="en-US" altLang="zh-CN" sz="4000" b="1" dirty="0">
              <a:solidFill>
                <a:schemeClr val="bg1">
                  <a:lumMod val="50000"/>
                </a:schemeClr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3779912" y="3678743"/>
            <a:ext cx="1296144" cy="1347381"/>
          </a:xfrm>
          <a:prstGeom prst="ellipse">
            <a:avLst/>
          </a:prstGeom>
          <a:solidFill>
            <a:schemeClr val="tx1">
              <a:lumMod val="50000"/>
              <a:lumOff val="50000"/>
              <a:alpha val="81176"/>
            </a:schemeClr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hangingPunct="0"/>
            <a:r>
              <a:rPr lang="zh-CN" altLang="en-US" sz="2400" b="1" dirty="0">
                <a:solidFill>
                  <a:schemeClr val="bg1"/>
                </a:solidFill>
                <a:latin typeface="Arial" pitchFamily="34" charset="0"/>
                <a:ea typeface="宋体" pitchFamily="2" charset="-122"/>
              </a:rPr>
              <a:t>参考</a:t>
            </a:r>
            <a:endParaRPr lang="zh-CN" altLang="en-US" sz="2400" b="1" dirty="0">
              <a:solidFill>
                <a:schemeClr val="bg1"/>
              </a:solidFill>
              <a:latin typeface="Arial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05431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9144" y="850392"/>
            <a:ext cx="9134856" cy="7315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0" name="TextBox 6"/>
          <p:cNvSpPr txBox="1"/>
          <p:nvPr/>
        </p:nvSpPr>
        <p:spPr>
          <a:xfrm>
            <a:off x="323528" y="322168"/>
            <a:ext cx="2520280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参考</a:t>
            </a:r>
            <a:endParaRPr lang="zh-CN" altLang="en-US" sz="24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84" name="直接连接符 83"/>
          <p:cNvCxnSpPr/>
          <p:nvPr/>
        </p:nvCxnSpPr>
        <p:spPr>
          <a:xfrm>
            <a:off x="-1090946" y="8652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圆角矩形 6"/>
          <p:cNvSpPr/>
          <p:nvPr/>
        </p:nvSpPr>
        <p:spPr>
          <a:xfrm>
            <a:off x="323528" y="1309328"/>
            <a:ext cx="3024336" cy="864096"/>
          </a:xfrm>
          <a:prstGeom prst="roundRect">
            <a:avLst>
              <a:gd name="adj" fmla="val 4930"/>
            </a:avLst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600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APP</a:t>
            </a:r>
            <a:r>
              <a:rPr kumimoji="1" lang="zh-CN" altLang="en-US" sz="1600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参考：文轩云图</a:t>
            </a:r>
            <a:endParaRPr kumimoji="1" lang="en-US" altLang="zh-CN" sz="1600" dirty="0" smtClean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1201316"/>
            <a:ext cx="1190146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圆角矩形 7"/>
          <p:cNvSpPr/>
          <p:nvPr/>
        </p:nvSpPr>
        <p:spPr>
          <a:xfrm>
            <a:off x="335676" y="2929508"/>
            <a:ext cx="4308331" cy="864096"/>
          </a:xfrm>
          <a:prstGeom prst="roundRect">
            <a:avLst>
              <a:gd name="adj" fmla="val 4930"/>
            </a:avLst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1600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接口参考</a:t>
            </a:r>
            <a:r>
              <a:rPr kumimoji="1" lang="zh-CN" altLang="en-US" sz="1600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kumimoji="1" lang="en-US" altLang="zh-CN" sz="1600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《</a:t>
            </a:r>
            <a:r>
              <a:rPr kumimoji="1" lang="zh-CN" altLang="en-US" sz="1600" dirty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智能设备对接文档</a:t>
            </a:r>
            <a:r>
              <a:rPr kumimoji="1" lang="en-US" altLang="zh-CN" sz="1600" dirty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_v1.4.3.xlsx》</a:t>
            </a:r>
            <a:endParaRPr kumimoji="1" lang="en-US" altLang="zh-CN" sz="1600" dirty="0" smtClean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59169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3275856" y="1201316"/>
            <a:ext cx="2808312" cy="3024336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 sz="3200" spc="2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标题 1"/>
          <p:cNvSpPr>
            <a:spLocks noGrp="1"/>
          </p:cNvSpPr>
          <p:nvPr>
            <p:ph type="ctrTitle"/>
          </p:nvPr>
        </p:nvSpPr>
        <p:spPr>
          <a:xfrm>
            <a:off x="3779912" y="2029408"/>
            <a:ext cx="2124236" cy="136815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4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David" pitchFamily="34" charset="-79"/>
                <a:ea typeface="Microsoft Himalaya" pitchFamily="2" charset="0"/>
                <a:cs typeface="David" pitchFamily="34" charset="-79"/>
              </a:rPr>
              <a:t>Thanks</a:t>
            </a:r>
            <a:r>
              <a:rPr lang="zh-CN" altLang="en-US" sz="4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David" pitchFamily="34" charset="-79"/>
                <a:ea typeface="楷体" pitchFamily="49" charset="-122"/>
                <a:cs typeface="David" pitchFamily="34" charset="-79"/>
              </a:rPr>
              <a:t>！</a:t>
            </a:r>
            <a:endParaRPr lang="zh-CN" altLang="en-US" sz="4000" b="1" dirty="0">
              <a:solidFill>
                <a:schemeClr val="tx1">
                  <a:lumMod val="50000"/>
                  <a:lumOff val="50000"/>
                </a:schemeClr>
              </a:solidFill>
              <a:latin typeface="David" pitchFamily="34" charset="-79"/>
              <a:ea typeface="楷体" pitchFamily="49" charset="-122"/>
              <a:cs typeface="David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599490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9144" y="850392"/>
            <a:ext cx="9134856" cy="7315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0" name="TextBox 6"/>
          <p:cNvSpPr txBox="1"/>
          <p:nvPr/>
        </p:nvSpPr>
        <p:spPr>
          <a:xfrm>
            <a:off x="13480" y="322168"/>
            <a:ext cx="1584176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>
            <a:defPPr>
              <a:defRPr lang="zh-CN"/>
            </a:defPPr>
            <a:lvl1pPr>
              <a:defRPr sz="24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zh-CN" altLang="en-US" dirty="0"/>
              <a:t>目录</a:t>
            </a:r>
            <a:endParaRPr lang="zh-CN" altLang="en-US" dirty="0"/>
          </a:p>
        </p:txBody>
      </p:sp>
      <p:cxnSp>
        <p:nvCxnSpPr>
          <p:cNvPr id="84" name="直接连接符 83"/>
          <p:cNvCxnSpPr/>
          <p:nvPr/>
        </p:nvCxnSpPr>
        <p:spPr>
          <a:xfrm>
            <a:off x="-1090946" y="8652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 Box 7"/>
          <p:cNvSpPr txBox="1">
            <a:spLocks noChangeArrowheads="1"/>
          </p:cNvSpPr>
          <p:nvPr/>
        </p:nvSpPr>
        <p:spPr bwMode="gray">
          <a:xfrm>
            <a:off x="2790906" y="1633363"/>
            <a:ext cx="58640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0" hangingPunct="0"/>
            <a:r>
              <a:rPr lang="en-US" altLang="zh-CN" sz="4000" b="1" dirty="0" smtClean="0">
                <a:solidFill>
                  <a:schemeClr val="bg1">
                    <a:lumMod val="50000"/>
                  </a:schemeClr>
                </a:solidFill>
                <a:latin typeface="幼圆" pitchFamily="49" charset="-122"/>
                <a:ea typeface="幼圆" pitchFamily="49" charset="-122"/>
              </a:rPr>
              <a:t>…</a:t>
            </a:r>
            <a:endParaRPr lang="en-US" altLang="zh-CN" sz="4000" b="1" dirty="0">
              <a:solidFill>
                <a:schemeClr val="bg1">
                  <a:lumMod val="50000"/>
                </a:schemeClr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1187624" y="1313616"/>
            <a:ext cx="1284065" cy="1347381"/>
          </a:xfrm>
          <a:prstGeom prst="ellipse">
            <a:avLst/>
          </a:prstGeom>
          <a:solidFill>
            <a:schemeClr val="tx1">
              <a:lumMod val="50000"/>
              <a:lumOff val="50000"/>
              <a:alpha val="81176"/>
            </a:schemeClr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hangingPunct="0"/>
            <a:r>
              <a:rPr lang="zh-CN" altLang="en-US" sz="2400" b="1" dirty="0" smtClean="0">
                <a:solidFill>
                  <a:schemeClr val="bg1"/>
                </a:solidFill>
                <a:latin typeface="Arial" pitchFamily="34" charset="0"/>
                <a:ea typeface="宋体" pitchFamily="2" charset="-122"/>
              </a:rPr>
              <a:t>功能</a:t>
            </a:r>
            <a:endParaRPr lang="zh-CN" altLang="en-US" sz="2400" b="1" dirty="0">
              <a:solidFill>
                <a:schemeClr val="bg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3635896" y="1305624"/>
            <a:ext cx="1296144" cy="134738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hangingPunct="0"/>
            <a:r>
              <a:rPr lang="zh-CN" altLang="en-US" sz="2400" b="1" dirty="0" smtClean="0">
                <a:solidFill>
                  <a:schemeClr val="bg1"/>
                </a:solidFill>
                <a:latin typeface="Arial" pitchFamily="34" charset="0"/>
                <a:ea typeface="宋体" pitchFamily="2" charset="-122"/>
              </a:rPr>
              <a:t>场景</a:t>
            </a:r>
            <a:endParaRPr lang="zh-CN" altLang="en-US" sz="2400" b="1" dirty="0">
              <a:solidFill>
                <a:schemeClr val="bg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6228184" y="1305624"/>
            <a:ext cx="1296144" cy="134738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hangingPunct="0"/>
            <a:r>
              <a:rPr lang="zh-CN" altLang="en-US" sz="2400" b="1" dirty="0" smtClean="0">
                <a:solidFill>
                  <a:schemeClr val="bg1"/>
                </a:solidFill>
                <a:latin typeface="Arial" pitchFamily="34" charset="0"/>
                <a:ea typeface="宋体" pitchFamily="2" charset="-122"/>
              </a:rPr>
              <a:t>接口</a:t>
            </a:r>
            <a:endParaRPr lang="zh-CN" altLang="en-US" sz="2400" b="1" dirty="0">
              <a:solidFill>
                <a:schemeClr val="bg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37" name="Text Box 7"/>
          <p:cNvSpPr txBox="1">
            <a:spLocks noChangeArrowheads="1"/>
          </p:cNvSpPr>
          <p:nvPr/>
        </p:nvSpPr>
        <p:spPr bwMode="gray">
          <a:xfrm>
            <a:off x="5436096" y="1625371"/>
            <a:ext cx="58640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0" hangingPunct="0"/>
            <a:r>
              <a:rPr lang="en-US" altLang="zh-CN" sz="4000" b="1" dirty="0" smtClean="0">
                <a:solidFill>
                  <a:schemeClr val="bg1">
                    <a:lumMod val="50000"/>
                  </a:schemeClr>
                </a:solidFill>
                <a:latin typeface="幼圆" pitchFamily="49" charset="-122"/>
                <a:ea typeface="幼圆" pitchFamily="49" charset="-122"/>
              </a:rPr>
              <a:t>…</a:t>
            </a:r>
            <a:endParaRPr lang="en-US" altLang="zh-CN" sz="4000" b="1" dirty="0">
              <a:solidFill>
                <a:schemeClr val="bg1">
                  <a:lumMod val="50000"/>
                </a:schemeClr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6300192" y="3597426"/>
            <a:ext cx="1296144" cy="134738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hangingPunct="0"/>
            <a:r>
              <a:rPr lang="zh-CN" altLang="en-US" sz="2400" b="1" dirty="0" smtClean="0">
                <a:solidFill>
                  <a:schemeClr val="bg1"/>
                </a:solidFill>
                <a:latin typeface="Arial" pitchFamily="34" charset="0"/>
                <a:ea typeface="宋体" pitchFamily="2" charset="-122"/>
              </a:rPr>
              <a:t>问题</a:t>
            </a:r>
            <a:endParaRPr lang="zh-CN" altLang="en-US" sz="2400" b="1" dirty="0">
              <a:solidFill>
                <a:schemeClr val="bg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13" name="Text Box 7"/>
          <p:cNvSpPr txBox="1">
            <a:spLocks noChangeArrowheads="1"/>
          </p:cNvSpPr>
          <p:nvPr/>
        </p:nvSpPr>
        <p:spPr bwMode="gray">
          <a:xfrm rot="5400000">
            <a:off x="6720971" y="2796761"/>
            <a:ext cx="58640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0" hangingPunct="0"/>
            <a:r>
              <a:rPr lang="en-US" altLang="zh-CN" sz="4000" b="1" dirty="0" smtClean="0">
                <a:solidFill>
                  <a:schemeClr val="bg1">
                    <a:lumMod val="50000"/>
                  </a:schemeClr>
                </a:solidFill>
                <a:latin typeface="幼圆" pitchFamily="49" charset="-122"/>
                <a:ea typeface="幼圆" pitchFamily="49" charset="-122"/>
              </a:rPr>
              <a:t>…</a:t>
            </a:r>
            <a:endParaRPr lang="en-US" altLang="zh-CN" sz="4000" b="1" dirty="0">
              <a:solidFill>
                <a:schemeClr val="bg1">
                  <a:lumMod val="50000"/>
                </a:schemeClr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14" name="Text Box 7"/>
          <p:cNvSpPr txBox="1">
            <a:spLocks noChangeArrowheads="1"/>
          </p:cNvSpPr>
          <p:nvPr/>
        </p:nvSpPr>
        <p:spPr bwMode="gray">
          <a:xfrm>
            <a:off x="5436096" y="3876881"/>
            <a:ext cx="58640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0" hangingPunct="0"/>
            <a:r>
              <a:rPr lang="en-US" altLang="zh-CN" sz="4000" b="1" dirty="0" smtClean="0">
                <a:solidFill>
                  <a:schemeClr val="bg1">
                    <a:lumMod val="50000"/>
                  </a:schemeClr>
                </a:solidFill>
                <a:latin typeface="幼圆" pitchFamily="49" charset="-122"/>
                <a:ea typeface="幼圆" pitchFamily="49" charset="-122"/>
              </a:rPr>
              <a:t>…</a:t>
            </a:r>
            <a:endParaRPr lang="en-US" altLang="zh-CN" sz="4000" b="1" dirty="0">
              <a:solidFill>
                <a:schemeClr val="bg1">
                  <a:lumMod val="50000"/>
                </a:schemeClr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3779912" y="3605810"/>
            <a:ext cx="1296144" cy="134738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hangingPunct="0"/>
            <a:r>
              <a:rPr lang="zh-CN" altLang="en-US" sz="2400" b="1" dirty="0">
                <a:solidFill>
                  <a:schemeClr val="bg1"/>
                </a:solidFill>
                <a:latin typeface="Arial" pitchFamily="34" charset="0"/>
                <a:ea typeface="宋体" pitchFamily="2" charset="-122"/>
              </a:rPr>
              <a:t>参考</a:t>
            </a:r>
            <a:endParaRPr lang="zh-CN" altLang="en-US" sz="2400" b="1" dirty="0">
              <a:solidFill>
                <a:schemeClr val="bg1"/>
              </a:solidFill>
              <a:latin typeface="Arial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33893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圆角矩形 102"/>
          <p:cNvSpPr/>
          <p:nvPr/>
        </p:nvSpPr>
        <p:spPr>
          <a:xfrm>
            <a:off x="323528" y="1273324"/>
            <a:ext cx="5256584" cy="188659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sz="12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" name="圆角矩形 103"/>
          <p:cNvSpPr/>
          <p:nvPr/>
        </p:nvSpPr>
        <p:spPr>
          <a:xfrm>
            <a:off x="1084650" y="1431730"/>
            <a:ext cx="946956" cy="240027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登录</a:t>
            </a:r>
            <a:r>
              <a:rPr lang="en-US" altLang="zh-CN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注册</a:t>
            </a:r>
            <a:endParaRPr lang="en-US" altLang="zh-CN" sz="11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5" name="圆角矩形 104"/>
          <p:cNvSpPr/>
          <p:nvPr/>
        </p:nvSpPr>
        <p:spPr>
          <a:xfrm>
            <a:off x="2256892" y="1431730"/>
            <a:ext cx="946956" cy="240027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首页</a:t>
            </a:r>
            <a:endParaRPr lang="en-US" altLang="zh-CN" sz="11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6" name="圆角矩形 105"/>
          <p:cNvSpPr/>
          <p:nvPr/>
        </p:nvSpPr>
        <p:spPr>
          <a:xfrm>
            <a:off x="4499992" y="1431730"/>
            <a:ext cx="946956" cy="240027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扫码开柜</a:t>
            </a:r>
            <a:endParaRPr lang="en-US" altLang="zh-CN" sz="11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7" name="圆角矩形 106"/>
          <p:cNvSpPr/>
          <p:nvPr/>
        </p:nvSpPr>
        <p:spPr>
          <a:xfrm>
            <a:off x="1084650" y="1770523"/>
            <a:ext cx="946956" cy="240027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书柜地图</a:t>
            </a:r>
            <a:endParaRPr lang="en-US" altLang="zh-CN" sz="11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8" name="圆角矩形 107"/>
          <p:cNvSpPr/>
          <p:nvPr/>
        </p:nvSpPr>
        <p:spPr>
          <a:xfrm>
            <a:off x="2238876" y="1786625"/>
            <a:ext cx="946956" cy="240027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书柜信息</a:t>
            </a:r>
            <a:endParaRPr lang="en-US" altLang="zh-CN" sz="11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9" name="圆角矩形 108"/>
          <p:cNvSpPr/>
          <p:nvPr/>
        </p:nvSpPr>
        <p:spPr>
          <a:xfrm>
            <a:off x="3391004" y="1779294"/>
            <a:ext cx="946956" cy="240027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书柜</a:t>
            </a:r>
            <a:r>
              <a:rPr lang="en-US" altLang="zh-CN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图书关系</a:t>
            </a:r>
            <a:endParaRPr lang="en-US" altLang="zh-CN" sz="9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0" name="圆角矩形 109"/>
          <p:cNvSpPr/>
          <p:nvPr/>
        </p:nvSpPr>
        <p:spPr>
          <a:xfrm>
            <a:off x="1084650" y="2113873"/>
            <a:ext cx="946956" cy="240027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图书列表</a:t>
            </a:r>
            <a:endParaRPr lang="en-US" altLang="zh-CN" sz="11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1" name="圆角矩形 110"/>
          <p:cNvSpPr/>
          <p:nvPr/>
        </p:nvSpPr>
        <p:spPr>
          <a:xfrm>
            <a:off x="2238876" y="2136961"/>
            <a:ext cx="946956" cy="240027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图书详情</a:t>
            </a:r>
            <a:endParaRPr lang="en-US" altLang="zh-CN" sz="110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2" name="圆角矩形 111"/>
          <p:cNvSpPr/>
          <p:nvPr/>
        </p:nvSpPr>
        <p:spPr>
          <a:xfrm>
            <a:off x="3391004" y="2127325"/>
            <a:ext cx="946956" cy="240027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图书借阅记录</a:t>
            </a:r>
            <a:endParaRPr lang="en-US" altLang="zh-CN" sz="90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3" name="圆角矩形 112"/>
          <p:cNvSpPr/>
          <p:nvPr/>
        </p:nvSpPr>
        <p:spPr>
          <a:xfrm>
            <a:off x="1084650" y="2460207"/>
            <a:ext cx="946956" cy="240027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个人设置</a:t>
            </a:r>
            <a:endParaRPr lang="en-US" altLang="zh-CN" sz="11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4" name="圆角矩形 113"/>
          <p:cNvSpPr/>
          <p:nvPr/>
        </p:nvSpPr>
        <p:spPr>
          <a:xfrm>
            <a:off x="2249728" y="2467945"/>
            <a:ext cx="946956" cy="240027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借阅查询</a:t>
            </a:r>
            <a:endParaRPr lang="en-US" altLang="zh-CN" sz="11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5" name="圆角矩形 114"/>
          <p:cNvSpPr/>
          <p:nvPr/>
        </p:nvSpPr>
        <p:spPr>
          <a:xfrm>
            <a:off x="2256892" y="2799882"/>
            <a:ext cx="946956" cy="240027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押金管理</a:t>
            </a:r>
            <a:endParaRPr lang="en-US" altLang="zh-CN" sz="11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6" name="矩形 115"/>
          <p:cNvSpPr/>
          <p:nvPr/>
        </p:nvSpPr>
        <p:spPr>
          <a:xfrm>
            <a:off x="397277" y="1937527"/>
            <a:ext cx="646331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anchor="b">
            <a:spAutoFit/>
          </a:bodyPr>
          <a:lstStyle/>
          <a:p>
            <a:r>
              <a:rPr lang="zh-CN" alt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客户端</a:t>
            </a:r>
            <a:endParaRPr lang="en-US" altLang="zh-CN" sz="12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+</a:t>
            </a:r>
          </a:p>
          <a:p>
            <a:r>
              <a:rPr lang="zh-CN" alt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</a:t>
            </a:r>
            <a:r>
              <a:rPr lang="zh-CN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</a:t>
            </a:r>
            <a:endParaRPr lang="zh-CN" alt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9144" y="850392"/>
            <a:ext cx="9134856" cy="7315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5" name="TextBox 6"/>
          <p:cNvSpPr txBox="1"/>
          <p:nvPr/>
        </p:nvSpPr>
        <p:spPr>
          <a:xfrm>
            <a:off x="13480" y="322168"/>
            <a:ext cx="1584176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>
            <a:defPPr>
              <a:defRPr lang="zh-CN"/>
            </a:defPPr>
            <a:lvl1pPr algn="ctr">
              <a:defRPr sz="24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功能结构</a:t>
            </a:r>
            <a:endParaRPr lang="zh-CN" altLang="en-US" dirty="0"/>
          </a:p>
        </p:txBody>
      </p:sp>
      <p:sp>
        <p:nvSpPr>
          <p:cNvPr id="77" name="圆角矩形 76"/>
          <p:cNvSpPr/>
          <p:nvPr/>
        </p:nvSpPr>
        <p:spPr>
          <a:xfrm>
            <a:off x="1084650" y="2799882"/>
            <a:ext cx="946956" cy="240027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订单管理</a:t>
            </a:r>
            <a:endParaRPr lang="en-US" altLang="zh-CN" sz="11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8" name="圆角矩形 77"/>
          <p:cNvSpPr/>
          <p:nvPr/>
        </p:nvSpPr>
        <p:spPr>
          <a:xfrm>
            <a:off x="3409020" y="2463844"/>
            <a:ext cx="946956" cy="240027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充值</a:t>
            </a:r>
            <a:r>
              <a:rPr lang="en-US" altLang="zh-CN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退款</a:t>
            </a:r>
            <a:endParaRPr lang="en-US" altLang="zh-CN" sz="11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9" name="圆角矩形 78"/>
          <p:cNvSpPr/>
          <p:nvPr/>
        </p:nvSpPr>
        <p:spPr>
          <a:xfrm>
            <a:off x="3409020" y="2799882"/>
            <a:ext cx="946956" cy="240027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消息管理</a:t>
            </a:r>
            <a:endParaRPr lang="en-US" altLang="zh-CN" sz="11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0" name="圆角矩形 79"/>
          <p:cNvSpPr/>
          <p:nvPr/>
        </p:nvSpPr>
        <p:spPr>
          <a:xfrm>
            <a:off x="3409020" y="1431730"/>
            <a:ext cx="946956" cy="240027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身份认证</a:t>
            </a:r>
            <a:endParaRPr lang="en-US" altLang="zh-CN" sz="11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1" name="圆角矩形 80"/>
          <p:cNvSpPr/>
          <p:nvPr/>
        </p:nvSpPr>
        <p:spPr>
          <a:xfrm>
            <a:off x="4499992" y="1863778"/>
            <a:ext cx="946956" cy="44885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借书处理</a:t>
            </a:r>
            <a:endParaRPr lang="en-US" altLang="zh-CN" sz="11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2" name="圆角矩形 81"/>
          <p:cNvSpPr/>
          <p:nvPr/>
        </p:nvSpPr>
        <p:spPr>
          <a:xfrm>
            <a:off x="4499992" y="2511850"/>
            <a:ext cx="946956" cy="44885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还书处理</a:t>
            </a:r>
            <a:endParaRPr lang="en-US" altLang="zh-CN" sz="11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3" name="圆角矩形 82"/>
          <p:cNvSpPr/>
          <p:nvPr/>
        </p:nvSpPr>
        <p:spPr>
          <a:xfrm>
            <a:off x="6012160" y="1359722"/>
            <a:ext cx="2797441" cy="1680187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sz="12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6073298" y="1935786"/>
            <a:ext cx="492443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anchor="b">
            <a:spAutoFit/>
          </a:bodyPr>
          <a:lstStyle/>
          <a:p>
            <a:r>
              <a:rPr lang="zh-CN" alt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后台</a:t>
            </a:r>
            <a:endParaRPr lang="en-US" altLang="zh-CN" sz="12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en-US" altLang="zh-CN" sz="12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  <a:endParaRPr lang="zh-CN" alt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圆角矩形 85"/>
          <p:cNvSpPr/>
          <p:nvPr/>
        </p:nvSpPr>
        <p:spPr>
          <a:xfrm>
            <a:off x="6577354" y="1479735"/>
            <a:ext cx="946956" cy="36414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书柜管理</a:t>
            </a:r>
            <a:endParaRPr lang="en-US" altLang="zh-CN" sz="11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7" name="圆角矩形 86"/>
          <p:cNvSpPr/>
          <p:nvPr/>
        </p:nvSpPr>
        <p:spPr>
          <a:xfrm>
            <a:off x="7670558" y="1479735"/>
            <a:ext cx="946956" cy="36414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图书管理</a:t>
            </a:r>
            <a:endParaRPr lang="en-US" altLang="zh-CN" sz="11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8" name="圆角矩形 87"/>
          <p:cNvSpPr/>
          <p:nvPr/>
        </p:nvSpPr>
        <p:spPr>
          <a:xfrm>
            <a:off x="6585263" y="2007794"/>
            <a:ext cx="946956" cy="36414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订单</a:t>
            </a:r>
            <a:r>
              <a:rPr lang="zh-CN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管理</a:t>
            </a:r>
            <a:endParaRPr lang="en-US" altLang="zh-CN" sz="11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1" name="圆角矩形 90"/>
          <p:cNvSpPr/>
          <p:nvPr/>
        </p:nvSpPr>
        <p:spPr>
          <a:xfrm>
            <a:off x="6585263" y="2511850"/>
            <a:ext cx="946956" cy="36414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权限</a:t>
            </a:r>
            <a:r>
              <a:rPr lang="zh-CN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管理</a:t>
            </a:r>
            <a:endParaRPr lang="en-US" altLang="zh-CN" sz="11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4" name="圆角矩形 93"/>
          <p:cNvSpPr/>
          <p:nvPr/>
        </p:nvSpPr>
        <p:spPr>
          <a:xfrm>
            <a:off x="7695961" y="2007794"/>
            <a:ext cx="946956" cy="36414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客户</a:t>
            </a:r>
            <a:r>
              <a:rPr lang="zh-CN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管理</a:t>
            </a:r>
            <a:endParaRPr lang="en-US" altLang="zh-CN" sz="11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5" name="圆角矩形 94"/>
          <p:cNvSpPr/>
          <p:nvPr/>
        </p:nvSpPr>
        <p:spPr>
          <a:xfrm>
            <a:off x="7718629" y="2507749"/>
            <a:ext cx="946956" cy="36414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</a:t>
            </a:r>
            <a:r>
              <a:rPr lang="zh-CN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统计</a:t>
            </a:r>
            <a:endParaRPr lang="en-US" altLang="zh-CN" sz="11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6" name="圆角矩形 95"/>
          <p:cNvSpPr/>
          <p:nvPr/>
        </p:nvSpPr>
        <p:spPr>
          <a:xfrm>
            <a:off x="323528" y="3519962"/>
            <a:ext cx="4320480" cy="136815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sz="12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381434" y="4024018"/>
            <a:ext cx="646331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anchor="b">
            <a:spAutoFit/>
          </a:bodyPr>
          <a:lstStyle/>
          <a:p>
            <a:r>
              <a:rPr lang="zh-CN" alt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设备端</a:t>
            </a:r>
            <a:endParaRPr lang="en-US" altLang="zh-CN" sz="12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8" name="圆角矩形 97"/>
          <p:cNvSpPr/>
          <p:nvPr/>
        </p:nvSpPr>
        <p:spPr>
          <a:xfrm>
            <a:off x="1124178" y="3663978"/>
            <a:ext cx="946956" cy="240027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书柜二维码</a:t>
            </a:r>
            <a:endParaRPr lang="en-US" altLang="zh-CN" sz="11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9" name="圆角矩形 98"/>
          <p:cNvSpPr/>
          <p:nvPr/>
        </p:nvSpPr>
        <p:spPr>
          <a:xfrm>
            <a:off x="2256892" y="3656579"/>
            <a:ext cx="946956" cy="240027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书柜</a:t>
            </a: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GPS</a:t>
            </a: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定位</a:t>
            </a:r>
            <a:endParaRPr lang="en-US" altLang="zh-CN" sz="90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4" name="圆角矩形 133"/>
          <p:cNvSpPr/>
          <p:nvPr/>
        </p:nvSpPr>
        <p:spPr>
          <a:xfrm>
            <a:off x="3409020" y="3649588"/>
            <a:ext cx="946956" cy="240027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开关柜门</a:t>
            </a:r>
            <a:endParaRPr lang="en-US" altLang="zh-CN" sz="110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7" name="圆角矩形 136"/>
          <p:cNvSpPr/>
          <p:nvPr/>
        </p:nvSpPr>
        <p:spPr>
          <a:xfrm>
            <a:off x="1119647" y="4068302"/>
            <a:ext cx="946956" cy="240027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图书</a:t>
            </a: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RFID</a:t>
            </a: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上报</a:t>
            </a:r>
            <a:endParaRPr lang="en-US" altLang="zh-CN" sz="90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8" name="圆角矩形 137"/>
          <p:cNvSpPr/>
          <p:nvPr/>
        </p:nvSpPr>
        <p:spPr>
          <a:xfrm>
            <a:off x="2256892" y="4068302"/>
            <a:ext cx="946956" cy="240027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借还图书上报</a:t>
            </a:r>
            <a:endParaRPr lang="en-US" altLang="zh-CN" sz="90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9" name="圆角矩形 138"/>
          <p:cNvSpPr/>
          <p:nvPr/>
        </p:nvSpPr>
        <p:spPr>
          <a:xfrm>
            <a:off x="3409020" y="4057633"/>
            <a:ext cx="946956" cy="240027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图书盘点</a:t>
            </a:r>
            <a:endParaRPr lang="en-US" altLang="zh-CN" sz="110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7" name="圆角矩形 166"/>
          <p:cNvSpPr/>
          <p:nvPr/>
        </p:nvSpPr>
        <p:spPr>
          <a:xfrm>
            <a:off x="1114008" y="4513684"/>
            <a:ext cx="946956" cy="240027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书柜远程控制</a:t>
            </a:r>
            <a:endParaRPr lang="en-US" altLang="zh-CN" sz="9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1" name="圆角矩形 170"/>
          <p:cNvSpPr/>
          <p:nvPr/>
        </p:nvSpPr>
        <p:spPr>
          <a:xfrm>
            <a:off x="2238876" y="4499266"/>
            <a:ext cx="946956" cy="240027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心跳检测</a:t>
            </a:r>
            <a:endParaRPr lang="en-US" altLang="zh-CN" sz="110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2" name="圆角矩形 171"/>
          <p:cNvSpPr/>
          <p:nvPr/>
        </p:nvSpPr>
        <p:spPr>
          <a:xfrm>
            <a:off x="5222735" y="3528848"/>
            <a:ext cx="3473729" cy="136815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sz="12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3" name="矩形 172"/>
          <p:cNvSpPr/>
          <p:nvPr/>
        </p:nvSpPr>
        <p:spPr>
          <a:xfrm>
            <a:off x="5365829" y="3952010"/>
            <a:ext cx="646331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anchor="b">
            <a:spAutoFit/>
          </a:bodyPr>
          <a:lstStyle/>
          <a:p>
            <a:pPr algn="ctr"/>
            <a:r>
              <a:rPr lang="zh-CN" alt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区块链</a:t>
            </a:r>
            <a:endParaRPr lang="en-US" altLang="zh-CN" sz="12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</a:t>
            </a:r>
            <a:endParaRPr lang="en-US" altLang="zh-CN" sz="12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4" name="圆角矩形 173"/>
          <p:cNvSpPr/>
          <p:nvPr/>
        </p:nvSpPr>
        <p:spPr>
          <a:xfrm>
            <a:off x="6156176" y="3714697"/>
            <a:ext cx="946956" cy="35493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身份认证</a:t>
            </a:r>
            <a:endParaRPr lang="en-US" altLang="zh-CN" sz="11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5" name="圆角矩形 174"/>
          <p:cNvSpPr/>
          <p:nvPr/>
        </p:nvSpPr>
        <p:spPr>
          <a:xfrm>
            <a:off x="7410880" y="3880002"/>
            <a:ext cx="946956" cy="60246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交易记录</a:t>
            </a:r>
            <a:endParaRPr lang="en-US" altLang="zh-CN" sz="11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智能合约</a:t>
            </a:r>
            <a:r>
              <a:rPr lang="en-US" altLang="zh-CN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en-US" altLang="zh-CN" sz="11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6" name="圆角矩形 175"/>
          <p:cNvSpPr/>
          <p:nvPr/>
        </p:nvSpPr>
        <p:spPr>
          <a:xfrm>
            <a:off x="6156176" y="4319251"/>
            <a:ext cx="946956" cy="35283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交易查询</a:t>
            </a:r>
            <a:endParaRPr lang="en-US" altLang="zh-CN" sz="11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6076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6"/>
          <p:cNvSpPr txBox="1"/>
          <p:nvPr/>
        </p:nvSpPr>
        <p:spPr>
          <a:xfrm>
            <a:off x="13480" y="322168"/>
            <a:ext cx="1750208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>
            <a:defPPr>
              <a:defRPr lang="zh-CN"/>
            </a:defPPr>
            <a:lvl1pPr algn="ctr">
              <a:defRPr sz="24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前台功能</a:t>
            </a:r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87060"/>
            <a:ext cx="6336704" cy="5578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57104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矩形 73"/>
          <p:cNvSpPr/>
          <p:nvPr/>
        </p:nvSpPr>
        <p:spPr>
          <a:xfrm>
            <a:off x="9144" y="850392"/>
            <a:ext cx="9134856" cy="7315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5" name="TextBox 6"/>
          <p:cNvSpPr txBox="1"/>
          <p:nvPr/>
        </p:nvSpPr>
        <p:spPr>
          <a:xfrm>
            <a:off x="13480" y="322168"/>
            <a:ext cx="1750208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>
            <a:defPPr>
              <a:defRPr lang="zh-CN"/>
            </a:defPPr>
            <a:lvl1pPr algn="ctr">
              <a:defRPr sz="24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后台功能</a:t>
            </a:r>
            <a:endParaRPr lang="zh-CN" altLang="en-US" dirty="0"/>
          </a:p>
        </p:txBody>
      </p:sp>
      <p:pic>
        <p:nvPicPr>
          <p:cNvPr id="7169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129308"/>
            <a:ext cx="5166993" cy="3672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78984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9144" y="850392"/>
            <a:ext cx="9134856" cy="7315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0" name="TextBox 6"/>
          <p:cNvSpPr txBox="1"/>
          <p:nvPr/>
        </p:nvSpPr>
        <p:spPr>
          <a:xfrm>
            <a:off x="13480" y="322168"/>
            <a:ext cx="1584176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>
            <a:defPPr>
              <a:defRPr lang="zh-CN"/>
            </a:defPPr>
            <a:lvl1pPr algn="ctr">
              <a:defRPr sz="24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目录</a:t>
            </a:r>
            <a:endParaRPr lang="zh-CN" altLang="en-US" dirty="0"/>
          </a:p>
        </p:txBody>
      </p:sp>
      <p:cxnSp>
        <p:nvCxnSpPr>
          <p:cNvPr id="84" name="直接连接符 83"/>
          <p:cNvCxnSpPr/>
          <p:nvPr/>
        </p:nvCxnSpPr>
        <p:spPr>
          <a:xfrm>
            <a:off x="-1090946" y="8652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 Box 7"/>
          <p:cNvSpPr txBox="1">
            <a:spLocks noChangeArrowheads="1"/>
          </p:cNvSpPr>
          <p:nvPr/>
        </p:nvSpPr>
        <p:spPr bwMode="gray">
          <a:xfrm>
            <a:off x="2790906" y="1633363"/>
            <a:ext cx="58640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0" hangingPunct="0"/>
            <a:r>
              <a:rPr lang="en-US" altLang="zh-CN" sz="4000" b="1" dirty="0" smtClean="0">
                <a:solidFill>
                  <a:schemeClr val="bg1">
                    <a:lumMod val="50000"/>
                  </a:schemeClr>
                </a:solidFill>
                <a:latin typeface="幼圆" pitchFamily="49" charset="-122"/>
                <a:ea typeface="幼圆" pitchFamily="49" charset="-122"/>
              </a:rPr>
              <a:t>…</a:t>
            </a:r>
            <a:endParaRPr lang="en-US" altLang="zh-CN" sz="4000" b="1" dirty="0">
              <a:solidFill>
                <a:schemeClr val="bg1">
                  <a:lumMod val="50000"/>
                </a:schemeClr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1187624" y="1313616"/>
            <a:ext cx="1284065" cy="134738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hangingPunct="0"/>
            <a:r>
              <a:rPr lang="zh-CN" altLang="en-US" sz="2400" b="1" dirty="0">
                <a:solidFill>
                  <a:schemeClr val="bg1"/>
                </a:solidFill>
                <a:latin typeface="Arial" pitchFamily="34" charset="0"/>
                <a:ea typeface="宋体" pitchFamily="2" charset="-122"/>
              </a:rPr>
              <a:t>功能</a:t>
            </a:r>
            <a:endParaRPr lang="zh-CN" altLang="en-US" sz="2400" b="1" dirty="0">
              <a:solidFill>
                <a:schemeClr val="bg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3635896" y="1305624"/>
            <a:ext cx="1296144" cy="1347381"/>
          </a:xfrm>
          <a:prstGeom prst="ellipse">
            <a:avLst/>
          </a:prstGeom>
          <a:solidFill>
            <a:schemeClr val="tx1">
              <a:lumMod val="50000"/>
              <a:lumOff val="50000"/>
              <a:alpha val="81176"/>
            </a:schemeClr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hangingPunct="0"/>
            <a:r>
              <a:rPr lang="zh-CN" altLang="en-US" sz="2400" b="1" dirty="0">
                <a:solidFill>
                  <a:schemeClr val="bg1"/>
                </a:solidFill>
                <a:latin typeface="Arial" pitchFamily="34" charset="0"/>
                <a:ea typeface="宋体" pitchFamily="2" charset="-122"/>
              </a:rPr>
              <a:t>场景</a:t>
            </a:r>
            <a:endParaRPr lang="zh-CN" altLang="en-US" sz="2400" b="1" dirty="0">
              <a:solidFill>
                <a:schemeClr val="bg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6228184" y="1305624"/>
            <a:ext cx="1296144" cy="134738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hangingPunct="0"/>
            <a:r>
              <a:rPr lang="zh-CN" altLang="en-US" sz="2400" b="1" dirty="0" smtClean="0">
                <a:solidFill>
                  <a:schemeClr val="bg1"/>
                </a:solidFill>
                <a:latin typeface="Arial" pitchFamily="34" charset="0"/>
                <a:ea typeface="宋体" pitchFamily="2" charset="-122"/>
              </a:rPr>
              <a:t>接口</a:t>
            </a:r>
            <a:endParaRPr lang="zh-CN" altLang="en-US" sz="2400" b="1" dirty="0">
              <a:solidFill>
                <a:schemeClr val="bg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37" name="Text Box 7"/>
          <p:cNvSpPr txBox="1">
            <a:spLocks noChangeArrowheads="1"/>
          </p:cNvSpPr>
          <p:nvPr/>
        </p:nvSpPr>
        <p:spPr bwMode="gray">
          <a:xfrm>
            <a:off x="5436096" y="1625371"/>
            <a:ext cx="58640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0" hangingPunct="0"/>
            <a:r>
              <a:rPr lang="en-US" altLang="zh-CN" sz="4000" b="1" dirty="0" smtClean="0">
                <a:solidFill>
                  <a:schemeClr val="bg1">
                    <a:lumMod val="50000"/>
                  </a:schemeClr>
                </a:solidFill>
                <a:latin typeface="幼圆" pitchFamily="49" charset="-122"/>
                <a:ea typeface="幼圆" pitchFamily="49" charset="-122"/>
              </a:rPr>
              <a:t>…</a:t>
            </a:r>
            <a:endParaRPr lang="en-US" altLang="zh-CN" sz="4000" b="1" dirty="0">
              <a:solidFill>
                <a:schemeClr val="bg1">
                  <a:lumMod val="50000"/>
                </a:schemeClr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6300192" y="3670359"/>
            <a:ext cx="1296144" cy="134738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hangingPunct="0"/>
            <a:r>
              <a:rPr lang="zh-CN" altLang="en-US" sz="2400" b="1" dirty="0" smtClean="0">
                <a:solidFill>
                  <a:schemeClr val="bg1"/>
                </a:solidFill>
                <a:latin typeface="Arial" pitchFamily="34" charset="0"/>
                <a:ea typeface="宋体" pitchFamily="2" charset="-122"/>
              </a:rPr>
              <a:t>问题</a:t>
            </a:r>
            <a:endParaRPr lang="zh-CN" altLang="en-US" sz="2400" b="1" dirty="0">
              <a:solidFill>
                <a:schemeClr val="bg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gray">
          <a:xfrm rot="5400000">
            <a:off x="6720971" y="2869694"/>
            <a:ext cx="58640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0" hangingPunct="0"/>
            <a:r>
              <a:rPr lang="en-US" altLang="zh-CN" sz="4000" b="1" dirty="0" smtClean="0">
                <a:solidFill>
                  <a:schemeClr val="bg1">
                    <a:lumMod val="50000"/>
                  </a:schemeClr>
                </a:solidFill>
                <a:latin typeface="幼圆" pitchFamily="49" charset="-122"/>
                <a:ea typeface="幼圆" pitchFamily="49" charset="-122"/>
              </a:rPr>
              <a:t>…</a:t>
            </a:r>
            <a:endParaRPr lang="en-US" altLang="zh-CN" sz="4000" b="1" dirty="0">
              <a:solidFill>
                <a:schemeClr val="bg1">
                  <a:lumMod val="50000"/>
                </a:schemeClr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gray">
          <a:xfrm>
            <a:off x="5436096" y="3949814"/>
            <a:ext cx="58640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0" hangingPunct="0"/>
            <a:r>
              <a:rPr lang="en-US" altLang="zh-CN" sz="4000" b="1" dirty="0" smtClean="0">
                <a:solidFill>
                  <a:schemeClr val="bg1">
                    <a:lumMod val="50000"/>
                  </a:schemeClr>
                </a:solidFill>
                <a:latin typeface="幼圆" pitchFamily="49" charset="-122"/>
                <a:ea typeface="幼圆" pitchFamily="49" charset="-122"/>
              </a:rPr>
              <a:t>…</a:t>
            </a:r>
            <a:endParaRPr lang="en-US" altLang="zh-CN" sz="4000" b="1" dirty="0">
              <a:solidFill>
                <a:schemeClr val="bg1">
                  <a:lumMod val="50000"/>
                </a:schemeClr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3779912" y="3678743"/>
            <a:ext cx="1296144" cy="134738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hangingPunct="0"/>
            <a:r>
              <a:rPr lang="zh-CN" altLang="en-US" sz="2400" b="1" dirty="0">
                <a:solidFill>
                  <a:schemeClr val="bg1"/>
                </a:solidFill>
                <a:latin typeface="Arial" pitchFamily="34" charset="0"/>
                <a:ea typeface="宋体" pitchFamily="2" charset="-122"/>
              </a:rPr>
              <a:t>参考</a:t>
            </a:r>
            <a:endParaRPr lang="zh-CN" altLang="en-US" sz="2400" b="1" dirty="0">
              <a:solidFill>
                <a:schemeClr val="bg1"/>
              </a:solidFill>
              <a:latin typeface="Arial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45221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9144" y="850392"/>
            <a:ext cx="9134856" cy="7315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TextBox 6"/>
          <p:cNvSpPr txBox="1"/>
          <p:nvPr/>
        </p:nvSpPr>
        <p:spPr>
          <a:xfrm>
            <a:off x="323528" y="322168"/>
            <a:ext cx="3384376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zh-CN" alt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场景 </a:t>
            </a:r>
            <a:r>
              <a:rPr lang="en-US" altLang="zh-CN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- </a:t>
            </a:r>
            <a:r>
              <a:rPr lang="zh-CN" alt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图书</a:t>
            </a:r>
            <a:r>
              <a:rPr lang="en-US" altLang="zh-CN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物</a:t>
            </a:r>
            <a:r>
              <a:rPr lang="en-US" altLang="zh-CN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)ID</a:t>
            </a:r>
            <a:r>
              <a:rPr lang="zh-CN" alt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生成</a:t>
            </a:r>
            <a:endParaRPr lang="zh-CN" altLang="en-US" sz="24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84" name="直接连接符 83"/>
          <p:cNvCxnSpPr/>
          <p:nvPr/>
        </p:nvCxnSpPr>
        <p:spPr>
          <a:xfrm>
            <a:off x="-1090946" y="8652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129308"/>
            <a:ext cx="6784424" cy="4104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09590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9144" y="850392"/>
            <a:ext cx="9134856" cy="7315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TextBox 6"/>
          <p:cNvSpPr txBox="1"/>
          <p:nvPr/>
        </p:nvSpPr>
        <p:spPr>
          <a:xfrm>
            <a:off x="323528" y="322168"/>
            <a:ext cx="3168352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zh-CN" alt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场景 </a:t>
            </a:r>
            <a:r>
              <a:rPr lang="en-US" altLang="zh-CN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- </a:t>
            </a:r>
            <a:r>
              <a:rPr lang="zh-CN" alt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读者</a:t>
            </a:r>
            <a:r>
              <a:rPr lang="en-US" altLang="zh-CN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人</a:t>
            </a:r>
            <a:r>
              <a:rPr lang="en-US" altLang="zh-CN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)ID</a:t>
            </a:r>
            <a:r>
              <a:rPr lang="zh-CN" alt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生成</a:t>
            </a:r>
            <a:endParaRPr lang="zh-CN" altLang="en-US" sz="24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84" name="直接连接符 83"/>
          <p:cNvCxnSpPr/>
          <p:nvPr/>
        </p:nvCxnSpPr>
        <p:spPr>
          <a:xfrm>
            <a:off x="-1090946" y="8652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8220" y="1057299"/>
            <a:ext cx="6336704" cy="42924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56430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6"/>
          <p:cNvSpPr txBox="1"/>
          <p:nvPr/>
        </p:nvSpPr>
        <p:spPr>
          <a:xfrm>
            <a:off x="323528" y="322168"/>
            <a:ext cx="2520280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zh-CN" alt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场景 </a:t>
            </a:r>
            <a:r>
              <a:rPr lang="en-US" altLang="zh-CN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– </a:t>
            </a:r>
            <a:r>
              <a:rPr lang="zh-CN" alt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借书</a:t>
            </a:r>
            <a:endParaRPr lang="zh-CN" altLang="en-US" sz="24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84" name="直接连接符 83"/>
          <p:cNvCxnSpPr/>
          <p:nvPr/>
        </p:nvCxnSpPr>
        <p:spPr>
          <a:xfrm>
            <a:off x="-1090946" y="8652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0084" y="-166836"/>
            <a:ext cx="6112316" cy="58818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78663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18070</TotalTime>
  <Words>398</Words>
  <Application>Microsoft Office PowerPoint</Application>
  <PresentationFormat>全屏显示(16:10)</PresentationFormat>
  <Paragraphs>132</Paragraphs>
  <Slides>17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8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Thanks！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Noah</dc:creator>
  <cp:lastModifiedBy>youtian</cp:lastModifiedBy>
  <cp:revision>1455</cp:revision>
  <dcterms:created xsi:type="dcterms:W3CDTF">2011-02-19T10:37:15Z</dcterms:created>
  <dcterms:modified xsi:type="dcterms:W3CDTF">2018-07-16T11:10:48Z</dcterms:modified>
</cp:coreProperties>
</file>