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7d2f50a888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7d2f50a88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7d2f50a888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7d2f50a88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Parch and Posey: the deepdive</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Analysis Report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Contributors</a:t>
            </a:r>
            <a:endParaRPr/>
          </a:p>
        </p:txBody>
      </p:sp>
      <p:grpSp>
        <p:nvGrpSpPr>
          <p:cNvPr id="92" name="Google Shape;92;p14"/>
          <p:cNvGrpSpPr/>
          <p:nvPr/>
        </p:nvGrpSpPr>
        <p:grpSpPr>
          <a:xfrm>
            <a:off x="3320450" y="1304875"/>
            <a:ext cx="2632500" cy="3416400"/>
            <a:chOff x="3320450" y="1304875"/>
            <a:chExt cx="2632500" cy="3416400"/>
          </a:xfrm>
        </p:grpSpPr>
        <p:sp>
          <p:nvSpPr>
            <p:cNvPr id="93" name="Google Shape;93;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Jerry Ogbuani</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96" name="Google Shape;96;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Chikodi Obu</a:t>
            </a:r>
            <a:endParaRPr>
              <a:solidFill>
                <a:schemeClr val="lt1"/>
              </a:solidFill>
            </a:endParaRPr>
          </a:p>
          <a:p>
            <a:pPr indent="0" lvl="0" marL="0" rtl="0" algn="l">
              <a:spcBef>
                <a:spcPts val="0"/>
              </a:spcBef>
              <a:spcAft>
                <a:spcPts val="0"/>
              </a:spcAft>
              <a:buNone/>
            </a:pPr>
            <a:r>
              <a:t/>
            </a:r>
            <a:endParaRPr>
              <a:solidFill>
                <a:schemeClr val="lt1"/>
              </a:solidFill>
            </a:endParaRPr>
          </a:p>
        </p:txBody>
      </p:sp>
      <p:grpSp>
        <p:nvGrpSpPr>
          <p:cNvPr id="97" name="Google Shape;97;p14"/>
          <p:cNvGrpSpPr/>
          <p:nvPr/>
        </p:nvGrpSpPr>
        <p:grpSpPr>
          <a:xfrm>
            <a:off x="431925" y="1304875"/>
            <a:ext cx="2628925" cy="3416400"/>
            <a:chOff x="431925" y="1304875"/>
            <a:chExt cx="2628925" cy="3416400"/>
          </a:xfrm>
        </p:grpSpPr>
        <p:sp>
          <p:nvSpPr>
            <p:cNvPr id="98" name="Google Shape;98;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 name="Google Shape;100;p14"/>
          <p:cNvGrpSpPr/>
          <p:nvPr/>
        </p:nvGrpSpPr>
        <p:grpSpPr>
          <a:xfrm>
            <a:off x="6212550" y="1304875"/>
            <a:ext cx="2632500" cy="3416400"/>
            <a:chOff x="6212550" y="1304875"/>
            <a:chExt cx="2632500" cy="3416400"/>
          </a:xfrm>
        </p:grpSpPr>
        <p:sp>
          <p:nvSpPr>
            <p:cNvPr id="101" name="Google Shape;101;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3" name="Google Shape;103;p14"/>
          <p:cNvPicPr preferRelativeResize="0"/>
          <p:nvPr/>
        </p:nvPicPr>
        <p:blipFill>
          <a:blip r:embed="rId3">
            <a:alphaModFix/>
          </a:blip>
          <a:stretch>
            <a:fillRect/>
          </a:stretch>
        </p:blipFill>
        <p:spPr>
          <a:xfrm>
            <a:off x="3585588" y="2196575"/>
            <a:ext cx="2102225" cy="2102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5"/>
          <p:cNvSpPr txBox="1"/>
          <p:nvPr>
            <p:ph type="title"/>
          </p:nvPr>
        </p:nvSpPr>
        <p:spPr>
          <a:xfrm>
            <a:off x="3251100" y="243525"/>
            <a:ext cx="2641800" cy="53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t>Channel Performance</a:t>
            </a:r>
            <a:endParaRPr sz="1600"/>
          </a:p>
        </p:txBody>
      </p:sp>
      <p:sp>
        <p:nvSpPr>
          <p:cNvPr id="109" name="Google Shape;109;p15"/>
          <p:cNvSpPr txBox="1"/>
          <p:nvPr/>
        </p:nvSpPr>
        <p:spPr>
          <a:xfrm>
            <a:off x="59050" y="774825"/>
            <a:ext cx="2322000" cy="42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lt1"/>
                </a:solidFill>
                <a:latin typeface="Roboto"/>
                <a:ea typeface="Roboto"/>
                <a:cs typeface="Roboto"/>
                <a:sym typeface="Roboto"/>
              </a:rPr>
              <a:t>Standard products </a:t>
            </a:r>
            <a:r>
              <a:rPr lang="en" sz="1000">
                <a:solidFill>
                  <a:schemeClr val="lt1"/>
                </a:solidFill>
                <a:latin typeface="Roboto"/>
                <a:ea typeface="Roboto"/>
                <a:cs typeface="Roboto"/>
                <a:sym typeface="Roboto"/>
              </a:rPr>
              <a:t>are the dominant revenue driver, consistently leading across all channels, with </a:t>
            </a:r>
            <a:r>
              <a:rPr b="1" lang="en" sz="1000">
                <a:solidFill>
                  <a:schemeClr val="lt1"/>
                </a:solidFill>
                <a:latin typeface="Roboto"/>
                <a:ea typeface="Roboto"/>
                <a:cs typeface="Roboto"/>
                <a:sym typeface="Roboto"/>
              </a:rPr>
              <a:t>Direct sales </a:t>
            </a:r>
            <a:r>
              <a:rPr lang="en" sz="1000">
                <a:solidFill>
                  <a:schemeClr val="lt1"/>
                </a:solidFill>
                <a:latin typeface="Roboto"/>
                <a:ea typeface="Roboto"/>
                <a:cs typeface="Roboto"/>
                <a:sym typeface="Roboto"/>
              </a:rPr>
              <a:t>exceeding 1.9M units sold. </a:t>
            </a:r>
            <a:r>
              <a:rPr b="1" lang="en" sz="1000">
                <a:solidFill>
                  <a:schemeClr val="lt1"/>
                </a:solidFill>
                <a:latin typeface="Roboto"/>
                <a:ea typeface="Roboto"/>
                <a:cs typeface="Roboto"/>
                <a:sym typeface="Roboto"/>
              </a:rPr>
              <a:t>Facebook</a:t>
            </a:r>
            <a:r>
              <a:rPr lang="en" sz="1000">
                <a:solidFill>
                  <a:schemeClr val="lt1"/>
                </a:solidFill>
                <a:latin typeface="Roboto"/>
                <a:ea typeface="Roboto"/>
                <a:cs typeface="Roboto"/>
                <a:sym typeface="Roboto"/>
              </a:rPr>
              <a:t> and </a:t>
            </a:r>
            <a:r>
              <a:rPr b="1" lang="en" sz="1000">
                <a:solidFill>
                  <a:schemeClr val="lt1"/>
                </a:solidFill>
                <a:latin typeface="Roboto"/>
                <a:ea typeface="Roboto"/>
                <a:cs typeface="Roboto"/>
                <a:sym typeface="Roboto"/>
              </a:rPr>
              <a:t>AdWords </a:t>
            </a:r>
            <a:r>
              <a:rPr lang="en" sz="1000">
                <a:solidFill>
                  <a:schemeClr val="lt1"/>
                </a:solidFill>
                <a:latin typeface="Roboto"/>
                <a:ea typeface="Roboto"/>
                <a:cs typeface="Roboto"/>
                <a:sym typeface="Roboto"/>
              </a:rPr>
              <a:t>each </a:t>
            </a:r>
            <a:r>
              <a:rPr lang="en" sz="1000">
                <a:solidFill>
                  <a:schemeClr val="lt1"/>
                </a:solidFill>
                <a:latin typeface="Roboto"/>
                <a:ea typeface="Roboto"/>
                <a:cs typeface="Roboto"/>
                <a:sym typeface="Roboto"/>
              </a:rPr>
              <a:t>also perform strongly at around 1.7M units.</a:t>
            </a:r>
            <a:endParaRPr sz="1000">
              <a:solidFill>
                <a:schemeClr val="lt1"/>
              </a:solidFill>
              <a:latin typeface="Roboto"/>
              <a:ea typeface="Roboto"/>
              <a:cs typeface="Roboto"/>
              <a:sym typeface="Roboto"/>
            </a:endParaRPr>
          </a:p>
          <a:p>
            <a:pPr indent="0" lvl="0" marL="0" rtl="0" algn="l">
              <a:spcBef>
                <a:spcPts val="0"/>
              </a:spcBef>
              <a:spcAft>
                <a:spcPts val="0"/>
              </a:spcAft>
              <a:buNone/>
            </a:pPr>
            <a:r>
              <a:t/>
            </a:r>
            <a:endParaRPr sz="1000">
              <a:solidFill>
                <a:schemeClr val="lt1"/>
              </a:solidFill>
              <a:latin typeface="Roboto"/>
              <a:ea typeface="Roboto"/>
              <a:cs typeface="Roboto"/>
              <a:sym typeface="Roboto"/>
            </a:endParaRPr>
          </a:p>
          <a:p>
            <a:pPr indent="0" lvl="0" marL="0" rtl="0" algn="l">
              <a:spcBef>
                <a:spcPts val="0"/>
              </a:spcBef>
              <a:spcAft>
                <a:spcPts val="0"/>
              </a:spcAft>
              <a:buNone/>
            </a:pPr>
            <a:r>
              <a:rPr b="1" lang="en" sz="1000">
                <a:solidFill>
                  <a:schemeClr val="lt1"/>
                </a:solidFill>
                <a:latin typeface="Roboto"/>
                <a:ea typeface="Roboto"/>
                <a:cs typeface="Roboto"/>
                <a:sym typeface="Roboto"/>
              </a:rPr>
              <a:t>Direct sales</a:t>
            </a:r>
            <a:r>
              <a:rPr lang="en" sz="1000">
                <a:solidFill>
                  <a:schemeClr val="lt1"/>
                </a:solidFill>
                <a:latin typeface="Roboto"/>
                <a:ea typeface="Roboto"/>
                <a:cs typeface="Roboto"/>
                <a:sym typeface="Roboto"/>
              </a:rPr>
              <a:t> further stand out for Gloss products, delivering over 1M units sold, the top channel for that product line.</a:t>
            </a:r>
            <a:endParaRPr sz="1000">
              <a:solidFill>
                <a:schemeClr val="lt1"/>
              </a:solidFill>
              <a:latin typeface="Roboto"/>
              <a:ea typeface="Roboto"/>
              <a:cs typeface="Roboto"/>
              <a:sym typeface="Roboto"/>
            </a:endParaRPr>
          </a:p>
          <a:p>
            <a:pPr indent="0" lvl="0" marL="0" rtl="0" algn="l">
              <a:spcBef>
                <a:spcPts val="0"/>
              </a:spcBef>
              <a:spcAft>
                <a:spcPts val="0"/>
              </a:spcAft>
              <a:buNone/>
            </a:pPr>
            <a:r>
              <a:t/>
            </a:r>
            <a:endParaRPr sz="1000">
              <a:solidFill>
                <a:schemeClr val="lt1"/>
              </a:solidFill>
              <a:latin typeface="Roboto"/>
              <a:ea typeface="Roboto"/>
              <a:cs typeface="Roboto"/>
              <a:sym typeface="Roboto"/>
            </a:endParaRPr>
          </a:p>
          <a:p>
            <a:pPr indent="0" lvl="0" marL="0" rtl="0" algn="l">
              <a:spcBef>
                <a:spcPts val="0"/>
              </a:spcBef>
              <a:spcAft>
                <a:spcPts val="0"/>
              </a:spcAft>
              <a:buNone/>
            </a:pPr>
            <a:r>
              <a:rPr b="1" lang="en" sz="1000">
                <a:solidFill>
                  <a:schemeClr val="lt1"/>
                </a:solidFill>
                <a:latin typeface="Roboto"/>
                <a:ea typeface="Roboto"/>
                <a:cs typeface="Roboto"/>
                <a:sym typeface="Roboto"/>
              </a:rPr>
              <a:t>Poster products</a:t>
            </a:r>
            <a:r>
              <a:rPr lang="en" sz="1000">
                <a:solidFill>
                  <a:schemeClr val="lt1"/>
                </a:solidFill>
                <a:latin typeface="Roboto"/>
                <a:ea typeface="Roboto"/>
                <a:cs typeface="Roboto"/>
                <a:sym typeface="Roboto"/>
              </a:rPr>
              <a:t> lag significantly, averaging below 0.7M units per channel, signaling low demand.</a:t>
            </a:r>
            <a:endParaRPr sz="1000">
              <a:solidFill>
                <a:schemeClr val="lt1"/>
              </a:solidFill>
              <a:latin typeface="Roboto"/>
              <a:ea typeface="Roboto"/>
              <a:cs typeface="Roboto"/>
              <a:sym typeface="Roboto"/>
            </a:endParaRPr>
          </a:p>
          <a:p>
            <a:pPr indent="0" lvl="0" marL="0" rtl="0" algn="l">
              <a:spcBef>
                <a:spcPts val="0"/>
              </a:spcBef>
              <a:spcAft>
                <a:spcPts val="0"/>
              </a:spcAft>
              <a:buNone/>
            </a:pPr>
            <a:r>
              <a:t/>
            </a:r>
            <a:endParaRPr sz="1000">
              <a:solidFill>
                <a:schemeClr val="lt1"/>
              </a:solidFill>
              <a:latin typeface="Roboto"/>
              <a:ea typeface="Roboto"/>
              <a:cs typeface="Roboto"/>
              <a:sym typeface="Roboto"/>
            </a:endParaRPr>
          </a:p>
          <a:p>
            <a:pPr indent="0" lvl="0" marL="0" rtl="0" algn="l">
              <a:spcBef>
                <a:spcPts val="0"/>
              </a:spcBef>
              <a:spcAft>
                <a:spcPts val="0"/>
              </a:spcAft>
              <a:buNone/>
            </a:pPr>
            <a:r>
              <a:rPr b="1" lang="en" sz="1000">
                <a:solidFill>
                  <a:schemeClr val="lt1"/>
                </a:solidFill>
                <a:latin typeface="Roboto"/>
                <a:ea typeface="Roboto"/>
                <a:cs typeface="Roboto"/>
                <a:sym typeface="Roboto"/>
              </a:rPr>
              <a:t>Recommendation</a:t>
            </a:r>
            <a:r>
              <a:rPr lang="en" sz="1000">
                <a:solidFill>
                  <a:schemeClr val="lt1"/>
                </a:solidFill>
                <a:latin typeface="Roboto"/>
                <a:ea typeface="Roboto"/>
                <a:cs typeface="Roboto"/>
                <a:sym typeface="Roboto"/>
              </a:rPr>
              <a:t>: Strengthen investments in Direct sales and AdWords, as they are the biggest contributors to Standard product success. At the same time, maintain Direct sales strategies for Gloss, while exploring repositioning or promotional campaigns for Poster products.</a:t>
            </a:r>
            <a:endParaRPr sz="1000">
              <a:solidFill>
                <a:schemeClr val="lt1"/>
              </a:solidFill>
              <a:latin typeface="Roboto"/>
              <a:ea typeface="Roboto"/>
              <a:cs typeface="Roboto"/>
              <a:sym typeface="Roboto"/>
            </a:endParaRPr>
          </a:p>
        </p:txBody>
      </p:sp>
      <p:pic>
        <p:nvPicPr>
          <p:cNvPr id="110" name="Google Shape;110;p15"/>
          <p:cNvPicPr preferRelativeResize="0"/>
          <p:nvPr/>
        </p:nvPicPr>
        <p:blipFill>
          <a:blip r:embed="rId3">
            <a:alphaModFix/>
          </a:blip>
          <a:stretch>
            <a:fillRect/>
          </a:stretch>
        </p:blipFill>
        <p:spPr>
          <a:xfrm>
            <a:off x="2550675" y="1488050"/>
            <a:ext cx="6559026" cy="361570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2335950" y="36975"/>
            <a:ext cx="4472100" cy="53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t>Impact of Top 10 Clients on Total Amount</a:t>
            </a:r>
            <a:endParaRPr sz="1600"/>
          </a:p>
        </p:txBody>
      </p:sp>
      <p:sp>
        <p:nvSpPr>
          <p:cNvPr id="116" name="Google Shape;116;p16"/>
          <p:cNvSpPr txBox="1"/>
          <p:nvPr/>
        </p:nvSpPr>
        <p:spPr>
          <a:xfrm>
            <a:off x="110700" y="605075"/>
            <a:ext cx="2959200" cy="10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Roboto"/>
                <a:ea typeface="Roboto"/>
                <a:cs typeface="Roboto"/>
                <a:sym typeface="Roboto"/>
              </a:rPr>
              <a:t>Percentages</a:t>
            </a:r>
            <a:endParaRPr b="1" sz="1300">
              <a:solidFill>
                <a:schemeClr val="lt1"/>
              </a:solidFill>
              <a:latin typeface="Roboto"/>
              <a:ea typeface="Roboto"/>
              <a:cs typeface="Roboto"/>
              <a:sym typeface="Roboto"/>
            </a:endParaRPr>
          </a:p>
          <a:p>
            <a:pPr indent="0" lvl="0" marL="0" rtl="0" algn="l">
              <a:spcBef>
                <a:spcPts val="0"/>
              </a:spcBef>
              <a:spcAft>
                <a:spcPts val="0"/>
              </a:spcAft>
              <a:buNone/>
            </a:pPr>
            <a:r>
              <a:t/>
            </a:r>
            <a:endParaRPr sz="1000">
              <a:solidFill>
                <a:schemeClr val="lt1"/>
              </a:solidFill>
              <a:latin typeface="Roboto"/>
              <a:ea typeface="Roboto"/>
              <a:cs typeface="Roboto"/>
              <a:sym typeface="Roboto"/>
            </a:endParaRPr>
          </a:p>
          <a:p>
            <a:pPr indent="0" lvl="0" marL="0" rtl="0" algn="l">
              <a:spcBef>
                <a:spcPts val="0"/>
              </a:spcBef>
              <a:spcAft>
                <a:spcPts val="0"/>
              </a:spcAft>
              <a:buNone/>
            </a:pPr>
            <a:r>
              <a:rPr lang="en" sz="1000">
                <a:solidFill>
                  <a:schemeClr val="lt1"/>
                </a:solidFill>
                <a:latin typeface="Roboto"/>
                <a:ea typeface="Roboto"/>
                <a:cs typeface="Roboto"/>
                <a:sym typeface="Roboto"/>
              </a:rPr>
              <a:t>Top 10 contribution: 3.05M ÷ 23.14M ≈ 13.18%</a:t>
            </a:r>
            <a:endParaRPr sz="1000">
              <a:solidFill>
                <a:schemeClr val="lt1"/>
              </a:solidFill>
              <a:latin typeface="Roboto"/>
              <a:ea typeface="Roboto"/>
              <a:cs typeface="Roboto"/>
              <a:sym typeface="Roboto"/>
            </a:endParaRPr>
          </a:p>
          <a:p>
            <a:pPr indent="0" lvl="0" marL="0" rtl="0" algn="l">
              <a:spcBef>
                <a:spcPts val="0"/>
              </a:spcBef>
              <a:spcAft>
                <a:spcPts val="0"/>
              </a:spcAft>
              <a:buNone/>
            </a:pPr>
            <a:r>
              <a:t/>
            </a:r>
            <a:endParaRPr sz="1000">
              <a:solidFill>
                <a:schemeClr val="lt1"/>
              </a:solidFill>
              <a:latin typeface="Roboto"/>
              <a:ea typeface="Roboto"/>
              <a:cs typeface="Roboto"/>
              <a:sym typeface="Roboto"/>
            </a:endParaRPr>
          </a:p>
          <a:p>
            <a:pPr indent="0" lvl="0" marL="0" rtl="0" algn="l">
              <a:spcBef>
                <a:spcPts val="0"/>
              </a:spcBef>
              <a:spcAft>
                <a:spcPts val="0"/>
              </a:spcAft>
              <a:buNone/>
            </a:pPr>
            <a:r>
              <a:rPr lang="en" sz="1000">
                <a:solidFill>
                  <a:schemeClr val="lt1"/>
                </a:solidFill>
                <a:latin typeface="Roboto"/>
                <a:ea typeface="Roboto"/>
                <a:cs typeface="Roboto"/>
                <a:sym typeface="Roboto"/>
              </a:rPr>
              <a:t>Remaining 341 contribution: ≈ 86.82%</a:t>
            </a:r>
            <a:endParaRPr sz="1000">
              <a:solidFill>
                <a:schemeClr val="lt1"/>
              </a:solidFill>
              <a:latin typeface="Roboto"/>
              <a:ea typeface="Roboto"/>
              <a:cs typeface="Roboto"/>
              <a:sym typeface="Roboto"/>
            </a:endParaRPr>
          </a:p>
        </p:txBody>
      </p:sp>
      <p:pic>
        <p:nvPicPr>
          <p:cNvPr id="117" name="Google Shape;117;p16"/>
          <p:cNvPicPr preferRelativeResize="0"/>
          <p:nvPr/>
        </p:nvPicPr>
        <p:blipFill>
          <a:blip r:embed="rId3">
            <a:alphaModFix/>
          </a:blip>
          <a:stretch>
            <a:fillRect/>
          </a:stretch>
        </p:blipFill>
        <p:spPr>
          <a:xfrm>
            <a:off x="2614725" y="1461150"/>
            <a:ext cx="6433350" cy="3571649"/>
          </a:xfrm>
          <a:prstGeom prst="rect">
            <a:avLst/>
          </a:prstGeom>
          <a:noFill/>
          <a:ln>
            <a:noFill/>
          </a:ln>
        </p:spPr>
      </p:pic>
      <p:pic>
        <p:nvPicPr>
          <p:cNvPr id="118" name="Google Shape;118;p16"/>
          <p:cNvPicPr preferRelativeResize="0"/>
          <p:nvPr/>
        </p:nvPicPr>
        <p:blipFill>
          <a:blip r:embed="rId4">
            <a:alphaModFix/>
          </a:blip>
          <a:stretch>
            <a:fillRect/>
          </a:stretch>
        </p:blipFill>
        <p:spPr>
          <a:xfrm>
            <a:off x="5465775" y="605075"/>
            <a:ext cx="1587300" cy="642000"/>
          </a:xfrm>
          <a:prstGeom prst="rect">
            <a:avLst/>
          </a:prstGeom>
          <a:noFill/>
          <a:ln>
            <a:noFill/>
          </a:ln>
        </p:spPr>
      </p:pic>
      <p:sp>
        <p:nvSpPr>
          <p:cNvPr id="119" name="Google Shape;119;p16"/>
          <p:cNvSpPr txBox="1"/>
          <p:nvPr/>
        </p:nvSpPr>
        <p:spPr>
          <a:xfrm>
            <a:off x="169725" y="1697275"/>
            <a:ext cx="2361600" cy="321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Roboto"/>
                <a:ea typeface="Roboto"/>
                <a:cs typeface="Roboto"/>
                <a:sym typeface="Roboto"/>
              </a:rPr>
              <a:t>Insights</a:t>
            </a:r>
            <a:endParaRPr b="1" sz="1300">
              <a:solidFill>
                <a:schemeClr val="lt1"/>
              </a:solidFill>
              <a:latin typeface="Roboto"/>
              <a:ea typeface="Roboto"/>
              <a:cs typeface="Roboto"/>
              <a:sym typeface="Roboto"/>
            </a:endParaRPr>
          </a:p>
          <a:p>
            <a:pPr indent="0" lvl="0" marL="0" rtl="0" algn="l">
              <a:spcBef>
                <a:spcPts val="0"/>
              </a:spcBef>
              <a:spcAft>
                <a:spcPts val="0"/>
              </a:spcAft>
              <a:buNone/>
            </a:pPr>
            <a:r>
              <a:t/>
            </a:r>
            <a:endParaRPr sz="1100">
              <a:solidFill>
                <a:schemeClr val="lt1"/>
              </a:solidFill>
              <a:latin typeface="Roboto"/>
              <a:ea typeface="Roboto"/>
              <a:cs typeface="Roboto"/>
              <a:sym typeface="Roboto"/>
            </a:endParaRPr>
          </a:p>
          <a:p>
            <a:pPr indent="-298450" lvl="0" marL="457200" rtl="0" algn="l">
              <a:spcBef>
                <a:spcPts val="0"/>
              </a:spcBef>
              <a:spcAft>
                <a:spcPts val="0"/>
              </a:spcAft>
              <a:buClr>
                <a:schemeClr val="lt1"/>
              </a:buClr>
              <a:buSzPts val="1100"/>
              <a:buFont typeface="Roboto"/>
              <a:buChar char="●"/>
            </a:pPr>
            <a:r>
              <a:rPr lang="en" sz="1100">
                <a:solidFill>
                  <a:schemeClr val="lt1"/>
                </a:solidFill>
                <a:latin typeface="Roboto"/>
                <a:ea typeface="Roboto"/>
                <a:cs typeface="Roboto"/>
                <a:sym typeface="Roboto"/>
              </a:rPr>
              <a:t>Revenue is widely </a:t>
            </a:r>
            <a:endParaRPr sz="1100">
              <a:solidFill>
                <a:schemeClr val="lt1"/>
              </a:solidFill>
              <a:latin typeface="Roboto"/>
              <a:ea typeface="Roboto"/>
              <a:cs typeface="Roboto"/>
              <a:sym typeface="Roboto"/>
            </a:endParaRPr>
          </a:p>
          <a:p>
            <a:pPr indent="0" lvl="0" marL="0" rtl="0" algn="l">
              <a:spcBef>
                <a:spcPts val="0"/>
              </a:spcBef>
              <a:spcAft>
                <a:spcPts val="0"/>
              </a:spcAft>
              <a:buNone/>
            </a:pPr>
            <a:r>
              <a:rPr lang="en" sz="1100">
                <a:solidFill>
                  <a:schemeClr val="lt1"/>
                </a:solidFill>
                <a:latin typeface="Roboto"/>
                <a:ea typeface="Roboto"/>
                <a:cs typeface="Roboto"/>
                <a:sym typeface="Roboto"/>
              </a:rPr>
              <a:t>distributed — the top 10 customers account for only ~13% of total amount, so the business is not highly dependent on a very small number of accounts.</a:t>
            </a:r>
            <a:endParaRPr sz="1100">
              <a:solidFill>
                <a:schemeClr val="lt1"/>
              </a:solidFill>
              <a:latin typeface="Roboto"/>
              <a:ea typeface="Roboto"/>
              <a:cs typeface="Roboto"/>
              <a:sym typeface="Roboto"/>
            </a:endParaRPr>
          </a:p>
          <a:p>
            <a:pPr indent="0" lvl="0" marL="0" rtl="0" algn="l">
              <a:spcBef>
                <a:spcPts val="0"/>
              </a:spcBef>
              <a:spcAft>
                <a:spcPts val="0"/>
              </a:spcAft>
              <a:buNone/>
            </a:pPr>
            <a:r>
              <a:t/>
            </a:r>
            <a:endParaRPr sz="1100">
              <a:solidFill>
                <a:schemeClr val="lt1"/>
              </a:solidFill>
              <a:latin typeface="Roboto"/>
              <a:ea typeface="Roboto"/>
              <a:cs typeface="Roboto"/>
              <a:sym typeface="Roboto"/>
            </a:endParaRPr>
          </a:p>
          <a:p>
            <a:pPr indent="-298450" lvl="0" marL="457200" rtl="0" algn="l">
              <a:spcBef>
                <a:spcPts val="0"/>
              </a:spcBef>
              <a:spcAft>
                <a:spcPts val="0"/>
              </a:spcAft>
              <a:buClr>
                <a:schemeClr val="lt1"/>
              </a:buClr>
              <a:buSzPts val="1100"/>
              <a:buFont typeface="Roboto"/>
              <a:buChar char="●"/>
            </a:pPr>
            <a:r>
              <a:rPr lang="en" sz="1100">
                <a:solidFill>
                  <a:schemeClr val="lt1"/>
                </a:solidFill>
                <a:latin typeface="Roboto"/>
                <a:ea typeface="Roboto"/>
                <a:cs typeface="Roboto"/>
                <a:sym typeface="Roboto"/>
              </a:rPr>
              <a:t>This is the opposite of a </a:t>
            </a:r>
            <a:endParaRPr sz="1100">
              <a:solidFill>
                <a:schemeClr val="lt1"/>
              </a:solidFill>
              <a:latin typeface="Roboto"/>
              <a:ea typeface="Roboto"/>
              <a:cs typeface="Roboto"/>
              <a:sym typeface="Roboto"/>
            </a:endParaRPr>
          </a:p>
          <a:p>
            <a:pPr indent="0" lvl="0" marL="0" rtl="0" algn="l">
              <a:spcBef>
                <a:spcPts val="0"/>
              </a:spcBef>
              <a:spcAft>
                <a:spcPts val="0"/>
              </a:spcAft>
              <a:buNone/>
            </a:pPr>
            <a:r>
              <a:rPr lang="en" sz="1100">
                <a:solidFill>
                  <a:schemeClr val="lt1"/>
                </a:solidFill>
                <a:latin typeface="Roboto"/>
                <a:ea typeface="Roboto"/>
                <a:cs typeface="Roboto"/>
                <a:sym typeface="Roboto"/>
              </a:rPr>
              <a:t>high-concentration risk scenario; instead you have a broad base of contributing customers.</a:t>
            </a:r>
            <a:endParaRPr sz="1100">
              <a:solidFill>
                <a:schemeClr val="lt1"/>
              </a:solidFill>
              <a:latin typeface="Roboto"/>
              <a:ea typeface="Roboto"/>
              <a:cs typeface="Roboto"/>
              <a:sym typeface="Roboto"/>
            </a:endParaRPr>
          </a:p>
        </p:txBody>
      </p:sp>
      <p:pic>
        <p:nvPicPr>
          <p:cNvPr id="120" name="Google Shape;120;p16"/>
          <p:cNvPicPr preferRelativeResize="0"/>
          <p:nvPr/>
        </p:nvPicPr>
        <p:blipFill>
          <a:blip r:embed="rId5">
            <a:alphaModFix/>
          </a:blip>
          <a:stretch>
            <a:fillRect/>
          </a:stretch>
        </p:blipFill>
        <p:spPr>
          <a:xfrm>
            <a:off x="7481825" y="605075"/>
            <a:ext cx="1566259" cy="642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7"/>
          <p:cNvSpPr txBox="1"/>
          <p:nvPr>
            <p:ph type="title"/>
          </p:nvPr>
        </p:nvSpPr>
        <p:spPr>
          <a:xfrm>
            <a:off x="199250" y="870775"/>
            <a:ext cx="8744700" cy="67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t>Sales peaked in 2016 among the years 2013–2017, with December showing the highest monthly sales, indicating strong seasonal trends at year-end.</a:t>
            </a:r>
            <a:endParaRPr sz="1200"/>
          </a:p>
        </p:txBody>
      </p:sp>
      <p:sp>
        <p:nvSpPr>
          <p:cNvPr id="126" name="Google Shape;126;p17"/>
          <p:cNvSpPr txBox="1"/>
          <p:nvPr/>
        </p:nvSpPr>
        <p:spPr>
          <a:xfrm>
            <a:off x="228775" y="3180525"/>
            <a:ext cx="3623400" cy="5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Roboto"/>
                <a:ea typeface="Roboto"/>
                <a:cs typeface="Roboto"/>
                <a:sym typeface="Roboto"/>
              </a:rPr>
              <a:t>Key Observations:</a:t>
            </a:r>
            <a:endParaRPr b="1" sz="1200">
              <a:solidFill>
                <a:schemeClr val="lt1"/>
              </a:solidFill>
              <a:latin typeface="Roboto"/>
              <a:ea typeface="Roboto"/>
              <a:cs typeface="Roboto"/>
              <a:sym typeface="Roboto"/>
            </a:endParaRPr>
          </a:p>
          <a:p>
            <a:pPr indent="0" lvl="0" marL="0" rtl="0" algn="l">
              <a:spcBef>
                <a:spcPts val="0"/>
              </a:spcBef>
              <a:spcAft>
                <a:spcPts val="0"/>
              </a:spcAft>
              <a:buNone/>
            </a:pPr>
            <a:r>
              <a:t/>
            </a:r>
            <a:endParaRPr sz="1200">
              <a:solidFill>
                <a:schemeClr val="lt1"/>
              </a:solidFill>
              <a:latin typeface="Roboto"/>
              <a:ea typeface="Roboto"/>
              <a:cs typeface="Roboto"/>
              <a:sym typeface="Roboto"/>
            </a:endParaRPr>
          </a:p>
          <a:p>
            <a:pPr indent="0" lvl="0" marL="0" rtl="0" algn="l">
              <a:spcBef>
                <a:spcPts val="0"/>
              </a:spcBef>
              <a:spcAft>
                <a:spcPts val="0"/>
              </a:spcAft>
              <a:buNone/>
            </a:pPr>
            <a:r>
              <a:rPr b="1" lang="en" sz="1200">
                <a:solidFill>
                  <a:schemeClr val="lt1"/>
                </a:solidFill>
                <a:latin typeface="Roboto"/>
                <a:ea typeface="Roboto"/>
                <a:cs typeface="Roboto"/>
                <a:sym typeface="Roboto"/>
              </a:rPr>
              <a:t>Peak Year</a:t>
            </a:r>
            <a:r>
              <a:rPr lang="en" sz="1200">
                <a:solidFill>
                  <a:schemeClr val="lt1"/>
                </a:solidFill>
                <a:latin typeface="Roboto"/>
                <a:ea typeface="Roboto"/>
                <a:cs typeface="Roboto"/>
                <a:sym typeface="Roboto"/>
              </a:rPr>
              <a:t>: 2016 shows the highest total sales across all years, with sales exceeding 1.7 million in December 2016.</a:t>
            </a:r>
            <a:endParaRPr sz="1200">
              <a:solidFill>
                <a:schemeClr val="lt1"/>
              </a:solidFill>
              <a:latin typeface="Roboto"/>
              <a:ea typeface="Roboto"/>
              <a:cs typeface="Roboto"/>
              <a:sym typeface="Roboto"/>
            </a:endParaRPr>
          </a:p>
          <a:p>
            <a:pPr indent="0" lvl="0" marL="0" rtl="0" algn="l">
              <a:spcBef>
                <a:spcPts val="0"/>
              </a:spcBef>
              <a:spcAft>
                <a:spcPts val="0"/>
              </a:spcAft>
              <a:buNone/>
            </a:pPr>
            <a:r>
              <a:t/>
            </a:r>
            <a:endParaRPr sz="1200">
              <a:solidFill>
                <a:schemeClr val="lt1"/>
              </a:solidFill>
              <a:latin typeface="Roboto"/>
              <a:ea typeface="Roboto"/>
              <a:cs typeface="Roboto"/>
              <a:sym typeface="Roboto"/>
            </a:endParaRPr>
          </a:p>
          <a:p>
            <a:pPr indent="0" lvl="0" marL="0" rtl="0" algn="l">
              <a:spcBef>
                <a:spcPts val="0"/>
              </a:spcBef>
              <a:spcAft>
                <a:spcPts val="0"/>
              </a:spcAft>
              <a:buNone/>
            </a:pPr>
            <a:r>
              <a:rPr b="1" lang="en" sz="1200">
                <a:solidFill>
                  <a:schemeClr val="lt1"/>
                </a:solidFill>
                <a:latin typeface="Roboto"/>
                <a:ea typeface="Roboto"/>
                <a:cs typeface="Roboto"/>
                <a:sym typeface="Roboto"/>
              </a:rPr>
              <a:t>Peak Month</a:t>
            </a:r>
            <a:r>
              <a:rPr lang="en" sz="1200">
                <a:solidFill>
                  <a:schemeClr val="lt1"/>
                </a:solidFill>
                <a:latin typeface="Roboto"/>
                <a:ea typeface="Roboto"/>
                <a:cs typeface="Roboto"/>
                <a:sym typeface="Roboto"/>
              </a:rPr>
              <a:t>: December consistently has the highest sales each year, highlighting strong seasonal/holiday demand.</a:t>
            </a:r>
            <a:endParaRPr sz="1200">
              <a:solidFill>
                <a:schemeClr val="lt1"/>
              </a:solidFill>
              <a:latin typeface="Roboto"/>
              <a:ea typeface="Roboto"/>
              <a:cs typeface="Roboto"/>
              <a:sym typeface="Roboto"/>
            </a:endParaRPr>
          </a:p>
        </p:txBody>
      </p:sp>
      <p:pic>
        <p:nvPicPr>
          <p:cNvPr id="127" name="Google Shape;127;p17"/>
          <p:cNvPicPr preferRelativeResize="0"/>
          <p:nvPr/>
        </p:nvPicPr>
        <p:blipFill>
          <a:blip r:embed="rId3">
            <a:alphaModFix/>
          </a:blip>
          <a:stretch>
            <a:fillRect/>
          </a:stretch>
        </p:blipFill>
        <p:spPr>
          <a:xfrm>
            <a:off x="199238" y="1660350"/>
            <a:ext cx="8744674" cy="1298800"/>
          </a:xfrm>
          <a:prstGeom prst="rect">
            <a:avLst/>
          </a:prstGeom>
          <a:noFill/>
          <a:ln>
            <a:noFill/>
          </a:ln>
        </p:spPr>
      </p:pic>
      <p:sp>
        <p:nvSpPr>
          <p:cNvPr id="128" name="Google Shape;128;p17"/>
          <p:cNvSpPr txBox="1"/>
          <p:nvPr/>
        </p:nvSpPr>
        <p:spPr>
          <a:xfrm>
            <a:off x="4757200" y="3180525"/>
            <a:ext cx="3623400" cy="5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Roboto"/>
                <a:ea typeface="Roboto"/>
                <a:cs typeface="Roboto"/>
                <a:sym typeface="Roboto"/>
              </a:rPr>
              <a:t>Insight for Management:</a:t>
            </a:r>
            <a:endParaRPr b="1" sz="1200">
              <a:solidFill>
                <a:schemeClr val="lt1"/>
              </a:solidFill>
              <a:latin typeface="Roboto"/>
              <a:ea typeface="Roboto"/>
              <a:cs typeface="Roboto"/>
              <a:sym typeface="Roboto"/>
            </a:endParaRPr>
          </a:p>
          <a:p>
            <a:pPr indent="0" lvl="0" marL="0" rtl="0" algn="l">
              <a:spcBef>
                <a:spcPts val="0"/>
              </a:spcBef>
              <a:spcAft>
                <a:spcPts val="0"/>
              </a:spcAft>
              <a:buNone/>
            </a:pPr>
            <a:r>
              <a:t/>
            </a:r>
            <a:endParaRPr b="1" sz="1200">
              <a:solidFill>
                <a:schemeClr val="lt1"/>
              </a:solidFill>
              <a:latin typeface="Roboto"/>
              <a:ea typeface="Roboto"/>
              <a:cs typeface="Roboto"/>
              <a:sym typeface="Roboto"/>
            </a:endParaRPr>
          </a:p>
          <a:p>
            <a:pPr indent="0" lvl="0" marL="0" rtl="0" algn="l">
              <a:spcBef>
                <a:spcPts val="0"/>
              </a:spcBef>
              <a:spcAft>
                <a:spcPts val="0"/>
              </a:spcAft>
              <a:buNone/>
            </a:pPr>
            <a:r>
              <a:rPr lang="en" sz="1200">
                <a:solidFill>
                  <a:schemeClr val="lt1"/>
                </a:solidFill>
                <a:latin typeface="Roboto"/>
                <a:ea typeface="Roboto"/>
                <a:cs typeface="Roboto"/>
                <a:sym typeface="Roboto"/>
              </a:rPr>
              <a:t>Focus marketing and inventory strategies around December and other 4th quarter months, especially leveraging peak performance observed in 2016.</a:t>
            </a:r>
            <a:endParaRPr sz="1200">
              <a:solidFill>
                <a:schemeClr val="lt1"/>
              </a:solidFill>
              <a:latin typeface="Roboto"/>
              <a:ea typeface="Roboto"/>
              <a:cs typeface="Roboto"/>
              <a:sym typeface="Roboto"/>
            </a:endParaRPr>
          </a:p>
        </p:txBody>
      </p:sp>
      <p:sp>
        <p:nvSpPr>
          <p:cNvPr id="129" name="Google Shape;129;p17"/>
          <p:cNvSpPr txBox="1"/>
          <p:nvPr/>
        </p:nvSpPr>
        <p:spPr>
          <a:xfrm>
            <a:off x="1771075" y="132825"/>
            <a:ext cx="5593800" cy="53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Roboto"/>
                <a:ea typeface="Roboto"/>
                <a:cs typeface="Roboto"/>
                <a:sym typeface="Roboto"/>
              </a:rPr>
              <a:t>Sales Trends by Year and Month</a:t>
            </a:r>
            <a:endParaRPr sz="1800">
              <a:solidFill>
                <a:schemeClr val="lt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grpSp>
        <p:nvGrpSpPr>
          <p:cNvPr id="134" name="Google Shape;134;p18"/>
          <p:cNvGrpSpPr/>
          <p:nvPr/>
        </p:nvGrpSpPr>
        <p:grpSpPr>
          <a:xfrm>
            <a:off x="4939500" y="1219611"/>
            <a:ext cx="3837000" cy="2704200"/>
            <a:chOff x="4939500" y="1219611"/>
            <a:chExt cx="3837000" cy="2704200"/>
          </a:xfrm>
        </p:grpSpPr>
        <p:cxnSp>
          <p:nvCxnSpPr>
            <p:cNvPr id="135" name="Google Shape;135;p18"/>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36" name="Google Shape;136;p18"/>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37" name="Google Shape;137;p18"/>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38" name="Google Shape;138;p18"/>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39" name="Google Shape;139;p18"/>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40" name="Google Shape;140;p18"/>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41" name="Google Shape;141;p18"/>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42" name="Google Shape;142;p18"/>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43" name="Google Shape;143;p18"/>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44" name="Google Shape;144;p18"/>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145" name="Google Shape;145;p18"/>
          <p:cNvSpPr/>
          <p:nvPr/>
        </p:nvSpPr>
        <p:spPr>
          <a:xfrm>
            <a:off x="7014920" y="2133119"/>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8"/>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grpSp>
        <p:nvGrpSpPr>
          <p:cNvPr id="147" name="Google Shape;147;p18"/>
          <p:cNvGrpSpPr/>
          <p:nvPr/>
        </p:nvGrpSpPr>
        <p:grpSpPr>
          <a:xfrm>
            <a:off x="4939534" y="2017046"/>
            <a:ext cx="3825543" cy="1573620"/>
            <a:chOff x="1000000" y="2393988"/>
            <a:chExt cx="4144235" cy="1704713"/>
          </a:xfrm>
        </p:grpSpPr>
        <p:sp>
          <p:nvSpPr>
            <p:cNvPr id="148" name="Google Shape;148;p18"/>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149" name="Google Shape;149;p18"/>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8"/>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8"/>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8"/>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8"/>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8"/>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8"/>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18"/>
          <p:cNvSpPr/>
          <p:nvPr/>
        </p:nvSpPr>
        <p:spPr>
          <a:xfrm>
            <a:off x="6847150" y="1577745"/>
            <a:ext cx="1179600" cy="343800"/>
          </a:xfrm>
          <a:prstGeom prst="wedgeRoundRectCallout">
            <a:avLst>
              <a:gd fmla="val -21432" name="adj1"/>
              <a:gd fmla="val 84969" name="adj2"/>
              <a:gd fmla="val 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18"/>
          <p:cNvGrpSpPr/>
          <p:nvPr/>
        </p:nvGrpSpPr>
        <p:grpSpPr>
          <a:xfrm>
            <a:off x="4939557" y="1778136"/>
            <a:ext cx="3836911" cy="1503799"/>
            <a:chOff x="1000025" y="2059300"/>
            <a:chExt cx="4156550" cy="1629075"/>
          </a:xfrm>
        </p:grpSpPr>
        <p:sp>
          <p:nvSpPr>
            <p:cNvPr id="159" name="Google Shape;159;p18"/>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160" name="Google Shape;160;p18"/>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8"/>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8"/>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8"/>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8"/>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8"/>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8"/>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 name="Google Shape;168;p18"/>
          <p:cNvSpPr txBox="1"/>
          <p:nvPr>
            <p:ph idx="2" type="body"/>
          </p:nvPr>
        </p:nvSpPr>
        <p:spPr>
          <a:xfrm>
            <a:off x="6847150" y="1606395"/>
            <a:ext cx="1179600" cy="286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the-olympics</a:t>
            </a:r>
            <a:endParaRPr sz="13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