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93" r:id="rId4"/>
    <p:sldId id="283" r:id="rId5"/>
    <p:sldId id="294" r:id="rId6"/>
    <p:sldId id="284" r:id="rId7"/>
    <p:sldId id="285" r:id="rId8"/>
    <p:sldId id="286" r:id="rId9"/>
    <p:sldId id="295" r:id="rId10"/>
    <p:sldId id="290" r:id="rId11"/>
    <p:sldId id="296" r:id="rId12"/>
    <p:sldId id="291" r:id="rId13"/>
    <p:sldId id="297" r:id="rId14"/>
    <p:sldId id="303" r:id="rId15"/>
    <p:sldId id="287" r:id="rId16"/>
    <p:sldId id="292" r:id="rId17"/>
    <p:sldId id="301" r:id="rId18"/>
    <p:sldId id="298" r:id="rId19"/>
    <p:sldId id="288" r:id="rId20"/>
    <p:sldId id="299" r:id="rId21"/>
    <p:sldId id="289" r:id="rId22"/>
    <p:sldId id="302" r:id="rId23"/>
    <p:sldId id="300" r:id="rId24"/>
    <p:sldId id="28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伊　藤　　　　誓" initials="伊　藤　　　　誓" lastIdx="1" clrIdx="0">
    <p:extLst>
      <p:ext uri="{19B8F6BF-5375-455C-9EA6-DF929625EA0E}">
        <p15:presenceInfo xmlns:p15="http://schemas.microsoft.com/office/powerpoint/2012/main" userId="S::6920855087@utac.u-tokyo.ac.jp::3d2b9655-db92-4807-9c0a-d8883c0346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8"/>
    <p:restoredTop sz="94504"/>
  </p:normalViewPr>
  <p:slideViewPr>
    <p:cSldViewPr snapToGrid="0" snapToObjects="1">
      <p:cViewPr varScale="1">
        <p:scale>
          <a:sx n="107" d="100"/>
          <a:sy n="107" d="100"/>
        </p:scale>
        <p:origin x="11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EC97D-74A6-AA43-8705-52816EF0D646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5397-2359-6443-A365-7824B6F0E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9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35397-2359-6443-A365-7824B6F0EF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18579-42C4-F440-89CF-54D5B448D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5332F9-5E62-1A42-951D-65218E786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592B-0BD6-8542-A950-FEB74FFD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6C45E-6915-7645-87DB-03C923ED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CC7E-EED7-6A46-8D69-42690E5A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6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3AB3F-0473-8D40-90D3-C4BEEFE7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0D9CB1-3628-9142-B4B1-74B5AFC5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43A8D-8C0E-834C-B219-6CBFC53F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E186A-7B17-954D-AFAC-73A42B54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43EE4-07B7-0A40-9203-4522BFBE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640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A16331-DC84-3C41-9AA7-FAEDB17D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3F557-BBA2-9543-A00A-9FB929DF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A80FE-24EF-3E4B-8DFB-E21D7C7E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57555-5879-9F4D-9390-9969EFC5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1CF92-D3BC-D247-AEEE-B10DC88B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581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6CD7F-2B6E-ED49-A835-EEBF682E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0703A-5DD3-4C4B-918C-3AFC914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82C4E-8AF4-994E-AD3A-0BEE753B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F4139-1D2E-694E-8B24-1244D335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0B51C4-7AE8-8D41-A3B4-6FC51A1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60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BDFA8-A63E-A74D-B575-4105920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D8B95-B7B0-364D-B403-61855A54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AB1A8-24C8-9D47-A0CD-E995EA4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795B7-202A-CF4B-AE0E-C5A17C9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BAEF5-2192-9A4B-8AF4-D93BDF3B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335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2E6F1-7191-2B4A-A1A1-D41B633B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0F2EC-F3C2-3A45-94C0-FEFC10E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5AC41-36C4-B344-A984-5083830A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90673-27E4-A241-9AE2-EE9E36A4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EB01AE-55F4-D745-B38E-43A12930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483FC-7E41-7D4D-9B63-9749CAB7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07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A1BFA-B282-EB44-9AA2-A16953A5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13DFE1-6E66-9849-A684-E90E6D58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0A069E-787F-5949-A026-3DC823A7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1653EB-1A38-7940-8872-A2D2BCE55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272117-088F-524B-9A11-BFC55063E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D79008-E1D9-9642-A85C-3AC5A1C7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D8572F-C564-344E-8640-537A9B0D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9157BF-07BD-1B4F-B763-115A795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00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3C5EA-7469-EB4C-ACCC-BFC1C3F9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E0D7B3-D1CC-2541-8983-75C1B4AD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334368-4736-9048-AB25-1B3AC8ED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2BD27-C678-9E45-B740-7470897E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221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785288-2391-414F-9203-E3B10DF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D5EF1-7E53-C043-8018-F1B074AD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99C7F-F8C2-9145-B4FB-15ABD25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0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D1A1D-1650-F34A-9109-8223405D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FB844A-B37D-4840-B1FA-91659F97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800" b="0" i="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>
              <a:defRPr sz="2400" b="0" i="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>
              <a:defRPr sz="2000" b="0" i="0">
                <a:latin typeface="Meiryo" panose="020B0604030504040204" pitchFamily="34" charset="-128"/>
                <a:ea typeface="Meiryo" panose="020B0604030504040204" pitchFamily="34" charset="-128"/>
              </a:defRPr>
            </a:lvl4pPr>
            <a:lvl5pPr>
              <a:defRPr sz="2000" b="0" i="0">
                <a:latin typeface="Meiryo" panose="020B0604030504040204" pitchFamily="34" charset="-128"/>
                <a:ea typeface="Meiryo" panose="020B060403050404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3D1C4E-1005-7345-9883-A33D20B0E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CFEFEC-5A93-BC46-8A81-BE1E4836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40697D-E2DB-6B47-9FAD-3A18AB6B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C1F2DD-F96E-BF44-AF0D-40543389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142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DA5B2-8A3D-EE47-8808-99A9E8D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0F8E7C-974D-C54F-8A65-2787699AE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0454D1-6A8B-2E47-A07C-1CCCF0EB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F6E48-6F1B-D741-8B06-21A67BE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978363-FDEC-4142-9639-8D88CBAA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65190-8E5C-C84E-85D3-A248BBC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7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459A0D-EEB9-D345-8BCE-A33D1073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50724-1006-AE4C-A0F4-E13BFCCC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6AA43-F58C-E94F-9D62-B251EF92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47B93E4-2724-CC4D-8967-35CFE018A830}" type="datetimeFigureOut">
              <a:rPr lang="ja-JP" altLang="en-US" smtClean="0"/>
              <a:pPr/>
              <a:t>2020/6/12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B01A9-A408-7841-9AF5-3AE3AE98B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AB694-C431-7A46-8999-9EF8FE50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91EFA78F-A436-514C-BD96-30C73BB0D20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00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E020-7385-EB4A-A84D-AE6EACA6F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演習３　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最終回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5345EF-38DC-3143-AEA6-B6FBD03E9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理学部情報科学科４年　伊藤 誓</a:t>
            </a:r>
          </a:p>
        </p:txBody>
      </p:sp>
    </p:spTree>
    <p:extLst>
      <p:ext uri="{BB962C8B-B14F-4D97-AF65-F5344CB8AC3E}">
        <p14:creationId xmlns:p14="http://schemas.microsoft.com/office/powerpoint/2010/main" val="11547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C779-12E3-124C-8066-83BB2BD4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U-Net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D4F6E-3DFD-9544-8EC7-73B4D689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Generator</a:t>
            </a:r>
            <a:r>
              <a:rPr kumimoji="1" lang="ja-JP" altLang="en-US"/>
              <a:t>に適用</a:t>
            </a:r>
            <a:endParaRPr kumimoji="1" lang="en-US" altLang="ja-JP" dirty="0"/>
          </a:p>
          <a:p>
            <a:r>
              <a:rPr lang="ja-JP" altLang="en-US"/>
              <a:t>畳み込みを行い、</a:t>
            </a:r>
            <a:r>
              <a:rPr lang="en-US" altLang="ja-JP" dirty="0"/>
              <a:t>Decode</a:t>
            </a:r>
            <a:r>
              <a:rPr lang="ja-JP" altLang="en-US"/>
              <a:t>する際に、</a:t>
            </a:r>
            <a:r>
              <a:rPr lang="en-US" altLang="ja-JP" dirty="0"/>
              <a:t>Encode</a:t>
            </a:r>
            <a:r>
              <a:rPr lang="ja-JP" altLang="en-US"/>
              <a:t>時の情報を活用する</a:t>
            </a:r>
            <a:endParaRPr lang="en-US" altLang="ja-JP" dirty="0"/>
          </a:p>
          <a:p>
            <a:r>
              <a:rPr lang="ja-JP" altLang="en-US"/>
              <a:t>「物がどこにあるのか」の情報を保持する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コンテンツ プレースホルダー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BB3BDB8-668B-2C46-8CC5-4DC8D7EA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24" y="3682207"/>
            <a:ext cx="7317951" cy="24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PatchGAN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32776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F6555-A62D-DF45-8F38-C1C24416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Patch-GAN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76466-E127-9644-9DCE-BF67EC44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Generator</a:t>
            </a:r>
            <a:r>
              <a:rPr lang="ja-JP" altLang="en-US"/>
              <a:t>によって生成される画像がぼやけてしまう問題があった</a:t>
            </a:r>
            <a:endParaRPr lang="en-US" altLang="ja-JP" dirty="0"/>
          </a:p>
          <a:p>
            <a:r>
              <a:rPr kumimoji="1" lang="ja-JP" altLang="en-US"/>
              <a:t>そこで、元の画像を格子状に切り分けたものを</a:t>
            </a:r>
            <a:r>
              <a:rPr kumimoji="1" lang="en-US" altLang="ja-JP" dirty="0"/>
              <a:t>Discriminator</a:t>
            </a:r>
            <a:r>
              <a:rPr kumimoji="1" lang="ja-JP" altLang="en-US"/>
              <a:t>に与える</a:t>
            </a:r>
            <a:endParaRPr kumimoji="1" lang="en-US" altLang="ja-JP" dirty="0"/>
          </a:p>
          <a:p>
            <a:r>
              <a:rPr lang="ja-JP" altLang="en-US"/>
              <a:t>より「きめの細かい」判断が可能</a:t>
            </a:r>
            <a:endParaRPr lang="en-US" altLang="ja-JP" dirty="0"/>
          </a:p>
          <a:p>
            <a:r>
              <a:rPr kumimoji="1" lang="ja-JP" altLang="en-US"/>
              <a:t>（実際には、画像を切り分けて入力するわけではない）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 descr="屋外, 草, 道路, 写真 が含まれている画像&#10;&#10;自動的に生成された説明">
            <a:extLst>
              <a:ext uri="{FF2B5EF4-FFF2-40B4-BE49-F238E27FC236}">
                <a16:creationId xmlns:a16="http://schemas.microsoft.com/office/drawing/2014/main" id="{1EF636F3-9B64-D243-9D07-BBAAEED7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0950"/>
            <a:ext cx="12192000" cy="15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結果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2668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ABCA-85F1-804B-B30D-D9EAA90A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データセット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DF9AA-E742-5D47-B712-B522BE5C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論文が提供している</a:t>
            </a:r>
            <a:r>
              <a:rPr kumimoji="1" lang="en-US" altLang="ja-JP" dirty="0"/>
              <a:t>Facades</a:t>
            </a:r>
            <a:r>
              <a:rPr kumimoji="1" lang="ja-JP" altLang="en-US"/>
              <a:t>のデータセットを用いる</a:t>
            </a:r>
            <a:endParaRPr kumimoji="1" lang="en-US" altLang="ja-JP" dirty="0"/>
          </a:p>
          <a:p>
            <a:r>
              <a:rPr lang="ja-JP" altLang="en-US"/>
              <a:t>画像と、抽象画（窓やドアの位置を長方形で指定）のペア</a:t>
            </a:r>
            <a:r>
              <a:rPr lang="en-US" altLang="ja-JP" dirty="0"/>
              <a:t>400</a:t>
            </a:r>
            <a:r>
              <a:rPr lang="ja-JP" altLang="en-US"/>
              <a:t>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データ拡張として、反転と</a:t>
            </a:r>
            <a:r>
              <a:rPr lang="ja-JP" altLang="en-US"/>
              <a:t>切り出し</a:t>
            </a:r>
            <a:endParaRPr lang="en-US" altLang="ja-JP" dirty="0"/>
          </a:p>
          <a:p>
            <a:pPr lvl="1"/>
            <a:r>
              <a:rPr kumimoji="1" lang="ja-JP" altLang="en-US"/>
              <a:t>反転：半分の確率で左右反転</a:t>
            </a:r>
            <a:endParaRPr kumimoji="1" lang="en-US" altLang="ja-JP" dirty="0"/>
          </a:p>
          <a:p>
            <a:pPr lvl="1"/>
            <a:r>
              <a:rPr lang="ja-JP" altLang="en-US"/>
              <a:t>切り出し：一度</a:t>
            </a:r>
            <a:r>
              <a:rPr lang="en-US" altLang="ja-JP" dirty="0"/>
              <a:t>286x286</a:t>
            </a:r>
            <a:r>
              <a:rPr lang="ja-JP" altLang="en-US"/>
              <a:t>に</a:t>
            </a:r>
            <a:r>
              <a:rPr lang="en-US" altLang="ja-JP" dirty="0"/>
              <a:t>resize</a:t>
            </a:r>
            <a:r>
              <a:rPr lang="ja-JP" altLang="en-US"/>
              <a:t>してから</a:t>
            </a:r>
            <a:r>
              <a:rPr lang="en-US" altLang="ja-JP" dirty="0"/>
              <a:t>256x256</a:t>
            </a:r>
            <a:r>
              <a:rPr lang="ja-JP" altLang="en-US"/>
              <a:t>に切り出す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78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79C85-2404-A442-93E4-6D3795F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EEB91-9952-F74B-8D2D-5A73FF18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λ</a:t>
            </a:r>
            <a:r>
              <a:rPr lang="en-US" altLang="ja-JP" dirty="0"/>
              <a:t>=100</a:t>
            </a:r>
            <a:r>
              <a:rPr kumimoji="1" lang="en-US" altLang="ja-JP" dirty="0"/>
              <a:t>) 200 </a:t>
            </a:r>
            <a:r>
              <a:rPr lang="en-US" altLang="ja-JP" dirty="0"/>
              <a:t>e</a:t>
            </a:r>
            <a:r>
              <a:rPr kumimoji="1" lang="en-US" altLang="ja-JP" dirty="0"/>
              <a:t>poch </a:t>
            </a:r>
            <a:r>
              <a:rPr kumimoji="1" lang="ja-JP" altLang="en-US"/>
              <a:t>学習した結果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5" name="図 4" descr="建物, アパート, 電車, 政府の建物 が含まれている画像&#10;&#10;自動的に生成された説明">
            <a:extLst>
              <a:ext uri="{FF2B5EF4-FFF2-40B4-BE49-F238E27FC236}">
                <a16:creationId xmlns:a16="http://schemas.microsoft.com/office/drawing/2014/main" id="{EE779FB3-F9BA-C349-96B2-B4A7DBEB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832100"/>
            <a:ext cx="906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2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E1493-B58E-6B4D-8640-DCCE936A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C543B-25C8-A14D-A68D-18B36F18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en-US" altLang="ja-JP" dirty="0" err="1"/>
              <a:t>λ</a:t>
            </a:r>
            <a:r>
              <a:rPr lang="en-US" altLang="ja-JP" dirty="0"/>
              <a:t>=1)    100 epoch </a:t>
            </a:r>
            <a:r>
              <a:rPr lang="ja-JP" altLang="en-US"/>
              <a:t>学習した結果</a:t>
            </a:r>
          </a:p>
          <a:p>
            <a:endParaRPr kumimoji="1" lang="ja-JP" altLang="en-US"/>
          </a:p>
        </p:txBody>
      </p:sp>
      <p:pic>
        <p:nvPicPr>
          <p:cNvPr id="5" name="図 4" descr="建物, 時計, 大きい, 政府の建物 が含まれている画像&#10;&#10;自動的に生成された説明">
            <a:extLst>
              <a:ext uri="{FF2B5EF4-FFF2-40B4-BE49-F238E27FC236}">
                <a16:creationId xmlns:a16="http://schemas.microsoft.com/office/drawing/2014/main" id="{65E66D0B-31DB-AB49-9CF2-148E495B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908300"/>
            <a:ext cx="8648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4A82F-BAF4-6A42-A2C5-60581C81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10C15C-8138-6C40-AB42-A886DCB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λ</a:t>
            </a:r>
            <a:r>
              <a:rPr kumimoji="1" lang="ja-JP" altLang="en-US"/>
              <a:t>の値を大きくすると、</a:t>
            </a:r>
            <a:r>
              <a:rPr kumimoji="1" lang="en-US" altLang="ja-JP" dirty="0"/>
              <a:t>L1loss</a:t>
            </a:r>
            <a:r>
              <a:rPr kumimoji="1" lang="ja-JP" altLang="en-US"/>
              <a:t>を減少させることに尽力してしまい、画像のボケが出やすい</a:t>
            </a:r>
            <a:endParaRPr kumimoji="1" lang="en-US" altLang="ja-JP" dirty="0"/>
          </a:p>
          <a:p>
            <a:r>
              <a:rPr lang="ja-JP" altLang="en-US"/>
              <a:t>小さくすると、くっきりはするけど全然違う画像が出力される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⇨似た画像で、くっきりした画像が出るような方法を知りたくなる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2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>
                <a:solidFill>
                  <a:srgbClr val="FF0000"/>
                </a:solidFill>
              </a:rPr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314392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8DB84-30BD-664F-872E-F26D470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新手法の提案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07591-277C-AD48-A234-49428315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実際の画像にガウシアンフィルタをかけたものも、偽物の画像として学習させる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期待される効能</a:t>
            </a:r>
            <a:endParaRPr kumimoji="1" lang="en-US" altLang="ja-JP" dirty="0"/>
          </a:p>
          <a:p>
            <a:pPr lvl="1"/>
            <a:r>
              <a:rPr lang="en-US" altLang="ja-JP" dirty="0"/>
              <a:t>Discriminator</a:t>
            </a:r>
            <a:r>
              <a:rPr lang="ja-JP" altLang="en-US"/>
              <a:t>のぼやけた画像に対する判別能力が上昇</a:t>
            </a:r>
            <a:endParaRPr lang="en-US" altLang="ja-JP" dirty="0"/>
          </a:p>
          <a:p>
            <a:pPr lvl="1"/>
            <a:r>
              <a:rPr kumimoji="1" lang="ja-JP" altLang="en-US"/>
              <a:t>その結果、</a:t>
            </a:r>
            <a:r>
              <a:rPr kumimoji="1" lang="en-US" altLang="ja-JP" dirty="0"/>
              <a:t>Generator</a:t>
            </a:r>
            <a:r>
              <a:rPr kumimoji="1" lang="ja-JP" altLang="en-US"/>
              <a:t>もぼやけた画像を生成しにくくなる？</a:t>
            </a:r>
          </a:p>
        </p:txBody>
      </p:sp>
    </p:spTree>
    <p:extLst>
      <p:ext uri="{BB962C8B-B14F-4D97-AF65-F5344CB8AC3E}">
        <p14:creationId xmlns:p14="http://schemas.microsoft.com/office/powerpoint/2010/main" val="13637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154086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74CE3-F954-804F-9052-2F56E850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学習途中の様子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B55AA-44CC-904B-A8AE-A246047E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ガウシアンフィルターは、</a:t>
            </a:r>
            <a:r>
              <a:rPr lang="en-US" altLang="ja-JP" dirty="0"/>
              <a:t>sigma = 3 </a:t>
            </a:r>
            <a:r>
              <a:rPr lang="ja-JP" altLang="en-US"/>
              <a:t>を利用</a:t>
            </a:r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6" name="コンテンツ プレースホルダー 4" descr="建物, 屋外, 大きい, 座る が含まれている画像&#10;&#10;自動的に生成された説明">
            <a:extLst>
              <a:ext uri="{FF2B5EF4-FFF2-40B4-BE49-F238E27FC236}">
                <a16:creationId xmlns:a16="http://schemas.microsoft.com/office/drawing/2014/main" id="{9BAE304C-BFBA-984B-839B-5E066EAE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6" y="2916516"/>
            <a:ext cx="11164248" cy="27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98642-DD4D-4640-93FD-8B2EF7C4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新規手法の結果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885D62-82CB-0941-B70C-4B282E07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λ</a:t>
            </a:r>
            <a:r>
              <a:rPr kumimoji="1" lang="en-US" altLang="ja-JP" dirty="0"/>
              <a:t>=10) 50</a:t>
            </a:r>
            <a:r>
              <a:rPr lang="ja-JP" altLang="en-US"/>
              <a:t> </a:t>
            </a:r>
            <a:r>
              <a:rPr lang="en-US" altLang="ja-JP" dirty="0"/>
              <a:t>epoch </a:t>
            </a:r>
            <a:r>
              <a:rPr lang="ja-JP" altLang="en-US"/>
              <a:t>学習した結果</a:t>
            </a:r>
            <a:r>
              <a:rPr kumimoji="1" lang="ja-JP" altLang="en-US"/>
              <a:t> </a:t>
            </a:r>
          </a:p>
        </p:txBody>
      </p:sp>
      <p:pic>
        <p:nvPicPr>
          <p:cNvPr id="5" name="図 4" descr="建物, アパート, 座る, 大きい が含まれている画像&#10;&#10;自動的に生成された説明">
            <a:extLst>
              <a:ext uri="{FF2B5EF4-FFF2-40B4-BE49-F238E27FC236}">
                <a16:creationId xmlns:a16="http://schemas.microsoft.com/office/drawing/2014/main" id="{E6CA6BC9-92E7-B04A-801E-3CA9527B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0429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0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B654C-B563-EA48-90FE-306905EC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4D1EA-2FED-434F-88E1-64DA3F5B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あまり効果がなかったように見える</a:t>
            </a:r>
            <a:endParaRPr kumimoji="1" lang="en-US" altLang="ja-JP" dirty="0"/>
          </a:p>
          <a:p>
            <a:pPr lvl="1"/>
            <a:r>
              <a:rPr lang="ja-JP" altLang="en-US"/>
              <a:t>ガ</a:t>
            </a:r>
            <a:r>
              <a:rPr kumimoji="1" lang="ja-JP" altLang="en-US"/>
              <a:t>ウシアンフィルターをかけただけだとボケ以外</a:t>
            </a:r>
            <a:r>
              <a:rPr lang="ja-JP" altLang="en-US"/>
              <a:t>はかなり本物に近い画像だからかもしれない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/>
              <a:t>poch </a:t>
            </a:r>
            <a:r>
              <a:rPr kumimoji="1" lang="ja-JP" altLang="en-US"/>
              <a:t>数が足りないかもしれない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41191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FB86D-1DCC-DE45-B407-07C3740A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45D72D-0D9B-444A-A142-17203E56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学習に時間が間に合わず、中途半端なデータしか用意できなかった。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本当なら同じ画像で、同じ</a:t>
            </a:r>
            <a:r>
              <a:rPr kumimoji="1" lang="en-US" altLang="ja-JP" dirty="0"/>
              <a:t>epoch</a:t>
            </a:r>
            <a:r>
              <a:rPr lang="ja-JP" altLang="en-US"/>
              <a:t>数で、いろいろなモデルについて結果を比較したかったところ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9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B8B8B-05EC-DC4A-B114-2D1857A9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+mj-ea"/>
              </a:rPr>
              <a:t>参考文献</a:t>
            </a:r>
            <a:r>
              <a:rPr kumimoji="1" lang="en-US" altLang="ja-JP" dirty="0">
                <a:latin typeface="+mj-ea"/>
              </a:rPr>
              <a:t> 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89DB5-6D3E-2245-9E3B-50B9E219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[1] Phillip Isola et al, </a:t>
            </a:r>
            <a:r>
              <a:rPr lang="en" altLang="ja-JP" b="1" dirty="0"/>
              <a:t>Image-to-Image Translation with Conditional </a:t>
            </a:r>
            <a:r>
              <a:rPr lang="en" altLang="ja-JP" b="1"/>
              <a:t>Adversarial Networks</a:t>
            </a:r>
            <a:endParaRPr lang="en" altLang="ja-JP" b="1" dirty="0"/>
          </a:p>
        </p:txBody>
      </p:sp>
    </p:spTree>
    <p:extLst>
      <p:ext uri="{BB962C8B-B14F-4D97-AF65-F5344CB8AC3E}">
        <p14:creationId xmlns:p14="http://schemas.microsoft.com/office/powerpoint/2010/main" val="10790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36096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C7A76-3CC7-4846-9D17-01E8F2C0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j-ea"/>
              </a:rPr>
              <a:t>“Image-to-Image Translation with Conditional Adversarial Networks”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FB04F-F0D8-1440-921D-EDB900C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画像と画像の対応関係を学習して、出力</a:t>
            </a:r>
          </a:p>
        </p:txBody>
      </p:sp>
      <p:pic>
        <p:nvPicPr>
          <p:cNvPr id="5" name="図 4" descr="異なる が含まれている画像&#10;&#10;自動的に生成された説明">
            <a:extLst>
              <a:ext uri="{FF2B5EF4-FFF2-40B4-BE49-F238E27FC236}">
                <a16:creationId xmlns:a16="http://schemas.microsoft.com/office/drawing/2014/main" id="{401F3859-09E8-5742-8496-CF386DAE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683767"/>
            <a:ext cx="9112250" cy="34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conditional</a:t>
            </a:r>
            <a:r>
              <a:rPr kumimoji="1" lang="en-US" altLang="ja-JP" dirty="0">
                <a:solidFill>
                  <a:srgbClr val="FF0000"/>
                </a:solidFill>
              </a:rPr>
              <a:t>-GAN</a:t>
            </a:r>
          </a:p>
          <a:p>
            <a:pPr lvl="1"/>
            <a:r>
              <a:rPr lang="en-US" altLang="ja-JP" dirty="0"/>
              <a:t>U-Net</a:t>
            </a:r>
            <a:endParaRPr kumimoji="1" lang="en-US" altLang="ja-JP" dirty="0"/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352426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5CAEF-B56F-A841-8962-BDD83370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GAN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10CED-BF5A-4749-B4F9-37498F27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教師なし学習の１種</a:t>
            </a:r>
            <a:endParaRPr kumimoji="1" lang="en-US" altLang="ja-JP" dirty="0"/>
          </a:p>
          <a:p>
            <a:r>
              <a:rPr kumimoji="1" lang="en-US" altLang="ja-JP" dirty="0"/>
              <a:t>Generator</a:t>
            </a:r>
            <a:r>
              <a:rPr kumimoji="1" lang="ja-JP" altLang="en-US"/>
              <a:t>と</a:t>
            </a:r>
            <a:r>
              <a:rPr lang="en-US" altLang="ja-JP" dirty="0"/>
              <a:t>Discriminator</a:t>
            </a:r>
            <a:r>
              <a:rPr lang="ja-JP" altLang="en-US"/>
              <a:t>の両者が学習を行う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Discriminator</a:t>
            </a:r>
            <a:r>
              <a:rPr lang="ja-JP" altLang="en-US"/>
              <a:t>：本物の画像と</a:t>
            </a:r>
            <a:r>
              <a:rPr lang="en-US" altLang="ja-JP" dirty="0"/>
              <a:t>Generator</a:t>
            </a:r>
            <a:r>
              <a:rPr lang="ja-JP" altLang="en-US"/>
              <a:t>が出力した画像を見分けるように学習</a:t>
            </a:r>
            <a:endParaRPr lang="en-US" altLang="ja-JP" dirty="0"/>
          </a:p>
          <a:p>
            <a:r>
              <a:rPr lang="en-US" altLang="ja-JP" dirty="0"/>
              <a:t>Generator</a:t>
            </a:r>
            <a:r>
              <a:rPr lang="ja-JP" altLang="en-US"/>
              <a:t>：</a:t>
            </a:r>
            <a:r>
              <a:rPr lang="en-US" altLang="ja-JP" dirty="0"/>
              <a:t>Discriminator</a:t>
            </a:r>
            <a:r>
              <a:rPr lang="ja-JP" altLang="en-US"/>
              <a:t>を「騙す」ように学習</a:t>
            </a:r>
            <a:endParaRPr lang="en-US" altLang="ja-JP" dirty="0"/>
          </a:p>
          <a:p>
            <a:r>
              <a:rPr lang="ja-JP" altLang="en-US"/>
              <a:t>最終的な</a:t>
            </a:r>
            <a:r>
              <a:rPr lang="en-US" altLang="ja-JP" dirty="0"/>
              <a:t>Generator</a:t>
            </a:r>
            <a:r>
              <a:rPr lang="ja-JP" altLang="en-US"/>
              <a:t>の出力は、「騙される」ほど本物の画像に近いはず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28D1A-FC3B-AF45-A494-4CC55849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</a:rPr>
              <a:t>Conditional-GAN</a:t>
            </a:r>
            <a:endParaRPr kumimoji="1" lang="ja-JP" altLang="en-US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F9876-FEDB-DB45-A7CF-2E698E14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</a:t>
            </a:r>
            <a:r>
              <a:rPr kumimoji="1" lang="ja-JP" altLang="en-US"/>
              <a:t>時に、画像のラベル情報も付与した上で学習</a:t>
            </a:r>
            <a:endParaRPr kumimoji="1" lang="en-US" altLang="ja-JP" dirty="0"/>
          </a:p>
          <a:p>
            <a:r>
              <a:rPr kumimoji="1" lang="ja-JP" altLang="en-US"/>
              <a:t>下の例では、線画そのものが「ラベル情報」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943BD106-2BDA-1646-89DD-C73563E9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4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14C47-BCC7-B44F-9D14-4ABAB4B6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8B182C6-3DC5-9049-889D-87A698730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7" y="1292897"/>
            <a:ext cx="5331803" cy="90540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E2A95E4-9462-C647-80A5-81DC20E7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7" y="2282230"/>
            <a:ext cx="5331803" cy="6173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BA9B6B-35EE-0345-816D-E9F5996E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7" y="2983529"/>
            <a:ext cx="4962681" cy="61736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50D19-80D2-124D-BAFD-816C95BE73DC}"/>
              </a:ext>
            </a:extLst>
          </p:cNvPr>
          <p:cNvSpPr txBox="1"/>
          <p:nvPr/>
        </p:nvSpPr>
        <p:spPr>
          <a:xfrm>
            <a:off x="6381752" y="1139915"/>
            <a:ext cx="5183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+mj-ea"/>
                <a:ea typeface="+mj-ea"/>
              </a:rPr>
              <a:t>通常の</a:t>
            </a:r>
            <a:r>
              <a:rPr lang="en-US" altLang="ja-JP" sz="2800" dirty="0">
                <a:latin typeface="+mj-ea"/>
                <a:ea typeface="+mj-ea"/>
              </a:rPr>
              <a:t>conditional-GAN</a:t>
            </a:r>
            <a:r>
              <a:rPr lang="ja-JP" altLang="en-US" sz="2800">
                <a:latin typeface="+mj-ea"/>
                <a:ea typeface="+mj-ea"/>
              </a:rPr>
              <a:t>に用いられる評価関数に加え、「本物の画像との</a:t>
            </a:r>
            <a:r>
              <a:rPr lang="en-US" altLang="ja-JP" sz="2800" dirty="0">
                <a:latin typeface="+mj-ea"/>
                <a:ea typeface="+mj-ea"/>
              </a:rPr>
              <a:t>L1</a:t>
            </a:r>
            <a:r>
              <a:rPr lang="ja-JP" altLang="en-US" sz="2800">
                <a:latin typeface="+mj-ea"/>
                <a:ea typeface="+mj-ea"/>
              </a:rPr>
              <a:t>誤差」も加算</a:t>
            </a:r>
            <a:endParaRPr kumimoji="1" lang="ja-JP" altLang="en-US" sz="2800">
              <a:latin typeface="+mj-ea"/>
              <a:ea typeface="+mj-ea"/>
            </a:endParaRPr>
          </a:p>
        </p:txBody>
      </p:sp>
      <p:pic>
        <p:nvPicPr>
          <p:cNvPr id="8" name="図 7" descr="建物, アパート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8D8A7E67-B962-2B4D-8DA4-90F2B8F33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613" y="3573908"/>
            <a:ext cx="7490711" cy="286878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13A633-5576-7B4B-A09F-F66524E28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613" y="3338564"/>
            <a:ext cx="7508387" cy="1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49A5D-D7E5-8040-AE7A-FD02F66B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2D3B9-FF89-4D47-A5E5-885B185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“Image-to-Image Translation with Conditional Adversarial Networks” </a:t>
            </a:r>
          </a:p>
          <a:p>
            <a:pPr lvl="1"/>
            <a:r>
              <a:rPr lang="en-US" altLang="ja-JP" dirty="0"/>
              <a:t>conditional</a:t>
            </a:r>
            <a:r>
              <a:rPr kumimoji="1" lang="en-US" altLang="ja-JP" dirty="0"/>
              <a:t>-GAN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U-Net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 err="1"/>
              <a:t>PatchGAN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実装した結果</a:t>
            </a:r>
            <a:endParaRPr kumimoji="1" lang="en-US" altLang="ja-JP" dirty="0"/>
          </a:p>
          <a:p>
            <a:pPr lvl="1"/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kumimoji="1" lang="ja-JP" altLang="en-US"/>
              <a:t>新規手法の提案・結果</a:t>
            </a:r>
          </a:p>
        </p:txBody>
      </p:sp>
    </p:spTree>
    <p:extLst>
      <p:ext uri="{BB962C8B-B14F-4D97-AF65-F5344CB8AC3E}">
        <p14:creationId xmlns:p14="http://schemas.microsoft.com/office/powerpoint/2010/main" val="372845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669</Words>
  <Application>Microsoft Macintosh PowerPoint</Application>
  <PresentationFormat>ワイド画面</PresentationFormat>
  <Paragraphs>134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メイリオ</vt:lpstr>
      <vt:lpstr>メイリオ</vt:lpstr>
      <vt:lpstr>游ゴシック</vt:lpstr>
      <vt:lpstr>Arial</vt:lpstr>
      <vt:lpstr>Calibri</vt:lpstr>
      <vt:lpstr>Office テーマ</vt:lpstr>
      <vt:lpstr>演習３　最終回発表</vt:lpstr>
      <vt:lpstr>目次</vt:lpstr>
      <vt:lpstr>目次</vt:lpstr>
      <vt:lpstr>“Image-to-Image Translation with Conditional Adversarial Networks”</vt:lpstr>
      <vt:lpstr>目次</vt:lpstr>
      <vt:lpstr>GAN</vt:lpstr>
      <vt:lpstr>Conditional-GAN</vt:lpstr>
      <vt:lpstr>評価関数</vt:lpstr>
      <vt:lpstr>目次</vt:lpstr>
      <vt:lpstr>U-Net</vt:lpstr>
      <vt:lpstr>目次</vt:lpstr>
      <vt:lpstr>Patch-GAN</vt:lpstr>
      <vt:lpstr>目次</vt:lpstr>
      <vt:lpstr>データセット</vt:lpstr>
      <vt:lpstr>結果</vt:lpstr>
      <vt:lpstr>結果</vt:lpstr>
      <vt:lpstr>考察</vt:lpstr>
      <vt:lpstr>目次</vt:lpstr>
      <vt:lpstr>新手法の提案</vt:lpstr>
      <vt:lpstr>学習途中の様子</vt:lpstr>
      <vt:lpstr>新規手法の結果</vt:lpstr>
      <vt:lpstr>考察</vt:lpstr>
      <vt:lpstr>反省点</vt:lpstr>
      <vt:lpstr>参考文献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演習３　第１回発表</dc:title>
  <dc:creator>伊　藤　　　　誓</dc:creator>
  <cp:lastModifiedBy>伊　藤　　　　誓</cp:lastModifiedBy>
  <cp:revision>92</cp:revision>
  <dcterms:created xsi:type="dcterms:W3CDTF">2020-04-21T14:03:58Z</dcterms:created>
  <dcterms:modified xsi:type="dcterms:W3CDTF">2020-06-12T08:53:51Z</dcterms:modified>
</cp:coreProperties>
</file>