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57" r:id="rId3"/>
    <p:sldId id="267" r:id="rId4"/>
    <p:sldId id="268" r:id="rId5"/>
    <p:sldId id="258" r:id="rId6"/>
    <p:sldId id="277" r:id="rId7"/>
    <p:sldId id="263" r:id="rId8"/>
    <p:sldId id="266" r:id="rId9"/>
    <p:sldId id="269" r:id="rId10"/>
    <p:sldId id="270" r:id="rId11"/>
    <p:sldId id="264" r:id="rId12"/>
    <p:sldId id="274" r:id="rId13"/>
    <p:sldId id="275" r:id="rId14"/>
    <p:sldId id="271" r:id="rId15"/>
    <p:sldId id="276" r:id="rId16"/>
    <p:sldId id="278" r:id="rId17"/>
    <p:sldId id="26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7C1B"/>
    <a:srgbClr val="2FC2E5"/>
    <a:srgbClr val="E6E6E6"/>
    <a:srgbClr val="32C4E6"/>
    <a:srgbClr val="127B92"/>
    <a:srgbClr val="0E7F91"/>
    <a:srgbClr val="067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72" d="100"/>
          <a:sy n="72" d="100"/>
        </p:scale>
        <p:origin x="13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AC6E-DA22-4F77-A967-348CF28F7913}"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1B72-88E9-44FA-BE68-378E1910B6ED}" type="slidenum">
              <a:rPr kumimoji="1" lang="ja-JP" altLang="en-US" smtClean="0"/>
              <a:t>‹#›</a:t>
            </a:fld>
            <a:endParaRPr kumimoji="1" lang="ja-JP" altLang="en-US"/>
          </a:p>
        </p:txBody>
      </p:sp>
    </p:spTree>
    <p:extLst>
      <p:ext uri="{BB962C8B-B14F-4D97-AF65-F5344CB8AC3E}">
        <p14:creationId xmlns:p14="http://schemas.microsoft.com/office/powerpoint/2010/main" val="136206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AB965-5AC3-4097-9502-CA9D5FD56CCA}"/>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003FB5-6C29-4488-A47A-58CB14B231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E6D1D-5A6D-4649-9A82-B55AC5385A07}"/>
              </a:ext>
            </a:extLst>
          </p:cNvPr>
          <p:cNvSpPr>
            <a:spLocks noGrp="1"/>
          </p:cNvSpPr>
          <p:nvPr>
            <p:ph type="dt" sz="half" idx="10"/>
          </p:nvPr>
        </p:nvSpPr>
        <p:spPr/>
        <p:txBody>
          <a:bodyPr/>
          <a:lstStyle/>
          <a:p>
            <a:fld id="{60B8AF50-47D5-48EC-8FB8-CACB0AD4CD7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AAFC85CB-F55E-409B-B340-9F42226B3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8CC2C-8F16-4864-BBC3-769B018B976D}"/>
              </a:ext>
            </a:extLst>
          </p:cNvPr>
          <p:cNvSpPr>
            <a:spLocks noGrp="1"/>
          </p:cNvSpPr>
          <p:nvPr>
            <p:ph type="sldNum" sz="quarter" idx="12"/>
          </p:nvPr>
        </p:nvSpPr>
        <p:spPr/>
        <p:txBody>
          <a:bodyPr/>
          <a:lstStyle/>
          <a:p>
            <a:fld id="{028E0EE4-20CD-4C8E-8CEF-2E9D9CC1E420}" type="slidenum">
              <a:rPr kumimoji="1" lang="ja-JP" altLang="en-US" smtClean="0"/>
              <a:pPr/>
              <a:t>‹#›</a:t>
            </a:fld>
            <a:endParaRPr kumimoji="1" lang="ja-JP" altLang="en-US"/>
          </a:p>
        </p:txBody>
      </p:sp>
    </p:spTree>
    <p:extLst>
      <p:ext uri="{BB962C8B-B14F-4D97-AF65-F5344CB8AC3E}">
        <p14:creationId xmlns:p14="http://schemas.microsoft.com/office/powerpoint/2010/main" val="26523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EB77B-3162-4A52-98DD-26118F028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D9680A-E75C-4B14-B912-3EDCB608DC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578782-B406-4CDE-8810-CE17BF9ED9A5}"/>
              </a:ext>
            </a:extLst>
          </p:cNvPr>
          <p:cNvSpPr>
            <a:spLocks noGrp="1"/>
          </p:cNvSpPr>
          <p:nvPr>
            <p:ph type="dt" sz="half" idx="10"/>
          </p:nvPr>
        </p:nvSpPr>
        <p:spPr/>
        <p:txBody>
          <a:bodyPr/>
          <a:lstStyle/>
          <a:p>
            <a:fld id="{C3130CCA-9C99-44A0-B7EC-3BA500762B6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EAD27C52-FCF5-4684-BD7C-8596CF1B5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71C8C-794D-4A3D-9702-4F70BB22D9F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24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BE39BC-32D9-4C36-A394-34506CD41E4E}"/>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2DC9E5-E443-43E6-82E8-358BC6D1C2D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2682B-B95B-44BA-8F6C-D6D1C4B4E356}"/>
              </a:ext>
            </a:extLst>
          </p:cNvPr>
          <p:cNvSpPr>
            <a:spLocks noGrp="1"/>
          </p:cNvSpPr>
          <p:nvPr>
            <p:ph type="dt" sz="half" idx="10"/>
          </p:nvPr>
        </p:nvSpPr>
        <p:spPr/>
        <p:txBody>
          <a:bodyPr/>
          <a:lstStyle/>
          <a:p>
            <a:fld id="{B9ABE559-EAB2-486A-A907-F483411C46E0}"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6E560091-E6FB-49A8-9F20-263F545E3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1D306-A4E9-4132-86E7-57CD1D8C30A4}"/>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9993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AB84C-8759-4C1A-8394-FEDBEDBB9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128ABB-29FC-4D6A-9851-8420396C93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FB608-46EC-4D5D-AEF9-F6CAA8D04311}"/>
              </a:ext>
            </a:extLst>
          </p:cNvPr>
          <p:cNvSpPr>
            <a:spLocks noGrp="1"/>
          </p:cNvSpPr>
          <p:nvPr>
            <p:ph type="dt" sz="half" idx="10"/>
          </p:nvPr>
        </p:nvSpPr>
        <p:spPr/>
        <p:txBody>
          <a:bodyPr/>
          <a:lstStyle/>
          <a:p>
            <a:fld id="{CD81A19E-16CC-47AE-A137-475D82BBCABB}"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21DC5DD8-DF71-4855-B02A-BF9A006FCC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79155-93B4-41D1-9908-01F4889AE466}"/>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7045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02151-811A-4BC4-8ADF-A659FE4CB4B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B43016-9CF1-48EE-AA6D-92D6082CEB1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9DCD75-8ACA-4B6C-9961-D040F0793316}"/>
              </a:ext>
            </a:extLst>
          </p:cNvPr>
          <p:cNvSpPr>
            <a:spLocks noGrp="1"/>
          </p:cNvSpPr>
          <p:nvPr>
            <p:ph type="dt" sz="half" idx="10"/>
          </p:nvPr>
        </p:nvSpPr>
        <p:spPr/>
        <p:txBody>
          <a:bodyPr/>
          <a:lstStyle/>
          <a:p>
            <a:fld id="{9854FBCE-E3EB-4923-906D-1FF7AF453E27}"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322CB79D-3596-4CEA-8E20-F513E68C7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14D18E-5756-4B6E-805B-3A780A64C94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2913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14A25-2493-4E38-BF45-0DF1E6591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73C1A-0EC4-4597-A818-0A368749A91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FD7D9-699C-49B0-8AF5-3C77645F8AC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9AB53A-B945-4358-8F05-107D39074D28}"/>
              </a:ext>
            </a:extLst>
          </p:cNvPr>
          <p:cNvSpPr>
            <a:spLocks noGrp="1"/>
          </p:cNvSpPr>
          <p:nvPr>
            <p:ph type="dt" sz="half" idx="10"/>
          </p:nvPr>
        </p:nvSpPr>
        <p:spPr/>
        <p:txBody>
          <a:bodyPr/>
          <a:lstStyle/>
          <a:p>
            <a:fld id="{D2903D04-4CF4-43B0-9C66-AC5E44B31211}"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D14A19C9-923D-4B85-B1C4-DD7E895949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734DFA-A0DC-4115-83AD-471935A681E1}"/>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6332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F8057-7786-4565-B307-9B6BA84AA6B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6B8EB-59D8-4C3F-8A6A-864F4F3D0A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475CD3-2E69-470C-B9F8-6134A8FD4C6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3E5FFF-3769-429A-AF20-9EB94383DD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D05667-E0FC-44A3-893F-8DA38A15F2EE}"/>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AACDBE9-0CDB-46D2-AB62-5C1447FFACFB}"/>
              </a:ext>
            </a:extLst>
          </p:cNvPr>
          <p:cNvSpPr>
            <a:spLocks noGrp="1"/>
          </p:cNvSpPr>
          <p:nvPr>
            <p:ph type="dt" sz="half" idx="10"/>
          </p:nvPr>
        </p:nvSpPr>
        <p:spPr/>
        <p:txBody>
          <a:bodyPr/>
          <a:lstStyle/>
          <a:p>
            <a:fld id="{CBFC36B9-5C63-4B45-A7F0-4F7E38FEF87A}" type="datetime1">
              <a:rPr kumimoji="1" lang="ja-JP" altLang="en-US" smtClean="0"/>
              <a:t>2018/8/29</a:t>
            </a:fld>
            <a:endParaRPr kumimoji="1" lang="ja-JP" altLang="en-US"/>
          </a:p>
        </p:txBody>
      </p:sp>
      <p:sp>
        <p:nvSpPr>
          <p:cNvPr id="8" name="フッター プレースホルダー 7">
            <a:extLst>
              <a:ext uri="{FF2B5EF4-FFF2-40B4-BE49-F238E27FC236}">
                <a16:creationId xmlns:a16="http://schemas.microsoft.com/office/drawing/2014/main" id="{BF4AF874-07EC-4EE8-9333-51887DE68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3608A2-EFB4-4FB4-9AA5-9DCD0CA6152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55393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CE18A-218A-470C-A063-F2A97D7487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B6C563-949F-49B4-A420-8F77CBF28FE9}"/>
              </a:ext>
            </a:extLst>
          </p:cNvPr>
          <p:cNvSpPr>
            <a:spLocks noGrp="1"/>
          </p:cNvSpPr>
          <p:nvPr>
            <p:ph type="dt" sz="half" idx="10"/>
          </p:nvPr>
        </p:nvSpPr>
        <p:spPr/>
        <p:txBody>
          <a:bodyPr/>
          <a:lstStyle/>
          <a:p>
            <a:fld id="{E39D51CE-6532-402D-8BA0-4AA6722AEE26}" type="datetime1">
              <a:rPr kumimoji="1" lang="ja-JP" altLang="en-US" smtClean="0"/>
              <a:t>2018/8/29</a:t>
            </a:fld>
            <a:endParaRPr kumimoji="1" lang="ja-JP" altLang="en-US"/>
          </a:p>
        </p:txBody>
      </p:sp>
      <p:sp>
        <p:nvSpPr>
          <p:cNvPr id="4" name="フッター プレースホルダー 3">
            <a:extLst>
              <a:ext uri="{FF2B5EF4-FFF2-40B4-BE49-F238E27FC236}">
                <a16:creationId xmlns:a16="http://schemas.microsoft.com/office/drawing/2014/main" id="{0E5484C2-0505-4F7A-BC34-317B0098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29A676-9605-4D5A-BFB4-C46BFAB88AFC}"/>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3629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B16304-D1F7-4BD4-BEEF-F97E971DA98D}"/>
              </a:ext>
            </a:extLst>
          </p:cNvPr>
          <p:cNvSpPr>
            <a:spLocks noGrp="1"/>
          </p:cNvSpPr>
          <p:nvPr>
            <p:ph type="dt" sz="half" idx="10"/>
          </p:nvPr>
        </p:nvSpPr>
        <p:spPr/>
        <p:txBody>
          <a:bodyPr/>
          <a:lstStyle>
            <a:lvl1pPr>
              <a:defRPr sz="1200">
                <a:solidFill>
                  <a:schemeClr val="bg1"/>
                </a:solidFill>
              </a:defRPr>
            </a:lvl1pPr>
          </a:lstStyle>
          <a:p>
            <a:fld id="{ADB91A45-3EC6-4B1F-A815-510BB44D3837}" type="datetime1">
              <a:rPr lang="ja-JP" altLang="en-US" smtClean="0"/>
              <a:pPr/>
              <a:t>2018/8/29</a:t>
            </a:fld>
            <a:endParaRPr lang="ja-JP" altLang="en-US"/>
          </a:p>
        </p:txBody>
      </p:sp>
      <p:sp>
        <p:nvSpPr>
          <p:cNvPr id="3" name="フッター プレースホルダー 2">
            <a:extLst>
              <a:ext uri="{FF2B5EF4-FFF2-40B4-BE49-F238E27FC236}">
                <a16:creationId xmlns:a16="http://schemas.microsoft.com/office/drawing/2014/main" id="{76048632-E2E9-4E77-9741-5718147222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F716E0-6A63-43F3-9206-3AF58C21C696}"/>
              </a:ext>
            </a:extLst>
          </p:cNvPr>
          <p:cNvSpPr>
            <a:spLocks noGrp="1"/>
          </p:cNvSpPr>
          <p:nvPr>
            <p:ph type="sldNum" sz="quarter" idx="12"/>
          </p:nvPr>
        </p:nvSpPr>
        <p:spPr/>
        <p:txBody>
          <a:bodyPr/>
          <a:lstStyle>
            <a:lvl1pPr>
              <a:defRPr sz="1200">
                <a:solidFill>
                  <a:schemeClr val="bg1"/>
                </a:solidFill>
              </a:defRPr>
            </a:lvl1pPr>
          </a:lstStyle>
          <a:p>
            <a:fld id="{028E0EE4-20CD-4C8E-8CEF-2E9D9CC1E420}" type="slidenum">
              <a:rPr lang="ja-JP" altLang="en-US" smtClean="0"/>
              <a:pPr/>
              <a:t>‹#›</a:t>
            </a:fld>
            <a:endParaRPr lang="ja-JP" altLang="en-US"/>
          </a:p>
        </p:txBody>
      </p:sp>
    </p:spTree>
    <p:extLst>
      <p:ext uri="{BB962C8B-B14F-4D97-AF65-F5344CB8AC3E}">
        <p14:creationId xmlns:p14="http://schemas.microsoft.com/office/powerpoint/2010/main" val="17003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97C0E-5BEE-4A9F-846B-DA57C4D1BF6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38D-EE87-4FE4-B35B-3F2F5FEE75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68901-F089-4C08-A0F1-A5E6561455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7C00EE-A5D6-4A07-92D9-62DB702EDE93}"/>
              </a:ext>
            </a:extLst>
          </p:cNvPr>
          <p:cNvSpPr>
            <a:spLocks noGrp="1"/>
          </p:cNvSpPr>
          <p:nvPr>
            <p:ph type="dt" sz="half" idx="10"/>
          </p:nvPr>
        </p:nvSpPr>
        <p:spPr/>
        <p:txBody>
          <a:bodyPr/>
          <a:lstStyle/>
          <a:p>
            <a:fld id="{34A1AB22-AC92-4293-ADF4-9DEA2CBBD8AF}"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C3477F38-AEAE-4CB2-A508-15A3F31DE7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2A6D9-229E-46DA-A7E8-1152F573C172}"/>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58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3F17F-E2D6-43DF-A438-4592256134E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BC61E5-676D-4E48-833A-663A38F1BB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7B35B6D6-090C-40A8-924B-9C6D5D76C7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23CC7B-5B40-44B8-9E8A-FDEFE52178A3}"/>
              </a:ext>
            </a:extLst>
          </p:cNvPr>
          <p:cNvSpPr>
            <a:spLocks noGrp="1"/>
          </p:cNvSpPr>
          <p:nvPr>
            <p:ph type="dt" sz="half" idx="10"/>
          </p:nvPr>
        </p:nvSpPr>
        <p:spPr/>
        <p:txBody>
          <a:bodyPr/>
          <a:lstStyle/>
          <a:p>
            <a:fld id="{1AA21F35-F569-4728-8C74-D80C59A1F67A}"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69C4331B-A860-492E-AD15-21F970E206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91621C-A213-4230-AFC8-C42F1A586EB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2082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E157254-28C5-410D-90A3-362648C88177}"/>
              </a:ext>
            </a:extLst>
          </p:cNvPr>
          <p:cNvSpPr/>
          <p:nvPr userDrawn="1"/>
        </p:nvSpPr>
        <p:spPr>
          <a:xfrm>
            <a:off x="0" y="6311899"/>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A2597C76-B5BA-4724-A318-E4BFB9DC9B53}"/>
              </a:ext>
            </a:extLst>
          </p:cNvPr>
          <p:cNvSpPr>
            <a:spLocks noGrp="1"/>
          </p:cNvSpPr>
          <p:nvPr>
            <p:ph type="title"/>
          </p:nvPr>
        </p:nvSpPr>
        <p:spPr>
          <a:xfrm>
            <a:off x="628650" y="673832"/>
            <a:ext cx="7886700" cy="6217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ABE2ECC-54B0-43FB-9EFC-34CA1C17354E}"/>
              </a:ext>
            </a:extLst>
          </p:cNvPr>
          <p:cNvSpPr>
            <a:spLocks noGrp="1"/>
          </p:cNvSpPr>
          <p:nvPr>
            <p:ph type="body" idx="1"/>
          </p:nvPr>
        </p:nvSpPr>
        <p:spPr>
          <a:xfrm>
            <a:off x="628650" y="1651381"/>
            <a:ext cx="7886700" cy="44918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388C8-FF12-4FE1-8F05-F5F2B974C4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メイリオ" panose="020B0604030504040204" pitchFamily="50" charset="-128"/>
                <a:ea typeface="メイリオ" panose="020B0604030504040204" pitchFamily="50" charset="-128"/>
              </a:defRPr>
            </a:lvl1pPr>
          </a:lstStyle>
          <a:p>
            <a:fld id="{84EB5DEE-8BBC-4DAD-A5EB-9CE5C4DC10E0}" type="datetime1">
              <a:rPr lang="ja-JP" altLang="en-US" smtClean="0"/>
              <a:pPr/>
              <a:t>2018/8/29</a:t>
            </a:fld>
            <a:endParaRPr lang="ja-JP" altLang="en-US" dirty="0"/>
          </a:p>
        </p:txBody>
      </p:sp>
      <p:sp>
        <p:nvSpPr>
          <p:cNvPr id="5" name="フッター プレースホルダー 4">
            <a:extLst>
              <a:ext uri="{FF2B5EF4-FFF2-40B4-BE49-F238E27FC236}">
                <a16:creationId xmlns:a16="http://schemas.microsoft.com/office/drawing/2014/main" id="{EE88996E-91D1-4EE9-9B5D-7C0AE7FDC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035D99CF-D799-4F0B-AE4E-C5C8A82BEE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メイリオ" panose="020B0604030504040204" pitchFamily="50" charset="-128"/>
                <a:ea typeface="メイリオ" panose="020B0604030504040204" pitchFamily="50" charset="-128"/>
              </a:defRPr>
            </a:lvl1pPr>
          </a:lstStyle>
          <a:p>
            <a:fld id="{028E0EE4-20CD-4C8E-8CEF-2E9D9CC1E420}"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14CC508F-9A62-4F1B-B979-33A5DB707223}"/>
              </a:ext>
            </a:extLst>
          </p:cNvPr>
          <p:cNvSpPr/>
          <p:nvPr userDrawn="1"/>
        </p:nvSpPr>
        <p:spPr>
          <a:xfrm>
            <a:off x="0" y="3942"/>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A4BB4FA-A634-4750-B941-C5BB2DFA69CD}"/>
              </a:ext>
            </a:extLst>
          </p:cNvPr>
          <p:cNvCxnSpPr>
            <a:cxnSpLocks/>
          </p:cNvCxnSpPr>
          <p:nvPr userDrawn="1"/>
        </p:nvCxnSpPr>
        <p:spPr>
          <a:xfrm>
            <a:off x="0" y="6300793"/>
            <a:ext cx="9144000" cy="0"/>
          </a:xfrm>
          <a:prstGeom prst="line">
            <a:avLst/>
          </a:prstGeom>
          <a:ln w="47625">
            <a:solidFill>
              <a:srgbClr val="CE7C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719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research.google.com/youtube-b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1C15B-08F4-4204-BCF9-98E1A6F9D859}"/>
              </a:ext>
            </a:extLst>
          </p:cNvPr>
          <p:cNvSpPr>
            <a:spLocks noGrp="1"/>
          </p:cNvSpPr>
          <p:nvPr>
            <p:ph type="ctrTitle"/>
          </p:nvPr>
        </p:nvSpPr>
        <p:spPr/>
        <p:txBody>
          <a:bodyPr/>
          <a:lstStyle/>
          <a:p>
            <a:r>
              <a:rPr kumimoji="1" lang="ja-JP" altLang="en-US" dirty="0"/>
              <a:t>分析自習</a:t>
            </a:r>
          </a:p>
        </p:txBody>
      </p:sp>
      <p:sp>
        <p:nvSpPr>
          <p:cNvPr id="3" name="字幕 2">
            <a:extLst>
              <a:ext uri="{FF2B5EF4-FFF2-40B4-BE49-F238E27FC236}">
                <a16:creationId xmlns:a16="http://schemas.microsoft.com/office/drawing/2014/main" id="{CB3F859F-BAA0-4EE6-878A-FD3D41C833CD}"/>
              </a:ext>
            </a:extLst>
          </p:cNvPr>
          <p:cNvSpPr>
            <a:spLocks noGrp="1"/>
          </p:cNvSpPr>
          <p:nvPr>
            <p:ph type="subTitle" idx="1"/>
          </p:nvPr>
        </p:nvSpPr>
        <p:spPr>
          <a:xfrm>
            <a:off x="1143000" y="3602038"/>
            <a:ext cx="6858000" cy="1655762"/>
          </a:xfrm>
        </p:spPr>
        <p:txBody>
          <a:bodyPr/>
          <a:lstStyle/>
          <a:p>
            <a:pPr algn="r"/>
            <a:r>
              <a:rPr lang="ja-JP" altLang="en-US" dirty="0"/>
              <a:t>〇〇〇　</a:t>
            </a:r>
            <a:r>
              <a:rPr lang="en-US" altLang="ja-JP" dirty="0"/>
              <a:t>×××</a:t>
            </a:r>
            <a:r>
              <a:rPr lang="ja-JP" altLang="en-US" dirty="0"/>
              <a:t>△△△　□□□</a:t>
            </a:r>
            <a:endParaRPr kumimoji="1" lang="ja-JP" altLang="en-US" dirty="0"/>
          </a:p>
        </p:txBody>
      </p:sp>
      <p:sp>
        <p:nvSpPr>
          <p:cNvPr id="4" name="日付プレースホルダー 1">
            <a:extLst>
              <a:ext uri="{FF2B5EF4-FFF2-40B4-BE49-F238E27FC236}">
                <a16:creationId xmlns:a16="http://schemas.microsoft.com/office/drawing/2014/main" id="{B6C6232B-8B93-4F6E-A2A0-36B2AA78ADA9}"/>
              </a:ext>
            </a:extLst>
          </p:cNvPr>
          <p:cNvSpPr>
            <a:spLocks noGrp="1"/>
          </p:cNvSpPr>
          <p:nvPr>
            <p:ph type="dt" sz="half" idx="10"/>
          </p:nvPr>
        </p:nvSpPr>
        <p:spPr>
          <a:xfrm>
            <a:off x="628650" y="6356351"/>
            <a:ext cx="2057400" cy="365125"/>
          </a:xfrm>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Tree>
    <p:extLst>
      <p:ext uri="{BB962C8B-B14F-4D97-AF65-F5344CB8AC3E}">
        <p14:creationId xmlns:p14="http://schemas.microsoft.com/office/powerpoint/2010/main" val="36028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FD5C42-9014-4092-B9F6-26F04A72FB4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97E57896-C1AD-40B3-AA64-60088818B9A1}"/>
              </a:ext>
            </a:extLst>
          </p:cNvPr>
          <p:cNvSpPr>
            <a:spLocks noGrp="1"/>
          </p:cNvSpPr>
          <p:nvPr>
            <p:ph type="sldNum" sz="quarter" idx="12"/>
          </p:nvPr>
        </p:nvSpPr>
        <p:spPr/>
        <p:txBody>
          <a:bodyPr/>
          <a:lstStyle/>
          <a:p>
            <a:fld id="{028E0EE4-20CD-4C8E-8CEF-2E9D9CC1E420}" type="slidenum">
              <a:rPr lang="ja-JP" altLang="en-US" smtClean="0"/>
              <a:pPr/>
              <a:t>10</a:t>
            </a:fld>
            <a:endParaRPr lang="ja-JP" altLang="en-US" dirty="0"/>
          </a:p>
        </p:txBody>
      </p:sp>
      <p:sp>
        <p:nvSpPr>
          <p:cNvPr id="4" name="テキスト ボックス 3">
            <a:extLst>
              <a:ext uri="{FF2B5EF4-FFF2-40B4-BE49-F238E27FC236}">
                <a16:creationId xmlns:a16="http://schemas.microsoft.com/office/drawing/2014/main" id="{8A8333EF-CDA3-4008-B884-F50BEEE16603}"/>
              </a:ext>
            </a:extLst>
          </p:cNvPr>
          <p:cNvSpPr txBox="1"/>
          <p:nvPr/>
        </p:nvSpPr>
        <p:spPr>
          <a:xfrm>
            <a:off x="628650" y="1050185"/>
            <a:ext cx="7590539" cy="203132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・各オブジェクトの動画</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つ当たりの平均計測時間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→各オブジェクトの動画に記録されている時間と数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present_time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present_num</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absent_time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absent_num</a:t>
            </a:r>
            <a:r>
              <a:rPr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から平均を算出した</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EBF51B8B-4323-47CC-AE85-9A0449FC350A}"/>
              </a:ext>
            </a:extLst>
          </p:cNvPr>
          <p:cNvGraphicFramePr>
            <a:graphicFrameLocks noGrp="1"/>
          </p:cNvGraphicFramePr>
          <p:nvPr>
            <p:extLst>
              <p:ext uri="{D42A27DB-BD31-4B8C-83A1-F6EECF244321}">
                <p14:modId xmlns:p14="http://schemas.microsoft.com/office/powerpoint/2010/main" val="988881224"/>
              </p:ext>
            </p:extLst>
          </p:nvPr>
        </p:nvGraphicFramePr>
        <p:xfrm>
          <a:off x="1308419" y="3529221"/>
          <a:ext cx="6910770" cy="891540"/>
        </p:xfrm>
        <a:graphic>
          <a:graphicData uri="http://schemas.openxmlformats.org/drawingml/2006/table">
            <a:tbl>
              <a:tblPr firstRow="1" bandRow="1">
                <a:tableStyleId>{5C22544A-7EE6-4342-B048-85BDC9FD1C3A}</a:tableStyleId>
              </a:tblPr>
              <a:tblGrid>
                <a:gridCol w="1285866">
                  <a:extLst>
                    <a:ext uri="{9D8B030D-6E8A-4147-A177-3AD203B41FA5}">
                      <a16:colId xmlns:a16="http://schemas.microsoft.com/office/drawing/2014/main" val="2607990943"/>
                    </a:ext>
                  </a:extLst>
                </a:gridCol>
                <a:gridCol w="1407492">
                  <a:extLst>
                    <a:ext uri="{9D8B030D-6E8A-4147-A177-3AD203B41FA5}">
                      <a16:colId xmlns:a16="http://schemas.microsoft.com/office/drawing/2014/main" val="1029145888"/>
                    </a:ext>
                  </a:extLst>
                </a:gridCol>
                <a:gridCol w="1405804">
                  <a:extLst>
                    <a:ext uri="{9D8B030D-6E8A-4147-A177-3AD203B41FA5}">
                      <a16:colId xmlns:a16="http://schemas.microsoft.com/office/drawing/2014/main" val="1992608633"/>
                    </a:ext>
                  </a:extLst>
                </a:gridCol>
                <a:gridCol w="1405804">
                  <a:extLst>
                    <a:ext uri="{9D8B030D-6E8A-4147-A177-3AD203B41FA5}">
                      <a16:colId xmlns:a16="http://schemas.microsoft.com/office/drawing/2014/main" val="376952474"/>
                    </a:ext>
                  </a:extLst>
                </a:gridCol>
                <a:gridCol w="1405804">
                  <a:extLst>
                    <a:ext uri="{9D8B030D-6E8A-4147-A177-3AD203B41FA5}">
                      <a16:colId xmlns:a16="http://schemas.microsoft.com/office/drawing/2014/main" val="939785876"/>
                    </a:ext>
                  </a:extLst>
                </a:gridCol>
              </a:tblGrid>
              <a:tr h="1571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08108829"/>
                  </a:ext>
                </a:extLst>
              </a:tr>
              <a:tr h="219249">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67504295"/>
                  </a:ext>
                </a:extLst>
              </a:tr>
              <a:tr h="219249">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01897825"/>
                  </a:ext>
                </a:extLst>
              </a:tr>
            </a:tbl>
          </a:graphicData>
        </a:graphic>
      </p:graphicFrame>
      <p:sp>
        <p:nvSpPr>
          <p:cNvPr id="8" name="矢印: 右 7">
            <a:extLst>
              <a:ext uri="{FF2B5EF4-FFF2-40B4-BE49-F238E27FC236}">
                <a16:creationId xmlns:a16="http://schemas.microsoft.com/office/drawing/2014/main" id="{E54CF255-B5BF-48DA-B92F-21B1F8723A82}"/>
              </a:ext>
            </a:extLst>
          </p:cNvPr>
          <p:cNvSpPr/>
          <p:nvPr/>
        </p:nvSpPr>
        <p:spPr>
          <a:xfrm>
            <a:off x="628650" y="5020628"/>
            <a:ext cx="599752"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aphicFrame>
        <p:nvGraphicFramePr>
          <p:cNvPr id="9" name="表 8">
            <a:extLst>
              <a:ext uri="{FF2B5EF4-FFF2-40B4-BE49-F238E27FC236}">
                <a16:creationId xmlns:a16="http://schemas.microsoft.com/office/drawing/2014/main" id="{073EE2EF-5C83-45AC-95F5-33E25EC7DD30}"/>
              </a:ext>
            </a:extLst>
          </p:cNvPr>
          <p:cNvGraphicFramePr>
            <a:graphicFrameLocks noGrp="1"/>
          </p:cNvGraphicFramePr>
          <p:nvPr>
            <p:extLst>
              <p:ext uri="{D42A27DB-BD31-4B8C-83A1-F6EECF244321}">
                <p14:modId xmlns:p14="http://schemas.microsoft.com/office/powerpoint/2010/main" val="980630200"/>
              </p:ext>
            </p:extLst>
          </p:nvPr>
        </p:nvGraphicFramePr>
        <p:xfrm>
          <a:off x="1308419" y="4868473"/>
          <a:ext cx="6910769" cy="891540"/>
        </p:xfrm>
        <a:graphic>
          <a:graphicData uri="http://schemas.openxmlformats.org/drawingml/2006/table">
            <a:tbl>
              <a:tblPr firstRow="1" bandRow="1">
                <a:tableStyleId>{5C22544A-7EE6-4342-B048-85BDC9FD1C3A}</a:tableStyleId>
              </a:tblPr>
              <a:tblGrid>
                <a:gridCol w="1288171">
                  <a:extLst>
                    <a:ext uri="{9D8B030D-6E8A-4147-A177-3AD203B41FA5}">
                      <a16:colId xmlns:a16="http://schemas.microsoft.com/office/drawing/2014/main" val="4131625484"/>
                    </a:ext>
                  </a:extLst>
                </a:gridCol>
                <a:gridCol w="2815601">
                  <a:extLst>
                    <a:ext uri="{9D8B030D-6E8A-4147-A177-3AD203B41FA5}">
                      <a16:colId xmlns:a16="http://schemas.microsoft.com/office/drawing/2014/main" val="1885359482"/>
                    </a:ext>
                  </a:extLst>
                </a:gridCol>
                <a:gridCol w="2806997">
                  <a:extLst>
                    <a:ext uri="{9D8B030D-6E8A-4147-A177-3AD203B41FA5}">
                      <a16:colId xmlns:a16="http://schemas.microsoft.com/office/drawing/2014/main" val="3628901944"/>
                    </a:ext>
                  </a:extLst>
                </a:gridCol>
              </a:tblGrid>
              <a:tr h="22555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time_per_movie</a:t>
                      </a:r>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0410712"/>
                  </a:ext>
                </a:extLst>
              </a:tr>
              <a:tr h="22555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4374217"/>
                  </a:ext>
                </a:extLst>
              </a:tr>
              <a:tr h="22555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79054814"/>
                  </a:ext>
                </a:extLst>
              </a:tr>
            </a:tbl>
          </a:graphicData>
        </a:graphic>
      </p:graphicFrame>
    </p:spTree>
    <p:extLst>
      <p:ext uri="{BB962C8B-B14F-4D97-AF65-F5344CB8AC3E}">
        <p14:creationId xmlns:p14="http://schemas.microsoft.com/office/powerpoint/2010/main" val="317369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78D8C4-8509-4E4E-95B8-A0938CA7F372}"/>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034055F-6FA9-4870-B5C5-1A762E83C059}"/>
              </a:ext>
            </a:extLst>
          </p:cNvPr>
          <p:cNvSpPr>
            <a:spLocks noGrp="1"/>
          </p:cNvSpPr>
          <p:nvPr>
            <p:ph type="sldNum" sz="quarter" idx="12"/>
          </p:nvPr>
        </p:nvSpPr>
        <p:spPr/>
        <p:txBody>
          <a:bodyPr/>
          <a:lstStyle/>
          <a:p>
            <a:fld id="{028E0EE4-20CD-4C8E-8CEF-2E9D9CC1E420}" type="slidenum">
              <a:rPr lang="ja-JP" altLang="en-US" smtClean="0"/>
              <a:pPr/>
              <a:t>11</a:t>
            </a:fld>
            <a:endParaRPr lang="ja-JP" altLang="en-US"/>
          </a:p>
        </p:txBody>
      </p:sp>
      <p:sp>
        <p:nvSpPr>
          <p:cNvPr id="4" name="テキスト ボックス 3">
            <a:extLst>
              <a:ext uri="{FF2B5EF4-FFF2-40B4-BE49-F238E27FC236}">
                <a16:creationId xmlns:a16="http://schemas.microsoft.com/office/drawing/2014/main" id="{BD9C6112-94CB-4471-A683-51F138457938}"/>
              </a:ext>
            </a:extLst>
          </p:cNvPr>
          <p:cNvSpPr txBox="1"/>
          <p:nvPr/>
        </p:nvSpPr>
        <p:spPr>
          <a:xfrm>
            <a:off x="628650" y="1050185"/>
            <a:ext cx="7930376" cy="313932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基礎集計の結果</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①動画内に出現するオブジェクト数について、オブジェクト数が</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つのみの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動画が全体の</a:t>
            </a:r>
            <a:r>
              <a:rPr lang="en-US" altLang="ja-JP" dirty="0">
                <a:latin typeface="メイリオ" panose="020B0604030504040204" pitchFamily="50" charset="-128"/>
                <a:ea typeface="メイリオ" panose="020B0604030504040204" pitchFamily="50" charset="-128"/>
              </a:rPr>
              <a:t>98%</a:t>
            </a:r>
            <a:r>
              <a:rPr lang="ja-JP" altLang="en-US" dirty="0">
                <a:latin typeface="メイリオ" panose="020B0604030504040204" pitchFamily="50" charset="-128"/>
                <a:ea typeface="メイリオ" panose="020B0604030504040204" pitchFamily="50" charset="-128"/>
              </a:rPr>
              <a:t>弱にも及んでいる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②オブジェクトの平均計測時間について、無機物と有機物で差が出たが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大きな差ではなかった</a:t>
            </a:r>
            <a:endParaRPr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F0082FE-21B0-4DBC-94CD-D30910A23670}"/>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基礎集計</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693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F36CDD-0830-49E9-A7A9-752E8A5D101A}"/>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93F6F51-5783-44FA-88D3-D183361C52A9}"/>
              </a:ext>
            </a:extLst>
          </p:cNvPr>
          <p:cNvSpPr>
            <a:spLocks noGrp="1"/>
          </p:cNvSpPr>
          <p:nvPr>
            <p:ph type="sldNum" sz="quarter" idx="12"/>
          </p:nvPr>
        </p:nvSpPr>
        <p:spPr/>
        <p:txBody>
          <a:bodyPr/>
          <a:lstStyle/>
          <a:p>
            <a:fld id="{028E0EE4-20CD-4C8E-8CEF-2E9D9CC1E420}" type="slidenum">
              <a:rPr lang="ja-JP" altLang="en-US" smtClean="0"/>
              <a:pPr/>
              <a:t>12</a:t>
            </a:fld>
            <a:endParaRPr lang="ja-JP" altLang="en-US"/>
          </a:p>
        </p:txBody>
      </p:sp>
      <p:sp>
        <p:nvSpPr>
          <p:cNvPr id="6" name="テキスト ボックス 5">
            <a:extLst>
              <a:ext uri="{FF2B5EF4-FFF2-40B4-BE49-F238E27FC236}">
                <a16:creationId xmlns:a16="http://schemas.microsoft.com/office/drawing/2014/main" id="{54128A70-8252-4D3D-913A-59FBC8EB5FC3}"/>
              </a:ext>
            </a:extLst>
          </p:cNvPr>
          <p:cNvSpPr txBox="1"/>
          <p:nvPr/>
        </p:nvSpPr>
        <p:spPr>
          <a:xfrm>
            <a:off x="628650" y="1050185"/>
            <a:ext cx="4989315"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全データ中の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object_presence</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の割合構成</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‘present’</a:t>
            </a:r>
            <a:r>
              <a:rPr lang="ja-JP" altLang="en-US" dirty="0">
                <a:latin typeface="メイリオ" panose="020B0604030504040204" pitchFamily="50" charset="-128"/>
                <a:ea typeface="メイリオ" panose="020B0604030504040204" pitchFamily="50" charset="-128"/>
              </a:rPr>
              <a:t>のデータは全体の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割を占めています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C492629-7896-4AF7-8336-E820EDE45939}"/>
              </a:ext>
            </a:extLst>
          </p:cNvPr>
          <p:cNvGraphicFramePr>
            <a:graphicFrameLocks noGrp="1"/>
          </p:cNvGraphicFramePr>
          <p:nvPr>
            <p:extLst>
              <p:ext uri="{D42A27DB-BD31-4B8C-83A1-F6EECF244321}">
                <p14:modId xmlns:p14="http://schemas.microsoft.com/office/powerpoint/2010/main" val="101787998"/>
              </p:ext>
            </p:extLst>
          </p:nvPr>
        </p:nvGraphicFramePr>
        <p:xfrm>
          <a:off x="5150880" y="3719163"/>
          <a:ext cx="2910940" cy="891540"/>
        </p:xfrm>
        <a:graphic>
          <a:graphicData uri="http://schemas.openxmlformats.org/drawingml/2006/table">
            <a:tbl>
              <a:tblPr firstRow="1" bandRow="1">
                <a:tableStyleId>{5C22544A-7EE6-4342-B048-85BDC9FD1C3A}</a:tableStyleId>
              </a:tblPr>
              <a:tblGrid>
                <a:gridCol w="1801416">
                  <a:extLst>
                    <a:ext uri="{9D8B030D-6E8A-4147-A177-3AD203B41FA5}">
                      <a16:colId xmlns:a16="http://schemas.microsoft.com/office/drawing/2014/main" val="142128705"/>
                    </a:ext>
                  </a:extLst>
                </a:gridCol>
                <a:gridCol w="1109524">
                  <a:extLst>
                    <a:ext uri="{9D8B030D-6E8A-4147-A177-3AD203B41FA5}">
                      <a16:colId xmlns:a16="http://schemas.microsoft.com/office/drawing/2014/main" val="1568395731"/>
                    </a:ext>
                  </a:extLst>
                </a:gridCol>
              </a:tblGrid>
              <a:tr h="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データ数</a:t>
                      </a:r>
                    </a:p>
                  </a:txBody>
                  <a:tcPr/>
                </a:tc>
                <a:extLst>
                  <a:ext uri="{0D108BD9-81ED-4DB2-BD59-A6C34878D82A}">
                    <a16:rowId xmlns:a16="http://schemas.microsoft.com/office/drawing/2014/main" val="1988681791"/>
                  </a:ext>
                </a:extLst>
              </a:tr>
              <a:tr h="0">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7,361,977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11621184"/>
                  </a:ext>
                </a:extLst>
              </a:tr>
              <a:tr h="0">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784,166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76307019"/>
                  </a:ext>
                </a:extLst>
              </a:tr>
            </a:tbl>
          </a:graphicData>
        </a:graphic>
      </p:graphicFrame>
      <p:pic>
        <p:nvPicPr>
          <p:cNvPr id="9" name="図 8">
            <a:extLst>
              <a:ext uri="{FF2B5EF4-FFF2-40B4-BE49-F238E27FC236}">
                <a16:creationId xmlns:a16="http://schemas.microsoft.com/office/drawing/2014/main" id="{0C2E1D3B-DE31-4B87-B7CC-0E15A440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70720"/>
            <a:ext cx="4522230" cy="3188426"/>
          </a:xfrm>
          <a:prstGeom prst="rect">
            <a:avLst/>
          </a:prstGeom>
        </p:spPr>
      </p:pic>
    </p:spTree>
    <p:extLst>
      <p:ext uri="{BB962C8B-B14F-4D97-AF65-F5344CB8AC3E}">
        <p14:creationId xmlns:p14="http://schemas.microsoft.com/office/powerpoint/2010/main" val="208342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FF66A2-062D-4DFA-8B1A-88FE0EF99090}"/>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2047295-3EE6-4227-B3A1-B5E5A966AA59}"/>
              </a:ext>
            </a:extLst>
          </p:cNvPr>
          <p:cNvSpPr>
            <a:spLocks noGrp="1"/>
          </p:cNvSpPr>
          <p:nvPr>
            <p:ph type="sldNum" sz="quarter" idx="12"/>
          </p:nvPr>
        </p:nvSpPr>
        <p:spPr/>
        <p:txBody>
          <a:bodyPr/>
          <a:lstStyle/>
          <a:p>
            <a:fld id="{028E0EE4-20CD-4C8E-8CEF-2E9D9CC1E420}" type="slidenum">
              <a:rPr lang="ja-JP" altLang="en-US" smtClean="0"/>
              <a:pPr/>
              <a:t>13</a:t>
            </a:fld>
            <a:endParaRPr lang="ja-JP" altLang="en-US"/>
          </a:p>
        </p:txBody>
      </p:sp>
      <p:sp>
        <p:nvSpPr>
          <p:cNvPr id="4" name="テキスト ボックス 3">
            <a:extLst>
              <a:ext uri="{FF2B5EF4-FFF2-40B4-BE49-F238E27FC236}">
                <a16:creationId xmlns:a16="http://schemas.microsoft.com/office/drawing/2014/main" id="{B0583E1F-B6BD-4A88-BA31-2FE05891E520}"/>
              </a:ext>
            </a:extLst>
          </p:cNvPr>
          <p:cNvSpPr txBox="1"/>
          <p:nvPr/>
        </p:nvSpPr>
        <p:spPr>
          <a:xfrm>
            <a:off x="628650" y="1050185"/>
            <a:ext cx="7290265"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オブジェクト別の動画数</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‘person’, ’cat’</a:t>
            </a:r>
            <a:r>
              <a:rPr lang="ja-JP" altLang="en-US" dirty="0">
                <a:latin typeface="メイリオ" panose="020B0604030504040204" pitchFamily="50" charset="-128"/>
                <a:ea typeface="メイリオ" panose="020B0604030504040204" pitchFamily="50" charset="-128"/>
              </a:rPr>
              <a:t>の動画は他のデータよりも動画数が多くなっています</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rPr>
              <a:t>’giraffe’, ’none’, ’zebra’</a:t>
            </a:r>
            <a:r>
              <a:rPr lang="ja-JP" altLang="en-US" dirty="0">
                <a:latin typeface="メイリオ" panose="020B0604030504040204" pitchFamily="50" charset="-128"/>
                <a:ea typeface="メイリオ" panose="020B0604030504040204" pitchFamily="50" charset="-128"/>
              </a:rPr>
              <a:t>の動画は他のデータよりも少なめです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0B68FA89-6560-40A8-9635-3454B6438CF6}"/>
              </a:ext>
            </a:extLst>
          </p:cNvPr>
          <p:cNvGraphicFramePr>
            <a:graphicFrameLocks noGrp="1"/>
          </p:cNvGraphicFramePr>
          <p:nvPr>
            <p:extLst>
              <p:ext uri="{D42A27DB-BD31-4B8C-83A1-F6EECF244321}">
                <p14:modId xmlns:p14="http://schemas.microsoft.com/office/powerpoint/2010/main" val="1090796962"/>
              </p:ext>
            </p:extLst>
          </p:nvPr>
        </p:nvGraphicFramePr>
        <p:xfrm>
          <a:off x="5324426" y="2661053"/>
          <a:ext cx="2267048" cy="2377440"/>
        </p:xfrm>
        <a:graphic>
          <a:graphicData uri="http://schemas.openxmlformats.org/drawingml/2006/table">
            <a:tbl>
              <a:tblPr firstRow="1" bandRow="1">
                <a:tableStyleId>{5C22544A-7EE6-4342-B048-85BDC9FD1C3A}</a:tableStyleId>
              </a:tblPr>
              <a:tblGrid>
                <a:gridCol w="1472709">
                  <a:extLst>
                    <a:ext uri="{9D8B030D-6E8A-4147-A177-3AD203B41FA5}">
                      <a16:colId xmlns:a16="http://schemas.microsoft.com/office/drawing/2014/main" val="838198901"/>
                    </a:ext>
                  </a:extLst>
                </a:gridCol>
                <a:gridCol w="794339">
                  <a:extLst>
                    <a:ext uri="{9D8B030D-6E8A-4147-A177-3AD203B41FA5}">
                      <a16:colId xmlns:a16="http://schemas.microsoft.com/office/drawing/2014/main" val="3853100900"/>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extLst>
                  <a:ext uri="{0D108BD9-81ED-4DB2-BD59-A6C34878D82A}">
                    <a16:rowId xmlns:a16="http://schemas.microsoft.com/office/drawing/2014/main" val="3326040881"/>
                  </a:ext>
                </a:extLst>
              </a:tr>
              <a:tr h="0">
                <a:tc>
                  <a:txBody>
                    <a:bodyPr/>
                    <a:lstStyle/>
                    <a:p>
                      <a:r>
                        <a:rPr kumimoji="1" lang="en-US" altLang="ja-JP" dirty="0">
                          <a:latin typeface="メイリオ" panose="020B0604030504040204" pitchFamily="50" charset="-128"/>
                          <a:ea typeface="メイリオ" panose="020B0604030504040204" pitchFamily="50" charset="-128"/>
                        </a:rPr>
                        <a:t>person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61,885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8313689"/>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26,439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2208221"/>
                  </a:ext>
                </a:extLst>
              </a:tr>
              <a:tr h="0">
                <a:tc>
                  <a:txBody>
                    <a:bodyPr/>
                    <a:lstStyle/>
                    <a:p>
                      <a:r>
                        <a:rPr kumimoji="1" lang="en-US" altLang="ja-JP" dirty="0">
                          <a:latin typeface="メイリオ" panose="020B0604030504040204" pitchFamily="50" charset="-128"/>
                          <a:ea typeface="メイリオ" panose="020B0604030504040204" pitchFamily="50" charset="-128"/>
                        </a:rPr>
                        <a:t>track</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8,780</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96742714"/>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8,699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71712294"/>
                  </a:ext>
                </a:extLst>
              </a:tr>
              <a:tr h="0">
                <a:tc>
                  <a:txBody>
                    <a:bodyPr/>
                    <a:lstStyle/>
                    <a:p>
                      <a:r>
                        <a:rPr kumimoji="1" lang="en-US" altLang="ja-JP" dirty="0">
                          <a:latin typeface="メイリオ" panose="020B0604030504040204" pitchFamily="50" charset="-128"/>
                          <a:ea typeface="メイリオ" panose="020B0604030504040204" pitchFamily="50" charset="-128"/>
                        </a:rPr>
                        <a:t>giraffe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1,356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79356084"/>
                  </a:ext>
                </a:extLst>
              </a:tr>
              <a:tr h="0">
                <a:tc>
                  <a:txBody>
                    <a:bodyPr/>
                    <a:lstStyle/>
                    <a:p>
                      <a:r>
                        <a:rPr kumimoji="1" lang="en-US" altLang="ja-JP" dirty="0">
                          <a:latin typeface="メイリオ" panose="020B0604030504040204" pitchFamily="50" charset="-128"/>
                          <a:ea typeface="メイリオ" panose="020B0604030504040204" pitchFamily="50" charset="-128"/>
                        </a:rPr>
                        <a:t>none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1,225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767100"/>
                  </a:ext>
                </a:extLst>
              </a:tr>
              <a:tr h="0">
                <a:tc>
                  <a:txBody>
                    <a:bodyPr/>
                    <a:lstStyle/>
                    <a:p>
                      <a:r>
                        <a:rPr kumimoji="1" lang="en-US" altLang="ja-JP" dirty="0">
                          <a:latin typeface="メイリオ" panose="020B0604030504040204" pitchFamily="50" charset="-128"/>
                          <a:ea typeface="メイリオ" panose="020B0604030504040204" pitchFamily="50" charset="-128"/>
                        </a:rPr>
                        <a:t>zebra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888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65460919"/>
                  </a:ext>
                </a:extLst>
              </a:tr>
            </a:tbl>
          </a:graphicData>
        </a:graphic>
      </p:graphicFrame>
      <p:pic>
        <p:nvPicPr>
          <p:cNvPr id="9" name="図 8">
            <a:extLst>
              <a:ext uri="{FF2B5EF4-FFF2-40B4-BE49-F238E27FC236}">
                <a16:creationId xmlns:a16="http://schemas.microsoft.com/office/drawing/2014/main" id="{C28EFB61-0035-4C32-A57D-1EB524F95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61053"/>
            <a:ext cx="4081064" cy="3284759"/>
          </a:xfrm>
          <a:prstGeom prst="rect">
            <a:avLst/>
          </a:prstGeom>
        </p:spPr>
      </p:pic>
    </p:spTree>
    <p:extLst>
      <p:ext uri="{BB962C8B-B14F-4D97-AF65-F5344CB8AC3E}">
        <p14:creationId xmlns:p14="http://schemas.microsoft.com/office/powerpoint/2010/main" val="428404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081E26-433A-4E68-BDAE-9C9177E0A8F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D395590-7C40-4157-8E42-2FE857DC741C}"/>
              </a:ext>
            </a:extLst>
          </p:cNvPr>
          <p:cNvSpPr>
            <a:spLocks noGrp="1"/>
          </p:cNvSpPr>
          <p:nvPr>
            <p:ph type="sldNum" sz="quarter" idx="12"/>
          </p:nvPr>
        </p:nvSpPr>
        <p:spPr/>
        <p:txBody>
          <a:bodyPr/>
          <a:lstStyle/>
          <a:p>
            <a:fld id="{028E0EE4-20CD-4C8E-8CEF-2E9D9CC1E420}" type="slidenum">
              <a:rPr lang="ja-JP" altLang="en-US" smtClean="0"/>
              <a:pPr/>
              <a:t>14</a:t>
            </a:fld>
            <a:endParaRPr lang="ja-JP" altLang="en-US"/>
          </a:p>
        </p:txBody>
      </p:sp>
      <p:sp>
        <p:nvSpPr>
          <p:cNvPr id="4" name="テキスト ボックス 3">
            <a:extLst>
              <a:ext uri="{FF2B5EF4-FFF2-40B4-BE49-F238E27FC236}">
                <a16:creationId xmlns:a16="http://schemas.microsoft.com/office/drawing/2014/main" id="{FFE2FFC3-F035-470E-BDC4-D81784D1EDE7}"/>
              </a:ext>
            </a:extLst>
          </p:cNvPr>
          <p:cNvSpPr txBox="1"/>
          <p:nvPr/>
        </p:nvSpPr>
        <p:spPr>
          <a:xfrm>
            <a:off x="628650" y="1050185"/>
            <a:ext cx="5493812"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各動画のオブジェクトの種類数を確認したところ、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種類のみの動画が全体の</a:t>
            </a:r>
            <a:r>
              <a:rPr lang="en-US" altLang="ja-JP" dirty="0">
                <a:latin typeface="メイリオ" panose="020B0604030504040204" pitchFamily="50" charset="-128"/>
                <a:ea typeface="メイリオ" panose="020B0604030504040204" pitchFamily="50" charset="-128"/>
              </a:rPr>
              <a:t>97.84%</a:t>
            </a:r>
            <a:r>
              <a:rPr lang="ja-JP" altLang="en-US" dirty="0" err="1">
                <a:latin typeface="メイリオ" panose="020B0604030504040204" pitchFamily="50" charset="-128"/>
                <a:ea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rPr>
              <a:t>した</a:t>
            </a:r>
            <a:endParaRPr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1FC32D2F-C3E9-46CD-B1D1-7CA59FD14134}"/>
              </a:ext>
            </a:extLst>
          </p:cNvPr>
          <p:cNvGraphicFramePr>
            <a:graphicFrameLocks noGrp="1"/>
          </p:cNvGraphicFramePr>
          <p:nvPr>
            <p:extLst>
              <p:ext uri="{D42A27DB-BD31-4B8C-83A1-F6EECF244321}">
                <p14:modId xmlns:p14="http://schemas.microsoft.com/office/powerpoint/2010/main" val="2983642544"/>
              </p:ext>
            </p:extLst>
          </p:nvPr>
        </p:nvGraphicFramePr>
        <p:xfrm>
          <a:off x="2863839" y="3429000"/>
          <a:ext cx="3258623" cy="1783080"/>
        </p:xfrm>
        <a:graphic>
          <a:graphicData uri="http://schemas.openxmlformats.org/drawingml/2006/table">
            <a:tbl>
              <a:tblPr firstRow="1" bandRow="1">
                <a:tableStyleId>{5C22544A-7EE6-4342-B048-85BDC9FD1C3A}</a:tableStyleId>
              </a:tblPr>
              <a:tblGrid>
                <a:gridCol w="975554">
                  <a:extLst>
                    <a:ext uri="{9D8B030D-6E8A-4147-A177-3AD203B41FA5}">
                      <a16:colId xmlns:a16="http://schemas.microsoft.com/office/drawing/2014/main" val="794762355"/>
                    </a:ext>
                  </a:extLst>
                </a:gridCol>
                <a:gridCol w="1050245">
                  <a:extLst>
                    <a:ext uri="{9D8B030D-6E8A-4147-A177-3AD203B41FA5}">
                      <a16:colId xmlns:a16="http://schemas.microsoft.com/office/drawing/2014/main" val="3251054098"/>
                    </a:ext>
                  </a:extLst>
                </a:gridCol>
                <a:gridCol w="1232824">
                  <a:extLst>
                    <a:ext uri="{9D8B030D-6E8A-4147-A177-3AD203B41FA5}">
                      <a16:colId xmlns:a16="http://schemas.microsoft.com/office/drawing/2014/main" val="2975519043"/>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種類数</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割合</a:t>
                      </a:r>
                    </a:p>
                  </a:txBody>
                  <a:tcPr/>
                </a:tc>
                <a:extLst>
                  <a:ext uri="{0D108BD9-81ED-4DB2-BD59-A6C34878D82A}">
                    <a16:rowId xmlns:a16="http://schemas.microsoft.com/office/drawing/2014/main" val="394990722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248,094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97.84</a:t>
                      </a:r>
                    </a:p>
                  </a:txBody>
                  <a:tcPr anchor="ctr"/>
                </a:tc>
                <a:extLst>
                  <a:ext uri="{0D108BD9-81ED-4DB2-BD59-A6C34878D82A}">
                    <a16:rowId xmlns:a16="http://schemas.microsoft.com/office/drawing/2014/main" val="1514137172"/>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5,212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2.056</a:t>
                      </a:r>
                    </a:p>
                  </a:txBody>
                  <a:tcPr anchor="ctr"/>
                </a:tc>
                <a:extLst>
                  <a:ext uri="{0D108BD9-81ED-4DB2-BD59-A6C34878D82A}">
                    <a16:rowId xmlns:a16="http://schemas.microsoft.com/office/drawing/2014/main" val="48091935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0.089</a:t>
                      </a:r>
                    </a:p>
                  </a:txBody>
                  <a:tcPr anchor="ctr"/>
                </a:tc>
                <a:extLst>
                  <a:ext uri="{0D108BD9-81ED-4DB2-BD59-A6C34878D82A}">
                    <a16:rowId xmlns:a16="http://schemas.microsoft.com/office/drawing/2014/main" val="2394963686"/>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0.011</a:t>
                      </a:r>
                    </a:p>
                  </a:txBody>
                  <a:tcPr anchor="ctr"/>
                </a:tc>
                <a:extLst>
                  <a:ext uri="{0D108BD9-81ED-4DB2-BD59-A6C34878D82A}">
                    <a16:rowId xmlns:a16="http://schemas.microsoft.com/office/drawing/2014/main" val="996700814"/>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5</a:t>
                      </a:r>
                    </a:p>
                  </a:txBody>
                  <a:tcPr anchor="ctr"/>
                </a:tc>
                <a:tc>
                  <a:txBody>
                    <a:bodyPr/>
                    <a:lstStyle/>
                    <a:p>
                      <a:pPr algn="r" fontAlgn="ctr"/>
                      <a:r>
                        <a:rPr lang="en-US" altLang="ja-JP">
                          <a:effectLst/>
                          <a:latin typeface="メイリオ" panose="020B0604030504040204" pitchFamily="50" charset="-128"/>
                          <a:ea typeface="メイリオ" panose="020B0604030504040204" pitchFamily="50" charset="-128"/>
                        </a:rPr>
                        <a:t>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0.003</a:t>
                      </a:r>
                    </a:p>
                  </a:txBody>
                  <a:tcPr anchor="ctr"/>
                </a:tc>
                <a:extLst>
                  <a:ext uri="{0D108BD9-81ED-4DB2-BD59-A6C34878D82A}">
                    <a16:rowId xmlns:a16="http://schemas.microsoft.com/office/drawing/2014/main" val="2883177660"/>
                  </a:ext>
                </a:extLst>
              </a:tr>
            </a:tbl>
          </a:graphicData>
        </a:graphic>
      </p:graphicFrame>
      <p:sp>
        <p:nvSpPr>
          <p:cNvPr id="7" name="テキスト ボックス 6">
            <a:extLst>
              <a:ext uri="{FF2B5EF4-FFF2-40B4-BE49-F238E27FC236}">
                <a16:creationId xmlns:a16="http://schemas.microsoft.com/office/drawing/2014/main" id="{D61EC144-B575-4B61-BE8E-6E645FB6593C}"/>
              </a:ext>
            </a:extLst>
          </p:cNvPr>
          <p:cNvSpPr txBox="1"/>
          <p:nvPr/>
        </p:nvSpPr>
        <p:spPr>
          <a:xfrm>
            <a:off x="2863839" y="3059668"/>
            <a:ext cx="3416320"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各オブジェクトの動画数と割合</a:t>
            </a:r>
          </a:p>
        </p:txBody>
      </p:sp>
    </p:spTree>
    <p:extLst>
      <p:ext uri="{BB962C8B-B14F-4D97-AF65-F5344CB8AC3E}">
        <p14:creationId xmlns:p14="http://schemas.microsoft.com/office/powerpoint/2010/main" val="4600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DF29D2-2880-4855-A8B6-626D3E718646}"/>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0FF8A72-F82D-449D-91AA-0DA213526BF3}"/>
              </a:ext>
            </a:extLst>
          </p:cNvPr>
          <p:cNvSpPr>
            <a:spLocks noGrp="1"/>
          </p:cNvSpPr>
          <p:nvPr>
            <p:ph type="sldNum" sz="quarter" idx="12"/>
          </p:nvPr>
        </p:nvSpPr>
        <p:spPr/>
        <p:txBody>
          <a:bodyPr/>
          <a:lstStyle/>
          <a:p>
            <a:fld id="{028E0EE4-20CD-4C8E-8CEF-2E9D9CC1E420}" type="slidenum">
              <a:rPr lang="ja-JP" altLang="en-US" smtClean="0"/>
              <a:pPr/>
              <a:t>15</a:t>
            </a:fld>
            <a:endParaRPr lang="ja-JP" altLang="en-US"/>
          </a:p>
        </p:txBody>
      </p:sp>
      <p:sp>
        <p:nvSpPr>
          <p:cNvPr id="4" name="テキスト ボックス 3">
            <a:extLst>
              <a:ext uri="{FF2B5EF4-FFF2-40B4-BE49-F238E27FC236}">
                <a16:creationId xmlns:a16="http://schemas.microsoft.com/office/drawing/2014/main" id="{28412646-768F-4471-9F5A-3E3CF1A5E00D}"/>
              </a:ext>
            </a:extLst>
          </p:cNvPr>
          <p:cNvSpPr txBox="1"/>
          <p:nvPr/>
        </p:nvSpPr>
        <p:spPr>
          <a:xfrm>
            <a:off x="628650" y="1050185"/>
            <a:ext cx="778610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’elephant’,</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’potted plant’</a:t>
            </a:r>
            <a:r>
              <a:rPr lang="ja-JP" altLang="en-US" dirty="0">
                <a:latin typeface="メイリオ" panose="020B0604030504040204" pitchFamily="50" charset="-128"/>
                <a:ea typeface="メイリオ" panose="020B0604030504040204" pitchFamily="50" charset="-128"/>
              </a:rPr>
              <a:t>が入っているが、明示的な</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差は生まれませんでした</a:t>
            </a: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5845F55-02D9-4EBC-817A-C72EB6C2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058628"/>
            <a:ext cx="3532289" cy="2749187"/>
          </a:xfrm>
          <a:prstGeom prst="rect">
            <a:avLst/>
          </a:prstGeom>
        </p:spPr>
      </p:pic>
      <p:graphicFrame>
        <p:nvGraphicFramePr>
          <p:cNvPr id="9" name="表 8">
            <a:extLst>
              <a:ext uri="{FF2B5EF4-FFF2-40B4-BE49-F238E27FC236}">
                <a16:creationId xmlns:a16="http://schemas.microsoft.com/office/drawing/2014/main" id="{9BA78968-9A00-4AF4-B581-B1DDF4EDB1A4}"/>
              </a:ext>
            </a:extLst>
          </p:cNvPr>
          <p:cNvGraphicFramePr>
            <a:graphicFrameLocks noGrp="1"/>
          </p:cNvGraphicFramePr>
          <p:nvPr>
            <p:extLst>
              <p:ext uri="{D42A27DB-BD31-4B8C-83A1-F6EECF244321}">
                <p14:modId xmlns:p14="http://schemas.microsoft.com/office/powerpoint/2010/main" val="4265073286"/>
              </p:ext>
            </p:extLst>
          </p:nvPr>
        </p:nvGraphicFramePr>
        <p:xfrm>
          <a:off x="4218089" y="2538835"/>
          <a:ext cx="4479722" cy="3268980"/>
        </p:xfrm>
        <a:graphic>
          <a:graphicData uri="http://schemas.openxmlformats.org/drawingml/2006/table">
            <a:tbl>
              <a:tblPr firstRow="1" bandRow="1">
                <a:tableStyleId>{5C22544A-7EE6-4342-B048-85BDC9FD1C3A}</a:tableStyleId>
              </a:tblPr>
              <a:tblGrid>
                <a:gridCol w="1491779">
                  <a:extLst>
                    <a:ext uri="{9D8B030D-6E8A-4147-A177-3AD203B41FA5}">
                      <a16:colId xmlns:a16="http://schemas.microsoft.com/office/drawing/2014/main" val="1239149462"/>
                    </a:ext>
                  </a:extLst>
                </a:gridCol>
                <a:gridCol w="914321">
                  <a:extLst>
                    <a:ext uri="{9D8B030D-6E8A-4147-A177-3AD203B41FA5}">
                      <a16:colId xmlns:a16="http://schemas.microsoft.com/office/drawing/2014/main" val="3868728089"/>
                    </a:ext>
                  </a:extLst>
                </a:gridCol>
                <a:gridCol w="787452">
                  <a:extLst>
                    <a:ext uri="{9D8B030D-6E8A-4147-A177-3AD203B41FA5}">
                      <a16:colId xmlns:a16="http://schemas.microsoft.com/office/drawing/2014/main" val="2681338291"/>
                    </a:ext>
                  </a:extLst>
                </a:gridCol>
                <a:gridCol w="1286170">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394,113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7,415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53.15</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272,542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6,005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45.39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250,070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5,745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43.53</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horse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413,069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9,657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42.77</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bicycle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205,990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4,893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342,755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8,303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41.28</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294,422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7,137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41.25</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dog</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425,382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12,008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35.42</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potted plant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187,299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5,403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34.67</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boat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290,073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8,517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34.06</a:t>
                      </a:r>
                    </a:p>
                  </a:txBody>
                  <a:tcPr anchor="ctr"/>
                </a:tc>
                <a:extLst>
                  <a:ext uri="{0D108BD9-81ED-4DB2-BD59-A6C34878D82A}">
                    <a16:rowId xmlns:a16="http://schemas.microsoft.com/office/drawing/2014/main" val="365581705"/>
                  </a:ext>
                </a:extLst>
              </a:tr>
            </a:tbl>
          </a:graphicData>
        </a:graphic>
      </p:graphicFrame>
    </p:spTree>
    <p:extLst>
      <p:ext uri="{BB962C8B-B14F-4D97-AF65-F5344CB8AC3E}">
        <p14:creationId xmlns:p14="http://schemas.microsoft.com/office/powerpoint/2010/main" val="16601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71573D-ED18-4040-89C2-CD590F3601DF}"/>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F3007FB-770B-475C-B0E0-20532C3B80E8}"/>
              </a:ext>
            </a:extLst>
          </p:cNvPr>
          <p:cNvSpPr>
            <a:spLocks noGrp="1"/>
          </p:cNvSpPr>
          <p:nvPr>
            <p:ph type="sldNum" sz="quarter" idx="12"/>
          </p:nvPr>
        </p:nvSpPr>
        <p:spPr/>
        <p:txBody>
          <a:bodyPr/>
          <a:lstStyle/>
          <a:p>
            <a:fld id="{028E0EE4-20CD-4C8E-8CEF-2E9D9CC1E420}" type="slidenum">
              <a:rPr lang="ja-JP" altLang="en-US" smtClean="0"/>
              <a:pPr/>
              <a:t>16</a:t>
            </a:fld>
            <a:endParaRPr lang="ja-JP" altLang="en-US"/>
          </a:p>
        </p:txBody>
      </p:sp>
      <p:pic>
        <p:nvPicPr>
          <p:cNvPr id="4" name="図 3">
            <a:extLst>
              <a:ext uri="{FF2B5EF4-FFF2-40B4-BE49-F238E27FC236}">
                <a16:creationId xmlns:a16="http://schemas.microsoft.com/office/drawing/2014/main" id="{A456D8CD-98FD-4082-AD0F-1978477B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1" y="3064139"/>
            <a:ext cx="3642026" cy="2570384"/>
          </a:xfrm>
          <a:prstGeom prst="rect">
            <a:avLst/>
          </a:prstGeom>
        </p:spPr>
      </p:pic>
      <p:graphicFrame>
        <p:nvGraphicFramePr>
          <p:cNvPr id="5" name="表 4">
            <a:extLst>
              <a:ext uri="{FF2B5EF4-FFF2-40B4-BE49-F238E27FC236}">
                <a16:creationId xmlns:a16="http://schemas.microsoft.com/office/drawing/2014/main" id="{963843AB-EB9A-40D7-B90C-9AFD5CDD3693}"/>
              </a:ext>
            </a:extLst>
          </p:cNvPr>
          <p:cNvGraphicFramePr>
            <a:graphicFrameLocks noGrp="1"/>
          </p:cNvGraphicFramePr>
          <p:nvPr>
            <p:extLst>
              <p:ext uri="{D42A27DB-BD31-4B8C-83A1-F6EECF244321}">
                <p14:modId xmlns:p14="http://schemas.microsoft.com/office/powerpoint/2010/main" val="273272830"/>
              </p:ext>
            </p:extLst>
          </p:nvPr>
        </p:nvGraphicFramePr>
        <p:xfrm>
          <a:off x="4220187" y="2668942"/>
          <a:ext cx="4295163" cy="3268980"/>
        </p:xfrm>
        <a:graphic>
          <a:graphicData uri="http://schemas.openxmlformats.org/drawingml/2006/table">
            <a:tbl>
              <a:tblPr firstRow="1" bandRow="1">
                <a:tableStyleId>{5C22544A-7EE6-4342-B048-85BDC9FD1C3A}</a:tableStyleId>
              </a:tblPr>
              <a:tblGrid>
                <a:gridCol w="1430320">
                  <a:extLst>
                    <a:ext uri="{9D8B030D-6E8A-4147-A177-3AD203B41FA5}">
                      <a16:colId xmlns:a16="http://schemas.microsoft.com/office/drawing/2014/main" val="1239149462"/>
                    </a:ext>
                  </a:extLst>
                </a:gridCol>
                <a:gridCol w="876652">
                  <a:extLst>
                    <a:ext uri="{9D8B030D-6E8A-4147-A177-3AD203B41FA5}">
                      <a16:colId xmlns:a16="http://schemas.microsoft.com/office/drawing/2014/main" val="3868728089"/>
                    </a:ext>
                  </a:extLst>
                </a:gridCol>
                <a:gridCol w="755010">
                  <a:extLst>
                    <a:ext uri="{9D8B030D-6E8A-4147-A177-3AD203B41FA5}">
                      <a16:colId xmlns:a16="http://schemas.microsoft.com/office/drawing/2014/main" val="2681338291"/>
                    </a:ext>
                  </a:extLst>
                </a:gridCol>
                <a:gridCol w="1233181">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train</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59,954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14.41</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car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21,240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11.29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toilet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63,096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10.47</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43,387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10.43</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26,332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2,691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9.79</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36,264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3,729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9.72</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38,654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9.18</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zebra</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5,574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9.06</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29,748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3,374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8.82</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bus</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47,028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5,778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8.14</a:t>
                      </a:r>
                    </a:p>
                  </a:txBody>
                  <a:tcPr anchor="ctr"/>
                </a:tc>
                <a:extLst>
                  <a:ext uri="{0D108BD9-81ED-4DB2-BD59-A6C34878D82A}">
                    <a16:rowId xmlns:a16="http://schemas.microsoft.com/office/drawing/2014/main" val="365581705"/>
                  </a:ext>
                </a:extLst>
              </a:tr>
            </a:tbl>
          </a:graphicData>
        </a:graphic>
      </p:graphicFrame>
      <p:sp>
        <p:nvSpPr>
          <p:cNvPr id="7" name="テキスト ボックス 6">
            <a:extLst>
              <a:ext uri="{FF2B5EF4-FFF2-40B4-BE49-F238E27FC236}">
                <a16:creationId xmlns:a16="http://schemas.microsoft.com/office/drawing/2014/main" id="{B66E03F2-5643-414E-AF15-09A1AFB51431}"/>
              </a:ext>
            </a:extLst>
          </p:cNvPr>
          <p:cNvSpPr txBox="1"/>
          <p:nvPr/>
        </p:nvSpPr>
        <p:spPr>
          <a:xfrm>
            <a:off x="628650" y="1050185"/>
            <a:ext cx="780213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オブジェクトが認識されなかった物体について、動きが少ないと思われる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’toilet’, ’elephant’</a:t>
            </a:r>
            <a:r>
              <a:rPr lang="ja-JP" altLang="en-US" dirty="0">
                <a:latin typeface="メイリオ" panose="020B0604030504040204" pitchFamily="50" charset="-128"/>
                <a:ea typeface="メイリオ" panose="020B0604030504040204" pitchFamily="50" charset="-128"/>
              </a:rPr>
              <a:t>がランキングしているので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動きの多さは認識されるかに影響がない可能性があります</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585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75CB4-5FCC-4F92-A3DD-17BECED08393}"/>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83491CC7-E701-4566-B1D4-ACF0B0B9B9BD}"/>
              </a:ext>
            </a:extLst>
          </p:cNvPr>
          <p:cNvSpPr>
            <a:spLocks noGrp="1"/>
          </p:cNvSpPr>
          <p:nvPr>
            <p:ph type="sldNum" sz="quarter" idx="12"/>
          </p:nvPr>
        </p:nvSpPr>
        <p:spPr/>
        <p:txBody>
          <a:bodyPr/>
          <a:lstStyle/>
          <a:p>
            <a:fld id="{028E0EE4-20CD-4C8E-8CEF-2E9D9CC1E420}" type="slidenum">
              <a:rPr lang="ja-JP" altLang="en-US" smtClean="0"/>
              <a:pPr/>
              <a:t>17</a:t>
            </a:fld>
            <a:endParaRPr lang="ja-JP" altLang="en-US"/>
          </a:p>
        </p:txBody>
      </p:sp>
      <p:sp>
        <p:nvSpPr>
          <p:cNvPr id="4" name="テキスト ボックス 3">
            <a:extLst>
              <a:ext uri="{FF2B5EF4-FFF2-40B4-BE49-F238E27FC236}">
                <a16:creationId xmlns:a16="http://schemas.microsoft.com/office/drawing/2014/main" id="{475A929C-0A9D-4EC5-BE10-D733EEB7EFD5}"/>
              </a:ext>
            </a:extLst>
          </p:cNvPr>
          <p:cNvSpPr txBox="1"/>
          <p:nvPr/>
        </p:nvSpPr>
        <p:spPr>
          <a:xfrm>
            <a:off x="628650" y="1050185"/>
            <a:ext cx="8040984" cy="397031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今後の分析にあたって</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・動画の</a:t>
            </a:r>
            <a:r>
              <a:rPr lang="en-US" altLang="ja-JP" dirty="0">
                <a:latin typeface="メイリオ" panose="020B0604030504040204" pitchFamily="50" charset="-128"/>
                <a:ea typeface="メイリオ" panose="020B0604030504040204" pitchFamily="50" charset="-128"/>
              </a:rPr>
              <a:t>ID</a:t>
            </a:r>
            <a:r>
              <a:rPr lang="ja-JP" altLang="en-US" dirty="0" err="1">
                <a:latin typeface="メイリオ" panose="020B0604030504040204" pitchFamily="50" charset="-128"/>
                <a:ea typeface="メイリオ" panose="020B0604030504040204" pitchFamily="50" charset="-128"/>
              </a:rPr>
              <a:t>だけ</a:t>
            </a:r>
            <a:r>
              <a:rPr lang="ja-JP" altLang="en-US" dirty="0">
                <a:latin typeface="メイリオ" panose="020B0604030504040204" pitchFamily="50" charset="-128"/>
                <a:ea typeface="メイリオ" panose="020B0604030504040204" pitchFamily="50" charset="-128"/>
              </a:rPr>
              <a:t>ではなく、動画のどの位置にオブジェクトが記録されたかの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情報があれば、オブジェクトの特徴を解析できる可能性があります</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・オブジェクトについて、オブジェクトごとの細かな情報があると</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オブジェクトの特徴を解析できる可能性があります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・機械学習を用いることで</a:t>
            </a:r>
            <a:r>
              <a:rPr lang="ja-JP" altLang="en-US" dirty="0">
                <a:latin typeface="メイリオ" panose="020B0604030504040204" pitchFamily="50" charset="-128"/>
                <a:ea typeface="メイリオ" panose="020B0604030504040204" pitchFamily="50" charset="-128"/>
              </a:rPr>
              <a:t>オブジェクトの分類</a:t>
            </a:r>
            <a:r>
              <a:rPr kumimoji="1" lang="ja-JP" altLang="en-US" dirty="0">
                <a:latin typeface="メイリオ" panose="020B0604030504040204" pitchFamily="50" charset="-128"/>
                <a:ea typeface="メイリオ" panose="020B0604030504040204" pitchFamily="50" charset="-128"/>
              </a:rPr>
              <a:t>を行える可能性は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ありますが、明確な分かれ目は不明瞭なものになると考えられます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859D803-7297-442E-A39D-69F2C1267614}"/>
              </a:ext>
            </a:extLst>
          </p:cNvPr>
          <p:cNvSpPr/>
          <p:nvPr/>
        </p:nvSpPr>
        <p:spPr>
          <a:xfrm>
            <a:off x="508337" y="139271"/>
            <a:ext cx="2262158"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今後の分析について</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836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14BCE4-E28B-46CD-85FD-1ABCBC014591}"/>
              </a:ext>
            </a:extLst>
          </p:cNvPr>
          <p:cNvSpPr>
            <a:spLocks noGrp="1"/>
          </p:cNvSpPr>
          <p:nvPr>
            <p:ph type="dt" sz="half" idx="10"/>
          </p:nvPr>
        </p:nvSpPr>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
        <p:nvSpPr>
          <p:cNvPr id="3" name="スライド番号プレースホルダー 2">
            <a:extLst>
              <a:ext uri="{FF2B5EF4-FFF2-40B4-BE49-F238E27FC236}">
                <a16:creationId xmlns:a16="http://schemas.microsoft.com/office/drawing/2014/main" id="{F376E093-BD5D-4378-A39A-C8E493FCE87D}"/>
              </a:ext>
            </a:extLst>
          </p:cNvPr>
          <p:cNvSpPr>
            <a:spLocks noGrp="1"/>
          </p:cNvSpPr>
          <p:nvPr>
            <p:ph type="sldNum" sz="quarter" idx="12"/>
          </p:nvPr>
        </p:nvSpPr>
        <p:spPr/>
        <p:txBody>
          <a:bodyPr/>
          <a:lstStyle/>
          <a:p>
            <a:fld id="{028E0EE4-20CD-4C8E-8CEF-2E9D9CC1E420}" type="slidenum">
              <a:rPr kumimoji="1" lang="ja-JP" altLang="en-US" smtClean="0">
                <a:solidFill>
                  <a:schemeClr val="bg1"/>
                </a:solidFill>
              </a:rPr>
              <a:t>2</a:t>
            </a:fld>
            <a:r>
              <a:rPr kumimoji="1" lang="en-US" altLang="ja-JP" dirty="0">
                <a:solidFill>
                  <a:schemeClr val="bg1"/>
                </a:solidFill>
              </a:rPr>
              <a:t>/17</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D005FEED-AA2B-4DD8-A781-5E1F54DA7E0E}"/>
              </a:ext>
            </a:extLst>
          </p:cNvPr>
          <p:cNvSpPr txBox="1"/>
          <p:nvPr/>
        </p:nvSpPr>
        <p:spPr>
          <a:xfrm>
            <a:off x="628650" y="1050185"/>
            <a:ext cx="2492990" cy="4524315"/>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アジェンダ</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・分析の目的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・サマリー</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・データセット概要</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・仮説設定</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・分析方針</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・基礎集計</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・今後の分析について</a:t>
            </a:r>
          </a:p>
        </p:txBody>
      </p:sp>
    </p:spTree>
    <p:extLst>
      <p:ext uri="{BB962C8B-B14F-4D97-AF65-F5344CB8AC3E}">
        <p14:creationId xmlns:p14="http://schemas.microsoft.com/office/powerpoint/2010/main" val="195359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B90115-F612-48DC-998D-78E8272C7289}"/>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1F8F3999-6CA8-421D-8060-763B90E8E7EC}"/>
              </a:ext>
            </a:extLst>
          </p:cNvPr>
          <p:cNvSpPr>
            <a:spLocks noGrp="1"/>
          </p:cNvSpPr>
          <p:nvPr>
            <p:ph type="sldNum" sz="quarter" idx="12"/>
          </p:nvPr>
        </p:nvSpPr>
        <p:spPr/>
        <p:txBody>
          <a:bodyPr/>
          <a:lstStyle/>
          <a:p>
            <a:fld id="{028E0EE4-20CD-4C8E-8CEF-2E9D9CC1E420}"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33AA400D-9909-4A3E-A0B7-51115FEE50D7}"/>
              </a:ext>
            </a:extLst>
          </p:cNvPr>
          <p:cNvSpPr txBox="1"/>
          <p:nvPr/>
        </p:nvSpPr>
        <p:spPr>
          <a:xfrm>
            <a:off x="628650" y="1066963"/>
            <a:ext cx="7886700"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目的</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本分析の目的は</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・動画のデータセットからどういった物体が認識されやすいかを調べる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・認識されるために使われている共通の技術や特徴があるかを調べる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となっています</a:t>
            </a:r>
            <a:endParaRPr kumimoji="1" lang="en-US" altLang="ja-JP"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EAB4C8B7-4E4A-4733-9B10-4C58B9B15EF5}"/>
              </a:ext>
            </a:extLst>
          </p:cNvPr>
          <p:cNvSpPr/>
          <p:nvPr/>
        </p:nvSpPr>
        <p:spPr>
          <a:xfrm>
            <a:off x="508337" y="139271"/>
            <a:ext cx="1338828"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分析の目的</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864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7C2569-E51E-4083-91E0-E666AE9E292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C1AC32DF-0644-48CC-BC52-62366A9A82D4}"/>
              </a:ext>
            </a:extLst>
          </p:cNvPr>
          <p:cNvSpPr>
            <a:spLocks noGrp="1"/>
          </p:cNvSpPr>
          <p:nvPr>
            <p:ph type="sldNum" sz="quarter" idx="12"/>
          </p:nvPr>
        </p:nvSpPr>
        <p:spPr/>
        <p:txBody>
          <a:bodyPr/>
          <a:lstStyle/>
          <a:p>
            <a:fld id="{028E0EE4-20CD-4C8E-8CEF-2E9D9CC1E420}" type="slidenum">
              <a:rPr lang="ja-JP" altLang="en-US" smtClean="0"/>
              <a:pPr/>
              <a:t>4</a:t>
            </a:fld>
            <a:endParaRPr lang="ja-JP" altLang="en-US" dirty="0"/>
          </a:p>
        </p:txBody>
      </p:sp>
      <p:sp>
        <p:nvSpPr>
          <p:cNvPr id="4" name="正方形/長方形 3">
            <a:extLst>
              <a:ext uri="{FF2B5EF4-FFF2-40B4-BE49-F238E27FC236}">
                <a16:creationId xmlns:a16="http://schemas.microsoft.com/office/drawing/2014/main" id="{86D728DF-C93B-418A-87E3-166DA8179CFF}"/>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サマリー</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33A500B-A0B5-4EE3-8E51-E545E2942512}"/>
              </a:ext>
            </a:extLst>
          </p:cNvPr>
          <p:cNvSpPr txBox="1"/>
          <p:nvPr/>
        </p:nvSpPr>
        <p:spPr>
          <a:xfrm>
            <a:off x="628650" y="1066963"/>
            <a:ext cx="7886700" cy="313932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サマリー</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本分析のサマリーは以下の通りになっています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・認識されやすいオブジェクトについて、動きまわる物体と動かない物体</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という違いから調べたが大きな差はありませんでした</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・認識されるために使われている共通の技術や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物体的特徴は判断できませんでした</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42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F94D74-284C-4F4C-B525-C54FDF663C91}"/>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74B83587-0D76-4E4E-9F78-FA6AF4A65F64}"/>
              </a:ext>
            </a:extLst>
          </p:cNvPr>
          <p:cNvSpPr>
            <a:spLocks noGrp="1"/>
          </p:cNvSpPr>
          <p:nvPr>
            <p:ph type="sldNum" sz="quarter" idx="12"/>
          </p:nvPr>
        </p:nvSpPr>
        <p:spPr/>
        <p:txBody>
          <a:bodyPr/>
          <a:lstStyle/>
          <a:p>
            <a:fld id="{028E0EE4-20CD-4C8E-8CEF-2E9D9CC1E420}" type="slidenum">
              <a:rPr lang="ja-JP" altLang="en-US" smtClean="0"/>
              <a:pPr/>
              <a:t>5</a:t>
            </a:fld>
            <a:endParaRPr lang="ja-JP" altLang="en-US" dirty="0"/>
          </a:p>
        </p:txBody>
      </p:sp>
      <p:sp>
        <p:nvSpPr>
          <p:cNvPr id="4" name="テキスト ボックス 3">
            <a:extLst>
              <a:ext uri="{FF2B5EF4-FFF2-40B4-BE49-F238E27FC236}">
                <a16:creationId xmlns:a16="http://schemas.microsoft.com/office/drawing/2014/main" id="{B2CE9F77-DB27-4F76-868B-C8F11F16D456}"/>
              </a:ext>
            </a:extLst>
          </p:cNvPr>
          <p:cNvSpPr txBox="1"/>
          <p:nvPr/>
        </p:nvSpPr>
        <p:spPr>
          <a:xfrm>
            <a:off x="628650" y="1050185"/>
            <a:ext cx="7886700" cy="230832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データセットについて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今回のデータセットは</a:t>
            </a:r>
            <a:r>
              <a:rPr kumimoji="1" lang="en-US" altLang="ja-JP" dirty="0">
                <a:latin typeface="メイリオ" panose="020B0604030504040204" pitchFamily="50" charset="-128"/>
                <a:ea typeface="メイリオ" panose="020B0604030504040204" pitchFamily="50" charset="-128"/>
              </a:rPr>
              <a:t>Google</a:t>
            </a:r>
            <a:r>
              <a:rPr kumimoji="1" lang="ja-JP" altLang="en-US" dirty="0">
                <a:latin typeface="メイリオ" panose="020B0604030504040204" pitchFamily="50" charset="-128"/>
                <a:ea typeface="メイリオ" panose="020B0604030504040204" pitchFamily="50" charset="-128"/>
              </a:rPr>
              <a:t>から公開されている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データセットを使用しました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利用したサイト</a:t>
            </a:r>
            <a:r>
              <a:rPr lang="en-US"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hlinkClick r:id="rId2"/>
              </a:rPr>
              <a:t>https://research.google.com/youtube-bb/</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データ総数：</a:t>
            </a:r>
            <a:r>
              <a:rPr lang="en-US" altLang="ja-JP" dirty="0">
                <a:latin typeface="メイリオ" panose="020B0604030504040204" pitchFamily="50" charset="-128"/>
                <a:ea typeface="メイリオ" panose="020B0604030504040204" pitchFamily="50" charset="-128"/>
              </a:rPr>
              <a:t>8,146,143</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7D9D47EC-5DA2-4D4A-B0BB-DA401F32C82E}"/>
              </a:ext>
            </a:extLst>
          </p:cNvPr>
          <p:cNvGraphicFramePr>
            <a:graphicFrameLocks noGrp="1"/>
          </p:cNvGraphicFramePr>
          <p:nvPr>
            <p:extLst>
              <p:ext uri="{D42A27DB-BD31-4B8C-83A1-F6EECF244321}">
                <p14:modId xmlns:p14="http://schemas.microsoft.com/office/powerpoint/2010/main" val="1863042197"/>
              </p:ext>
            </p:extLst>
          </p:nvPr>
        </p:nvGraphicFramePr>
        <p:xfrm>
          <a:off x="671223" y="3499492"/>
          <a:ext cx="6096000" cy="2357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06892387"/>
                    </a:ext>
                  </a:extLst>
                </a:gridCol>
                <a:gridCol w="1096161">
                  <a:extLst>
                    <a:ext uri="{9D8B030D-6E8A-4147-A177-3AD203B41FA5}">
                      <a16:colId xmlns:a16="http://schemas.microsoft.com/office/drawing/2014/main" val="1289643094"/>
                    </a:ext>
                  </a:extLst>
                </a:gridCol>
                <a:gridCol w="713065">
                  <a:extLst>
                    <a:ext uri="{9D8B030D-6E8A-4147-A177-3AD203B41FA5}">
                      <a16:colId xmlns:a16="http://schemas.microsoft.com/office/drawing/2014/main" val="3010578161"/>
                    </a:ext>
                  </a:extLst>
                </a:gridCol>
                <a:gridCol w="2762774">
                  <a:extLst>
                    <a:ext uri="{9D8B030D-6E8A-4147-A177-3AD203B41FA5}">
                      <a16:colId xmlns:a16="http://schemas.microsoft.com/office/drawing/2014/main" val="1166788362"/>
                    </a:ext>
                  </a:extLst>
                </a:gridCol>
              </a:tblGrid>
              <a:tr h="370840">
                <a:tc>
                  <a:txBody>
                    <a:bodyPr/>
                    <a:lstStyle/>
                    <a:p>
                      <a:r>
                        <a:rPr kumimoji="1" lang="ja-JP" altLang="en-US" dirty="0">
                          <a:latin typeface="メイリオ" panose="020B0604030504040204" pitchFamily="50" charset="-128"/>
                          <a:ea typeface="メイリオ" panose="020B0604030504040204" pitchFamily="50" charset="-128"/>
                        </a:rPr>
                        <a:t>カラム名</a:t>
                      </a:r>
                    </a:p>
                  </a:txBody>
                  <a:tcPr/>
                </a:tc>
                <a:tc>
                  <a:txBody>
                    <a:bodyPr/>
                    <a:lstStyle/>
                    <a:p>
                      <a:r>
                        <a:rPr kumimoji="1" lang="ja-JP" altLang="en-US" dirty="0">
                          <a:latin typeface="メイリオ" panose="020B0604030504040204" pitchFamily="50" charset="-128"/>
                          <a:ea typeface="メイリオ" panose="020B0604030504040204" pitchFamily="50" charset="-128"/>
                        </a:rPr>
                        <a:t>ユニーク数</a:t>
                      </a:r>
                    </a:p>
                  </a:txBody>
                  <a:tcPr/>
                </a:tc>
                <a:tc>
                  <a:txBody>
                    <a:bodyPr/>
                    <a:lstStyle/>
                    <a:p>
                      <a:r>
                        <a:rPr kumimoji="1" lang="ja-JP" altLang="en-US" dirty="0">
                          <a:latin typeface="メイリオ" panose="020B0604030504040204" pitchFamily="50" charset="-128"/>
                          <a:ea typeface="メイリオ" panose="020B0604030504040204" pitchFamily="50" charset="-128"/>
                        </a:rPr>
                        <a:t>欠損数</a:t>
                      </a:r>
                    </a:p>
                  </a:txBody>
                  <a:tcPr/>
                </a:tc>
                <a:tc>
                  <a:txBody>
                    <a:bodyPr/>
                    <a:lstStyle/>
                    <a:p>
                      <a:r>
                        <a:rPr lang="ja-JP" altLang="en-US" dirty="0">
                          <a:latin typeface="メイリオ" panose="020B0604030504040204" pitchFamily="50" charset="-128"/>
                          <a:ea typeface="メイリオ" panose="020B0604030504040204" pitchFamily="50" charset="-128"/>
                        </a:rPr>
                        <a:t>概要</a:t>
                      </a:r>
                    </a:p>
                  </a:txBody>
                  <a:tcPr/>
                </a:tc>
                <a:extLst>
                  <a:ext uri="{0D108BD9-81ED-4DB2-BD59-A6C34878D82A}">
                    <a16:rowId xmlns:a16="http://schemas.microsoft.com/office/drawing/2014/main" val="1006768989"/>
                  </a:ext>
                </a:extLst>
              </a:tr>
              <a:tr h="370840">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253,569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動画の</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7307235"/>
                  </a:ext>
                </a:extLst>
              </a:tr>
              <a:tr h="370840">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3,587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動画内の各時間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ms</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28155755"/>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判定されたオブジェクト</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59339548"/>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extLst>
                  <a:ext uri="{0D108BD9-81ED-4DB2-BD59-A6C34878D82A}">
                    <a16:rowId xmlns:a16="http://schemas.microsoft.com/office/drawing/2014/main" val="1070697228"/>
                  </a:ext>
                </a:extLst>
              </a:tr>
              <a:tr h="37084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オブジェクトの有無の情報</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52123247"/>
                  </a:ext>
                </a:extLst>
              </a:tr>
            </a:tbl>
          </a:graphicData>
        </a:graphic>
      </p:graphicFrame>
      <p:sp>
        <p:nvSpPr>
          <p:cNvPr id="7" name="正方形/長方形 6">
            <a:extLst>
              <a:ext uri="{FF2B5EF4-FFF2-40B4-BE49-F238E27FC236}">
                <a16:creationId xmlns:a16="http://schemas.microsoft.com/office/drawing/2014/main" id="{4AECBBEF-91D2-4012-BB4B-30B0AD231EA5}"/>
              </a:ext>
            </a:extLst>
          </p:cNvPr>
          <p:cNvSpPr/>
          <p:nvPr/>
        </p:nvSpPr>
        <p:spPr>
          <a:xfrm>
            <a:off x="508337" y="139271"/>
            <a:ext cx="2031325"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データセット概要</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F61F93F6-DFAD-4D54-A726-F4C3B59DF7B4}"/>
              </a:ext>
            </a:extLst>
          </p:cNvPr>
          <p:cNvSpPr/>
          <p:nvPr/>
        </p:nvSpPr>
        <p:spPr>
          <a:xfrm>
            <a:off x="508337" y="4578574"/>
            <a:ext cx="6421772" cy="7887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42909E58-646F-4620-AFCE-4109E3266627}"/>
              </a:ext>
            </a:extLst>
          </p:cNvPr>
          <p:cNvSpPr txBox="1"/>
          <p:nvPr/>
        </p:nvSpPr>
        <p:spPr>
          <a:xfrm>
            <a:off x="7092995" y="5367343"/>
            <a:ext cx="1261884"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で対応</a:t>
            </a:r>
            <a:endParaRPr kumimoji="1" lang="ja-JP" altLang="en-US" dirty="0">
              <a:latin typeface="メイリオ" panose="020B0604030504040204" pitchFamily="50" charset="-128"/>
              <a:ea typeface="メイリオ" panose="020B0604030504040204" pitchFamily="50" charset="-128"/>
            </a:endParaRPr>
          </a:p>
        </p:txBody>
      </p:sp>
      <p:cxnSp>
        <p:nvCxnSpPr>
          <p:cNvPr id="12" name="コネクタ: カギ線 11">
            <a:extLst>
              <a:ext uri="{FF2B5EF4-FFF2-40B4-BE49-F238E27FC236}">
                <a16:creationId xmlns:a16="http://schemas.microsoft.com/office/drawing/2014/main" id="{DFE5EEC3-17CE-4084-8374-E7C9B188D5CB}"/>
              </a:ext>
            </a:extLst>
          </p:cNvPr>
          <p:cNvCxnSpPr>
            <a:stCxn id="8" idx="0"/>
            <a:endCxn id="6" idx="3"/>
          </p:cNvCxnSpPr>
          <p:nvPr/>
        </p:nvCxnSpPr>
        <p:spPr>
          <a:xfrm rot="16200000" flipV="1">
            <a:off x="7129831" y="4773237"/>
            <a:ext cx="394384" cy="793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4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7CBFA3-C7AB-4FC4-B4AD-47FF00603734}"/>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D16413E7-69A1-4DA9-B067-BC58F0770447}"/>
              </a:ext>
            </a:extLst>
          </p:cNvPr>
          <p:cNvSpPr>
            <a:spLocks noGrp="1"/>
          </p:cNvSpPr>
          <p:nvPr>
            <p:ph type="sldNum" sz="quarter" idx="12"/>
          </p:nvPr>
        </p:nvSpPr>
        <p:spPr/>
        <p:txBody>
          <a:bodyPr/>
          <a:lstStyle/>
          <a:p>
            <a:fld id="{028E0EE4-20CD-4C8E-8CEF-2E9D9CC1E420}" type="slidenum">
              <a:rPr lang="ja-JP" altLang="en-US" smtClean="0"/>
              <a:pPr/>
              <a:t>6</a:t>
            </a:fld>
            <a:endParaRPr lang="ja-JP" altLang="en-US"/>
          </a:p>
        </p:txBody>
      </p:sp>
      <p:sp>
        <p:nvSpPr>
          <p:cNvPr id="4" name="正方形/長方形 3">
            <a:extLst>
              <a:ext uri="{FF2B5EF4-FFF2-40B4-BE49-F238E27FC236}">
                <a16:creationId xmlns:a16="http://schemas.microsoft.com/office/drawing/2014/main" id="{A5A3464D-1BF1-4CBF-B466-406F3ACCBC45}"/>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仮説設定</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2A3BCE-2B08-4179-AECE-F940D6D876B8}"/>
              </a:ext>
            </a:extLst>
          </p:cNvPr>
          <p:cNvSpPr txBox="1"/>
          <p:nvPr/>
        </p:nvSpPr>
        <p:spPr>
          <a:xfrm>
            <a:off x="628650" y="1066963"/>
            <a:ext cx="7886700"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仮説の設定について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本分析では以下の仮説をもって分析を行いました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・認識されやすいオブジェクトについて、動きが</a:t>
            </a:r>
            <a:r>
              <a:rPr lang="ja-JP" altLang="en-US" dirty="0">
                <a:latin typeface="メイリオ" panose="020B0604030504040204" pitchFamily="50" charset="-128"/>
                <a:ea typeface="メイリオ" panose="020B0604030504040204" pitchFamily="50" charset="-128"/>
              </a:rPr>
              <a:t>少ない</a:t>
            </a:r>
            <a:r>
              <a:rPr kumimoji="1" lang="ja-JP" altLang="en-US" dirty="0">
                <a:latin typeface="メイリオ" panose="020B0604030504040204" pitchFamily="50" charset="-128"/>
                <a:ea typeface="メイリオ" panose="020B0604030504040204" pitchFamily="50" charset="-128"/>
              </a:rPr>
              <a:t>物体</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（大型の無機物や動物）は認識がされやすい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・動きのパターンが一定のオブジェクトは認識がされやすい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・技術的な側面は今回のデータでは判別が難しい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275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077B85-73AD-4C90-BBAA-344EF5C4F295}"/>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145B323-D349-411E-AF48-C079EE0F6752}"/>
              </a:ext>
            </a:extLst>
          </p:cNvPr>
          <p:cNvSpPr>
            <a:spLocks noGrp="1"/>
          </p:cNvSpPr>
          <p:nvPr>
            <p:ph type="sldNum" sz="quarter" idx="12"/>
          </p:nvPr>
        </p:nvSpPr>
        <p:spPr/>
        <p:txBody>
          <a:bodyPr/>
          <a:lstStyle/>
          <a:p>
            <a:fld id="{028E0EE4-20CD-4C8E-8CEF-2E9D9CC1E420}" type="slidenum">
              <a:rPr lang="ja-JP" altLang="en-US" smtClean="0"/>
              <a:pPr/>
              <a:t>7</a:t>
            </a:fld>
            <a:endParaRPr lang="ja-JP" altLang="en-US"/>
          </a:p>
        </p:txBody>
      </p:sp>
      <p:sp>
        <p:nvSpPr>
          <p:cNvPr id="4" name="テキスト ボックス 3">
            <a:extLst>
              <a:ext uri="{FF2B5EF4-FFF2-40B4-BE49-F238E27FC236}">
                <a16:creationId xmlns:a16="http://schemas.microsoft.com/office/drawing/2014/main" id="{CB1CAF68-02E8-4246-B354-7B3A69E8D8BB}"/>
              </a:ext>
            </a:extLst>
          </p:cNvPr>
          <p:cNvSpPr txBox="1"/>
          <p:nvPr/>
        </p:nvSpPr>
        <p:spPr>
          <a:xfrm>
            <a:off x="628650" y="1050185"/>
            <a:ext cx="7340471" cy="341632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データセットと仮説から以下の方針で分析を行</a:t>
            </a:r>
            <a:r>
              <a:rPr lang="ja-JP" altLang="en-US" dirty="0">
                <a:latin typeface="メイリオ" panose="020B0604030504040204" pitchFamily="50" charset="-128"/>
                <a:ea typeface="メイリオ" panose="020B0604030504040204" pitchFamily="50" charset="-128"/>
              </a:rPr>
              <a:t>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・各動画ごとに記録されている物体の数と計測された時間の</a:t>
            </a:r>
            <a:r>
              <a:rPr lang="ja-JP" altLang="en-US" dirty="0">
                <a:latin typeface="メイリオ" panose="020B0604030504040204" pitchFamily="50" charset="-128"/>
                <a:ea typeface="メイリオ" panose="020B0604030504040204" pitchFamily="50" charset="-128"/>
              </a:rPr>
              <a:t>分析</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→各動画の情報からオブジェクトの特色等を分析するため</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・各オブジェクトごとに記録されている計測された時間と登場動画数</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→動画という観点から各オブジェクトの特色を分析するため</a:t>
            </a:r>
            <a:endParaRPr kumimoji="1"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7EC0C2D8-4CB4-44BC-B871-472A1050F3E4}"/>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分析方針</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30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210681-19F2-41E2-BD3D-4BF28F6F4E5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0AE8238C-CBC2-4B3C-B33E-7232A72FF102}"/>
              </a:ext>
            </a:extLst>
          </p:cNvPr>
          <p:cNvSpPr>
            <a:spLocks noGrp="1"/>
          </p:cNvSpPr>
          <p:nvPr>
            <p:ph type="sldNum" sz="quarter" idx="12"/>
          </p:nvPr>
        </p:nvSpPr>
        <p:spPr/>
        <p:txBody>
          <a:bodyPr/>
          <a:lstStyle/>
          <a:p>
            <a:fld id="{028E0EE4-20CD-4C8E-8CEF-2E9D9CC1E420}" type="slidenum">
              <a:rPr lang="ja-JP" altLang="en-US" smtClean="0"/>
              <a:pPr/>
              <a:t>8</a:t>
            </a:fld>
            <a:endParaRPr lang="ja-JP" altLang="en-US"/>
          </a:p>
        </p:txBody>
      </p:sp>
      <p:sp>
        <p:nvSpPr>
          <p:cNvPr id="4" name="テキスト ボックス 3">
            <a:extLst>
              <a:ext uri="{FF2B5EF4-FFF2-40B4-BE49-F238E27FC236}">
                <a16:creationId xmlns:a16="http://schemas.microsoft.com/office/drawing/2014/main" id="{86DD64EC-3960-4EC0-9388-68F47C3172E8}"/>
              </a:ext>
            </a:extLst>
          </p:cNvPr>
          <p:cNvSpPr txBox="1"/>
          <p:nvPr/>
        </p:nvSpPr>
        <p:spPr>
          <a:xfrm>
            <a:off x="628650" y="1050185"/>
            <a:ext cx="7293984"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・記録されている時間の算出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present_time</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absent_time</a:t>
            </a:r>
            <a:r>
              <a:rPr kumimoji="1"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timestamp_ms</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のデータ数を数えることで、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オブジェクトが記録された回数を算出した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1BE62A9-E331-4D90-8148-384179773221}"/>
              </a:ext>
            </a:extLst>
          </p:cNvPr>
          <p:cNvGraphicFramePr>
            <a:graphicFrameLocks noGrp="1"/>
          </p:cNvGraphicFramePr>
          <p:nvPr>
            <p:extLst>
              <p:ext uri="{D42A27DB-BD31-4B8C-83A1-F6EECF244321}">
                <p14:modId xmlns:p14="http://schemas.microsoft.com/office/powerpoint/2010/main" val="4022498189"/>
              </p:ext>
            </p:extLst>
          </p:nvPr>
        </p:nvGraphicFramePr>
        <p:xfrm>
          <a:off x="628650" y="3428999"/>
          <a:ext cx="4572524" cy="1783080"/>
        </p:xfrm>
        <a:graphic>
          <a:graphicData uri="http://schemas.openxmlformats.org/drawingml/2006/table">
            <a:tbl>
              <a:tblPr firstRow="1" bandRow="1">
                <a:tableStyleId>{5C22544A-7EE6-4342-B048-85BDC9FD1C3A}</a:tableStyleId>
              </a:tblPr>
              <a:tblGrid>
                <a:gridCol w="1297395">
                  <a:extLst>
                    <a:ext uri="{9D8B030D-6E8A-4147-A177-3AD203B41FA5}">
                      <a16:colId xmlns:a16="http://schemas.microsoft.com/office/drawing/2014/main" val="2885119085"/>
                    </a:ext>
                  </a:extLst>
                </a:gridCol>
                <a:gridCol w="1553336">
                  <a:extLst>
                    <a:ext uri="{9D8B030D-6E8A-4147-A177-3AD203B41FA5}">
                      <a16:colId xmlns:a16="http://schemas.microsoft.com/office/drawing/2014/main" val="2600531310"/>
                    </a:ext>
                  </a:extLst>
                </a:gridCol>
                <a:gridCol w="1721793">
                  <a:extLst>
                    <a:ext uri="{9D8B030D-6E8A-4147-A177-3AD203B41FA5}">
                      <a16:colId xmlns:a16="http://schemas.microsoft.com/office/drawing/2014/main" val="3590990525"/>
                    </a:ext>
                  </a:extLst>
                </a:gridCol>
              </a:tblGrid>
              <a:tr h="26130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8360948"/>
                  </a:ext>
                </a:extLst>
              </a:tr>
              <a:tr h="272984">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40,000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955122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50,000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59772239"/>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37623243"/>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70731441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18555230"/>
                  </a:ext>
                </a:extLst>
              </a:tr>
            </a:tbl>
          </a:graphicData>
        </a:graphic>
      </p:graphicFrame>
      <p:graphicFrame>
        <p:nvGraphicFramePr>
          <p:cNvPr id="7" name="表 6">
            <a:extLst>
              <a:ext uri="{FF2B5EF4-FFF2-40B4-BE49-F238E27FC236}">
                <a16:creationId xmlns:a16="http://schemas.microsoft.com/office/drawing/2014/main" id="{0561396C-C1B3-4894-B105-91B7019E1845}"/>
              </a:ext>
            </a:extLst>
          </p:cNvPr>
          <p:cNvGraphicFramePr>
            <a:graphicFrameLocks noGrp="1"/>
          </p:cNvGraphicFramePr>
          <p:nvPr>
            <p:extLst>
              <p:ext uri="{D42A27DB-BD31-4B8C-83A1-F6EECF244321}">
                <p14:modId xmlns:p14="http://schemas.microsoft.com/office/powerpoint/2010/main" val="198773624"/>
              </p:ext>
            </p:extLst>
          </p:nvPr>
        </p:nvGraphicFramePr>
        <p:xfrm>
          <a:off x="4385868" y="4718438"/>
          <a:ext cx="4105905" cy="891540"/>
        </p:xfrm>
        <a:graphic>
          <a:graphicData uri="http://schemas.openxmlformats.org/drawingml/2006/table">
            <a:tbl>
              <a:tblPr firstRow="1" bandRow="1">
                <a:tableStyleId>{5C22544A-7EE6-4342-B048-85BDC9FD1C3A}</a:tableStyleId>
              </a:tblPr>
              <a:tblGrid>
                <a:gridCol w="1310117">
                  <a:extLst>
                    <a:ext uri="{9D8B030D-6E8A-4147-A177-3AD203B41FA5}">
                      <a16:colId xmlns:a16="http://schemas.microsoft.com/office/drawing/2014/main" val="3584234661"/>
                    </a:ext>
                  </a:extLst>
                </a:gridCol>
                <a:gridCol w="1434037">
                  <a:extLst>
                    <a:ext uri="{9D8B030D-6E8A-4147-A177-3AD203B41FA5}">
                      <a16:colId xmlns:a16="http://schemas.microsoft.com/office/drawing/2014/main" val="1459507874"/>
                    </a:ext>
                  </a:extLst>
                </a:gridCol>
                <a:gridCol w="1361751">
                  <a:extLst>
                    <a:ext uri="{9D8B030D-6E8A-4147-A177-3AD203B41FA5}">
                      <a16:colId xmlns:a16="http://schemas.microsoft.com/office/drawing/2014/main" val="3282958058"/>
                    </a:ext>
                  </a:extLst>
                </a:gridCol>
              </a:tblGrid>
              <a:tr h="131072">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28717098"/>
                  </a:ext>
                </a:extLst>
              </a:tr>
              <a:tr h="16356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88633162"/>
                  </a:ext>
                </a:extLst>
              </a:tr>
              <a:tr h="16356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4577262"/>
                  </a:ext>
                </a:extLst>
              </a:tr>
            </a:tbl>
          </a:graphicData>
        </a:graphic>
      </p:graphicFrame>
      <p:sp>
        <p:nvSpPr>
          <p:cNvPr id="8" name="テキスト ボックス 7">
            <a:extLst>
              <a:ext uri="{FF2B5EF4-FFF2-40B4-BE49-F238E27FC236}">
                <a16:creationId xmlns:a16="http://schemas.microsoft.com/office/drawing/2014/main" id="{670AEABA-9D52-4E3D-8148-C038B879EBDF}"/>
              </a:ext>
            </a:extLst>
          </p:cNvPr>
          <p:cNvSpPr txBox="1"/>
          <p:nvPr/>
        </p:nvSpPr>
        <p:spPr>
          <a:xfrm>
            <a:off x="1389077" y="2932089"/>
            <a:ext cx="6365845"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例</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とあるオブジェクトに以下のような記録があった場合</a:t>
            </a:r>
          </a:p>
        </p:txBody>
      </p:sp>
      <p:cxnSp>
        <p:nvCxnSpPr>
          <p:cNvPr id="10" name="コネクタ: カギ線 9">
            <a:extLst>
              <a:ext uri="{FF2B5EF4-FFF2-40B4-BE49-F238E27FC236}">
                <a16:creationId xmlns:a16="http://schemas.microsoft.com/office/drawing/2014/main" id="{FE75A203-FC71-44A5-A593-111E6846AFA5}"/>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0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FB8EF3-12B2-42BB-A8DF-37D428608E5B}"/>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C1EE2A41-4EAE-433E-B712-1FC1C2BB6EDC}"/>
              </a:ext>
            </a:extLst>
          </p:cNvPr>
          <p:cNvSpPr>
            <a:spLocks noGrp="1"/>
          </p:cNvSpPr>
          <p:nvPr>
            <p:ph type="sldNum" sz="quarter" idx="12"/>
          </p:nvPr>
        </p:nvSpPr>
        <p:spPr/>
        <p:txBody>
          <a:bodyPr/>
          <a:lstStyle/>
          <a:p>
            <a:fld id="{028E0EE4-20CD-4C8E-8CEF-2E9D9CC1E420}" type="slidenum">
              <a:rPr lang="ja-JP" altLang="en-US" smtClean="0"/>
              <a:pPr/>
              <a:t>9</a:t>
            </a:fld>
            <a:endParaRPr lang="ja-JP" altLang="en-US"/>
          </a:p>
        </p:txBody>
      </p:sp>
      <p:sp>
        <p:nvSpPr>
          <p:cNvPr id="4" name="テキスト ボックス 3">
            <a:extLst>
              <a:ext uri="{FF2B5EF4-FFF2-40B4-BE49-F238E27FC236}">
                <a16:creationId xmlns:a16="http://schemas.microsoft.com/office/drawing/2014/main" id="{9A33C68F-504C-4093-B777-3DF8950A2703}"/>
              </a:ext>
            </a:extLst>
          </p:cNvPr>
          <p:cNvSpPr txBox="1"/>
          <p:nvPr/>
        </p:nvSpPr>
        <p:spPr>
          <a:xfrm>
            <a:off x="628650" y="1050185"/>
            <a:ext cx="8525091"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動画に記録されているオブジェクトの数</a:t>
            </a:r>
            <a:r>
              <a:rPr kumimoji="1" lang="ja-JP" altLang="en-US" dirty="0">
                <a:latin typeface="メイリオ" panose="020B0604030504040204" pitchFamily="50" charset="-128"/>
                <a:ea typeface="メイリオ" panose="020B0604030504040204" pitchFamily="50" charset="-128"/>
              </a:rPr>
              <a:t>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present_num</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absent_num</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youtube_id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のユニーク数から</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2E0F995-AEDB-4584-955F-9D6A0C902166}"/>
              </a:ext>
            </a:extLst>
          </p:cNvPr>
          <p:cNvGraphicFramePr>
            <a:graphicFrameLocks noGrp="1"/>
          </p:cNvGraphicFramePr>
          <p:nvPr>
            <p:extLst>
              <p:ext uri="{D42A27DB-BD31-4B8C-83A1-F6EECF244321}">
                <p14:modId xmlns:p14="http://schemas.microsoft.com/office/powerpoint/2010/main" val="3780480583"/>
              </p:ext>
            </p:extLst>
          </p:nvPr>
        </p:nvGraphicFramePr>
        <p:xfrm>
          <a:off x="628647" y="3443519"/>
          <a:ext cx="4274658" cy="1783080"/>
        </p:xfrm>
        <a:graphic>
          <a:graphicData uri="http://schemas.openxmlformats.org/drawingml/2006/table">
            <a:tbl>
              <a:tblPr firstRow="1" bandRow="1">
                <a:tableStyleId>{5C22544A-7EE6-4342-B048-85BDC9FD1C3A}</a:tableStyleId>
              </a:tblPr>
              <a:tblGrid>
                <a:gridCol w="1270767">
                  <a:extLst>
                    <a:ext uri="{9D8B030D-6E8A-4147-A177-3AD203B41FA5}">
                      <a16:colId xmlns:a16="http://schemas.microsoft.com/office/drawing/2014/main" val="3001771884"/>
                    </a:ext>
                  </a:extLst>
                </a:gridCol>
                <a:gridCol w="1303655">
                  <a:extLst>
                    <a:ext uri="{9D8B030D-6E8A-4147-A177-3AD203B41FA5}">
                      <a16:colId xmlns:a16="http://schemas.microsoft.com/office/drawing/2014/main" val="2957497988"/>
                    </a:ext>
                  </a:extLst>
                </a:gridCol>
                <a:gridCol w="1700236">
                  <a:extLst>
                    <a:ext uri="{9D8B030D-6E8A-4147-A177-3AD203B41FA5}">
                      <a16:colId xmlns:a16="http://schemas.microsoft.com/office/drawing/2014/main" val="130989928"/>
                    </a:ext>
                  </a:extLst>
                </a:gridCol>
              </a:tblGrid>
              <a:tr h="290026">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3309710"/>
                  </a:ext>
                </a:extLst>
              </a:tr>
              <a:tr h="292860">
                <a:tc>
                  <a:txBody>
                    <a:bodyPr/>
                    <a:lstStyle/>
                    <a:p>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53980897"/>
                  </a:ext>
                </a:extLst>
              </a:tr>
              <a:tr h="2928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72980252"/>
                  </a:ext>
                </a:extLst>
              </a:tr>
              <a:tr h="292860">
                <a:tc>
                  <a:txBody>
                    <a:bodyPr/>
                    <a:lstStyle/>
                    <a:p>
                      <a:r>
                        <a:rPr kumimoji="1" lang="en-US" altLang="ja-JP" dirty="0">
                          <a:latin typeface="メイリオ" panose="020B0604030504040204" pitchFamily="50" charset="-128"/>
                          <a:ea typeface="メイリオ" panose="020B0604030504040204" pitchFamily="50" charset="-128"/>
                        </a:rPr>
                        <a:t>BBBBBBBB</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56699335"/>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49453042"/>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68323523"/>
                  </a:ext>
                </a:extLst>
              </a:tr>
            </a:tbl>
          </a:graphicData>
        </a:graphic>
      </p:graphicFrame>
      <p:graphicFrame>
        <p:nvGraphicFramePr>
          <p:cNvPr id="7" name="表 6">
            <a:extLst>
              <a:ext uri="{FF2B5EF4-FFF2-40B4-BE49-F238E27FC236}">
                <a16:creationId xmlns:a16="http://schemas.microsoft.com/office/drawing/2014/main" id="{A70C7589-313F-4581-A302-0AC3A9530B65}"/>
              </a:ext>
            </a:extLst>
          </p:cNvPr>
          <p:cNvGraphicFramePr>
            <a:graphicFrameLocks noGrp="1"/>
          </p:cNvGraphicFramePr>
          <p:nvPr>
            <p:extLst>
              <p:ext uri="{D42A27DB-BD31-4B8C-83A1-F6EECF244321}">
                <p14:modId xmlns:p14="http://schemas.microsoft.com/office/powerpoint/2010/main" val="3108592123"/>
              </p:ext>
            </p:extLst>
          </p:nvPr>
        </p:nvGraphicFramePr>
        <p:xfrm>
          <a:off x="4446942" y="4780829"/>
          <a:ext cx="4022015" cy="891540"/>
        </p:xfrm>
        <a:graphic>
          <a:graphicData uri="http://schemas.openxmlformats.org/drawingml/2006/table">
            <a:tbl>
              <a:tblPr firstRow="1" bandRow="1">
                <a:tableStyleId>{5C22544A-7EE6-4342-B048-85BDC9FD1C3A}</a:tableStyleId>
              </a:tblPr>
              <a:tblGrid>
                <a:gridCol w="1284426">
                  <a:extLst>
                    <a:ext uri="{9D8B030D-6E8A-4147-A177-3AD203B41FA5}">
                      <a16:colId xmlns:a16="http://schemas.microsoft.com/office/drawing/2014/main" val="1696855644"/>
                    </a:ext>
                  </a:extLst>
                </a:gridCol>
                <a:gridCol w="1404229">
                  <a:extLst>
                    <a:ext uri="{9D8B030D-6E8A-4147-A177-3AD203B41FA5}">
                      <a16:colId xmlns:a16="http://schemas.microsoft.com/office/drawing/2014/main" val="1389234931"/>
                    </a:ext>
                  </a:extLst>
                </a:gridCol>
                <a:gridCol w="1333360">
                  <a:extLst>
                    <a:ext uri="{9D8B030D-6E8A-4147-A177-3AD203B41FA5}">
                      <a16:colId xmlns:a16="http://schemas.microsoft.com/office/drawing/2014/main" val="2762453132"/>
                    </a:ext>
                  </a:extLst>
                </a:gridCol>
              </a:tblGrid>
              <a:tr h="1797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31236726"/>
                  </a:ext>
                </a:extLst>
              </a:tr>
              <a:tr h="179721">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0645645"/>
                  </a:ext>
                </a:extLst>
              </a:tr>
              <a:tr h="179721">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9256653"/>
                  </a:ext>
                </a:extLst>
              </a:tr>
            </a:tbl>
          </a:graphicData>
        </a:graphic>
      </p:graphicFrame>
      <p:cxnSp>
        <p:nvCxnSpPr>
          <p:cNvPr id="16" name="コネクタ: カギ線 15">
            <a:extLst>
              <a:ext uri="{FF2B5EF4-FFF2-40B4-BE49-F238E27FC236}">
                <a16:creationId xmlns:a16="http://schemas.microsoft.com/office/drawing/2014/main" id="{35367D37-B3A9-4B50-A6F9-F53AC04A3028}"/>
              </a:ext>
            </a:extLst>
          </p:cNvPr>
          <p:cNvCxnSpPr>
            <a:cxnSpLocks/>
          </p:cNvCxnSpPr>
          <p:nvPr/>
        </p:nvCxnSpPr>
        <p:spPr>
          <a:xfrm>
            <a:off x="5003788" y="3560193"/>
            <a:ext cx="1454162" cy="8024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8167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D39D2782-5004-4E7D-9ECA-C5CF618E44A4}" vid="{0B1E6203-28A3-4DCC-A135-085FC4E241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Template>
  <TotalTime>828</TotalTime>
  <Words>838</Words>
  <Application>Microsoft Office PowerPoint</Application>
  <PresentationFormat>画面に合わせる (4:3)</PresentationFormat>
  <Paragraphs>415</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メイリオ</vt:lpstr>
      <vt:lpstr>游ゴシック</vt:lpstr>
      <vt:lpstr>Arial</vt:lpstr>
      <vt:lpstr>Office テーマ</vt:lpstr>
      <vt:lpstr>分析自習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分析自習</dc:title>
  <dc:creator>平井 力 [ALBERT]</dc:creator>
  <cp:lastModifiedBy>平井 力 [ALBERT]</cp:lastModifiedBy>
  <cp:revision>63</cp:revision>
  <dcterms:created xsi:type="dcterms:W3CDTF">2018-08-27T01:11:15Z</dcterms:created>
  <dcterms:modified xsi:type="dcterms:W3CDTF">2018-08-29T04:06:37Z</dcterms:modified>
</cp:coreProperties>
</file>