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lexandria Bold" charset="1" panose="00000000000000000000"/>
      <p:regular r:id="rId16"/>
    </p:embeddedFont>
    <p:embeddedFont>
      <p:font typeface="Garet" charset="1" panose="00000000000000000000"/>
      <p:regular r:id="rId17"/>
    </p:embeddedFont>
    <p:embeddedFont>
      <p:font typeface="Garet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826889" y="395856"/>
            <a:ext cx="12951349" cy="1698626"/>
          </a:xfrm>
          <a:prstGeom prst="rect">
            <a:avLst/>
          </a:prstGeom>
        </p:spPr>
        <p:txBody>
          <a:bodyPr anchor="t" rtlCol="false" tIns="0" lIns="0" bIns="0" rIns="0">
            <a:spAutoFit/>
          </a:bodyPr>
          <a:lstStyle/>
          <a:p>
            <a:pPr algn="ctr">
              <a:lnSpc>
                <a:spcPts val="13999"/>
              </a:lnSpc>
            </a:pPr>
            <a:r>
              <a:rPr lang="en-US" b="true" sz="9999">
                <a:solidFill>
                  <a:srgbClr val="3F3D3E"/>
                </a:solidFill>
                <a:latin typeface="Alexandria Bold"/>
                <a:ea typeface="Alexandria Bold"/>
                <a:cs typeface="Alexandria Bold"/>
                <a:sym typeface="Alexandria Bold"/>
              </a:rPr>
              <a:t>PRESENTATION</a:t>
            </a:r>
          </a:p>
        </p:txBody>
      </p:sp>
      <p:sp>
        <p:nvSpPr>
          <p:cNvPr name="TextBox 9" id="9"/>
          <p:cNvSpPr txBox="true"/>
          <p:nvPr/>
        </p:nvSpPr>
        <p:spPr>
          <a:xfrm rot="0">
            <a:off x="2114045" y="2627318"/>
            <a:ext cx="14059910" cy="2079625"/>
          </a:xfrm>
          <a:prstGeom prst="rect">
            <a:avLst/>
          </a:prstGeom>
        </p:spPr>
        <p:txBody>
          <a:bodyPr anchor="t" rtlCol="false" tIns="0" lIns="0" bIns="0" rIns="0">
            <a:spAutoFit/>
          </a:bodyPr>
          <a:lstStyle/>
          <a:p>
            <a:pPr algn="ctr">
              <a:lnSpc>
                <a:spcPts val="5599"/>
              </a:lnSpc>
            </a:pPr>
            <a:r>
              <a:rPr lang="en-US" sz="3999">
                <a:solidFill>
                  <a:srgbClr val="545454"/>
                </a:solidFill>
                <a:latin typeface="Garet"/>
                <a:ea typeface="Garet"/>
                <a:cs typeface="Garet"/>
                <a:sym typeface="Garet"/>
              </a:rPr>
              <a:t>Recommendation System</a:t>
            </a:r>
          </a:p>
          <a:p>
            <a:pPr algn="ctr">
              <a:lnSpc>
                <a:spcPts val="5599"/>
              </a:lnSpc>
              <a:spcBef>
                <a:spcPct val="0"/>
              </a:spcBef>
            </a:pPr>
            <a:r>
              <a:rPr lang="en-US" sz="3999">
                <a:solidFill>
                  <a:srgbClr val="545454"/>
                </a:solidFill>
                <a:latin typeface="Garet"/>
                <a:ea typeface="Garet"/>
                <a:cs typeface="Garet"/>
                <a:sym typeface="Garet"/>
              </a:rPr>
              <a:t>Link GitHub: https://github.com/chikastm17/Proyek-Sistem-Rekomendasi</a:t>
            </a:r>
          </a:p>
        </p:txBody>
      </p:sp>
      <p:grpSp>
        <p:nvGrpSpPr>
          <p:cNvPr name="Group 10" id="10"/>
          <p:cNvGrpSpPr/>
          <p:nvPr/>
        </p:nvGrpSpPr>
        <p:grpSpPr>
          <a:xfrm rot="0">
            <a:off x="6792714" y="8190378"/>
            <a:ext cx="4702572" cy="705137"/>
            <a:chOff x="0" y="0"/>
            <a:chExt cx="1238538" cy="185715"/>
          </a:xfrm>
        </p:grpSpPr>
        <p:sp>
          <p:nvSpPr>
            <p:cNvPr name="Freeform 11" id="11"/>
            <p:cNvSpPr/>
            <p:nvPr/>
          </p:nvSpPr>
          <p:spPr>
            <a:xfrm flipH="false" flipV="false" rot="0">
              <a:off x="0" y="0"/>
              <a:ext cx="1238537" cy="185715"/>
            </a:xfrm>
            <a:custGeom>
              <a:avLst/>
              <a:gdLst/>
              <a:ahLst/>
              <a:cxnLst/>
              <a:rect r="r" b="b" t="t" l="l"/>
              <a:pathLst>
                <a:path h="185715" w="1238537">
                  <a:moveTo>
                    <a:pt x="92858" y="0"/>
                  </a:moveTo>
                  <a:lnTo>
                    <a:pt x="1145680" y="0"/>
                  </a:lnTo>
                  <a:cubicBezTo>
                    <a:pt x="1196964" y="0"/>
                    <a:pt x="1238537" y="41574"/>
                    <a:pt x="1238537" y="92858"/>
                  </a:cubicBezTo>
                  <a:lnTo>
                    <a:pt x="1238537" y="92858"/>
                  </a:lnTo>
                  <a:cubicBezTo>
                    <a:pt x="1238537" y="117485"/>
                    <a:pt x="1228754" y="141104"/>
                    <a:pt x="1211340" y="158518"/>
                  </a:cubicBezTo>
                  <a:cubicBezTo>
                    <a:pt x="1193926" y="175932"/>
                    <a:pt x="1170307" y="185715"/>
                    <a:pt x="1145680" y="185715"/>
                  </a:cubicBezTo>
                  <a:lnTo>
                    <a:pt x="92858" y="185715"/>
                  </a:lnTo>
                  <a:cubicBezTo>
                    <a:pt x="68230" y="185715"/>
                    <a:pt x="44612" y="175932"/>
                    <a:pt x="27197" y="158518"/>
                  </a:cubicBezTo>
                  <a:cubicBezTo>
                    <a:pt x="9783" y="141104"/>
                    <a:pt x="0" y="117485"/>
                    <a:pt x="0" y="92858"/>
                  </a:cubicBezTo>
                  <a:lnTo>
                    <a:pt x="0" y="92858"/>
                  </a:lnTo>
                  <a:cubicBezTo>
                    <a:pt x="0" y="68230"/>
                    <a:pt x="9783" y="44612"/>
                    <a:pt x="27197" y="27197"/>
                  </a:cubicBezTo>
                  <a:cubicBezTo>
                    <a:pt x="44612" y="9783"/>
                    <a:pt x="68230" y="0"/>
                    <a:pt x="92858" y="0"/>
                  </a:cubicBezTo>
                  <a:close/>
                </a:path>
              </a:pathLst>
            </a:custGeom>
            <a:solidFill>
              <a:srgbClr val="545454"/>
            </a:solidFill>
            <a:ln w="38100" cap="rnd">
              <a:solidFill>
                <a:srgbClr val="545454"/>
              </a:solidFill>
              <a:prstDash val="solid"/>
              <a:round/>
            </a:ln>
          </p:spPr>
        </p:sp>
        <p:sp>
          <p:nvSpPr>
            <p:cNvPr name="TextBox 12" id="12"/>
            <p:cNvSpPr txBox="true"/>
            <p:nvPr/>
          </p:nvSpPr>
          <p:spPr>
            <a:xfrm>
              <a:off x="0" y="-38100"/>
              <a:ext cx="1238538" cy="223815"/>
            </a:xfrm>
            <a:prstGeom prst="rect">
              <a:avLst/>
            </a:prstGeom>
          </p:spPr>
          <p:txBody>
            <a:bodyPr anchor="ctr" rtlCol="false" tIns="50800" lIns="50800" bIns="50800" rIns="50800"/>
            <a:lstStyle/>
            <a:p>
              <a:pPr algn="ctr">
                <a:lnSpc>
                  <a:spcPts val="2897"/>
                </a:lnSpc>
              </a:pPr>
            </a:p>
          </p:txBody>
        </p:sp>
      </p:grpSp>
      <p:sp>
        <p:nvSpPr>
          <p:cNvPr name="TextBox 13" id="13"/>
          <p:cNvSpPr txBox="true"/>
          <p:nvPr/>
        </p:nvSpPr>
        <p:spPr>
          <a:xfrm rot="0">
            <a:off x="6991338" y="8215208"/>
            <a:ext cx="4305324" cy="522126"/>
          </a:xfrm>
          <a:prstGeom prst="rect">
            <a:avLst/>
          </a:prstGeom>
        </p:spPr>
        <p:txBody>
          <a:bodyPr anchor="t" rtlCol="false" tIns="0" lIns="0" bIns="0" rIns="0">
            <a:spAutoFit/>
          </a:bodyPr>
          <a:lstStyle/>
          <a:p>
            <a:pPr algn="ctr">
              <a:lnSpc>
                <a:spcPts val="4296"/>
              </a:lnSpc>
              <a:spcBef>
                <a:spcPct val="0"/>
              </a:spcBef>
            </a:pPr>
            <a:r>
              <a:rPr lang="en-US" sz="3068">
                <a:solidFill>
                  <a:srgbClr val="E9E9E9"/>
                </a:solidFill>
                <a:latin typeface="Garet"/>
                <a:ea typeface="Garet"/>
                <a:cs typeface="Garet"/>
                <a:sym typeface="Garet"/>
              </a:rPr>
              <a:t>Kelompok 08</a:t>
            </a:r>
          </a:p>
        </p:txBody>
      </p:sp>
      <p:sp>
        <p:nvSpPr>
          <p:cNvPr name="TextBox 14" id="14"/>
          <p:cNvSpPr txBox="true"/>
          <p:nvPr/>
        </p:nvSpPr>
        <p:spPr>
          <a:xfrm rot="0">
            <a:off x="929076" y="5000625"/>
            <a:ext cx="16746975" cy="2635886"/>
          </a:xfrm>
          <a:prstGeom prst="rect">
            <a:avLst/>
          </a:prstGeom>
        </p:spPr>
        <p:txBody>
          <a:bodyPr anchor="t" rtlCol="false" tIns="0" lIns="0" bIns="0" rIns="0">
            <a:spAutoFit/>
          </a:bodyPr>
          <a:lstStyle/>
          <a:p>
            <a:pPr algn="ctr">
              <a:lnSpc>
                <a:spcPts val="10639"/>
              </a:lnSpc>
              <a:spcBef>
                <a:spcPct val="0"/>
              </a:spcBef>
            </a:pPr>
            <a:r>
              <a:rPr lang="en-US" b="true" sz="7599">
                <a:solidFill>
                  <a:srgbClr val="000000"/>
                </a:solidFill>
                <a:latin typeface="Garet Bold"/>
                <a:ea typeface="Garet Bold"/>
                <a:cs typeface="Garet Bold"/>
                <a:sym typeface="Garet Bold"/>
              </a:rPr>
              <a:t>Top-N Recommendation (Implicit Feedback)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4041844"/>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THANK YOU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254"/>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OUR TEAM</a:t>
            </a:r>
          </a:p>
        </p:txBody>
      </p:sp>
      <p:sp>
        <p:nvSpPr>
          <p:cNvPr name="TextBox 4" id="4"/>
          <p:cNvSpPr txBox="true"/>
          <p:nvPr/>
        </p:nvSpPr>
        <p:spPr>
          <a:xfrm rot="0">
            <a:off x="1821514" y="2780417"/>
            <a:ext cx="6346052" cy="521335"/>
          </a:xfrm>
          <a:prstGeom prst="rect">
            <a:avLst/>
          </a:prstGeom>
        </p:spPr>
        <p:txBody>
          <a:bodyPr anchor="t" rtlCol="false" tIns="0" lIns="0" bIns="0" rIns="0">
            <a:spAutoFit/>
          </a:bodyPr>
          <a:lstStyle/>
          <a:p>
            <a:pPr algn="ctr">
              <a:lnSpc>
                <a:spcPts val="4339"/>
              </a:lnSpc>
              <a:spcBef>
                <a:spcPct val="0"/>
              </a:spcBef>
            </a:pPr>
            <a:r>
              <a:rPr lang="en-US" b="true" sz="3099">
                <a:solidFill>
                  <a:srgbClr val="000000"/>
                </a:solidFill>
                <a:latin typeface="Garet Bold"/>
                <a:ea typeface="Garet Bold"/>
                <a:cs typeface="Garet Bold"/>
                <a:sym typeface="Garet Bold"/>
              </a:rPr>
              <a:t>12S22004 - Bethania Hasibuan</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
        <p:nvSpPr>
          <p:cNvPr name="TextBox 8" id="8"/>
          <p:cNvSpPr txBox="true"/>
          <p:nvPr/>
        </p:nvSpPr>
        <p:spPr>
          <a:xfrm rot="0">
            <a:off x="10573559" y="6832605"/>
            <a:ext cx="6346052" cy="521335"/>
          </a:xfrm>
          <a:prstGeom prst="rect">
            <a:avLst/>
          </a:prstGeom>
        </p:spPr>
        <p:txBody>
          <a:bodyPr anchor="t" rtlCol="false" tIns="0" lIns="0" bIns="0" rIns="0">
            <a:spAutoFit/>
          </a:bodyPr>
          <a:lstStyle/>
          <a:p>
            <a:pPr algn="ctr">
              <a:lnSpc>
                <a:spcPts val="4339"/>
              </a:lnSpc>
              <a:spcBef>
                <a:spcPct val="0"/>
              </a:spcBef>
            </a:pPr>
            <a:r>
              <a:rPr lang="en-US" b="true" sz="3099">
                <a:solidFill>
                  <a:srgbClr val="000000"/>
                </a:solidFill>
                <a:latin typeface="Garet Bold"/>
                <a:ea typeface="Garet Bold"/>
                <a:cs typeface="Garet Bold"/>
                <a:sym typeface="Garet Bold"/>
              </a:rPr>
              <a:t>12S22046 - Difya Ambarita</a:t>
            </a:r>
          </a:p>
        </p:txBody>
      </p:sp>
      <p:sp>
        <p:nvSpPr>
          <p:cNvPr name="TextBox 9" id="9"/>
          <p:cNvSpPr txBox="true"/>
          <p:nvPr/>
        </p:nvSpPr>
        <p:spPr>
          <a:xfrm rot="0">
            <a:off x="1821514" y="6832605"/>
            <a:ext cx="6346052" cy="521335"/>
          </a:xfrm>
          <a:prstGeom prst="rect">
            <a:avLst/>
          </a:prstGeom>
        </p:spPr>
        <p:txBody>
          <a:bodyPr anchor="t" rtlCol="false" tIns="0" lIns="0" bIns="0" rIns="0">
            <a:spAutoFit/>
          </a:bodyPr>
          <a:lstStyle/>
          <a:p>
            <a:pPr algn="ctr">
              <a:lnSpc>
                <a:spcPts val="4339"/>
              </a:lnSpc>
              <a:spcBef>
                <a:spcPct val="0"/>
              </a:spcBef>
            </a:pPr>
            <a:r>
              <a:rPr lang="en-US" b="true" sz="3099">
                <a:solidFill>
                  <a:srgbClr val="000000"/>
                </a:solidFill>
                <a:latin typeface="Garet Bold"/>
                <a:ea typeface="Garet Bold"/>
                <a:cs typeface="Garet Bold"/>
                <a:sym typeface="Garet Bold"/>
              </a:rPr>
              <a:t>12S22023 - Chika Situmorang</a:t>
            </a:r>
          </a:p>
        </p:txBody>
      </p:sp>
      <p:sp>
        <p:nvSpPr>
          <p:cNvPr name="TextBox 10" id="10"/>
          <p:cNvSpPr txBox="true"/>
          <p:nvPr/>
        </p:nvSpPr>
        <p:spPr>
          <a:xfrm rot="0">
            <a:off x="5889098" y="4854257"/>
            <a:ext cx="7152133" cy="521335"/>
          </a:xfrm>
          <a:prstGeom prst="rect">
            <a:avLst/>
          </a:prstGeom>
        </p:spPr>
        <p:txBody>
          <a:bodyPr anchor="t" rtlCol="false" tIns="0" lIns="0" bIns="0" rIns="0">
            <a:spAutoFit/>
          </a:bodyPr>
          <a:lstStyle/>
          <a:p>
            <a:pPr algn="ctr">
              <a:lnSpc>
                <a:spcPts val="4339"/>
              </a:lnSpc>
              <a:spcBef>
                <a:spcPct val="0"/>
              </a:spcBef>
            </a:pPr>
            <a:r>
              <a:rPr lang="en-US" b="true" sz="3099">
                <a:solidFill>
                  <a:srgbClr val="000000"/>
                </a:solidFill>
                <a:latin typeface="Garet Bold"/>
                <a:ea typeface="Garet Bold"/>
                <a:cs typeface="Garet Bold"/>
                <a:sym typeface="Garet Bold"/>
              </a:rPr>
              <a:t>12S22013 - Christoffel Napitupulu</a:t>
            </a:r>
          </a:p>
        </p:txBody>
      </p:sp>
      <p:sp>
        <p:nvSpPr>
          <p:cNvPr name="TextBox 11" id="11"/>
          <p:cNvSpPr txBox="true"/>
          <p:nvPr/>
        </p:nvSpPr>
        <p:spPr>
          <a:xfrm rot="0">
            <a:off x="10573559" y="2780417"/>
            <a:ext cx="6346052" cy="521335"/>
          </a:xfrm>
          <a:prstGeom prst="rect">
            <a:avLst/>
          </a:prstGeom>
        </p:spPr>
        <p:txBody>
          <a:bodyPr anchor="t" rtlCol="false" tIns="0" lIns="0" bIns="0" rIns="0">
            <a:spAutoFit/>
          </a:bodyPr>
          <a:lstStyle/>
          <a:p>
            <a:pPr algn="ctr">
              <a:lnSpc>
                <a:spcPts val="4339"/>
              </a:lnSpc>
              <a:spcBef>
                <a:spcPct val="0"/>
              </a:spcBef>
            </a:pPr>
            <a:r>
              <a:rPr lang="en-US" b="true" sz="3099">
                <a:solidFill>
                  <a:srgbClr val="000000"/>
                </a:solidFill>
                <a:latin typeface="Garet Bold"/>
                <a:ea typeface="Garet Bold"/>
                <a:cs typeface="Garet Bold"/>
                <a:sym typeface="Garet Bold"/>
              </a:rPr>
              <a:t>12S22008 - Rahel Simanjuntak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48486" y="1499897"/>
            <a:ext cx="13986416" cy="8778240"/>
          </a:xfrm>
          <a:prstGeom prst="rect">
            <a:avLst/>
          </a:prstGeom>
        </p:spPr>
        <p:txBody>
          <a:bodyPr anchor="t" rtlCol="false" tIns="0" lIns="0" bIns="0" rIns="0">
            <a:spAutoFit/>
          </a:bodyPr>
          <a:lstStyle/>
          <a:p>
            <a:pPr algn="just">
              <a:lnSpc>
                <a:spcPts val="3359"/>
              </a:lnSpc>
            </a:pPr>
            <a:r>
              <a:rPr lang="en-US" sz="2400">
                <a:solidFill>
                  <a:srgbClr val="545454"/>
                </a:solidFill>
                <a:latin typeface="Garet"/>
                <a:ea typeface="Garet"/>
                <a:cs typeface="Garet"/>
                <a:sym typeface="Garet"/>
              </a:rPr>
              <a:t>Proyek ini bertujuan untuk mengembangkan sistem rekomendasi yang mampu memberikan Top-N rekomendasi item kepada pengguna berdasarkan implicit feedback. </a:t>
            </a:r>
          </a:p>
          <a:p>
            <a:pPr algn="just">
              <a:lnSpc>
                <a:spcPts val="3359"/>
              </a:lnSpc>
            </a:pPr>
            <a:r>
              <a:rPr lang="en-US" sz="2400">
                <a:solidFill>
                  <a:srgbClr val="545454"/>
                </a:solidFill>
                <a:latin typeface="Garet"/>
                <a:ea typeface="Garet"/>
                <a:cs typeface="Garet"/>
                <a:sym typeface="Garet"/>
              </a:rPr>
              <a:t>Sistem rekomendasi berbasis implicit feedback dianggap lebih realistis karena data perilaku pengguna jauh lebih banyak tersedia dibandingkan rating langsung.</a:t>
            </a:r>
          </a:p>
          <a:p>
            <a:pPr algn="just">
              <a:lnSpc>
                <a:spcPts val="3359"/>
              </a:lnSpc>
            </a:pPr>
            <a:r>
              <a:rPr lang="en-US" sz="2400">
                <a:solidFill>
                  <a:srgbClr val="545454"/>
                </a:solidFill>
                <a:latin typeface="Garet"/>
                <a:ea typeface="Garet"/>
                <a:cs typeface="Garet"/>
                <a:sym typeface="Garet"/>
              </a:rPr>
              <a:t>Tujuan utama proyek ini adalah agar sistem mampu mengenali pola kesukaan pengguna dan memberikan rekomendasi buku yang sesuai. Kinerja sistem diukur menggunakan Mean Average Precision at 10 (MAP@10), yaitu ukuran untuk menilai seberapa relevan dan terurut dengan baik hasil rekomendasi yang diberikan.</a:t>
            </a:r>
          </a:p>
          <a:p>
            <a:pPr algn="just">
              <a:lnSpc>
                <a:spcPts val="3359"/>
              </a:lnSpc>
            </a:pPr>
          </a:p>
          <a:p>
            <a:pPr algn="just">
              <a:lnSpc>
                <a:spcPts val="3359"/>
              </a:lnSpc>
            </a:pPr>
            <a:r>
              <a:rPr lang="en-US" sz="2400">
                <a:solidFill>
                  <a:srgbClr val="545454"/>
                </a:solidFill>
                <a:latin typeface="Garet"/>
                <a:ea typeface="Garet"/>
                <a:cs typeface="Garet"/>
                <a:sym typeface="Garet"/>
              </a:rPr>
              <a:t>Dalam pengembangannya, proyek ini dimulai dengan membuat model sederhana (baseline) seperti model popularitas buku dan Item-Based Collaborative Filtering (IBCF). Setelah itu, digunakan model Alternating Least Squares (ALS), yang dirancang untuk menangani data dengan Implicit Feedback. Model ini kemudian dilatih dan diatur parameternya agar hasil rekomendasi menjadi lebih akurat dan sesuai dengan minat pengguna. </a:t>
            </a:r>
          </a:p>
          <a:p>
            <a:pPr algn="just">
              <a:lnSpc>
                <a:spcPts val="3359"/>
              </a:lnSpc>
            </a:pPr>
          </a:p>
          <a:p>
            <a:pPr algn="just">
              <a:lnSpc>
                <a:spcPts val="3359"/>
              </a:lnSpc>
            </a:pPr>
            <a:r>
              <a:rPr lang="en-US" sz="2400">
                <a:solidFill>
                  <a:srgbClr val="545454"/>
                </a:solidFill>
                <a:latin typeface="Garet"/>
                <a:ea typeface="Garet"/>
                <a:cs typeface="Garet"/>
                <a:sym typeface="Garet"/>
              </a:rPr>
              <a:t>Melalui proyek ini, diharapkan sistem mampu menghasilkan daftar rekomendasi yang personal, relevan, dan efektif bagi setiap pengguna, sekaligus memberikan pemahaman lebih mendalam mengenai cara kerja dan tantangan sistem rekomendasi berbasis implicit feedback.</a:t>
            </a:r>
          </a:p>
          <a:p>
            <a:pPr algn="just">
              <a:lnSpc>
                <a:spcPts val="3359"/>
              </a:lnSpc>
              <a:spcBef>
                <a:spcPct val="0"/>
              </a:spcBef>
            </a:pPr>
          </a:p>
        </p:txBody>
      </p:sp>
      <p:sp>
        <p:nvSpPr>
          <p:cNvPr name="TextBox 4" id="4"/>
          <p:cNvSpPr txBox="true"/>
          <p:nvPr/>
        </p:nvSpPr>
        <p:spPr>
          <a:xfrm rot="0">
            <a:off x="5011525" y="386053"/>
            <a:ext cx="9060339" cy="1151944"/>
          </a:xfrm>
          <a:prstGeom prst="rect">
            <a:avLst/>
          </a:prstGeom>
        </p:spPr>
        <p:txBody>
          <a:bodyPr anchor="t" rtlCol="false" tIns="0" lIns="0" bIns="0" rIns="0">
            <a:spAutoFit/>
          </a:bodyPr>
          <a:lstStyle/>
          <a:p>
            <a:pPr algn="ctr">
              <a:lnSpc>
                <a:spcPts val="9403"/>
              </a:lnSpc>
            </a:pPr>
            <a:r>
              <a:rPr lang="en-US" b="true" sz="6716">
                <a:solidFill>
                  <a:srgbClr val="3F3D3E"/>
                </a:solidFill>
                <a:latin typeface="Alexandria Bold"/>
                <a:ea typeface="Alexandria Bold"/>
                <a:cs typeface="Alexandria Bold"/>
                <a:sym typeface="Alexandria Bold"/>
              </a:rPr>
              <a:t>DESKRIPSI PROYEK</a:t>
            </a:r>
          </a:p>
        </p:txBody>
      </p:sp>
      <p:sp>
        <p:nvSpPr>
          <p:cNvPr name="Freeform 5" id="5"/>
          <p:cNvSpPr/>
          <p:nvPr/>
        </p:nvSpPr>
        <p:spPr>
          <a:xfrm flipH="false" flipV="false" rot="-574333">
            <a:off x="-2050477" y="6085054"/>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6623513"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39054" y="-1964883"/>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66488" y="1827174"/>
            <a:ext cx="6812636" cy="8259565"/>
          </a:xfrm>
          <a:prstGeom prst="rect">
            <a:avLst/>
          </a:prstGeom>
        </p:spPr>
        <p:txBody>
          <a:bodyPr anchor="t" rtlCol="false" tIns="0" lIns="0" bIns="0" rIns="0">
            <a:spAutoFit/>
          </a:bodyPr>
          <a:lstStyle/>
          <a:p>
            <a:pPr algn="just">
              <a:lnSpc>
                <a:spcPts val="2966"/>
              </a:lnSpc>
            </a:pPr>
            <a:r>
              <a:rPr lang="en-US" sz="2119">
                <a:solidFill>
                  <a:srgbClr val="545454"/>
                </a:solidFill>
                <a:latin typeface="Garet"/>
                <a:ea typeface="Garet"/>
                <a:cs typeface="Garet"/>
                <a:sym typeface="Garet"/>
              </a:rPr>
              <a:t>IBCF diangkat sebagai model dasar (baseline) karena sifatnya yang stabil dan skalabel. IBCF bekerja dengan menganalisis kesamaan antar item berdasarkan riwayat interaksi pengguna, seperti ulasan, rating, atau pembelian. Contoh implementasi IBCF dalam jurnal menunjukkan bahwa perhitungan skor kemiripan (similarity score) didasarkan pada bobot yang seimbang antara Rating score (50%) dan Review score (50%), yang merupakan metrik umpan balik eksplisit </a:t>
            </a:r>
          </a:p>
          <a:p>
            <a:pPr algn="just">
              <a:lnSpc>
                <a:spcPts val="2966"/>
              </a:lnSpc>
            </a:pPr>
            <a:r>
              <a:rPr lang="en-US" sz="2119">
                <a:solidFill>
                  <a:srgbClr val="545454"/>
                </a:solidFill>
                <a:latin typeface="Garet"/>
                <a:ea typeface="Garet"/>
                <a:cs typeface="Garet"/>
                <a:sym typeface="Garet"/>
              </a:rPr>
              <a:t>Namun, IBCF memiliki keterbatasan mendasar dalam konteks Implicit Feedback, yaitu ambiguitas data non-interaksi ('0'). Dalam konteks rekomendasi buku, non-interaksi bisa berarti pengguna tidak tertarik, atau bisa juga berarti pengguna belum menyadari keberadaan buku tersebut (missing data). IBCF tradisional kesulitan membedakan kedua kasus ini, sehingga tidak optimal untuk data yang sangat jarang (sparse) seperti implicit feedback.</a:t>
            </a:r>
          </a:p>
          <a:p>
            <a:pPr algn="just">
              <a:lnSpc>
                <a:spcPts val="2966"/>
              </a:lnSpc>
              <a:spcBef>
                <a:spcPct val="0"/>
              </a:spcBef>
            </a:pPr>
          </a:p>
        </p:txBody>
      </p:sp>
      <p:sp>
        <p:nvSpPr>
          <p:cNvPr name="TextBox 4" id="4"/>
          <p:cNvSpPr txBox="true"/>
          <p:nvPr/>
        </p:nvSpPr>
        <p:spPr>
          <a:xfrm rot="0">
            <a:off x="5893451" y="-85725"/>
            <a:ext cx="7791037" cy="1499969"/>
          </a:xfrm>
          <a:prstGeom prst="rect">
            <a:avLst/>
          </a:prstGeom>
        </p:spPr>
        <p:txBody>
          <a:bodyPr anchor="t" rtlCol="false" tIns="0" lIns="0" bIns="0" rIns="0">
            <a:spAutoFit/>
          </a:bodyPr>
          <a:lstStyle/>
          <a:p>
            <a:pPr algn="ctr">
              <a:lnSpc>
                <a:spcPts val="6019"/>
              </a:lnSpc>
            </a:pPr>
            <a:r>
              <a:rPr lang="en-US" b="true" sz="4299">
                <a:solidFill>
                  <a:srgbClr val="3F3D3E"/>
                </a:solidFill>
                <a:latin typeface="Alexandria Bold"/>
                <a:ea typeface="Alexandria Bold"/>
                <a:cs typeface="Alexandria Bold"/>
                <a:sym typeface="Alexandria Bold"/>
              </a:rPr>
              <a:t>KETERBATASAN IBCF DAN SOLUSI DENGAN ALS</a:t>
            </a:r>
          </a:p>
        </p:txBody>
      </p:sp>
      <p:sp>
        <p:nvSpPr>
          <p:cNvPr name="Freeform 5" id="5"/>
          <p:cNvSpPr/>
          <p:nvPr/>
        </p:nvSpPr>
        <p:spPr>
          <a:xfrm flipH="false" flipV="false" rot="-574333">
            <a:off x="-2050477" y="6085054"/>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6623513"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
        <p:nvSpPr>
          <p:cNvPr name="TextBox 7" id="7"/>
          <p:cNvSpPr txBox="true"/>
          <p:nvPr/>
        </p:nvSpPr>
        <p:spPr>
          <a:xfrm rot="0">
            <a:off x="9788969" y="1817649"/>
            <a:ext cx="6834544" cy="8119328"/>
          </a:xfrm>
          <a:prstGeom prst="rect">
            <a:avLst/>
          </a:prstGeom>
        </p:spPr>
        <p:txBody>
          <a:bodyPr anchor="t" rtlCol="false" tIns="0" lIns="0" bIns="0" rIns="0">
            <a:spAutoFit/>
          </a:bodyPr>
          <a:lstStyle/>
          <a:p>
            <a:pPr algn="just">
              <a:lnSpc>
                <a:spcPts val="2912"/>
              </a:lnSpc>
            </a:pPr>
            <a:r>
              <a:rPr lang="en-US" sz="2080">
                <a:solidFill>
                  <a:srgbClr val="545454"/>
                </a:solidFill>
                <a:latin typeface="Garet"/>
                <a:ea typeface="Garet"/>
                <a:cs typeface="Garet"/>
                <a:sym typeface="Garet"/>
              </a:rPr>
              <a:t>Oleh karena itu, Alternating Least Squares (ALS) dipilih sebagai solusi lanjutan. ALS adalah algoritma Matrix Factorization yang dirancang khusus untuk menangani Implicit Feedback. ALS memecah matriks interaksi pengguna-item menjadi dua matriks faktor yang lebih kecil, yaitu matriks faktor pengguna dan matriks faktor item, untuk menemukan Fitur Tersembunyi (Latent Features) yang mendasari selera pengguna, menghasilkan rekomendasi yang lebih personal. ALS mengatasi masalah ambiguitas non-interaksi dengan memodelkan Preferensi dan Keyakinan (Confidence): interaksi diberikan keyakinan tinggi, sedangkan non-interaksi juga digunakan untuk pelatihan, tetapi dengan bobot keyakinan yang rendah. Dengan mempertimbangkan semua data interaksi dan non-interaksi melalui bobot keyakinan, ALS mampu mengenali pola kesukaan pengguna secara lebih akurat, sehingga diharapkan mampu meningkatkan kinerja sistem yang diukur menggunakan Mean Average Precision at 10 (MAP@10).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3208327" y="3138688"/>
            <a:ext cx="12409713" cy="5880385"/>
          </a:xfrm>
          <a:custGeom>
            <a:avLst/>
            <a:gdLst/>
            <a:ahLst/>
            <a:cxnLst/>
            <a:rect r="r" b="b" t="t" l="l"/>
            <a:pathLst>
              <a:path h="5880385" w="12409713">
                <a:moveTo>
                  <a:pt x="0" y="0"/>
                </a:moveTo>
                <a:lnTo>
                  <a:pt x="12409713" y="0"/>
                </a:lnTo>
                <a:lnTo>
                  <a:pt x="12409713" y="5880386"/>
                </a:lnTo>
                <a:lnTo>
                  <a:pt x="0" y="5880386"/>
                </a:lnTo>
                <a:lnTo>
                  <a:pt x="0" y="0"/>
                </a:lnTo>
                <a:close/>
              </a:path>
            </a:pathLst>
          </a:custGeom>
          <a:blipFill>
            <a:blip r:embed="rId6"/>
            <a:stretch>
              <a:fillRect l="0" t="0" r="-3746" b="0"/>
            </a:stretch>
          </a:blipFill>
        </p:spPr>
      </p:sp>
      <p:sp>
        <p:nvSpPr>
          <p:cNvPr name="TextBox 6" id="6"/>
          <p:cNvSpPr txBox="true"/>
          <p:nvPr/>
        </p:nvSpPr>
        <p:spPr>
          <a:xfrm rot="0">
            <a:off x="5473454" y="533187"/>
            <a:ext cx="8823980" cy="2091240"/>
          </a:xfrm>
          <a:prstGeom prst="rect">
            <a:avLst/>
          </a:prstGeom>
        </p:spPr>
        <p:txBody>
          <a:bodyPr anchor="t" rtlCol="false" tIns="0" lIns="0" bIns="0" rIns="0">
            <a:spAutoFit/>
          </a:bodyPr>
          <a:lstStyle/>
          <a:p>
            <a:pPr algn="ctr">
              <a:lnSpc>
                <a:spcPts val="8406"/>
              </a:lnSpc>
            </a:pPr>
            <a:r>
              <a:rPr lang="en-US" b="true" sz="6004">
                <a:solidFill>
                  <a:srgbClr val="3F3D3E"/>
                </a:solidFill>
                <a:latin typeface="Alexandria Bold"/>
                <a:ea typeface="Alexandria Bold"/>
                <a:cs typeface="Alexandria Bold"/>
                <a:sym typeface="Alexandria Bold"/>
              </a:rPr>
              <a:t>HASIL DAN EVALUASI MODEL BASELINE</a:t>
            </a:r>
          </a:p>
        </p:txBody>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4541415" y="2954607"/>
            <a:ext cx="9463629" cy="6174630"/>
          </a:xfrm>
          <a:custGeom>
            <a:avLst/>
            <a:gdLst/>
            <a:ahLst/>
            <a:cxnLst/>
            <a:rect r="r" b="b" t="t" l="l"/>
            <a:pathLst>
              <a:path h="6174630" w="9463629">
                <a:moveTo>
                  <a:pt x="0" y="0"/>
                </a:moveTo>
                <a:lnTo>
                  <a:pt x="9463630" y="0"/>
                </a:lnTo>
                <a:lnTo>
                  <a:pt x="9463630" y="6174630"/>
                </a:lnTo>
                <a:lnTo>
                  <a:pt x="0" y="6174630"/>
                </a:lnTo>
                <a:lnTo>
                  <a:pt x="0" y="0"/>
                </a:lnTo>
                <a:close/>
              </a:path>
            </a:pathLst>
          </a:custGeom>
          <a:blipFill>
            <a:blip r:embed="rId6"/>
            <a:stretch>
              <a:fillRect l="0" t="0" r="0" b="0"/>
            </a:stretch>
          </a:blipFill>
        </p:spPr>
      </p:sp>
      <p:sp>
        <p:nvSpPr>
          <p:cNvPr name="TextBox 6" id="6"/>
          <p:cNvSpPr txBox="true"/>
          <p:nvPr/>
        </p:nvSpPr>
        <p:spPr>
          <a:xfrm rot="0">
            <a:off x="3231162" y="533187"/>
            <a:ext cx="11825675" cy="2091240"/>
          </a:xfrm>
          <a:prstGeom prst="rect">
            <a:avLst/>
          </a:prstGeom>
        </p:spPr>
        <p:txBody>
          <a:bodyPr anchor="t" rtlCol="false" tIns="0" lIns="0" bIns="0" rIns="0">
            <a:spAutoFit/>
          </a:bodyPr>
          <a:lstStyle/>
          <a:p>
            <a:pPr algn="ctr">
              <a:lnSpc>
                <a:spcPts val="8406"/>
              </a:lnSpc>
            </a:pPr>
            <a:r>
              <a:rPr lang="en-US" b="true" sz="6004">
                <a:solidFill>
                  <a:srgbClr val="3F3D3E"/>
                </a:solidFill>
                <a:latin typeface="Alexandria Bold"/>
                <a:ea typeface="Alexandria Bold"/>
                <a:cs typeface="Alexandria Bold"/>
                <a:sym typeface="Alexandria Bold"/>
              </a:rPr>
              <a:t>HASIL DAN EVALUASI MODEL ALS SEBELUM FINE-TUNING</a:t>
            </a:r>
          </a:p>
        </p:txBody>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432632"/>
            <a:ext cx="9205169" cy="2273300"/>
          </a:xfrm>
          <a:prstGeom prst="rect">
            <a:avLst/>
          </a:prstGeom>
        </p:spPr>
        <p:txBody>
          <a:bodyPr anchor="t" rtlCol="false" tIns="0" lIns="0" bIns="0" rIns="0">
            <a:spAutoFit/>
          </a:bodyPr>
          <a:lstStyle/>
          <a:p>
            <a:pPr algn="ctr">
              <a:lnSpc>
                <a:spcPts val="9100"/>
              </a:lnSpc>
            </a:pPr>
            <a:r>
              <a:rPr lang="en-US" b="true" sz="6500">
                <a:solidFill>
                  <a:srgbClr val="3F3D3E"/>
                </a:solidFill>
                <a:latin typeface="Alexandria Bold"/>
                <a:ea typeface="Alexandria Bold"/>
                <a:cs typeface="Alexandria Bold"/>
                <a:sym typeface="Alexandria Bold"/>
              </a:rPr>
              <a:t>HASIL MODEL SETELAH TUNING</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3920075" y="2219061"/>
            <a:ext cx="10447850" cy="7039239"/>
          </a:xfrm>
          <a:custGeom>
            <a:avLst/>
            <a:gdLst/>
            <a:ahLst/>
            <a:cxnLst/>
            <a:rect r="r" b="b" t="t" l="l"/>
            <a:pathLst>
              <a:path h="7039239" w="10447850">
                <a:moveTo>
                  <a:pt x="0" y="0"/>
                </a:moveTo>
                <a:lnTo>
                  <a:pt x="10447850" y="0"/>
                </a:lnTo>
                <a:lnTo>
                  <a:pt x="10447850" y="7039239"/>
                </a:lnTo>
                <a:lnTo>
                  <a:pt x="0" y="7039239"/>
                </a:lnTo>
                <a:lnTo>
                  <a:pt x="0" y="0"/>
                </a:lnTo>
                <a:close/>
              </a:path>
            </a:pathLst>
          </a:custGeom>
          <a:blipFill>
            <a:blip r:embed="rId6"/>
            <a:stretch>
              <a:fillRect l="0" t="0" r="0" b="0"/>
            </a:stretch>
          </a:blipFill>
        </p:spPr>
      </p:sp>
      <p:sp>
        <p:nvSpPr>
          <p:cNvPr name="TextBox 6" id="6"/>
          <p:cNvSpPr txBox="true"/>
          <p:nvPr/>
        </p:nvSpPr>
        <p:spPr>
          <a:xfrm rot="0">
            <a:off x="4541415" y="895350"/>
            <a:ext cx="9205169" cy="1120775"/>
          </a:xfrm>
          <a:prstGeom prst="rect">
            <a:avLst/>
          </a:prstGeom>
        </p:spPr>
        <p:txBody>
          <a:bodyPr anchor="t" rtlCol="false" tIns="0" lIns="0" bIns="0" rIns="0">
            <a:spAutoFit/>
          </a:bodyPr>
          <a:lstStyle/>
          <a:p>
            <a:pPr algn="ctr">
              <a:lnSpc>
                <a:spcPts val="9100"/>
              </a:lnSpc>
            </a:pPr>
            <a:r>
              <a:rPr lang="en-US" b="true" sz="6500">
                <a:solidFill>
                  <a:srgbClr val="3F3D3E"/>
                </a:solidFill>
                <a:latin typeface="Alexandria Bold"/>
                <a:ea typeface="Alexandria Bold"/>
                <a:cs typeface="Alexandria Bold"/>
                <a:sym typeface="Alexandria Bold"/>
              </a:rPr>
              <a:t>VISUALISASI HASIL</a:t>
            </a:r>
          </a:p>
        </p:txBody>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27286" y="904875"/>
            <a:ext cx="12288648" cy="2178729"/>
          </a:xfrm>
          <a:prstGeom prst="rect">
            <a:avLst/>
          </a:prstGeom>
        </p:spPr>
        <p:txBody>
          <a:bodyPr anchor="t" rtlCol="false" tIns="0" lIns="0" bIns="0" rIns="0">
            <a:spAutoFit/>
          </a:bodyPr>
          <a:lstStyle/>
          <a:p>
            <a:pPr algn="ctr">
              <a:lnSpc>
                <a:spcPts val="8760"/>
              </a:lnSpc>
            </a:pPr>
            <a:r>
              <a:rPr lang="en-US" b="true" sz="6257">
                <a:solidFill>
                  <a:srgbClr val="3F3D3E"/>
                </a:solidFill>
                <a:latin typeface="Alexandria Bold"/>
                <a:ea typeface="Alexandria Bold"/>
                <a:cs typeface="Alexandria Bold"/>
                <a:sym typeface="Alexandria Bold"/>
              </a:rPr>
              <a:t>RENCANA DAN TARGET MINGGU SELANJUTNYA</a:t>
            </a:r>
          </a:p>
        </p:txBody>
      </p:sp>
      <p:sp>
        <p:nvSpPr>
          <p:cNvPr name="TextBox 4" id="4"/>
          <p:cNvSpPr txBox="true"/>
          <p:nvPr/>
        </p:nvSpPr>
        <p:spPr>
          <a:xfrm rot="0">
            <a:off x="2612679" y="3755718"/>
            <a:ext cx="14117862" cy="3469796"/>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Pada minggu selanjutnya, kami akan melakukan fine-tuning model untuk memperoleh parameter yang lebih optimal sehingga hasil rekomendasi menjadi lebih akurat. Selain itu, kami juga akan melengkapi dan memperbaiki dokumen proyek agar seluruh proses pengembangan dan hasil evaluasi terdokumentasi dengan baik.</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DAG3CbSemr8</dc:identifier>
  <dcterms:modified xsi:type="dcterms:W3CDTF">2011-08-01T06:04:30Z</dcterms:modified>
  <cp:revision>1</cp:revision>
  <dc:title>08-Presentation</dc:title>
</cp:coreProperties>
</file>