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9" r:id="rId1"/>
  </p:sldMasterIdLst>
  <p:notesMasterIdLst>
    <p:notesMasterId r:id="rId32"/>
  </p:notesMasterIdLst>
  <p:sldIdLst>
    <p:sldId id="319" r:id="rId2"/>
    <p:sldId id="331" r:id="rId3"/>
    <p:sldId id="367" r:id="rId4"/>
    <p:sldId id="368" r:id="rId5"/>
    <p:sldId id="369" r:id="rId6"/>
    <p:sldId id="402" r:id="rId7"/>
    <p:sldId id="257" r:id="rId8"/>
    <p:sldId id="373" r:id="rId9"/>
    <p:sldId id="374" r:id="rId10"/>
    <p:sldId id="375" r:id="rId11"/>
    <p:sldId id="355" r:id="rId12"/>
    <p:sldId id="380" r:id="rId13"/>
    <p:sldId id="381" r:id="rId14"/>
    <p:sldId id="383" r:id="rId15"/>
    <p:sldId id="382" r:id="rId16"/>
    <p:sldId id="376" r:id="rId17"/>
    <p:sldId id="384" r:id="rId18"/>
    <p:sldId id="386" r:id="rId19"/>
    <p:sldId id="387" r:id="rId20"/>
    <p:sldId id="395" r:id="rId21"/>
    <p:sldId id="394" r:id="rId22"/>
    <p:sldId id="393" r:id="rId23"/>
    <p:sldId id="392" r:id="rId24"/>
    <p:sldId id="377" r:id="rId25"/>
    <p:sldId id="396" r:id="rId26"/>
    <p:sldId id="399" r:id="rId27"/>
    <p:sldId id="401" r:id="rId28"/>
    <p:sldId id="378" r:id="rId29"/>
    <p:sldId id="397" r:id="rId30"/>
    <p:sldId id="292" r:id="rId31"/>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72">
          <p15:clr>
            <a:srgbClr val="A4A3A4"/>
          </p15:clr>
        </p15:guide>
        <p15:guide id="2" pos="1360">
          <p15:clr>
            <a:srgbClr val="A4A3A4"/>
          </p15:clr>
        </p15:guide>
        <p15:guide id="3" orient="horz" pos="2208">
          <p15:clr>
            <a:srgbClr val="A4A3A4"/>
          </p15:clr>
        </p15:guide>
        <p15:guide id="4" pos="2928">
          <p15:clr>
            <a:srgbClr val="A4A3A4"/>
          </p15:clr>
        </p15:guide>
        <p15:guide id="5" orient="horz" pos="2880">
          <p15:clr>
            <a:srgbClr val="A4A3A4"/>
          </p15:clr>
        </p15:guide>
        <p15:guide id="6" orient="horz" pos="2928">
          <p15:clr>
            <a:srgbClr val="A4A3A4"/>
          </p15:clr>
        </p15:guide>
        <p15:guide id="7" pos="1026">
          <p15:clr>
            <a:srgbClr val="A4A3A4"/>
          </p15:clr>
        </p15:guide>
        <p15:guide id="8"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nthier, Pierre-Yves" initials="LPY" lastIdx="6" clrIdx="0">
    <p:extLst>
      <p:ext uri="{19B8F6BF-5375-455C-9EA6-DF929625EA0E}">
        <p15:presenceInfo xmlns:p15="http://schemas.microsoft.com/office/powerpoint/2012/main" userId="S-1-5-21-1188878811-2444635114-3648244913-51079" providerId="AD"/>
      </p:ext>
    </p:extLst>
  </p:cmAuthor>
  <p:cmAuthor id="2" name="Lisa Rickenbacher" initials="LR" lastIdx="1" clrIdx="1">
    <p:extLst>
      <p:ext uri="{19B8F6BF-5375-455C-9EA6-DF929625EA0E}">
        <p15:presenceInfo xmlns:p15="http://schemas.microsoft.com/office/powerpoint/2012/main" userId="Lisa Rickenbac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1228" autoAdjust="0"/>
  </p:normalViewPr>
  <p:slideViewPr>
    <p:cSldViewPr snapToGrid="0" snapToObjects="1">
      <p:cViewPr>
        <p:scale>
          <a:sx n="83" d="100"/>
          <a:sy n="83" d="100"/>
        </p:scale>
        <p:origin x="2478" y="99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172"/>
        <p:guide pos="1360"/>
        <p:guide orient="horz" pos="2208"/>
        <p:guide pos="2928"/>
        <p:guide orient="horz" pos="2880"/>
        <p:guide orient="horz" pos="2928"/>
        <p:guide pos="1026"/>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50" b="0" i="0" u="none" strike="noStrike" kern="1200" cap="none" spc="50" normalizeH="0" baseline="0">
                <a:solidFill>
                  <a:schemeClr val="tx1">
                    <a:lumMod val="65000"/>
                    <a:lumOff val="35000"/>
                  </a:schemeClr>
                </a:solidFill>
                <a:latin typeface="+mj-lt"/>
                <a:ea typeface="+mj-ea"/>
                <a:cs typeface="+mj-cs"/>
              </a:defRPr>
            </a:pPr>
            <a:r>
              <a:rPr lang="en-US" sz="2050" dirty="0"/>
              <a:t>Alignment Error Rates for each P/T</a:t>
            </a:r>
          </a:p>
        </c:rich>
      </c:tx>
      <c:overlay val="0"/>
      <c:spPr>
        <a:noFill/>
        <a:ln>
          <a:noFill/>
        </a:ln>
        <a:effectLst/>
      </c:spPr>
      <c:txPr>
        <a:bodyPr rot="0" spcFirstLastPara="1" vertOverflow="ellipsis" vert="horz" wrap="square" anchor="ctr" anchorCtr="1"/>
        <a:lstStyle/>
        <a:p>
          <a:pPr>
            <a:defRPr sz="205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9.3130085301837265E-2"/>
          <c:y val="0.14901574803149606"/>
          <c:w val="0.89436991469816274"/>
          <c:h val="0.38499483267716533"/>
        </c:manualLayout>
      </c:layout>
      <c:barChart>
        <c:barDir val="col"/>
        <c:grouping val="clustered"/>
        <c:varyColors val="0"/>
        <c:ser>
          <c:idx val="0"/>
          <c:order val="0"/>
          <c:tx>
            <c:strRef>
              <c:f>Sheet1!$B$1</c:f>
              <c:strCache>
                <c:ptCount val="1"/>
                <c:pt idx="0">
                  <c:v>Bag-of-Words</c:v>
                </c:pt>
              </c:strCache>
            </c:strRef>
          </c:tx>
          <c:spPr>
            <a:solidFill>
              <a:schemeClr val="accent1">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Sheet1!$B$2:$B$8</c:f>
              <c:numCache>
                <c:formatCode>General</c:formatCode>
                <c:ptCount val="7"/>
                <c:pt idx="0">
                  <c:v>7.5800000000000006E-2</c:v>
                </c:pt>
                <c:pt idx="1">
                  <c:v>0.2525</c:v>
                </c:pt>
                <c:pt idx="2">
                  <c:v>0.10340000000000001</c:v>
                </c:pt>
                <c:pt idx="3">
                  <c:v>0</c:v>
                </c:pt>
                <c:pt idx="4">
                  <c:v>0.16259999999999999</c:v>
                </c:pt>
                <c:pt idx="5">
                  <c:v>0</c:v>
                </c:pt>
                <c:pt idx="6">
                  <c:v>0.15790000000000001</c:v>
                </c:pt>
              </c:numCache>
            </c:numRef>
          </c:val>
          <c:extLst>
            <c:ext xmlns:c16="http://schemas.microsoft.com/office/drawing/2014/chart" uri="{C3380CC4-5D6E-409C-BE32-E72D297353CC}">
              <c16:uniqueId val="{00000000-0CCA-4DCC-8671-DE8369F69E1E}"/>
            </c:ext>
          </c:extLst>
        </c:ser>
        <c:ser>
          <c:idx val="1"/>
          <c:order val="1"/>
          <c:tx>
            <c:v>TF-IDF-weighted BoW</c:v>
          </c:tx>
          <c:spPr>
            <a:solidFill>
              <a:schemeClr val="accent2">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Sheet1!$C$2:$C$8</c:f>
              <c:numCache>
                <c:formatCode>General</c:formatCode>
                <c:ptCount val="7"/>
                <c:pt idx="0">
                  <c:v>6.3299999999999995E-2</c:v>
                </c:pt>
                <c:pt idx="1">
                  <c:v>0.2205</c:v>
                </c:pt>
                <c:pt idx="2">
                  <c:v>0</c:v>
                </c:pt>
                <c:pt idx="3">
                  <c:v>0</c:v>
                </c:pt>
                <c:pt idx="4">
                  <c:v>0.151</c:v>
                </c:pt>
                <c:pt idx="5">
                  <c:v>0.125</c:v>
                </c:pt>
                <c:pt idx="6">
                  <c:v>0.22220000000000001</c:v>
                </c:pt>
              </c:numCache>
            </c:numRef>
          </c:val>
          <c:extLst>
            <c:ext xmlns:c16="http://schemas.microsoft.com/office/drawing/2014/chart" uri="{C3380CC4-5D6E-409C-BE32-E72D297353CC}">
              <c16:uniqueId val="{00000001-0CCA-4DCC-8671-DE8369F69E1E}"/>
            </c:ext>
          </c:extLst>
        </c:ser>
        <c:ser>
          <c:idx val="2"/>
          <c:order val="2"/>
          <c:tx>
            <c:v>1-Hot Encoding</c:v>
          </c:tx>
          <c:spPr>
            <a:solidFill>
              <a:schemeClr val="accent3">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Sheet1!$D$2:$D$8</c:f>
              <c:numCache>
                <c:formatCode>General</c:formatCode>
                <c:ptCount val="7"/>
                <c:pt idx="0">
                  <c:v>6.5699999999999995E-2</c:v>
                </c:pt>
                <c:pt idx="1">
                  <c:v>0.2031</c:v>
                </c:pt>
                <c:pt idx="2">
                  <c:v>0.10340000000000001</c:v>
                </c:pt>
                <c:pt idx="3">
                  <c:v>0</c:v>
                </c:pt>
                <c:pt idx="4">
                  <c:v>0.1487</c:v>
                </c:pt>
                <c:pt idx="5">
                  <c:v>0</c:v>
                </c:pt>
                <c:pt idx="6">
                  <c:v>0.26319999999999999</c:v>
                </c:pt>
              </c:numCache>
            </c:numRef>
          </c:val>
          <c:extLst>
            <c:ext xmlns:c16="http://schemas.microsoft.com/office/drawing/2014/chart" uri="{C3380CC4-5D6E-409C-BE32-E72D297353CC}">
              <c16:uniqueId val="{00000002-0CCA-4DCC-8671-DE8369F69E1E}"/>
            </c:ext>
          </c:extLst>
        </c:ser>
        <c:ser>
          <c:idx val="3"/>
          <c:order val="3"/>
          <c:tx>
            <c:strRef>
              <c:f>Sheet1!$E$1</c:f>
              <c:strCache>
                <c:ptCount val="1"/>
                <c:pt idx="0">
                  <c:v>mxbai-embed-large-v1</c:v>
                </c:pt>
              </c:strCache>
            </c:strRef>
          </c:tx>
          <c:spPr>
            <a:solidFill>
              <a:schemeClr val="accent4">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Sheet1!$E$2:$E$8</c:f>
              <c:numCache>
                <c:formatCode>General</c:formatCode>
                <c:ptCount val="7"/>
                <c:pt idx="0">
                  <c:v>7.2999999999999995E-2</c:v>
                </c:pt>
                <c:pt idx="1">
                  <c:v>0.2205</c:v>
                </c:pt>
                <c:pt idx="2">
                  <c:v>0.10340000000000001</c:v>
                </c:pt>
                <c:pt idx="3">
                  <c:v>0</c:v>
                </c:pt>
                <c:pt idx="4">
                  <c:v>0.14130000000000001</c:v>
                </c:pt>
                <c:pt idx="5">
                  <c:v>0</c:v>
                </c:pt>
                <c:pt idx="6">
                  <c:v>0.33329999999999999</c:v>
                </c:pt>
              </c:numCache>
            </c:numRef>
          </c:val>
          <c:extLst>
            <c:ext xmlns:c16="http://schemas.microsoft.com/office/drawing/2014/chart" uri="{C3380CC4-5D6E-409C-BE32-E72D297353CC}">
              <c16:uniqueId val="{00000004-0CCA-4DCC-8671-DE8369F69E1E}"/>
            </c:ext>
          </c:extLst>
        </c:ser>
        <c:ser>
          <c:idx val="4"/>
          <c:order val="4"/>
          <c:tx>
            <c:strRef>
              <c:f>Sheet1!$F$1</c:f>
              <c:strCache>
                <c:ptCount val="1"/>
                <c:pt idx="0">
                  <c:v>multilingual-e5-large-instruct</c:v>
                </c:pt>
              </c:strCache>
            </c:strRef>
          </c:tx>
          <c:spPr>
            <a:solidFill>
              <a:schemeClr val="accent5">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Sheet1!$F$2:$F$8</c:f>
              <c:numCache>
                <c:formatCode>General</c:formatCode>
                <c:ptCount val="7"/>
                <c:pt idx="0">
                  <c:v>6.5699999999999995E-2</c:v>
                </c:pt>
                <c:pt idx="1">
                  <c:v>0.20930000000000001</c:v>
                </c:pt>
                <c:pt idx="2">
                  <c:v>0.10340000000000001</c:v>
                </c:pt>
                <c:pt idx="3">
                  <c:v>0</c:v>
                </c:pt>
                <c:pt idx="4">
                  <c:v>0.14960000000000001</c:v>
                </c:pt>
                <c:pt idx="5">
                  <c:v>0</c:v>
                </c:pt>
                <c:pt idx="6">
                  <c:v>0.1111</c:v>
                </c:pt>
              </c:numCache>
            </c:numRef>
          </c:val>
          <c:extLst>
            <c:ext xmlns:c16="http://schemas.microsoft.com/office/drawing/2014/chart" uri="{C3380CC4-5D6E-409C-BE32-E72D297353CC}">
              <c16:uniqueId val="{00000005-0CCA-4DCC-8671-DE8369F69E1E}"/>
            </c:ext>
          </c:extLst>
        </c:ser>
        <c:ser>
          <c:idx val="5"/>
          <c:order val="5"/>
          <c:tx>
            <c:strRef>
              <c:f>Sheet1!$G$1</c:f>
              <c:strCache>
                <c:ptCount val="1"/>
                <c:pt idx="0">
                  <c:v>GIST-large-Embedding-v0</c:v>
                </c:pt>
              </c:strCache>
            </c:strRef>
          </c:tx>
          <c:spPr>
            <a:solidFill>
              <a:schemeClr val="accent6">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Sheet1!$G$2:$G$8</c:f>
              <c:numCache>
                <c:formatCode>General</c:formatCode>
                <c:ptCount val="7"/>
                <c:pt idx="0">
                  <c:v>7.2999999999999995E-2</c:v>
                </c:pt>
                <c:pt idx="1">
                  <c:v>0.2185</c:v>
                </c:pt>
                <c:pt idx="2">
                  <c:v>0.10340000000000001</c:v>
                </c:pt>
                <c:pt idx="3">
                  <c:v>0</c:v>
                </c:pt>
                <c:pt idx="4">
                  <c:v>0.14080000000000001</c:v>
                </c:pt>
                <c:pt idx="5">
                  <c:v>0.125</c:v>
                </c:pt>
                <c:pt idx="6">
                  <c:v>0</c:v>
                </c:pt>
              </c:numCache>
            </c:numRef>
          </c:val>
          <c:extLst>
            <c:ext xmlns:c16="http://schemas.microsoft.com/office/drawing/2014/chart" uri="{C3380CC4-5D6E-409C-BE32-E72D297353CC}">
              <c16:uniqueId val="{00000006-0CCA-4DCC-8671-DE8369F69E1E}"/>
            </c:ext>
          </c:extLst>
        </c:ser>
        <c:ser>
          <c:idx val="6"/>
          <c:order val="6"/>
          <c:tx>
            <c:strRef>
              <c:f>Sheet1!$H$1</c:f>
              <c:strCache>
                <c:ptCount val="1"/>
                <c:pt idx="0">
                  <c:v>UAE-Large-V1</c:v>
                </c:pt>
              </c:strCache>
            </c:strRef>
          </c:tx>
          <c:spPr>
            <a:solidFill>
              <a:schemeClr val="accent1">
                <a:lumMod val="60000"/>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Sheet1!$H$2:$H$8</c:f>
              <c:numCache>
                <c:formatCode>General</c:formatCode>
                <c:ptCount val="7"/>
                <c:pt idx="0">
                  <c:v>8.0399999999999999E-2</c:v>
                </c:pt>
                <c:pt idx="1">
                  <c:v>0.21740000000000001</c:v>
                </c:pt>
                <c:pt idx="2">
                  <c:v>0.10340000000000001</c:v>
                </c:pt>
                <c:pt idx="3">
                  <c:v>0</c:v>
                </c:pt>
                <c:pt idx="4">
                  <c:v>0.1411</c:v>
                </c:pt>
                <c:pt idx="5">
                  <c:v>0</c:v>
                </c:pt>
                <c:pt idx="6">
                  <c:v>0.33329999999999999</c:v>
                </c:pt>
              </c:numCache>
            </c:numRef>
          </c:val>
          <c:extLst>
            <c:ext xmlns:c16="http://schemas.microsoft.com/office/drawing/2014/chart" uri="{C3380CC4-5D6E-409C-BE32-E72D297353CC}">
              <c16:uniqueId val="{00000007-0CCA-4DCC-8671-DE8369F69E1E}"/>
            </c:ext>
          </c:extLst>
        </c:ser>
        <c:ser>
          <c:idx val="7"/>
          <c:order val="7"/>
          <c:tx>
            <c:strRef>
              <c:f>Sheet1!$I$1</c:f>
              <c:strCache>
                <c:ptCount val="1"/>
                <c:pt idx="0">
                  <c:v>GIST-Embedding-v0</c:v>
                </c:pt>
              </c:strCache>
            </c:strRef>
          </c:tx>
          <c:spPr>
            <a:solidFill>
              <a:schemeClr val="accent2">
                <a:lumMod val="60000"/>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Sheet1!$I$2:$I$8</c:f>
              <c:numCache>
                <c:formatCode>General</c:formatCode>
                <c:ptCount val="7"/>
                <c:pt idx="0">
                  <c:v>3.5700000000000003E-2</c:v>
                </c:pt>
                <c:pt idx="1">
                  <c:v>0.2165</c:v>
                </c:pt>
                <c:pt idx="2">
                  <c:v>0.10340000000000001</c:v>
                </c:pt>
                <c:pt idx="3">
                  <c:v>0</c:v>
                </c:pt>
                <c:pt idx="4">
                  <c:v>0.13600000000000001</c:v>
                </c:pt>
                <c:pt idx="5">
                  <c:v>0</c:v>
                </c:pt>
                <c:pt idx="6">
                  <c:v>0.15790000000000001</c:v>
                </c:pt>
              </c:numCache>
            </c:numRef>
          </c:val>
          <c:extLst>
            <c:ext xmlns:c16="http://schemas.microsoft.com/office/drawing/2014/chart" uri="{C3380CC4-5D6E-409C-BE32-E72D297353CC}">
              <c16:uniqueId val="{00000008-0CCA-4DCC-8671-DE8369F69E1E}"/>
            </c:ext>
          </c:extLst>
        </c:ser>
        <c:ser>
          <c:idx val="8"/>
          <c:order val="8"/>
          <c:tx>
            <c:strRef>
              <c:f>Sheet1!$J$1</c:f>
              <c:strCache>
                <c:ptCount val="1"/>
                <c:pt idx="0">
                  <c:v>GIST-small-Embedding-v0</c:v>
                </c:pt>
              </c:strCache>
            </c:strRef>
          </c:tx>
          <c:spPr>
            <a:solidFill>
              <a:schemeClr val="accent3">
                <a:lumMod val="60000"/>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Sheet1!$J$2:$J$8</c:f>
              <c:numCache>
                <c:formatCode>General</c:formatCode>
                <c:ptCount val="7"/>
                <c:pt idx="0">
                  <c:v>5.8200000000000002E-2</c:v>
                </c:pt>
                <c:pt idx="1">
                  <c:v>0.21129999999999999</c:v>
                </c:pt>
                <c:pt idx="2">
                  <c:v>0.10340000000000001</c:v>
                </c:pt>
                <c:pt idx="3">
                  <c:v>0</c:v>
                </c:pt>
                <c:pt idx="4">
                  <c:v>0.13969999999999999</c:v>
                </c:pt>
                <c:pt idx="5">
                  <c:v>0</c:v>
                </c:pt>
                <c:pt idx="6">
                  <c:v>0</c:v>
                </c:pt>
              </c:numCache>
            </c:numRef>
          </c:val>
          <c:extLst>
            <c:ext xmlns:c16="http://schemas.microsoft.com/office/drawing/2014/chart" uri="{C3380CC4-5D6E-409C-BE32-E72D297353CC}">
              <c16:uniqueId val="{00000009-0CCA-4DCC-8671-DE8369F69E1E}"/>
            </c:ext>
          </c:extLst>
        </c:ser>
        <c:ser>
          <c:idx val="9"/>
          <c:order val="9"/>
          <c:tx>
            <c:strRef>
              <c:f>Sheet1!$K$1</c:f>
              <c:strCache>
                <c:ptCount val="1"/>
                <c:pt idx="0">
                  <c:v>Fine-tuned</c:v>
                </c:pt>
              </c:strCache>
            </c:strRef>
          </c:tx>
          <c:spPr>
            <a:solidFill>
              <a:schemeClr val="accent4">
                <a:lumMod val="60000"/>
                <a:alpha val="70000"/>
              </a:schemeClr>
            </a:solidFill>
            <a:ln>
              <a:noFill/>
            </a:ln>
            <a:effectLst/>
          </c:spPr>
          <c:invertIfNegative val="0"/>
          <c:cat>
            <c:strRef>
              <c:f>Sheet1!$A$2:$A$8</c:f>
              <c:strCache>
                <c:ptCount val="7"/>
                <c:pt idx="0">
                  <c:v>AB</c:v>
                </c:pt>
                <c:pt idx="1">
                  <c:v>BC</c:v>
                </c:pt>
                <c:pt idx="2">
                  <c:v>NS</c:v>
                </c:pt>
                <c:pt idx="3">
                  <c:v>NU</c:v>
                </c:pt>
                <c:pt idx="4">
                  <c:v>ON</c:v>
                </c:pt>
                <c:pt idx="5">
                  <c:v>PE</c:v>
                </c:pt>
                <c:pt idx="6">
                  <c:v>SK</c:v>
                </c:pt>
              </c:strCache>
            </c:strRef>
          </c:cat>
          <c:val>
            <c:numRef>
              <c:f>Sheet1!$K$2:$K$8</c:f>
              <c:numCache>
                <c:formatCode>General</c:formatCode>
                <c:ptCount val="7"/>
                <c:pt idx="0">
                  <c:v>3.5700000000000003E-2</c:v>
                </c:pt>
                <c:pt idx="1">
                  <c:v>0.21340000000000001</c:v>
                </c:pt>
                <c:pt idx="2">
                  <c:v>0</c:v>
                </c:pt>
                <c:pt idx="3">
                  <c:v>0</c:v>
                </c:pt>
                <c:pt idx="4">
                  <c:v>0.14630000000000001</c:v>
                </c:pt>
                <c:pt idx="5">
                  <c:v>0</c:v>
                </c:pt>
                <c:pt idx="6">
                  <c:v>0.47370000000000001</c:v>
                </c:pt>
              </c:numCache>
            </c:numRef>
          </c:val>
          <c:extLst>
            <c:ext xmlns:c16="http://schemas.microsoft.com/office/drawing/2014/chart" uri="{C3380CC4-5D6E-409C-BE32-E72D297353CC}">
              <c16:uniqueId val="{0000000A-0CCA-4DCC-8671-DE8369F69E1E}"/>
            </c:ext>
          </c:extLst>
        </c:ser>
        <c:dLbls>
          <c:showLegendKey val="0"/>
          <c:showVal val="0"/>
          <c:showCatName val="0"/>
          <c:showSerName val="0"/>
          <c:showPercent val="0"/>
          <c:showBubbleSize val="0"/>
        </c:dLbls>
        <c:gapWidth val="80"/>
        <c:overlap val="25"/>
        <c:axId val="256426159"/>
        <c:axId val="256418255"/>
      </c:barChart>
      <c:catAx>
        <c:axId val="256426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56418255"/>
        <c:crosses val="autoZero"/>
        <c:auto val="1"/>
        <c:lblAlgn val="ctr"/>
        <c:lblOffset val="100"/>
        <c:noMultiLvlLbl val="0"/>
      </c:catAx>
      <c:valAx>
        <c:axId val="256418255"/>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56426159"/>
        <c:crosses val="autoZero"/>
        <c:crossBetween val="between"/>
      </c:valAx>
      <c:spPr>
        <a:noFill/>
        <a:ln>
          <a:noFill/>
        </a:ln>
        <a:effectLst/>
      </c:spPr>
    </c:plotArea>
    <c:legend>
      <c:legendPos val="b"/>
      <c:layout>
        <c:manualLayout>
          <c:xMode val="edge"/>
          <c:yMode val="edge"/>
          <c:x val="0.10759596456692913"/>
          <c:y val="0.64786909448818897"/>
          <c:w val="0.80147473753280829"/>
          <c:h val="0.289630905511811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b="0" i="0">
                <a:latin typeface="Arial" panose="020B0604020202020204" pitchFamily="34" charset="0"/>
              </a:defRPr>
            </a:lvl1pPr>
          </a:lstStyle>
          <a:p>
            <a:fld id="{AFD46A00-3AA5-1D4F-BFCA-C21DB3BADA5B}" type="datetimeFigureOut">
              <a:rPr lang="en-US" smtClean="0"/>
              <a:pPr/>
              <a:t>8/19/2024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7B7E2C5-3FF0-9249-B2F6-4F906AF2CD69}" type="slidenum">
              <a:rPr lang="en-US" smtClean="0"/>
              <a:pPr/>
              <a:t>‹#›</a:t>
            </a:fld>
            <a:endParaRPr lang="en-US" dirty="0"/>
          </a:p>
        </p:txBody>
      </p:sp>
    </p:spTree>
    <p:extLst>
      <p:ext uri="{BB962C8B-B14F-4D97-AF65-F5344CB8AC3E}">
        <p14:creationId xmlns:p14="http://schemas.microsoft.com/office/powerpoint/2010/main" val="7873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a:t>
            </a:fld>
            <a:endParaRPr lang="en-US" dirty="0"/>
          </a:p>
        </p:txBody>
      </p:sp>
    </p:spTree>
    <p:extLst>
      <p:ext uri="{BB962C8B-B14F-4D97-AF65-F5344CB8AC3E}">
        <p14:creationId xmlns:p14="http://schemas.microsoft.com/office/powerpoint/2010/main" val="1847440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10</a:t>
            </a:fld>
            <a:endParaRPr lang="en-US" dirty="0"/>
          </a:p>
        </p:txBody>
      </p:sp>
    </p:spTree>
    <p:extLst>
      <p:ext uri="{BB962C8B-B14F-4D97-AF65-F5344CB8AC3E}">
        <p14:creationId xmlns:p14="http://schemas.microsoft.com/office/powerpoint/2010/main" val="237288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11</a:t>
            </a:fld>
            <a:endParaRPr lang="en-US" dirty="0"/>
          </a:p>
        </p:txBody>
      </p:sp>
    </p:spTree>
    <p:extLst>
      <p:ext uri="{BB962C8B-B14F-4D97-AF65-F5344CB8AC3E}">
        <p14:creationId xmlns:p14="http://schemas.microsoft.com/office/powerpoint/2010/main" val="42639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12</a:t>
            </a:fld>
            <a:endParaRPr lang="en-US" dirty="0"/>
          </a:p>
        </p:txBody>
      </p:sp>
    </p:spTree>
    <p:extLst>
      <p:ext uri="{BB962C8B-B14F-4D97-AF65-F5344CB8AC3E}">
        <p14:creationId xmlns:p14="http://schemas.microsoft.com/office/powerpoint/2010/main" val="413255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13</a:t>
            </a:fld>
            <a:endParaRPr lang="en-US" dirty="0"/>
          </a:p>
        </p:txBody>
      </p:sp>
    </p:spTree>
    <p:extLst>
      <p:ext uri="{BB962C8B-B14F-4D97-AF65-F5344CB8AC3E}">
        <p14:creationId xmlns:p14="http://schemas.microsoft.com/office/powerpoint/2010/main" val="418699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14</a:t>
            </a:fld>
            <a:endParaRPr lang="en-US" dirty="0"/>
          </a:p>
        </p:txBody>
      </p:sp>
    </p:spTree>
    <p:extLst>
      <p:ext uri="{BB962C8B-B14F-4D97-AF65-F5344CB8AC3E}">
        <p14:creationId xmlns:p14="http://schemas.microsoft.com/office/powerpoint/2010/main" val="64659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15</a:t>
            </a:fld>
            <a:endParaRPr lang="en-US" dirty="0"/>
          </a:p>
        </p:txBody>
      </p:sp>
    </p:spTree>
    <p:extLst>
      <p:ext uri="{BB962C8B-B14F-4D97-AF65-F5344CB8AC3E}">
        <p14:creationId xmlns:p14="http://schemas.microsoft.com/office/powerpoint/2010/main" val="1072446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16</a:t>
            </a:fld>
            <a:endParaRPr lang="en-US" dirty="0"/>
          </a:p>
        </p:txBody>
      </p:sp>
    </p:spTree>
    <p:extLst>
      <p:ext uri="{BB962C8B-B14F-4D97-AF65-F5344CB8AC3E}">
        <p14:creationId xmlns:p14="http://schemas.microsoft.com/office/powerpoint/2010/main" val="40536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Maximum weight matching will try to get as many matchings as possible. For example in the above example, since we have 3 National and 2 P/T, there would be 2 matchings in this case. Because, it would match each P/T with exactly one National sentence.</a:t>
            </a:r>
          </a:p>
          <a:p>
            <a:endParaRPr lang="en-CA" dirty="0"/>
          </a:p>
          <a:p>
            <a:r>
              <a:rPr lang="en-CA" dirty="0"/>
              <a:t>After getting the matchings, we can represent them the all of the sentences: both aligned and unaligned in a data frame.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look at the data frame, we can notice that the algorithm </a:t>
            </a:r>
            <a:r>
              <a:rPr lang="en-CA" dirty="0" err="1"/>
              <a:t>overaligns</a:t>
            </a:r>
            <a:r>
              <a:rPr lang="en-CA" dirty="0"/>
              <a:t> sentences, meaning that there would be many alignments with very low similarity scores. So, we need to set a threshold such that all the sentences above that threshold will remain aligned and all those below that threshold will be unaligned as P/T Only and National Only.</a:t>
            </a:r>
          </a:p>
          <a:p>
            <a:endParaRPr lang="en-CA" dirty="0"/>
          </a:p>
        </p:txBody>
      </p:sp>
      <p:sp>
        <p:nvSpPr>
          <p:cNvPr id="4" name="Slide Number Placeholder 3"/>
          <p:cNvSpPr>
            <a:spLocks noGrp="1"/>
          </p:cNvSpPr>
          <p:nvPr>
            <p:ph type="sldNum" sz="quarter" idx="10"/>
          </p:nvPr>
        </p:nvSpPr>
        <p:spPr/>
        <p:txBody>
          <a:bodyPr/>
          <a:lstStyle/>
          <a:p>
            <a:fld id="{7B9E8BFE-F454-44CF-A2A9-F0A1EE63C1EA}" type="slidenum">
              <a:rPr lang="en-US" smtClean="0"/>
              <a:t>17</a:t>
            </a:fld>
            <a:endParaRPr lang="en-US" dirty="0"/>
          </a:p>
        </p:txBody>
      </p:sp>
    </p:spTree>
    <p:extLst>
      <p:ext uri="{BB962C8B-B14F-4D97-AF65-F5344CB8AC3E}">
        <p14:creationId xmlns:p14="http://schemas.microsoft.com/office/powerpoint/2010/main" val="429369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18</a:t>
            </a:fld>
            <a:endParaRPr lang="en-US" dirty="0"/>
          </a:p>
        </p:txBody>
      </p:sp>
    </p:spTree>
    <p:extLst>
      <p:ext uri="{BB962C8B-B14F-4D97-AF65-F5344CB8AC3E}">
        <p14:creationId xmlns:p14="http://schemas.microsoft.com/office/powerpoint/2010/main" val="118326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19</a:t>
            </a:fld>
            <a:endParaRPr lang="en-US" dirty="0"/>
          </a:p>
        </p:txBody>
      </p:sp>
    </p:spTree>
    <p:extLst>
      <p:ext uri="{BB962C8B-B14F-4D97-AF65-F5344CB8AC3E}">
        <p14:creationId xmlns:p14="http://schemas.microsoft.com/office/powerpoint/2010/main" val="1508864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E8BFE-F454-44CF-A2A9-F0A1EE63C1EA}" type="slidenum">
              <a:rPr lang="en-US" smtClean="0"/>
              <a:t>2</a:t>
            </a:fld>
            <a:endParaRPr lang="en-US" dirty="0"/>
          </a:p>
        </p:txBody>
      </p:sp>
    </p:spTree>
    <p:extLst>
      <p:ext uri="{BB962C8B-B14F-4D97-AF65-F5344CB8AC3E}">
        <p14:creationId xmlns:p14="http://schemas.microsoft.com/office/powerpoint/2010/main" val="775759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20</a:t>
            </a:fld>
            <a:endParaRPr lang="en-US" dirty="0"/>
          </a:p>
        </p:txBody>
      </p:sp>
    </p:spTree>
    <p:extLst>
      <p:ext uri="{BB962C8B-B14F-4D97-AF65-F5344CB8AC3E}">
        <p14:creationId xmlns:p14="http://schemas.microsoft.com/office/powerpoint/2010/main" val="363062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TF-IDF concept – give example:</a:t>
            </a:r>
            <a:br>
              <a:rPr lang="en-CA" dirty="0"/>
            </a:br>
            <a:r>
              <a:rPr lang="en-CA" dirty="0"/>
              <a:t>and, the – least important</a:t>
            </a:r>
          </a:p>
          <a:p>
            <a:r>
              <a:rPr lang="en-CA" dirty="0"/>
              <a:t>Corridor – more important</a:t>
            </a:r>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21</a:t>
            </a:fld>
            <a:endParaRPr lang="en-US" dirty="0"/>
          </a:p>
        </p:txBody>
      </p:sp>
    </p:spTree>
    <p:extLst>
      <p:ext uri="{BB962C8B-B14F-4D97-AF65-F5344CB8AC3E}">
        <p14:creationId xmlns:p14="http://schemas.microsoft.com/office/powerpoint/2010/main" val="3268201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22</a:t>
            </a:fld>
            <a:endParaRPr lang="en-US" dirty="0"/>
          </a:p>
        </p:txBody>
      </p:sp>
    </p:spTree>
    <p:extLst>
      <p:ext uri="{BB962C8B-B14F-4D97-AF65-F5344CB8AC3E}">
        <p14:creationId xmlns:p14="http://schemas.microsoft.com/office/powerpoint/2010/main" val="3669093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23</a:t>
            </a:fld>
            <a:endParaRPr lang="en-US" dirty="0"/>
          </a:p>
        </p:txBody>
      </p:sp>
    </p:spTree>
    <p:extLst>
      <p:ext uri="{BB962C8B-B14F-4D97-AF65-F5344CB8AC3E}">
        <p14:creationId xmlns:p14="http://schemas.microsoft.com/office/powerpoint/2010/main" val="77438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24</a:t>
            </a:fld>
            <a:endParaRPr lang="en-US" dirty="0"/>
          </a:p>
        </p:txBody>
      </p:sp>
    </p:spTree>
    <p:extLst>
      <p:ext uri="{BB962C8B-B14F-4D97-AF65-F5344CB8AC3E}">
        <p14:creationId xmlns:p14="http://schemas.microsoft.com/office/powerpoint/2010/main" val="2733044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Improvement over baselines is marginal.</a:t>
            </a:r>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25</a:t>
            </a:fld>
            <a:endParaRPr lang="en-US" dirty="0"/>
          </a:p>
        </p:txBody>
      </p:sp>
    </p:spTree>
    <p:extLst>
      <p:ext uri="{BB962C8B-B14F-4D97-AF65-F5344CB8AC3E}">
        <p14:creationId xmlns:p14="http://schemas.microsoft.com/office/powerpoint/2010/main" val="341925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26</a:t>
            </a:fld>
            <a:endParaRPr lang="en-US" dirty="0"/>
          </a:p>
        </p:txBody>
      </p:sp>
    </p:spTree>
    <p:extLst>
      <p:ext uri="{BB962C8B-B14F-4D97-AF65-F5344CB8AC3E}">
        <p14:creationId xmlns:p14="http://schemas.microsoft.com/office/powerpoint/2010/main" val="2712555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27</a:t>
            </a:fld>
            <a:endParaRPr lang="en-US" dirty="0"/>
          </a:p>
        </p:txBody>
      </p:sp>
    </p:spTree>
    <p:extLst>
      <p:ext uri="{BB962C8B-B14F-4D97-AF65-F5344CB8AC3E}">
        <p14:creationId xmlns:p14="http://schemas.microsoft.com/office/powerpoint/2010/main" val="1878198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28</a:t>
            </a:fld>
            <a:endParaRPr lang="en-US" dirty="0"/>
          </a:p>
        </p:txBody>
      </p:sp>
    </p:spTree>
    <p:extLst>
      <p:ext uri="{BB962C8B-B14F-4D97-AF65-F5344CB8AC3E}">
        <p14:creationId xmlns:p14="http://schemas.microsoft.com/office/powerpoint/2010/main" val="1948903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29</a:t>
            </a:fld>
            <a:endParaRPr lang="en-US" dirty="0"/>
          </a:p>
        </p:txBody>
      </p:sp>
    </p:spTree>
    <p:extLst>
      <p:ext uri="{BB962C8B-B14F-4D97-AF65-F5344CB8AC3E}">
        <p14:creationId xmlns:p14="http://schemas.microsoft.com/office/powerpoint/2010/main" val="372918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3</a:t>
            </a:fld>
            <a:endParaRPr lang="en-US" dirty="0"/>
          </a:p>
        </p:txBody>
      </p:sp>
    </p:spTree>
    <p:extLst>
      <p:ext uri="{BB962C8B-B14F-4D97-AF65-F5344CB8AC3E}">
        <p14:creationId xmlns:p14="http://schemas.microsoft.com/office/powerpoint/2010/main" val="3880095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30</a:t>
            </a:fld>
            <a:endParaRPr lang="en-US" dirty="0"/>
          </a:p>
        </p:txBody>
      </p:sp>
    </p:spTree>
    <p:extLst>
      <p:ext uri="{BB962C8B-B14F-4D97-AF65-F5344CB8AC3E}">
        <p14:creationId xmlns:p14="http://schemas.microsoft.com/office/powerpoint/2010/main" val="150392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4</a:t>
            </a:fld>
            <a:endParaRPr lang="en-US" dirty="0"/>
          </a:p>
        </p:txBody>
      </p:sp>
    </p:spTree>
    <p:extLst>
      <p:ext uri="{BB962C8B-B14F-4D97-AF65-F5344CB8AC3E}">
        <p14:creationId xmlns:p14="http://schemas.microsoft.com/office/powerpoint/2010/main" val="212142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Difference refers to any dissimilarity between the National and P/T Sentence and it is of two types:</a:t>
            </a:r>
            <a:br>
              <a:rPr lang="en-CA" dirty="0"/>
            </a:br>
            <a:r>
              <a:rPr lang="en-CA" dirty="0"/>
              <a:t>Editorial – sentences mean the same</a:t>
            </a:r>
          </a:p>
          <a:p>
            <a:r>
              <a:rPr lang="en-CA" dirty="0"/>
              <a:t>Technical – also called as a variation, it means any difference that has a material effect on the way that a building or a facility is occupied, constructed, or designed.</a:t>
            </a:r>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5</a:t>
            </a:fld>
            <a:endParaRPr lang="en-US" dirty="0"/>
          </a:p>
        </p:txBody>
      </p:sp>
    </p:spTree>
    <p:extLst>
      <p:ext uri="{BB962C8B-B14F-4D97-AF65-F5344CB8AC3E}">
        <p14:creationId xmlns:p14="http://schemas.microsoft.com/office/powerpoint/2010/main" val="67664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Tracking these variations is highly manual and the National Codes alone have over 14,000 sentences. You can imagine the considerable amount of time, effort, and energy it would take to go line-by-line in National Codes with the Provincial.</a:t>
            </a:r>
          </a:p>
          <a:p>
            <a:br>
              <a:rPr lang="en-CA" dirty="0"/>
            </a:br>
            <a:r>
              <a:rPr lang="en-CA" dirty="0"/>
              <a:t>This can also get complicated in cases where the P/T Codes do not follow the same numbering conventions or order as the National Codes.</a:t>
            </a:r>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6</a:t>
            </a:fld>
            <a:endParaRPr lang="en-US" dirty="0"/>
          </a:p>
        </p:txBody>
      </p:sp>
    </p:spTree>
    <p:extLst>
      <p:ext uri="{BB962C8B-B14F-4D97-AF65-F5344CB8AC3E}">
        <p14:creationId xmlns:p14="http://schemas.microsoft.com/office/powerpoint/2010/main" val="104494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7</a:t>
            </a:fld>
            <a:endParaRPr lang="en-US" dirty="0"/>
          </a:p>
        </p:txBody>
      </p:sp>
    </p:spTree>
    <p:extLst>
      <p:ext uri="{BB962C8B-B14F-4D97-AF65-F5344CB8AC3E}">
        <p14:creationId xmlns:p14="http://schemas.microsoft.com/office/powerpoint/2010/main" val="230814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2015 Codes, they had people sit down and manually detect the variations line-by-line. </a:t>
            </a:r>
            <a:br>
              <a:rPr lang="en-CA" dirty="0"/>
            </a:br>
            <a:br>
              <a:rPr lang="en-CA" dirty="0"/>
            </a:br>
            <a:r>
              <a:rPr lang="en-CA" dirty="0"/>
              <a:t>I got all of that data in the form of various csv files, which I’ll often be referring to as variations data.</a:t>
            </a:r>
          </a:p>
          <a:p>
            <a:endParaRPr lang="en-CA" dirty="0"/>
          </a:p>
          <a:p>
            <a:r>
              <a:rPr lang="en-CA" dirty="0"/>
              <a:t>I also got the sentence data of all the sentences in National Codes and P/T Codes as excel files.</a:t>
            </a:r>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8</a:t>
            </a:fld>
            <a:endParaRPr lang="en-US" dirty="0"/>
          </a:p>
        </p:txBody>
      </p:sp>
    </p:spTree>
    <p:extLst>
      <p:ext uri="{BB962C8B-B14F-4D97-AF65-F5344CB8AC3E}">
        <p14:creationId xmlns:p14="http://schemas.microsoft.com/office/powerpoint/2010/main" val="546396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National Only – P/T decided to remove national sentence</a:t>
            </a:r>
          </a:p>
          <a:p>
            <a:r>
              <a:rPr lang="en-CA" dirty="0"/>
              <a:t>P/T Only – P/T decided to add a new sentence to the National Code</a:t>
            </a:r>
          </a:p>
          <a:p>
            <a:endParaRPr lang="en-US" dirty="0"/>
          </a:p>
        </p:txBody>
      </p:sp>
      <p:sp>
        <p:nvSpPr>
          <p:cNvPr id="4" name="Slide Number Placeholder 3"/>
          <p:cNvSpPr>
            <a:spLocks noGrp="1"/>
          </p:cNvSpPr>
          <p:nvPr>
            <p:ph type="sldNum" sz="quarter" idx="10"/>
          </p:nvPr>
        </p:nvSpPr>
        <p:spPr/>
        <p:txBody>
          <a:bodyPr/>
          <a:lstStyle/>
          <a:p>
            <a:fld id="{7B9E8BFE-F454-44CF-A2A9-F0A1EE63C1EA}" type="slidenum">
              <a:rPr lang="en-US" smtClean="0"/>
              <a:t>9</a:t>
            </a:fld>
            <a:endParaRPr lang="en-US" dirty="0"/>
          </a:p>
        </p:txBody>
      </p:sp>
    </p:spTree>
    <p:extLst>
      <p:ext uri="{BB962C8B-B14F-4D97-AF65-F5344CB8AC3E}">
        <p14:creationId xmlns:p14="http://schemas.microsoft.com/office/powerpoint/2010/main" val="1456833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5450" y="1970690"/>
            <a:ext cx="6477000" cy="668144"/>
          </a:xfrm>
        </p:spPr>
        <p:txBody>
          <a:bodyPr lIns="0" tIns="0" rIns="0" bIns="0" anchor="b">
            <a:no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25450" y="2775992"/>
            <a:ext cx="6477000" cy="524257"/>
          </a:xfrm>
        </p:spPr>
        <p:txBody>
          <a:bodyPr lIns="0" tIns="0" rIns="0" bIns="0" anchor="t">
            <a:noAutofit/>
          </a:bodyPr>
          <a:lstStyle>
            <a:lvl1pPr marL="0" indent="0" algn="l">
              <a:spcBef>
                <a:spcPts val="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72356764"/>
      </p:ext>
    </p:extLst>
  </p:cSld>
  <p:clrMapOvr>
    <a:masterClrMapping/>
  </p:clrMapOvr>
  <p:transition>
    <p:fade/>
  </p:transition>
  <p:extLst>
    <p:ext uri="{DCECCB84-F9BA-43D5-87BE-67443E8EF086}">
      <p15:sldGuideLst xmlns:p15="http://schemas.microsoft.com/office/powerpoint/2012/main">
        <p15:guide id="9" orient="horz" pos="1620">
          <p15:clr>
            <a:srgbClr val="FBAE40"/>
          </p15:clr>
        </p15:guide>
        <p15:guide id="10" pos="2880">
          <p15:clr>
            <a:srgbClr val="FBAE40"/>
          </p15:clr>
        </p15:guide>
        <p15:guide id="11" pos="272">
          <p15:clr>
            <a:srgbClr val="FBAE40"/>
          </p15:clr>
        </p15:guide>
        <p15:guide id="12" pos="54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llout page">
    <p:bg>
      <p:bgPr>
        <a:solidFill>
          <a:srgbClr val="0066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4F36-C02A-5AE6-A02E-07B65FADFD52}"/>
              </a:ext>
            </a:extLst>
          </p:cNvPr>
          <p:cNvSpPr>
            <a:spLocks noGrp="1"/>
          </p:cNvSpPr>
          <p:nvPr>
            <p:ph type="title"/>
          </p:nvPr>
        </p:nvSpPr>
        <p:spPr>
          <a:xfrm>
            <a:off x="432000" y="252000"/>
            <a:ext cx="7920000" cy="756000"/>
          </a:xfrm>
        </p:spPr>
        <p:txBody>
          <a:bodyPr anchor="b">
            <a:noAutofit/>
          </a:bodyPr>
          <a:lstStyle>
            <a:lvl1pPr>
              <a:defRPr sz="2800" b="0">
                <a:solidFill>
                  <a:schemeClr val="bg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57721859-2E36-59C7-2119-96C944ABF688}"/>
              </a:ext>
            </a:extLst>
          </p:cNvPr>
          <p:cNvSpPr>
            <a:spLocks noGrp="1"/>
          </p:cNvSpPr>
          <p:nvPr>
            <p:ph type="body" sz="quarter" idx="12"/>
          </p:nvPr>
        </p:nvSpPr>
        <p:spPr>
          <a:xfrm>
            <a:off x="431799" y="1116000"/>
            <a:ext cx="7920000" cy="1440000"/>
          </a:xfrm>
        </p:spPr>
        <p:txBody>
          <a:bodyPr anchor="t">
            <a:noAutofit/>
          </a:bodyPr>
          <a:lstStyle>
            <a:lvl1pPr>
              <a:defRPr sz="180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Click to edit Master text styles</a:t>
            </a:r>
          </a:p>
        </p:txBody>
      </p:sp>
      <p:sp>
        <p:nvSpPr>
          <p:cNvPr id="4" name="Slide Number Placeholder 3">
            <a:extLst>
              <a:ext uri="{FF2B5EF4-FFF2-40B4-BE49-F238E27FC236}">
                <a16:creationId xmlns:a16="http://schemas.microsoft.com/office/drawing/2014/main" id="{B54B689B-D7EF-578C-A807-1402602316F2}"/>
              </a:ext>
              <a:ext uri="{C183D7F6-B498-43B3-948B-1728B52AA6E4}">
                <adec:decorative xmlns:adec="http://schemas.microsoft.com/office/drawing/2017/decorative" val="1"/>
              </a:ext>
            </a:extLst>
          </p:cNvPr>
          <p:cNvSpPr>
            <a:spLocks noGrp="1"/>
          </p:cNvSpPr>
          <p:nvPr>
            <p:ph type="sldNum" sz="quarter" idx="11"/>
          </p:nvPr>
        </p:nvSpPr>
        <p:spPr/>
        <p:txBody>
          <a:bodyPr/>
          <a:lstStyle>
            <a:lvl1pPr>
              <a:defRPr>
                <a:solidFill>
                  <a:schemeClr val="bg1"/>
                </a:solidFill>
              </a:defRPr>
            </a:lvl1p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13468949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p:bg>
      <p:bgPr>
        <a:solidFill>
          <a:srgbClr val="00335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5450" y="1771793"/>
            <a:ext cx="7194550" cy="662799"/>
          </a:xfrm>
        </p:spPr>
        <p:txBody>
          <a:bodyPr lIns="0" tIns="0" rIns="0" bIns="0" anchor="t">
            <a:no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25450" y="2571750"/>
            <a:ext cx="7194550" cy="524257"/>
          </a:xfrm>
        </p:spPr>
        <p:txBody>
          <a:bodyPr lIns="0" tIns="0" rIns="0" bIns="0" anchor="t">
            <a:noAutofit/>
          </a:bodyPr>
          <a:lstStyle>
            <a:lvl1pPr marL="0" indent="0" algn="l">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83932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ening / summary">
    <p:bg>
      <p:bgPr>
        <a:solidFill>
          <a:srgbClr val="00335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4F36-C02A-5AE6-A02E-07B65FADFD52}"/>
              </a:ext>
            </a:extLst>
          </p:cNvPr>
          <p:cNvSpPr>
            <a:spLocks noGrp="1"/>
          </p:cNvSpPr>
          <p:nvPr>
            <p:ph type="title"/>
          </p:nvPr>
        </p:nvSpPr>
        <p:spPr>
          <a:xfrm>
            <a:off x="432000" y="288000"/>
            <a:ext cx="7920000" cy="720000"/>
          </a:xfrm>
        </p:spPr>
        <p:txBody>
          <a:bodyPr/>
          <a:lstStyle>
            <a:lvl1pPr>
              <a:defRPr b="0">
                <a:solidFill>
                  <a:schemeClr val="bg1"/>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C9CC559E-5F76-02AE-0D62-EAF900CC1BCD}"/>
              </a:ext>
            </a:extLst>
          </p:cNvPr>
          <p:cNvSpPr>
            <a:spLocks noGrp="1"/>
          </p:cNvSpPr>
          <p:nvPr>
            <p:ph type="body" sz="quarter" idx="12"/>
          </p:nvPr>
        </p:nvSpPr>
        <p:spPr>
          <a:xfrm>
            <a:off x="432000" y="1116000"/>
            <a:ext cx="7920000" cy="1440000"/>
          </a:xfrm>
        </p:spPr>
        <p:txBody>
          <a:bodyPr anchor="t"/>
          <a:lstStyle>
            <a:lvl1pPr>
              <a:defRPr sz="1800">
                <a:solidFill>
                  <a:schemeClr val="bg1"/>
                </a:solidFill>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B54B689B-D7EF-578C-A807-1402602316F2}"/>
              </a:ext>
              <a:ext uri="{C183D7F6-B498-43B3-948B-1728B52AA6E4}">
                <adec:decorative xmlns:adec="http://schemas.microsoft.com/office/drawing/2017/decorative" val="1"/>
              </a:ext>
            </a:extLst>
          </p:cNvPr>
          <p:cNvSpPr>
            <a:spLocks noGrp="1"/>
          </p:cNvSpPr>
          <p:nvPr>
            <p:ph type="sldNum" sz="quarter" idx="11"/>
          </p:nvPr>
        </p:nvSpPr>
        <p:spPr/>
        <p:txBody>
          <a:bodyPr/>
          <a:lstStyle>
            <a:lvl1pPr>
              <a:defRPr>
                <a:solidFill>
                  <a:schemeClr val="bg1"/>
                </a:solidFill>
              </a:defRPr>
            </a:lvl1p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784008869"/>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272" userDrawn="1">
          <p15:clr>
            <a:srgbClr val="FBAE40"/>
          </p15:clr>
        </p15:guide>
        <p15:guide id="4" pos="54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s / Agenda">
    <p:bg>
      <p:bgPr>
        <a:solidFill>
          <a:srgbClr val="0066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4F36-C02A-5AE6-A02E-07B65FADFD52}"/>
              </a:ext>
            </a:extLst>
          </p:cNvPr>
          <p:cNvSpPr>
            <a:spLocks noGrp="1"/>
          </p:cNvSpPr>
          <p:nvPr>
            <p:ph type="title"/>
          </p:nvPr>
        </p:nvSpPr>
        <p:spPr>
          <a:xfrm>
            <a:off x="432000" y="288000"/>
            <a:ext cx="7920000" cy="720000"/>
          </a:xfrm>
        </p:spPr>
        <p:txBody>
          <a:bodyPr anchor="b">
            <a:noAutofit/>
          </a:bodyPr>
          <a:lstStyle>
            <a:lvl1pPr>
              <a:defRPr sz="2800" b="0">
                <a:solidFill>
                  <a:schemeClr val="bg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D538C95-3302-D845-A300-57D6F57D8835}"/>
              </a:ext>
            </a:extLst>
          </p:cNvPr>
          <p:cNvSpPr>
            <a:spLocks noGrp="1"/>
          </p:cNvSpPr>
          <p:nvPr>
            <p:ph type="body" sz="quarter" idx="13"/>
          </p:nvPr>
        </p:nvSpPr>
        <p:spPr>
          <a:xfrm>
            <a:off x="431799" y="1116000"/>
            <a:ext cx="7919999" cy="2880000"/>
          </a:xfrm>
        </p:spPr>
        <p:txBody>
          <a:bodyPr anchor="t"/>
          <a:lstStyle>
            <a:lvl1pPr>
              <a:spcBef>
                <a:spcPts val="300"/>
              </a:spcBef>
              <a:defRPr sz="1800">
                <a:solidFill>
                  <a:schemeClr val="bg1"/>
                </a:solidFill>
              </a:defRPr>
            </a:lvl1pPr>
            <a:lvl2pPr marL="446088" indent="-446088">
              <a:spcBef>
                <a:spcPts val="200"/>
              </a:spcBef>
              <a:buFont typeface="+mj-lt"/>
              <a:buAutoNum type="arabicPeriod"/>
              <a:tabLst/>
              <a:defRPr sz="1800">
                <a:solidFill>
                  <a:schemeClr val="bg1"/>
                </a:solidFill>
              </a:defRPr>
            </a:lvl2pPr>
            <a:lvl3pPr>
              <a:buClr>
                <a:schemeClr val="bg1"/>
              </a:buClr>
              <a:defRPr sz="1800">
                <a:solidFill>
                  <a:schemeClr val="bg1"/>
                </a:solidFill>
              </a:defRPr>
            </a:lvl3pPr>
            <a:lvl4pPr>
              <a:buClr>
                <a:schemeClr val="bg1"/>
              </a:buCl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B54B689B-D7EF-578C-A807-1402602316F2}"/>
              </a:ext>
              <a:ext uri="{C183D7F6-B498-43B3-948B-1728B52AA6E4}">
                <adec:decorative xmlns:adec="http://schemas.microsoft.com/office/drawing/2017/decorative" val="1"/>
              </a:ext>
            </a:extLst>
          </p:cNvPr>
          <p:cNvSpPr>
            <a:spLocks noGrp="1"/>
          </p:cNvSpPr>
          <p:nvPr>
            <p:ph type="sldNum" sz="quarter" idx="11"/>
          </p:nvPr>
        </p:nvSpPr>
        <p:spPr/>
        <p:txBody>
          <a:bodyPr/>
          <a:lstStyle>
            <a:lvl1pPr>
              <a:defRPr>
                <a:solidFill>
                  <a:schemeClr val="bg1"/>
                </a:solidFill>
              </a:defRPr>
            </a:lvl1p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2159077141"/>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54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
    <p:bg>
      <p:bgPr>
        <a:solidFill>
          <a:srgbClr val="00335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1152000"/>
            <a:ext cx="8261350" cy="2700000"/>
          </a:xfrm>
        </p:spPr>
        <p:txBody>
          <a:bodyPr lIns="0" tIns="0" rIns="0" bIns="0" anchor="ctr">
            <a:noAutofit/>
          </a:bodyPr>
          <a:lstStyle>
            <a:lvl1pPr algn="l">
              <a:defRPr sz="4000" b="0" cap="none">
                <a:solidFill>
                  <a:schemeClr val="bg2"/>
                </a:solidFill>
              </a:defRPr>
            </a:lvl1pPr>
          </a:lstStyle>
          <a:p>
            <a:r>
              <a:rPr lang="en-US" dirty="0"/>
              <a:t>Click to edit master title style</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lvl1pPr>
              <a:defRPr>
                <a:solidFill>
                  <a:schemeClr val="bg1"/>
                </a:solidFill>
              </a:defRPr>
            </a:lvl1p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32813328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 picture">
    <p:spTree>
      <p:nvGrpSpPr>
        <p:cNvPr id="1" name=""/>
        <p:cNvGrpSpPr/>
        <p:nvPr/>
      </p:nvGrpSpPr>
      <p:grpSpPr>
        <a:xfrm>
          <a:off x="0" y="0"/>
          <a:ext cx="0" cy="0"/>
          <a:chOff x="0" y="0"/>
          <a:chExt cx="0" cy="0"/>
        </a:xfrm>
      </p:grpSpPr>
      <p:sp>
        <p:nvSpPr>
          <p:cNvPr id="16" name="Rectangle 15">
            <a:extLst>
              <a:ext uri="{C183D7F6-B498-43B3-948B-1728B52AA6E4}">
                <adec:decorative xmlns:adec="http://schemas.microsoft.com/office/drawing/2017/decorative" val="1"/>
              </a:ext>
            </a:extLst>
          </p:cNvPr>
          <p:cNvSpPr/>
          <p:nvPr/>
        </p:nvSpPr>
        <p:spPr>
          <a:xfrm>
            <a:off x="0" y="0"/>
            <a:ext cx="9144000" cy="1141111"/>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5" name="Text Placeholder 4"/>
          <p:cNvSpPr>
            <a:spLocks noGrp="1"/>
          </p:cNvSpPr>
          <p:nvPr>
            <p:ph type="body" sz="quarter" idx="14"/>
          </p:nvPr>
        </p:nvSpPr>
        <p:spPr>
          <a:xfrm>
            <a:off x="430213" y="1439998"/>
            <a:ext cx="5580000" cy="3168000"/>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2400">
                <a:solidFill>
                  <a:schemeClr val="tx2"/>
                </a:solidFill>
              </a:defRPr>
            </a:lvl1pPr>
            <a:lvl2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800">
                <a:solidFill>
                  <a:srgbClr val="112233"/>
                </a:solidFill>
              </a:defRPr>
            </a:lvl2pPr>
            <a:lvl3pPr marL="180975" marR="0" indent="-180975" algn="l" defTabSz="914400" rtl="0" eaLnBrk="1" fontAlgn="auto" latinLnBrk="0" hangingPunct="1">
              <a:lnSpc>
                <a:spcPct val="100000"/>
              </a:lnSpc>
              <a:spcBef>
                <a:spcPts val="300"/>
              </a:spcBef>
              <a:spcAft>
                <a:spcPts val="0"/>
              </a:spcAft>
              <a:buClr>
                <a:srgbClr val="00AABB"/>
              </a:buClr>
              <a:buSzTx/>
              <a:buFont typeface="Arial" panose="020B0604020202020204" pitchFamily="34" charset="0"/>
              <a:buChar char="•"/>
              <a:tabLst/>
              <a:defRPr sz="1800">
                <a:solidFill>
                  <a:srgbClr val="112233"/>
                </a:solidFill>
              </a:defRPr>
            </a:lvl3pPr>
            <a:lvl4pPr marL="355600" marR="0" indent="-166688" algn="l" defTabSz="914400" rtl="0" eaLnBrk="1" fontAlgn="auto" latinLnBrk="0" hangingPunct="1">
              <a:lnSpc>
                <a:spcPct val="100000"/>
              </a:lnSpc>
              <a:spcBef>
                <a:spcPts val="0"/>
              </a:spcBef>
              <a:spcAft>
                <a:spcPts val="0"/>
              </a:spcAft>
              <a:buClr>
                <a:srgbClr val="004466"/>
              </a:buClr>
              <a:buSzTx/>
              <a:buFont typeface="Arial" panose="020B0604020202020204" pitchFamily="34" charset="0"/>
              <a:buChar char="•"/>
              <a:tabLst/>
              <a:defRPr sz="1800">
                <a:solidFill>
                  <a:srgbClr val="112233"/>
                </a:solidFill>
              </a:defRPr>
            </a:lvl4pPr>
            <a:lvl5pPr marL="0" marR="0" indent="0" algn="l" defTabSz="914400" rtl="0" eaLnBrk="1" fontAlgn="auto" latinLnBrk="0" hangingPunct="1">
              <a:lnSpc>
                <a:spcPct val="100000"/>
              </a:lnSpc>
              <a:spcBef>
                <a:spcPts val="1200"/>
              </a:spcBef>
              <a:spcAft>
                <a:spcPts val="0"/>
              </a:spcAft>
              <a:buClrTx/>
              <a:buSzPct val="80000"/>
              <a:buFont typeface="Arial" panose="020B0604020202020204" pitchFamily="34" charset="0"/>
              <a:buNone/>
              <a:tabLst/>
              <a:defRPr sz="1800">
                <a:solidFill>
                  <a:srgbClr val="112233"/>
                </a:solidFill>
              </a:defRPr>
            </a:lvl5pPr>
            <a:lvl6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chemeClr val="accent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0" descr="Photo placeholder"/>
          <p:cNvSpPr>
            <a:spLocks noGrp="1" noChangeAspect="1"/>
          </p:cNvSpPr>
          <p:nvPr>
            <p:ph type="pic" sz="quarter" idx="13"/>
          </p:nvPr>
        </p:nvSpPr>
        <p:spPr>
          <a:xfrm>
            <a:off x="6186685" y="1641001"/>
            <a:ext cx="2560320" cy="2560320"/>
          </a:xfrm>
          <a:prstGeom prst="ellipse">
            <a:avLst/>
          </a:prstGeom>
        </p:spPr>
        <p:txBody>
          <a:bodyPr anchor="ctr"/>
          <a:lstStyle>
            <a:lvl1pPr algn="ctr">
              <a:defRPr>
                <a:solidFill>
                  <a:schemeClr val="bg1">
                    <a:lumMod val="75000"/>
                  </a:schemeClr>
                </a:solidFill>
              </a:defRPr>
            </a:lvl1pPr>
          </a:lstStyle>
          <a:p>
            <a:r>
              <a:rPr lang="en-US"/>
              <a:t>Click icon to add picture</a:t>
            </a:r>
            <a:endParaRPr lang="en-US" dirty="0"/>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1"/>
          </p:nvPr>
        </p:nvSpPr>
        <p:spPr/>
        <p:txBody>
          <a:body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2694628009"/>
      </p:ext>
    </p:extLst>
  </p:cSld>
  <p:clrMapOvr>
    <a:masterClrMapping/>
  </p:clrMapOvr>
  <p:transition>
    <p:fade/>
  </p:transition>
  <p:extLst>
    <p:ext uri="{DCECCB84-F9BA-43D5-87BE-67443E8EF086}">
      <p15:sldGuideLst xmlns:p15="http://schemas.microsoft.com/office/powerpoint/2012/main">
        <p15:guide id="7" orient="horz" pos="1620">
          <p15:clr>
            <a:srgbClr val="FBAE40"/>
          </p15:clr>
        </p15:guide>
        <p15:guide id="8" pos="2880">
          <p15:clr>
            <a:srgbClr val="FBAE40"/>
          </p15:clr>
        </p15:guide>
        <p15:guide id="9" pos="2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
    <p:spTree>
      <p:nvGrpSpPr>
        <p:cNvPr id="1" name=""/>
        <p:cNvGrpSpPr/>
        <p:nvPr/>
      </p:nvGrpSpPr>
      <p:grpSpPr>
        <a:xfrm>
          <a:off x="0" y="0"/>
          <a:ext cx="0" cy="0"/>
          <a:chOff x="0" y="0"/>
          <a:chExt cx="0" cy="0"/>
        </a:xfrm>
      </p:grpSpPr>
      <p:sp>
        <p:nvSpPr>
          <p:cNvPr id="13" name="Rectangle 12">
            <a:extLst>
              <a:ext uri="{C183D7F6-B498-43B3-948B-1728B52AA6E4}">
                <adec:decorative xmlns:adec="http://schemas.microsoft.com/office/drawing/2017/decorative" val="1"/>
              </a:ext>
            </a:extLst>
          </p:cNvPr>
          <p:cNvSpPr/>
          <p:nvPr/>
        </p:nvSpPr>
        <p:spPr>
          <a:xfrm>
            <a:off x="0" y="0"/>
            <a:ext cx="9144000" cy="1141111"/>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p:cNvSpPr>
            <a:spLocks noGrp="1"/>
          </p:cNvSpPr>
          <p:nvPr>
            <p:ph type="title"/>
          </p:nvPr>
        </p:nvSpPr>
        <p:spPr>
          <a:xfrm>
            <a:off x="426245" y="256358"/>
            <a:ext cx="8184969" cy="753439"/>
          </a:xfrm>
        </p:spPr>
        <p:txBody>
          <a:bodyPr/>
          <a:lstStyle>
            <a:lvl1pPr>
              <a:defRPr>
                <a:solidFill>
                  <a:schemeClr val="tx2"/>
                </a:solidFill>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4C411616-3BB0-75B2-2DD5-1ADB6F84DF72}"/>
              </a:ext>
            </a:extLst>
          </p:cNvPr>
          <p:cNvSpPr>
            <a:spLocks noGrp="1"/>
          </p:cNvSpPr>
          <p:nvPr>
            <p:ph sz="quarter" idx="14"/>
          </p:nvPr>
        </p:nvSpPr>
        <p:spPr>
          <a:xfrm>
            <a:off x="432000" y="1440000"/>
            <a:ext cx="7920000" cy="3168000"/>
          </a:xfrm>
        </p:spPr>
        <p:txBody>
          <a:bodyPr anchor="t" anchorCtr="0"/>
          <a:lstStyle>
            <a:lvl1pPr>
              <a:defRPr sz="2400">
                <a:solidFill>
                  <a:schemeClr val="tx2"/>
                </a:solidFill>
              </a:defRPr>
            </a:lvl1pPr>
            <a:lvl2pPr>
              <a:defRPr sz="1800">
                <a:solidFill>
                  <a:srgbClr val="112233"/>
                </a:solidFill>
              </a:defRPr>
            </a:lvl2pPr>
            <a:lvl3pPr>
              <a:defRPr sz="1800">
                <a:solidFill>
                  <a:srgbClr val="112233"/>
                </a:solidFill>
              </a:defRPr>
            </a:lvl3pPr>
            <a:lvl4pPr>
              <a:defRPr sz="1800">
                <a:solidFill>
                  <a:srgbClr val="112233"/>
                </a:solidFill>
              </a:defRPr>
            </a:lvl4pPr>
            <a:lvl5pPr>
              <a:defRPr sz="1800">
                <a:solidFill>
                  <a:srgbClr val="11223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C183D7F6-B498-43B3-948B-1728B52AA6E4}">
                <adec:decorative xmlns:adec="http://schemas.microsoft.com/office/drawing/2017/decorative" val="1"/>
              </a:ext>
            </a:extLst>
          </p:cNvPr>
          <p:cNvSpPr>
            <a:spLocks noGrp="1"/>
          </p:cNvSpPr>
          <p:nvPr>
            <p:ph type="ftr" sz="quarter" idx="13"/>
          </p:nvPr>
        </p:nvSpPr>
        <p:spPr>
          <a:xfrm>
            <a:off x="360362" y="4767263"/>
            <a:ext cx="6850929" cy="27463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969696"/>
                </a:solidFill>
              </a:defRPr>
            </a:lvl1pPr>
          </a:lstStyle>
          <a:p>
            <a:r>
              <a:rPr lang="en-US" dirty="0"/>
              <a:t>National Research Council of Canada</a:t>
            </a:r>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1"/>
          </p:nvPr>
        </p:nvSpPr>
        <p:spPr/>
        <p:txBody>
          <a:body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4166710686"/>
      </p:ext>
    </p:extLst>
  </p:cSld>
  <p:clrMapOvr>
    <a:masterClrMapping/>
  </p:clrMapOvr>
  <p:transition>
    <p:fade/>
  </p:transition>
  <p:extLst>
    <p:ext uri="{DCECCB84-F9BA-43D5-87BE-67443E8EF086}">
      <p15:sldGuideLst xmlns:p15="http://schemas.microsoft.com/office/powerpoint/2012/main">
        <p15:guide id="4" orient="horz" pos="1620">
          <p15:clr>
            <a:srgbClr val="FBAE40"/>
          </p15:clr>
        </p15:guide>
        <p15:guide id="5"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 2 columns">
    <p:spTree>
      <p:nvGrpSpPr>
        <p:cNvPr id="1" name=""/>
        <p:cNvGrpSpPr/>
        <p:nvPr/>
      </p:nvGrpSpPr>
      <p:grpSpPr>
        <a:xfrm>
          <a:off x="0" y="0"/>
          <a:ext cx="0" cy="0"/>
          <a:chOff x="0" y="0"/>
          <a:chExt cx="0" cy="0"/>
        </a:xfrm>
      </p:grpSpPr>
      <p:sp>
        <p:nvSpPr>
          <p:cNvPr id="13" name="Rectangle 12">
            <a:extLst>
              <a:ext uri="{C183D7F6-B498-43B3-948B-1728B52AA6E4}">
                <adec:decorative xmlns:adec="http://schemas.microsoft.com/office/drawing/2017/decorative" val="1"/>
              </a:ext>
            </a:extLst>
          </p:cNvPr>
          <p:cNvSpPr/>
          <p:nvPr/>
        </p:nvSpPr>
        <p:spPr>
          <a:xfrm>
            <a:off x="0" y="0"/>
            <a:ext cx="9144000" cy="1141111"/>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p:cNvSpPr>
            <a:spLocks noGrp="1"/>
          </p:cNvSpPr>
          <p:nvPr>
            <p:ph type="title"/>
          </p:nvPr>
        </p:nvSpPr>
        <p:spPr>
          <a:xfrm>
            <a:off x="426245" y="256358"/>
            <a:ext cx="8184969" cy="753439"/>
          </a:xfrm>
        </p:spPr>
        <p:txBody>
          <a:bodyPr/>
          <a:lstStyle>
            <a:lvl1pPr>
              <a:defRPr>
                <a:solidFill>
                  <a:schemeClr val="tx2"/>
                </a:solidFill>
              </a:defRPr>
            </a:lvl1pPr>
          </a:lstStyle>
          <a:p>
            <a:r>
              <a:rPr lang="en-US"/>
              <a:t>Click to edit Master title style</a:t>
            </a:r>
            <a:endParaRPr lang="en-US" dirty="0"/>
          </a:p>
        </p:txBody>
      </p:sp>
      <p:sp>
        <p:nvSpPr>
          <p:cNvPr id="10" name="Text Placeholder 9"/>
          <p:cNvSpPr>
            <a:spLocks noGrp="1"/>
          </p:cNvSpPr>
          <p:nvPr>
            <p:ph type="body" sz="quarter" idx="12"/>
          </p:nvPr>
        </p:nvSpPr>
        <p:spPr>
          <a:xfrm>
            <a:off x="431999" y="1439999"/>
            <a:ext cx="3852000" cy="3168000"/>
          </a:xfrm>
        </p:spPr>
        <p:txBody>
          <a:bodyPr anchor="t" anchorCtr="0"/>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chemeClr val="tx2"/>
                </a:solidFill>
              </a:defRPr>
            </a:lvl1pPr>
            <a:lvl2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rgbClr val="112233"/>
                </a:solidFill>
              </a:defRPr>
            </a:lvl2pPr>
            <a:lvl3pPr marL="180975" marR="0" indent="-180975" algn="l" defTabSz="914400" rtl="0" eaLnBrk="1" fontAlgn="auto" latinLnBrk="0" hangingPunct="1">
              <a:lnSpc>
                <a:spcPct val="100000"/>
              </a:lnSpc>
              <a:spcBef>
                <a:spcPts val="300"/>
              </a:spcBef>
              <a:spcAft>
                <a:spcPts val="0"/>
              </a:spcAft>
              <a:buClr>
                <a:srgbClr val="00AABB"/>
              </a:buClr>
              <a:buSzTx/>
              <a:buFont typeface="Arial" panose="020B0604020202020204" pitchFamily="34" charset="0"/>
              <a:buChar char="•"/>
              <a:tabLst/>
              <a:defRPr>
                <a:solidFill>
                  <a:srgbClr val="112233"/>
                </a:solidFill>
              </a:defRPr>
            </a:lvl3pPr>
            <a:lvl4pPr marL="355600" marR="0" indent="-166688" algn="l" defTabSz="914400" rtl="0" eaLnBrk="1" fontAlgn="auto" latinLnBrk="0" hangingPunct="1">
              <a:lnSpc>
                <a:spcPct val="100000"/>
              </a:lnSpc>
              <a:spcBef>
                <a:spcPts val="0"/>
              </a:spcBef>
              <a:spcAft>
                <a:spcPts val="0"/>
              </a:spcAft>
              <a:buClr>
                <a:srgbClr val="004466"/>
              </a:buClr>
              <a:buSzTx/>
              <a:buFont typeface="Arial" panose="020B0604020202020204" pitchFamily="34" charset="0"/>
              <a:buChar char="•"/>
              <a:tabLst/>
              <a:defRPr>
                <a:solidFill>
                  <a:srgbClr val="112233"/>
                </a:solidFill>
              </a:defRPr>
            </a:lvl4pPr>
            <a:lvl5pPr marL="0" marR="0" indent="0" algn="l" defTabSz="914400" rtl="0" eaLnBrk="1" fontAlgn="auto" latinLnBrk="0" hangingPunct="1">
              <a:lnSpc>
                <a:spcPct val="100000"/>
              </a:lnSpc>
              <a:spcBef>
                <a:spcPts val="1200"/>
              </a:spcBef>
              <a:spcAft>
                <a:spcPts val="0"/>
              </a:spcAft>
              <a:buClrTx/>
              <a:buSzPct val="80000"/>
              <a:buFont typeface="Arial" panose="020B0604020202020204" pitchFamily="34" charset="0"/>
              <a:buNone/>
              <a:tabLst/>
              <a:defRPr>
                <a:solidFill>
                  <a:srgbClr val="112233"/>
                </a:solidFill>
              </a:defRPr>
            </a:lvl5pPr>
            <a:lvl6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chemeClr val="accent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C717F819-B82C-AF3A-6453-0CE063599DEA}"/>
              </a:ext>
            </a:extLst>
          </p:cNvPr>
          <p:cNvSpPr>
            <a:spLocks noGrp="1"/>
          </p:cNvSpPr>
          <p:nvPr>
            <p:ph sz="quarter" idx="14"/>
          </p:nvPr>
        </p:nvSpPr>
        <p:spPr>
          <a:xfrm>
            <a:off x="4699850" y="1439999"/>
            <a:ext cx="3852000" cy="3168000"/>
          </a:xfrm>
        </p:spPr>
        <p:txBody>
          <a:bodyPr anchor="t" anchorCtr="0"/>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chemeClr val="tx2"/>
                </a:solidFill>
              </a:defRPr>
            </a:lvl1pPr>
            <a:lvl2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rgbClr val="112233"/>
                </a:solidFill>
              </a:defRPr>
            </a:lvl2pPr>
            <a:lvl3pPr marL="180975" marR="0" indent="-180975" algn="l" defTabSz="914400" rtl="0" eaLnBrk="1" fontAlgn="auto" latinLnBrk="0" hangingPunct="1">
              <a:lnSpc>
                <a:spcPct val="100000"/>
              </a:lnSpc>
              <a:spcBef>
                <a:spcPts val="300"/>
              </a:spcBef>
              <a:spcAft>
                <a:spcPts val="0"/>
              </a:spcAft>
              <a:buClr>
                <a:srgbClr val="00AABB"/>
              </a:buClr>
              <a:buSzTx/>
              <a:buFont typeface="Arial" panose="020B0604020202020204" pitchFamily="34" charset="0"/>
              <a:buChar char="•"/>
              <a:tabLst/>
              <a:defRPr>
                <a:solidFill>
                  <a:srgbClr val="112233"/>
                </a:solidFill>
              </a:defRPr>
            </a:lvl3pPr>
            <a:lvl4pPr marL="355600" marR="0" indent="-166688" algn="l" defTabSz="914400" rtl="0" eaLnBrk="1" fontAlgn="auto" latinLnBrk="0" hangingPunct="1">
              <a:lnSpc>
                <a:spcPct val="100000"/>
              </a:lnSpc>
              <a:spcBef>
                <a:spcPts val="0"/>
              </a:spcBef>
              <a:spcAft>
                <a:spcPts val="0"/>
              </a:spcAft>
              <a:buClr>
                <a:srgbClr val="004466"/>
              </a:buClr>
              <a:buSzTx/>
              <a:buFont typeface="Arial" panose="020B0604020202020204" pitchFamily="34" charset="0"/>
              <a:buChar char="•"/>
              <a:tabLst/>
              <a:defRPr>
                <a:solidFill>
                  <a:srgbClr val="112233"/>
                </a:solidFill>
              </a:defRPr>
            </a:lvl4pPr>
            <a:lvl5pPr marL="0" marR="0" indent="0" algn="l" defTabSz="914400" rtl="0" eaLnBrk="1" fontAlgn="auto" latinLnBrk="0" hangingPunct="1">
              <a:lnSpc>
                <a:spcPct val="100000"/>
              </a:lnSpc>
              <a:spcBef>
                <a:spcPts val="1200"/>
              </a:spcBef>
              <a:spcAft>
                <a:spcPts val="0"/>
              </a:spcAft>
              <a:buClrTx/>
              <a:buSzPct val="80000"/>
              <a:buFont typeface="Arial" panose="020B0604020202020204" pitchFamily="34" charset="0"/>
              <a:buNone/>
              <a:tabLst/>
              <a:defRPr>
                <a:solidFill>
                  <a:srgbClr val="112233"/>
                </a:solidFill>
              </a:defRPr>
            </a:lvl5pPr>
            <a:lvl6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solidFill>
                  <a:schemeClr val="accent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C183D7F6-B498-43B3-948B-1728B52AA6E4}">
                <adec:decorative xmlns:adec="http://schemas.microsoft.com/office/drawing/2017/decorative" val="1"/>
              </a:ext>
            </a:extLst>
          </p:cNvPr>
          <p:cNvSpPr>
            <a:spLocks noGrp="1"/>
          </p:cNvSpPr>
          <p:nvPr>
            <p:ph type="ftr" sz="quarter" idx="13"/>
          </p:nvPr>
        </p:nvSpPr>
        <p:spPr>
          <a:xfrm>
            <a:off x="360362" y="4767263"/>
            <a:ext cx="6850929" cy="274637"/>
          </a:xfrm>
          <a:prstGeom prst="rect">
            <a:avLst/>
          </a:prstGeom>
        </p:spPr>
        <p:txBody>
          <a:bodyPr/>
          <a:lstStyle/>
          <a:p>
            <a:r>
              <a:rPr lang="en-US"/>
              <a:t>National Research Council of Canada</a:t>
            </a:r>
            <a:endParaRPr lang="en-US" dirty="0"/>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1"/>
          </p:nvPr>
        </p:nvSpPr>
        <p:spPr/>
        <p:txBody>
          <a:body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24191328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descr="Photo placeholder"/>
          <p:cNvSpPr>
            <a:spLocks noGrp="1"/>
          </p:cNvSpPr>
          <p:nvPr>
            <p:ph type="pic" idx="1"/>
          </p:nvPr>
        </p:nvSpPr>
        <p:spPr>
          <a:xfrm>
            <a:off x="0" y="0"/>
            <a:ext cx="9144000" cy="5143500"/>
          </a:xfrm>
        </p:spPr>
        <p:txBody>
          <a:bodyPr anchor="ctr">
            <a:normAutofit/>
          </a:bodyPr>
          <a:lstStyle>
            <a:lvl1pPr marL="0" indent="0" algn="ctr">
              <a:buNone/>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hasCustomPrompt="1"/>
          </p:nvPr>
        </p:nvSpPr>
        <p:spPr>
          <a:xfrm>
            <a:off x="411271" y="890064"/>
            <a:ext cx="3348741" cy="3348741"/>
          </a:xfrm>
          <a:prstGeom prst="ellipse">
            <a:avLst/>
          </a:prstGeom>
          <a:solidFill>
            <a:schemeClr val="tx2"/>
          </a:solidFill>
        </p:spPr>
        <p:txBody>
          <a:bodyPr anchor="ctr">
            <a:noAutofit/>
          </a:bodyPr>
          <a:lstStyle>
            <a:lvl1pPr algn="ctr">
              <a:defRPr sz="2000" b="0">
                <a:solidFill>
                  <a:schemeClr val="bg1"/>
                </a:solidFill>
              </a:defRPr>
            </a:lvl1pPr>
          </a:lstStyle>
          <a:p>
            <a:r>
              <a:rPr lang="en-US" dirty="0"/>
              <a:t>Click to edit master title style</a:t>
            </a:r>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lvl1pPr>
              <a:defRPr>
                <a:solidFill>
                  <a:schemeClr val="bg1"/>
                </a:solidFill>
              </a:defRPr>
            </a:lvl1p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39043628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07DF38-B204-ADED-90BB-E701A0256E3C}"/>
              </a:ext>
              <a:ext uri="{C183D7F6-B498-43B3-948B-1728B52AA6E4}">
                <adec:decorative xmlns:adec="http://schemas.microsoft.com/office/drawing/2017/decorative" val="0"/>
              </a:ext>
            </a:extLst>
          </p:cNvPr>
          <p:cNvSpPr>
            <a:spLocks noGrp="1"/>
          </p:cNvSpPr>
          <p:nvPr>
            <p:ph sz="quarter" idx="11" hasCustomPrompt="1"/>
          </p:nvPr>
        </p:nvSpPr>
        <p:spPr>
          <a:xfrm>
            <a:off x="0" y="0"/>
            <a:ext cx="9144000" cy="5143500"/>
          </a:xfrm>
          <a:noFill/>
          <a:ln>
            <a:noFill/>
          </a:ln>
        </p:spPr>
        <p:txBody>
          <a:bodyPr lIns="360000" tIns="360000" rIns="360000" bIns="360000" anchor="t"/>
          <a:lstStyle>
            <a:lvl1pPr algn="ctr">
              <a:defRPr>
                <a:solidFill>
                  <a:schemeClr val="tx1"/>
                </a:solidFill>
              </a:defRPr>
            </a:lvl1pPr>
          </a:lstStyle>
          <a:p>
            <a:pPr lvl="0"/>
            <a:r>
              <a:rPr lang="en-US" dirty="0"/>
              <a:t>Insert your photos, graphs or video here</a:t>
            </a:r>
          </a:p>
        </p:txBody>
      </p:sp>
      <p:sp>
        <p:nvSpPr>
          <p:cNvPr id="3" name="Slide Number Placeholder 2">
            <a:extLst>
              <a:ext uri="{FF2B5EF4-FFF2-40B4-BE49-F238E27FC236}">
                <a16:creationId xmlns:a16="http://schemas.microsoft.com/office/drawing/2014/main" id="{7262610B-279C-941F-826A-697B8765E263}"/>
              </a:ext>
              <a:ext uri="{C183D7F6-B498-43B3-948B-1728B52AA6E4}">
                <adec:decorative xmlns:adec="http://schemas.microsoft.com/office/drawing/2017/decorative" val="1"/>
              </a:ext>
            </a:extLst>
          </p:cNvPr>
          <p:cNvSpPr>
            <a:spLocks noGrp="1"/>
          </p:cNvSpPr>
          <p:nvPr>
            <p:ph type="sldNum" sz="quarter" idx="10"/>
          </p:nvPr>
        </p:nvSpPr>
        <p:spPr/>
        <p:txBody>
          <a:bodyPr/>
          <a:lstStyle/>
          <a:p>
            <a:fld id="{77E68ECE-59D7-452D-8595-BBB947F3BD2D}" type="slidenum">
              <a:rPr lang="en-US" smtClean="0"/>
              <a:pPr/>
              <a:t>‹#›</a:t>
            </a:fld>
            <a:endParaRPr lang="en-US" dirty="0"/>
          </a:p>
        </p:txBody>
      </p:sp>
    </p:spTree>
    <p:extLst>
      <p:ext uri="{BB962C8B-B14F-4D97-AF65-F5344CB8AC3E}">
        <p14:creationId xmlns:p14="http://schemas.microsoft.com/office/powerpoint/2010/main" val="23339223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C183D7F6-B498-43B3-948B-1728B52AA6E4}">
                <adec:decorative xmlns:adec="http://schemas.microsoft.com/office/drawing/2017/decorative" val="1"/>
              </a:ext>
            </a:extLst>
          </p:cNvPr>
          <p:cNvSpPr>
            <a:spLocks noGrp="1"/>
          </p:cNvSpPr>
          <p:nvPr>
            <p:ph type="sldNum" sz="quarter" idx="4"/>
          </p:nvPr>
        </p:nvSpPr>
        <p:spPr>
          <a:xfrm>
            <a:off x="8686800" y="4767263"/>
            <a:ext cx="457200" cy="273844"/>
          </a:xfrm>
          <a:prstGeom prst="rect">
            <a:avLst/>
          </a:prstGeom>
        </p:spPr>
        <p:txBody>
          <a:bodyPr vert="horz" lIns="91440" tIns="45720" rIns="91440" bIns="45720" rtlCol="0" anchor="ctr"/>
          <a:lstStyle>
            <a:lvl1pPr algn="l">
              <a:defRPr sz="900">
                <a:solidFill>
                  <a:schemeClr val="tx2"/>
                </a:solidFill>
                <a:latin typeface="Arial" panose="020B0604020202020204" pitchFamily="34" charset="0"/>
                <a:cs typeface="Arial" panose="020B0604020202020204" pitchFamily="34" charset="0"/>
              </a:defRPr>
            </a:lvl1pPr>
          </a:lstStyle>
          <a:p>
            <a:fld id="{77E68ECE-59D7-452D-8595-BBB947F3BD2D}" type="slidenum">
              <a:rPr lang="en-US" smtClean="0"/>
              <a:pPr/>
              <a:t>‹#›</a:t>
            </a:fld>
            <a:endParaRPr lang="en-US" dirty="0"/>
          </a:p>
        </p:txBody>
      </p:sp>
      <p:sp>
        <p:nvSpPr>
          <p:cNvPr id="4" name="Footer Placeholder 3">
            <a:extLst>
              <a:ext uri="{C183D7F6-B498-43B3-948B-1728B52AA6E4}">
                <adec:decorative xmlns:adec="http://schemas.microsoft.com/office/drawing/2017/decorative" val="1"/>
              </a:ext>
            </a:extLst>
          </p:cNvPr>
          <p:cNvSpPr>
            <a:spLocks noGrp="1"/>
          </p:cNvSpPr>
          <p:nvPr>
            <p:ph type="ftr" sz="quarter" idx="3"/>
          </p:nvPr>
        </p:nvSpPr>
        <p:spPr>
          <a:xfrm>
            <a:off x="360362" y="4767263"/>
            <a:ext cx="6850929" cy="274637"/>
          </a:xfrm>
          <a:prstGeom prst="rect">
            <a:avLst/>
          </a:prstGeom>
        </p:spPr>
        <p:txBody>
          <a:bodyPr vert="horz" lIns="91440" tIns="45720" rIns="91440" bIns="45720" rtlCol="0" anchor="ctr"/>
          <a:lstStyle>
            <a:lvl1pPr algn="l">
              <a:defRPr sz="800" b="1">
                <a:solidFill>
                  <a:srgbClr val="969696"/>
                </a:solidFill>
              </a:defRPr>
            </a:lvl1pPr>
          </a:lstStyle>
          <a:p>
            <a:r>
              <a:rPr lang="en-US"/>
              <a:t>National Research Council of Canada</a:t>
            </a:r>
            <a:endParaRPr lang="en-US" dirty="0"/>
          </a:p>
        </p:txBody>
      </p:sp>
      <p:sp>
        <p:nvSpPr>
          <p:cNvPr id="3" name="Text Placeholder 2"/>
          <p:cNvSpPr>
            <a:spLocks noGrp="1"/>
          </p:cNvSpPr>
          <p:nvPr>
            <p:ph type="body" idx="1"/>
          </p:nvPr>
        </p:nvSpPr>
        <p:spPr>
          <a:xfrm>
            <a:off x="432000" y="1439999"/>
            <a:ext cx="7920000" cy="316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426246" y="256358"/>
            <a:ext cx="7920000" cy="753439"/>
          </a:xfrm>
          <a:prstGeom prst="rect">
            <a:avLst/>
          </a:prstGeom>
        </p:spPr>
        <p:txBody>
          <a:bodyPr vert="horz" lIns="0" tIns="0" rIns="0" bIns="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166601192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2" r:id="rId11"/>
  </p:sldLayoutIdLst>
  <p:transition>
    <p:fade/>
  </p:transition>
  <p:hf sldNum="0" hdr="0" ftr="0" dt="0"/>
  <p:txStyles>
    <p:titleStyle>
      <a:lvl1pPr algn="l" defTabSz="914400" rtl="0" eaLnBrk="1" latinLnBrk="0" hangingPunct="1">
        <a:spcBef>
          <a:spcPct val="0"/>
        </a:spcBef>
        <a:buNone/>
        <a:defRPr sz="2800" b="1" kern="1200">
          <a:solidFill>
            <a:schemeClr val="tx2"/>
          </a:solidFill>
          <a:latin typeface="Arial" panose="020B0604020202020204" pitchFamily="34" charset="0"/>
          <a:ea typeface="+mj-ea"/>
          <a:cs typeface="Arial" panose="020B0604020202020204" pitchFamily="34" charset="0"/>
        </a:defRPr>
      </a:lvl1pPr>
    </p:titleStyle>
    <p:bodyStyle>
      <a:lvl1pPr marL="0" marR="0" indent="0" algn="l" defTabSz="914400" rtl="0" eaLnBrk="1" fontAlgn="auto" latinLnBrk="0" hangingPunct="1">
        <a:lnSpc>
          <a:spcPct val="100000"/>
        </a:lnSpc>
        <a:spcBef>
          <a:spcPts val="1800"/>
        </a:spcBef>
        <a:spcAft>
          <a:spcPts val="0"/>
        </a:spcAft>
        <a:buClrTx/>
        <a:buSzTx/>
        <a:buFont typeface="Arial" panose="020B0604020202020204" pitchFamily="34" charset="0"/>
        <a:buNone/>
        <a:tabLst/>
        <a:defRPr sz="2400" b="0" kern="1200">
          <a:solidFill>
            <a:schemeClr val="tx2"/>
          </a:solidFill>
          <a:latin typeface="Arial" panose="020B0604020202020204" pitchFamily="34" charset="0"/>
          <a:ea typeface="+mn-ea"/>
          <a:cs typeface="Arial" panose="020B0604020202020204" pitchFamily="34" charset="0"/>
        </a:defRPr>
      </a:lvl1pPr>
      <a:lvl2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800" kern="1200">
          <a:solidFill>
            <a:srgbClr val="112233"/>
          </a:solidFill>
          <a:latin typeface="Arial" panose="020B0604020202020204" pitchFamily="34" charset="0"/>
          <a:ea typeface="+mn-ea"/>
          <a:cs typeface="Arial" panose="020B0604020202020204" pitchFamily="34" charset="0"/>
        </a:defRPr>
      </a:lvl2pPr>
      <a:lvl3pPr marL="180975" marR="0" indent="-180975" algn="l" defTabSz="914400" rtl="0" eaLnBrk="1" fontAlgn="auto" latinLnBrk="0" hangingPunct="1">
        <a:lnSpc>
          <a:spcPct val="100000"/>
        </a:lnSpc>
        <a:spcBef>
          <a:spcPts val="300"/>
        </a:spcBef>
        <a:spcAft>
          <a:spcPts val="0"/>
        </a:spcAft>
        <a:buClr>
          <a:srgbClr val="00AABB"/>
        </a:buClr>
        <a:buSzTx/>
        <a:buFont typeface="Arial" panose="020B0604020202020204" pitchFamily="34" charset="0"/>
        <a:buChar char="•"/>
        <a:tabLst/>
        <a:defRPr sz="1800" kern="1200">
          <a:solidFill>
            <a:srgbClr val="112233"/>
          </a:solidFill>
          <a:latin typeface="Arial" panose="020B0604020202020204" pitchFamily="34" charset="0"/>
          <a:ea typeface="+mn-ea"/>
          <a:cs typeface="Arial" panose="020B0604020202020204" pitchFamily="34" charset="0"/>
        </a:defRPr>
      </a:lvl3pPr>
      <a:lvl4pPr marL="355600" marR="0" indent="-166688" algn="l" defTabSz="914400" rtl="0" eaLnBrk="1" fontAlgn="auto" latinLnBrk="0" hangingPunct="1">
        <a:lnSpc>
          <a:spcPct val="100000"/>
        </a:lnSpc>
        <a:spcBef>
          <a:spcPts val="0"/>
        </a:spcBef>
        <a:spcAft>
          <a:spcPts val="0"/>
        </a:spcAft>
        <a:buClr>
          <a:srgbClr val="004466"/>
        </a:buClr>
        <a:buSzTx/>
        <a:buFont typeface="Arial" panose="020B0604020202020204" pitchFamily="34" charset="0"/>
        <a:buChar char="•"/>
        <a:tabLst/>
        <a:defRPr sz="1800" kern="1200">
          <a:solidFill>
            <a:srgbClr val="112233"/>
          </a:solidFill>
          <a:latin typeface="Arial" panose="020B0604020202020204" pitchFamily="34" charset="0"/>
          <a:ea typeface="+mn-ea"/>
          <a:cs typeface="Arial" panose="020B0604020202020204" pitchFamily="34" charset="0"/>
        </a:defRPr>
      </a:lvl4pPr>
      <a:lvl5pPr marL="0" marR="0" indent="0" algn="l" defTabSz="914400" rtl="0" eaLnBrk="1" fontAlgn="auto" latinLnBrk="0" hangingPunct="1">
        <a:lnSpc>
          <a:spcPct val="100000"/>
        </a:lnSpc>
        <a:spcBef>
          <a:spcPts val="1200"/>
        </a:spcBef>
        <a:spcAft>
          <a:spcPts val="0"/>
        </a:spcAft>
        <a:buClrTx/>
        <a:buSzPct val="80000"/>
        <a:buFont typeface="Arial" panose="020B0604020202020204" pitchFamily="34" charset="0"/>
        <a:buNone/>
        <a:tabLst/>
        <a:defRPr sz="1800" kern="1200">
          <a:solidFill>
            <a:srgbClr val="112233"/>
          </a:solidFill>
          <a:latin typeface="Arial" panose="020B0604020202020204" pitchFamily="34" charset="0"/>
          <a:ea typeface="+mn-ea"/>
          <a:cs typeface="Arial" panose="020B0604020202020204" pitchFamily="34" charset="0"/>
        </a:defRPr>
      </a:lvl5pPr>
      <a:lvl6pPr marL="0" indent="0" algn="l" defTabSz="914400" rtl="0" eaLnBrk="1" latinLnBrk="0" hangingPunct="1">
        <a:spcBef>
          <a:spcPts val="1200"/>
        </a:spcBef>
        <a:buFont typeface="Arial" panose="020B0604020202020204" pitchFamily="34" charset="0"/>
        <a:buNone/>
        <a:tabLst/>
        <a:defRPr sz="1400" kern="1200">
          <a:solidFill>
            <a:schemeClr val="accent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272" userDrawn="1">
          <p15:clr>
            <a:srgbClr val="F26B43"/>
          </p15:clr>
        </p15:guide>
        <p15:guide id="4" pos="5488" userDrawn="1">
          <p15:clr>
            <a:srgbClr val="F26B43"/>
          </p15:clr>
        </p15:guide>
        <p15:guide id="5" orient="horz" pos="584" userDrawn="1">
          <p15:clr>
            <a:srgbClr val="F26B43"/>
          </p15:clr>
        </p15:guide>
        <p15:guide id="6" orient="horz" pos="90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spaces/mteb/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spaces/mteb/leaderboard"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750" dirty="0"/>
              <a:t>Construction Codes Variations</a:t>
            </a:r>
          </a:p>
        </p:txBody>
      </p:sp>
      <p:sp>
        <p:nvSpPr>
          <p:cNvPr id="3" name="Subtitle 2"/>
          <p:cNvSpPr>
            <a:spLocks noGrp="1"/>
          </p:cNvSpPr>
          <p:nvPr>
            <p:ph type="subTitle" idx="1"/>
          </p:nvPr>
        </p:nvSpPr>
        <p:spPr/>
        <p:txBody>
          <a:bodyPr/>
          <a:lstStyle/>
          <a:p>
            <a:r>
              <a:rPr lang="en-CA" dirty="0"/>
              <a:t>Shriya Vaagdevi Chikati</a:t>
            </a:r>
          </a:p>
        </p:txBody>
      </p:sp>
      <p:pic>
        <p:nvPicPr>
          <p:cNvPr id="6" name="NRC logo" descr="National Research Council Canada logo.">
            <a:extLst>
              <a:ext uri="{FF2B5EF4-FFF2-40B4-BE49-F238E27FC236}">
                <a16:creationId xmlns:a16="http://schemas.microsoft.com/office/drawing/2014/main" id="{4773AB54-2556-B1D3-53F3-6AC360B77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425449" y="203046"/>
            <a:ext cx="941877" cy="149844"/>
          </a:xfrm>
          <a:prstGeom prst="rect">
            <a:avLst/>
          </a:prstGeom>
        </p:spPr>
      </p:pic>
      <p:pic>
        <p:nvPicPr>
          <p:cNvPr id="5" name="NRC Signature" descr="National Research Council Canada FIP.">
            <a:extLst>
              <a:ext uri="{FF2B5EF4-FFF2-40B4-BE49-F238E27FC236}">
                <a16:creationId xmlns:a16="http://schemas.microsoft.com/office/drawing/2014/main" id="{72D0B9C6-7574-AFED-DE8B-48E4964B4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44" y="4701954"/>
            <a:ext cx="2307081" cy="451577"/>
          </a:xfrm>
          <a:prstGeom prst="rect">
            <a:avLst/>
          </a:prstGeom>
        </p:spPr>
      </p:pic>
      <p:pic>
        <p:nvPicPr>
          <p:cNvPr id="4" name="Canada Wordmark" descr="Symbol of the Government of Canada.">
            <a:extLst>
              <a:ext uri="{FF2B5EF4-FFF2-40B4-BE49-F238E27FC236}">
                <a16:creationId xmlns:a16="http://schemas.microsoft.com/office/drawing/2014/main" id="{E0D7B258-009D-43CF-CB9F-83F82AA60C5B}"/>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09196" y="4541927"/>
            <a:ext cx="1435147" cy="699454"/>
          </a:xfrm>
          <a:prstGeom prst="rect">
            <a:avLst/>
          </a:prstGeom>
        </p:spPr>
      </p:pic>
      <p:sp>
        <p:nvSpPr>
          <p:cNvPr id="7" name="Subtitle 2">
            <a:extLst>
              <a:ext uri="{FF2B5EF4-FFF2-40B4-BE49-F238E27FC236}">
                <a16:creationId xmlns:a16="http://schemas.microsoft.com/office/drawing/2014/main" id="{B4CCEC5A-E53A-4A23-B83F-3C0A26DA2F7E}"/>
              </a:ext>
            </a:extLst>
          </p:cNvPr>
          <p:cNvSpPr txBox="1">
            <a:spLocks/>
          </p:cNvSpPr>
          <p:nvPr/>
        </p:nvSpPr>
        <p:spPr>
          <a:xfrm>
            <a:off x="425449" y="3214716"/>
            <a:ext cx="6477000" cy="524257"/>
          </a:xfrm>
          <a:prstGeom prst="rect">
            <a:avLst/>
          </a:prstGeom>
        </p:spPr>
        <p:txBody>
          <a:bodyPr vert="horz" lIns="0" tIns="0" rIns="0" bIns="0" rtlCol="0" anchor="t"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kern="1200">
                <a:solidFill>
                  <a:schemeClr val="bg1"/>
                </a:solidFill>
                <a:latin typeface="Arial" panose="020B0604020202020204" pitchFamily="34" charset="0"/>
                <a:ea typeface="+mn-ea"/>
                <a:cs typeface="Arial" panose="020B0604020202020204" pitchFamily="34" charset="0"/>
              </a:defRPr>
            </a:lvl1pPr>
            <a:lvl2pPr marL="457200" marR="0" indent="0" algn="ctr" defTabSz="914400" rtl="0" eaLnBrk="1" fontAlgn="auto" latinLnBrk="0" hangingPunct="1">
              <a:lnSpc>
                <a:spcPct val="100000"/>
              </a:lnSpc>
              <a:spcBef>
                <a:spcPts val="1200"/>
              </a:spcBef>
              <a:spcAft>
                <a:spcPts val="0"/>
              </a:spcAft>
              <a:buClrTx/>
              <a:buSzTx/>
              <a:buFont typeface="Arial" panose="020B0604020202020204" pitchFamily="34" charset="0"/>
              <a:buNone/>
              <a:tabLst/>
              <a:defRPr sz="1800" kern="1200">
                <a:solidFill>
                  <a:schemeClr val="tx1">
                    <a:tint val="75000"/>
                  </a:schemeClr>
                </a:solidFill>
                <a:latin typeface="Arial" panose="020B0604020202020204" pitchFamily="34" charset="0"/>
                <a:ea typeface="+mn-ea"/>
                <a:cs typeface="Arial" panose="020B0604020202020204" pitchFamily="34" charset="0"/>
              </a:defRPr>
            </a:lvl2pPr>
            <a:lvl3pPr marL="914400" marR="0" indent="0" algn="ctr" defTabSz="914400" rtl="0" eaLnBrk="1" fontAlgn="auto" latinLnBrk="0" hangingPunct="1">
              <a:lnSpc>
                <a:spcPct val="100000"/>
              </a:lnSpc>
              <a:spcBef>
                <a:spcPts val="300"/>
              </a:spcBef>
              <a:spcAft>
                <a:spcPts val="0"/>
              </a:spcAft>
              <a:buClr>
                <a:srgbClr val="00AABB"/>
              </a:buClr>
              <a:buSzTx/>
              <a:buFont typeface="Arial" panose="020B0604020202020204" pitchFamily="34" charset="0"/>
              <a:buNone/>
              <a:tabLst/>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marR="0" indent="0" algn="ctr" defTabSz="914400" rtl="0" eaLnBrk="1" fontAlgn="auto" latinLnBrk="0" hangingPunct="1">
              <a:lnSpc>
                <a:spcPct val="100000"/>
              </a:lnSpc>
              <a:spcBef>
                <a:spcPts val="0"/>
              </a:spcBef>
              <a:spcAft>
                <a:spcPts val="0"/>
              </a:spcAft>
              <a:buClr>
                <a:srgbClr val="004466"/>
              </a:buClr>
              <a:buSzTx/>
              <a:buFont typeface="Arial" panose="020B0604020202020204" pitchFamily="34" charset="0"/>
              <a:buNone/>
              <a:tabLst/>
              <a:defRPr sz="1800" kern="1200">
                <a:solidFill>
                  <a:schemeClr val="tx1">
                    <a:tint val="75000"/>
                  </a:schemeClr>
                </a:solidFill>
                <a:latin typeface="Arial" panose="020B0604020202020204" pitchFamily="34" charset="0"/>
                <a:ea typeface="+mn-ea"/>
                <a:cs typeface="Arial" panose="020B0604020202020204" pitchFamily="34" charset="0"/>
              </a:defRPr>
            </a:lvl4pPr>
            <a:lvl5pPr marL="1828800" marR="0" indent="0" algn="ctr" defTabSz="914400" rtl="0" eaLnBrk="1" fontAlgn="auto" latinLnBrk="0" hangingPunct="1">
              <a:lnSpc>
                <a:spcPct val="100000"/>
              </a:lnSpc>
              <a:spcBef>
                <a:spcPts val="1200"/>
              </a:spcBef>
              <a:spcAft>
                <a:spcPts val="0"/>
              </a:spcAft>
              <a:buClrTx/>
              <a:buSzPct val="80000"/>
              <a:buFont typeface="Arial" panose="020B0604020202020204" pitchFamily="34" charset="0"/>
              <a:buNone/>
              <a:tabLst/>
              <a:defRPr sz="18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ts val="1200"/>
              </a:spcBef>
              <a:buFont typeface="Arial" panose="020B0604020202020204" pitchFamily="34" charset="0"/>
              <a:buNone/>
              <a:tabLst/>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dirty="0"/>
              <a:t>Supervisors: David Minicola (CONST), Jackie Lo (DT)</a:t>
            </a:r>
          </a:p>
        </p:txBody>
      </p:sp>
    </p:spTree>
    <p:extLst>
      <p:ext uri="{BB962C8B-B14F-4D97-AF65-F5344CB8AC3E}">
        <p14:creationId xmlns:p14="http://schemas.microsoft.com/office/powerpoint/2010/main" val="29380996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Preprocessing</a:t>
            </a:r>
          </a:p>
        </p:txBody>
      </p:sp>
    </p:spTree>
    <p:extLst>
      <p:ext uri="{BB962C8B-B14F-4D97-AF65-F5344CB8AC3E}">
        <p14:creationId xmlns:p14="http://schemas.microsoft.com/office/powerpoint/2010/main" val="29075944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Preprocessing</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431998" y="1439999"/>
            <a:ext cx="8179216" cy="3226344"/>
          </a:xfrm>
        </p:spPr>
        <p:txBody>
          <a:bodyPr/>
          <a:lstStyle/>
          <a:p>
            <a:pPr lvl="2"/>
            <a:r>
              <a:rPr lang="en-CA" sz="1600" dirty="0"/>
              <a:t>Isolate Division B from the sentences and work with them since it has most of the technical provisions.</a:t>
            </a:r>
          </a:p>
          <a:p>
            <a:pPr lvl="2"/>
            <a:endParaRPr lang="en-CA" sz="1600" dirty="0"/>
          </a:p>
          <a:p>
            <a:pPr lvl="2"/>
            <a:r>
              <a:rPr lang="en-CA" sz="1600" dirty="0"/>
              <a:t>Clean and preprocess the National Sentence Texts and the P/T Sentence Texts in both the 2015 variations dataset and the 2015 full sentences data using regex.</a:t>
            </a:r>
          </a:p>
          <a:p>
            <a:pPr lvl="2"/>
            <a:endParaRPr lang="en-CA" sz="1600" dirty="0"/>
          </a:p>
          <a:p>
            <a:pPr lvl="2"/>
            <a:r>
              <a:rPr lang="en-CA" sz="1600" dirty="0"/>
              <a:t>Drops rows with missing sentence texts whenever necessary. For example:</a:t>
            </a:r>
          </a:p>
          <a:p>
            <a:pPr lvl="3"/>
            <a:r>
              <a:rPr lang="en-CA" sz="1600" dirty="0"/>
              <a:t>Difference Type == Common Sentence</a:t>
            </a:r>
          </a:p>
          <a:p>
            <a:pPr lvl="3"/>
            <a:r>
              <a:rPr lang="en-CA" sz="1600" dirty="0"/>
              <a:t>National Sentence Text is N/A</a:t>
            </a:r>
          </a:p>
          <a:p>
            <a:pPr lvl="3"/>
            <a:r>
              <a:rPr lang="en-CA" sz="1600" dirty="0"/>
              <a:t>P/T Sentence Text is not N/A </a:t>
            </a:r>
          </a:p>
          <a:p>
            <a:pPr lvl="3"/>
            <a:endParaRPr lang="en-CA" sz="1600" dirty="0"/>
          </a:p>
          <a:p>
            <a:pPr lvl="2"/>
            <a:r>
              <a:rPr lang="en-CA" sz="1600" dirty="0"/>
              <a:t>Seven P/Ts to work with: AB, BC, NS, NU, ON, PE, SK</a:t>
            </a:r>
          </a:p>
          <a:p>
            <a:pPr lvl="3"/>
            <a:endParaRPr lang="en-CA" sz="1600" dirty="0"/>
          </a:p>
          <a:p>
            <a:pPr lvl="3"/>
            <a:endParaRPr lang="en-CA" sz="1600" dirty="0"/>
          </a:p>
          <a:p>
            <a:pPr lvl="3"/>
            <a:endParaRPr lang="en-US" sz="1600" dirty="0"/>
          </a:p>
        </p:txBody>
      </p:sp>
    </p:spTree>
    <p:extLst>
      <p:ext uri="{BB962C8B-B14F-4D97-AF65-F5344CB8AC3E}">
        <p14:creationId xmlns:p14="http://schemas.microsoft.com/office/powerpoint/2010/main" val="27969666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Cleaned 2015 variations</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431998" y="1439999"/>
            <a:ext cx="8179216" cy="3226344"/>
          </a:xfrm>
        </p:spPr>
        <p:txBody>
          <a:bodyPr/>
          <a:lstStyle/>
          <a:p>
            <a:pPr marL="188912" lvl="3" indent="0">
              <a:buNone/>
            </a:pPr>
            <a:endParaRPr lang="en-CA" sz="1600" dirty="0"/>
          </a:p>
          <a:p>
            <a:pPr lvl="3"/>
            <a:endParaRPr lang="en-CA" sz="1600" dirty="0"/>
          </a:p>
          <a:p>
            <a:pPr lvl="3"/>
            <a:endParaRPr lang="en-US" sz="1600" dirty="0"/>
          </a:p>
        </p:txBody>
      </p:sp>
      <p:graphicFrame>
        <p:nvGraphicFramePr>
          <p:cNvPr id="3" name="Table 3">
            <a:extLst>
              <a:ext uri="{FF2B5EF4-FFF2-40B4-BE49-F238E27FC236}">
                <a16:creationId xmlns:a16="http://schemas.microsoft.com/office/drawing/2014/main" id="{5C0835E7-E9D5-4E94-AC0E-A09A3C660BFE}"/>
              </a:ext>
            </a:extLst>
          </p:cNvPr>
          <p:cNvGraphicFramePr>
            <a:graphicFrameLocks noGrp="1"/>
          </p:cNvGraphicFramePr>
          <p:nvPr>
            <p:extLst>
              <p:ext uri="{D42A27DB-BD31-4B8C-83A1-F6EECF244321}">
                <p14:modId xmlns:p14="http://schemas.microsoft.com/office/powerpoint/2010/main" val="1719432291"/>
              </p:ext>
            </p:extLst>
          </p:nvPr>
        </p:nvGraphicFramePr>
        <p:xfrm>
          <a:off x="846614" y="1597615"/>
          <a:ext cx="7344230" cy="2998158"/>
        </p:xfrm>
        <a:graphic>
          <a:graphicData uri="http://schemas.openxmlformats.org/drawingml/2006/table">
            <a:tbl>
              <a:tblPr firstRow="1" bandRow="1">
                <a:tableStyleId>{5C22544A-7EE6-4342-B048-85BDC9FD1C3A}</a:tableStyleId>
              </a:tblPr>
              <a:tblGrid>
                <a:gridCol w="1468846">
                  <a:extLst>
                    <a:ext uri="{9D8B030D-6E8A-4147-A177-3AD203B41FA5}">
                      <a16:colId xmlns:a16="http://schemas.microsoft.com/office/drawing/2014/main" val="861921059"/>
                    </a:ext>
                  </a:extLst>
                </a:gridCol>
                <a:gridCol w="1468846">
                  <a:extLst>
                    <a:ext uri="{9D8B030D-6E8A-4147-A177-3AD203B41FA5}">
                      <a16:colId xmlns:a16="http://schemas.microsoft.com/office/drawing/2014/main" val="3218991976"/>
                    </a:ext>
                  </a:extLst>
                </a:gridCol>
                <a:gridCol w="1468846">
                  <a:extLst>
                    <a:ext uri="{9D8B030D-6E8A-4147-A177-3AD203B41FA5}">
                      <a16:colId xmlns:a16="http://schemas.microsoft.com/office/drawing/2014/main" val="2497260838"/>
                    </a:ext>
                  </a:extLst>
                </a:gridCol>
                <a:gridCol w="1468846">
                  <a:extLst>
                    <a:ext uri="{9D8B030D-6E8A-4147-A177-3AD203B41FA5}">
                      <a16:colId xmlns:a16="http://schemas.microsoft.com/office/drawing/2014/main" val="186531451"/>
                    </a:ext>
                  </a:extLst>
                </a:gridCol>
                <a:gridCol w="1468846">
                  <a:extLst>
                    <a:ext uri="{9D8B030D-6E8A-4147-A177-3AD203B41FA5}">
                      <a16:colId xmlns:a16="http://schemas.microsoft.com/office/drawing/2014/main" val="2907955542"/>
                    </a:ext>
                  </a:extLst>
                </a:gridCol>
              </a:tblGrid>
              <a:tr h="415873">
                <a:tc>
                  <a:txBody>
                    <a:bodyPr/>
                    <a:lstStyle/>
                    <a:p>
                      <a:pPr algn="ctr"/>
                      <a:r>
                        <a:rPr lang="en-CA" sz="900" dirty="0"/>
                        <a:t>Province/Territory</a:t>
                      </a:r>
                      <a:endParaRPr lang="en-US" sz="900" dirty="0"/>
                    </a:p>
                  </a:txBody>
                  <a:tcPr/>
                </a:tc>
                <a:tc>
                  <a:txBody>
                    <a:bodyPr/>
                    <a:lstStyle/>
                    <a:p>
                      <a:pPr algn="ctr"/>
                      <a:r>
                        <a:rPr lang="en-CA" sz="900" dirty="0"/>
                        <a:t>National Sentence Text</a:t>
                      </a:r>
                      <a:endParaRPr lang="en-US" sz="900" dirty="0"/>
                    </a:p>
                  </a:txBody>
                  <a:tcPr/>
                </a:tc>
                <a:tc>
                  <a:txBody>
                    <a:bodyPr/>
                    <a:lstStyle/>
                    <a:p>
                      <a:pPr algn="ctr"/>
                      <a:r>
                        <a:rPr lang="en-CA" sz="900" dirty="0"/>
                        <a:t>P/T Sentence Text</a:t>
                      </a:r>
                      <a:endParaRPr lang="en-US" sz="900" dirty="0"/>
                    </a:p>
                  </a:txBody>
                  <a:tcPr/>
                </a:tc>
                <a:tc>
                  <a:txBody>
                    <a:bodyPr/>
                    <a:lstStyle/>
                    <a:p>
                      <a:pPr algn="ctr"/>
                      <a:r>
                        <a:rPr lang="en-CA" sz="900" dirty="0"/>
                        <a:t>Difference Type</a:t>
                      </a:r>
                      <a:endParaRPr lang="en-US" sz="900" dirty="0"/>
                    </a:p>
                  </a:txBody>
                  <a:tcPr/>
                </a:tc>
                <a:tc>
                  <a:txBody>
                    <a:bodyPr/>
                    <a:lstStyle/>
                    <a:p>
                      <a:pPr algn="ctr"/>
                      <a:r>
                        <a:rPr lang="en-CA" sz="900" dirty="0"/>
                        <a:t>Variation</a:t>
                      </a:r>
                      <a:endParaRPr lang="en-US" sz="900" dirty="0"/>
                    </a:p>
                  </a:txBody>
                  <a:tcPr/>
                </a:tc>
                <a:extLst>
                  <a:ext uri="{0D108BD9-81ED-4DB2-BD59-A6C34878D82A}">
                    <a16:rowId xmlns:a16="http://schemas.microsoft.com/office/drawing/2014/main" val="2879471488"/>
                  </a:ext>
                </a:extLst>
              </a:tr>
              <a:tr h="415873">
                <a:tc>
                  <a:txBody>
                    <a:bodyPr/>
                    <a:lstStyle/>
                    <a:p>
                      <a:pPr algn="ctr"/>
                      <a:r>
                        <a:rPr lang="en-CA" sz="900" dirty="0"/>
                        <a:t>AB</a:t>
                      </a:r>
                      <a:endParaRPr lang="en-US" sz="900" dirty="0"/>
                    </a:p>
                  </a:txBody>
                  <a:tcPr/>
                </a:tc>
                <a:tc>
                  <a:txBody>
                    <a:bodyPr/>
                    <a:lstStyle/>
                    <a:p>
                      <a:pPr algn="ctr"/>
                      <a:r>
                        <a:rPr lang="en-CA" sz="900" dirty="0"/>
                        <a:t>A</a:t>
                      </a:r>
                      <a:endParaRPr lang="en-US" sz="900" dirty="0"/>
                    </a:p>
                  </a:txBody>
                  <a:tcPr/>
                </a:tc>
                <a:tc>
                  <a:txBody>
                    <a:bodyPr/>
                    <a:lstStyle/>
                    <a:p>
                      <a:pPr algn="ctr"/>
                      <a:r>
                        <a:rPr lang="en-CA" sz="900" dirty="0"/>
                        <a:t>a</a:t>
                      </a:r>
                      <a:endParaRPr lang="en-US" sz="900" dirty="0"/>
                    </a:p>
                  </a:txBody>
                  <a:tcPr/>
                </a:tc>
                <a:tc>
                  <a:txBody>
                    <a:bodyPr/>
                    <a:lstStyle/>
                    <a:p>
                      <a:pPr algn="ctr"/>
                      <a:r>
                        <a:rPr lang="en-CA" sz="900" dirty="0"/>
                        <a:t>Common Sentence</a:t>
                      </a:r>
                      <a:endParaRPr lang="en-US" sz="900" dirty="0"/>
                    </a:p>
                  </a:txBody>
                  <a:tcPr/>
                </a:tc>
                <a:tc>
                  <a:txBody>
                    <a:bodyPr/>
                    <a:lstStyle/>
                    <a:p>
                      <a:pPr algn="ctr"/>
                      <a:r>
                        <a:rPr lang="en-CA" sz="900" dirty="0"/>
                        <a:t>No</a:t>
                      </a:r>
                      <a:endParaRPr lang="en-US" sz="900" dirty="0"/>
                    </a:p>
                  </a:txBody>
                  <a:tcPr/>
                </a:tc>
                <a:extLst>
                  <a:ext uri="{0D108BD9-81ED-4DB2-BD59-A6C34878D82A}">
                    <a16:rowId xmlns:a16="http://schemas.microsoft.com/office/drawing/2014/main" val="2543368659"/>
                  </a:ext>
                </a:extLst>
              </a:tr>
              <a:tr h="415873">
                <a:tc>
                  <a:txBody>
                    <a:bodyPr/>
                    <a:lstStyle/>
                    <a:p>
                      <a:pPr algn="ctr"/>
                      <a:r>
                        <a:rPr lang="en-CA" sz="900" dirty="0"/>
                        <a:t>BC</a:t>
                      </a:r>
                      <a:endParaRPr lang="en-US" sz="900" dirty="0"/>
                    </a:p>
                  </a:txBody>
                  <a:tcPr/>
                </a:tc>
                <a:tc>
                  <a:txBody>
                    <a:bodyPr/>
                    <a:lstStyle/>
                    <a:p>
                      <a:pPr algn="ctr"/>
                      <a:r>
                        <a:rPr lang="en-CA" sz="900" dirty="0"/>
                        <a:t>B</a:t>
                      </a:r>
                      <a:endParaRPr lang="en-US" sz="900" dirty="0"/>
                    </a:p>
                  </a:txBody>
                  <a:tcPr/>
                </a:tc>
                <a:tc>
                  <a:txBody>
                    <a:bodyPr/>
                    <a:lstStyle/>
                    <a:p>
                      <a:pPr algn="ctr"/>
                      <a:endParaRPr lang="en-US" sz="900" dirty="0"/>
                    </a:p>
                  </a:txBody>
                  <a:tcPr/>
                </a:tc>
                <a:tc>
                  <a:txBody>
                    <a:bodyPr/>
                    <a:lstStyle/>
                    <a:p>
                      <a:pPr algn="ctr"/>
                      <a:r>
                        <a:rPr lang="en-CA" sz="900" dirty="0"/>
                        <a:t>National Only</a:t>
                      </a:r>
                      <a:endParaRPr lang="en-US" sz="900" dirty="0"/>
                    </a:p>
                  </a:txBody>
                  <a:tcPr/>
                </a:tc>
                <a:tc>
                  <a:txBody>
                    <a:bodyPr/>
                    <a:lstStyle/>
                    <a:p>
                      <a:pPr algn="ctr"/>
                      <a:r>
                        <a:rPr lang="en-CA" sz="900" dirty="0"/>
                        <a:t>Yes</a:t>
                      </a:r>
                      <a:endParaRPr lang="en-US" sz="900" dirty="0"/>
                    </a:p>
                  </a:txBody>
                  <a:tcPr/>
                </a:tc>
                <a:extLst>
                  <a:ext uri="{0D108BD9-81ED-4DB2-BD59-A6C34878D82A}">
                    <a16:rowId xmlns:a16="http://schemas.microsoft.com/office/drawing/2014/main" val="1404781591"/>
                  </a:ext>
                </a:extLst>
              </a:tr>
              <a:tr h="415873">
                <a:tc>
                  <a:txBody>
                    <a:bodyPr/>
                    <a:lstStyle/>
                    <a:p>
                      <a:pPr algn="ctr"/>
                      <a:r>
                        <a:rPr lang="en-CA" sz="900" dirty="0"/>
                        <a:t>BC</a:t>
                      </a:r>
                      <a:endParaRPr lang="en-US" sz="900" dirty="0"/>
                    </a:p>
                  </a:txBody>
                  <a:tcPr/>
                </a:tc>
                <a:tc>
                  <a:txBody>
                    <a:bodyPr/>
                    <a:lstStyle/>
                    <a:p>
                      <a:pPr algn="ctr"/>
                      <a:endParaRPr lang="en-US" sz="900" dirty="0"/>
                    </a:p>
                  </a:txBody>
                  <a:tcPr/>
                </a:tc>
                <a:tc>
                  <a:txBody>
                    <a:bodyPr/>
                    <a:lstStyle/>
                    <a:p>
                      <a:pPr algn="ctr"/>
                      <a:r>
                        <a:rPr lang="en-CA" sz="900" dirty="0"/>
                        <a:t>b</a:t>
                      </a:r>
                      <a:endParaRPr lang="en-US" sz="900" dirty="0"/>
                    </a:p>
                  </a:txBody>
                  <a:tcPr/>
                </a:tc>
                <a:tc>
                  <a:txBody>
                    <a:bodyPr/>
                    <a:lstStyle/>
                    <a:p>
                      <a:pPr algn="ctr"/>
                      <a:r>
                        <a:rPr lang="en-CA" sz="900" dirty="0"/>
                        <a:t>P/T Only</a:t>
                      </a:r>
                      <a:endParaRPr lang="en-US" sz="900" dirty="0"/>
                    </a:p>
                  </a:txBody>
                  <a:tcPr/>
                </a:tc>
                <a:tc>
                  <a:txBody>
                    <a:bodyPr/>
                    <a:lstStyle/>
                    <a:p>
                      <a:pPr algn="ctr"/>
                      <a:r>
                        <a:rPr lang="en-CA" sz="900" dirty="0"/>
                        <a:t>Yes</a:t>
                      </a:r>
                      <a:endParaRPr lang="en-US" sz="900" dirty="0"/>
                    </a:p>
                  </a:txBody>
                  <a:tcPr/>
                </a:tc>
                <a:extLst>
                  <a:ext uri="{0D108BD9-81ED-4DB2-BD59-A6C34878D82A}">
                    <a16:rowId xmlns:a16="http://schemas.microsoft.com/office/drawing/2014/main" val="1535778765"/>
                  </a:ext>
                </a:extLst>
              </a:tr>
              <a:tr h="415873">
                <a:tc>
                  <a:txBody>
                    <a:bodyPr/>
                    <a:lstStyle/>
                    <a:p>
                      <a:pPr algn="ctr"/>
                      <a:r>
                        <a:rPr lang="en-CA" sz="900" dirty="0"/>
                        <a:t>ON</a:t>
                      </a:r>
                      <a:endParaRPr lang="en-US" sz="900" dirty="0"/>
                    </a:p>
                  </a:txBody>
                  <a:tcPr/>
                </a:tc>
                <a:tc>
                  <a:txBody>
                    <a:bodyPr/>
                    <a:lstStyle/>
                    <a:p>
                      <a:pPr algn="ctr"/>
                      <a:r>
                        <a:rPr lang="en-CA" sz="900" dirty="0"/>
                        <a:t>C</a:t>
                      </a:r>
                      <a:endParaRPr lang="en-US" sz="900" dirty="0"/>
                    </a:p>
                  </a:txBody>
                  <a:tcPr/>
                </a:tc>
                <a:tc>
                  <a:txBody>
                    <a:bodyPr/>
                    <a:lstStyle/>
                    <a:p>
                      <a:pPr algn="ctr"/>
                      <a:r>
                        <a:rPr lang="en-CA" sz="900" dirty="0"/>
                        <a:t>c</a:t>
                      </a:r>
                      <a:endParaRPr lang="en-US" sz="900" dirty="0"/>
                    </a:p>
                  </a:txBody>
                  <a:tcPr/>
                </a:tc>
                <a:tc>
                  <a:txBody>
                    <a:bodyPr/>
                    <a:lstStyle/>
                    <a:p>
                      <a:pPr algn="ctr"/>
                      <a:r>
                        <a:rPr lang="en-CA" sz="900" dirty="0"/>
                        <a:t>Common Sentence</a:t>
                      </a:r>
                      <a:endParaRPr lang="en-US" sz="900" dirty="0"/>
                    </a:p>
                  </a:txBody>
                  <a:tcPr/>
                </a:tc>
                <a:tc>
                  <a:txBody>
                    <a:bodyPr/>
                    <a:lstStyle/>
                    <a:p>
                      <a:pPr algn="ctr"/>
                      <a:r>
                        <a:rPr lang="en-CA" sz="900" dirty="0"/>
                        <a:t>Yes</a:t>
                      </a:r>
                      <a:endParaRPr lang="en-US" sz="900" dirty="0"/>
                    </a:p>
                  </a:txBody>
                  <a:tcPr/>
                </a:tc>
                <a:extLst>
                  <a:ext uri="{0D108BD9-81ED-4DB2-BD59-A6C34878D82A}">
                    <a16:rowId xmlns:a16="http://schemas.microsoft.com/office/drawing/2014/main" val="872362487"/>
                  </a:ext>
                </a:extLst>
              </a:tr>
              <a:tr h="415873">
                <a:tc>
                  <a:txBody>
                    <a:bodyPr/>
                    <a:lstStyle/>
                    <a:p>
                      <a:pPr algn="ctr"/>
                      <a:r>
                        <a:rPr lang="en-CA" sz="900" dirty="0"/>
                        <a:t>ON</a:t>
                      </a:r>
                    </a:p>
                  </a:txBody>
                  <a:tcPr/>
                </a:tc>
                <a:tc>
                  <a:txBody>
                    <a:bodyPr/>
                    <a:lstStyle/>
                    <a:p>
                      <a:pPr algn="ctr"/>
                      <a:r>
                        <a:rPr lang="en-CA" sz="900" dirty="0"/>
                        <a:t>D</a:t>
                      </a:r>
                      <a:endParaRPr lang="en-US" sz="900" dirty="0"/>
                    </a:p>
                  </a:txBody>
                  <a:tcPr/>
                </a:tc>
                <a:tc>
                  <a:txBody>
                    <a:bodyPr/>
                    <a:lstStyle/>
                    <a:p>
                      <a:pPr algn="ctr"/>
                      <a:r>
                        <a:rPr lang="en-CA" sz="900" dirty="0"/>
                        <a:t>d</a:t>
                      </a:r>
                      <a:endParaRPr lang="en-US" sz="900" dirty="0"/>
                    </a:p>
                  </a:txBody>
                  <a:tcPr/>
                </a:tc>
                <a:tc>
                  <a:txBody>
                    <a:bodyPr/>
                    <a:lstStyle/>
                    <a:p>
                      <a:pPr algn="ctr"/>
                      <a:r>
                        <a:rPr lang="en-CA" sz="900" dirty="0"/>
                        <a:t>Common Sentence</a:t>
                      </a:r>
                      <a:endParaRPr lang="en-US" sz="900" dirty="0"/>
                    </a:p>
                  </a:txBody>
                  <a:tcPr/>
                </a:tc>
                <a:tc>
                  <a:txBody>
                    <a:bodyPr/>
                    <a:lstStyle/>
                    <a:p>
                      <a:pPr algn="ctr"/>
                      <a:r>
                        <a:rPr lang="en-CA" sz="900" dirty="0"/>
                        <a:t>No</a:t>
                      </a:r>
                      <a:endParaRPr lang="en-US" sz="900" dirty="0"/>
                    </a:p>
                  </a:txBody>
                  <a:tcPr/>
                </a:tc>
                <a:extLst>
                  <a:ext uri="{0D108BD9-81ED-4DB2-BD59-A6C34878D82A}">
                    <a16:rowId xmlns:a16="http://schemas.microsoft.com/office/drawing/2014/main" val="3865979625"/>
                  </a:ext>
                </a:extLst>
              </a:tr>
              <a:tr h="415873">
                <a:tc>
                  <a:txBody>
                    <a:bodyPr/>
                    <a:lstStyle/>
                    <a:p>
                      <a:pPr algn="ctr"/>
                      <a:r>
                        <a:rPr lang="en-CA" sz="900" dirty="0"/>
                        <a:t>.</a:t>
                      </a:r>
                    </a:p>
                    <a:p>
                      <a:pPr algn="ctr"/>
                      <a:r>
                        <a:rPr lang="en-CA" sz="900" dirty="0"/>
                        <a:t>.</a:t>
                      </a:r>
                    </a:p>
                    <a:p>
                      <a:pPr algn="ctr"/>
                      <a:r>
                        <a:rPr lang="en-CA" sz="900" dirty="0"/>
                        <a:t>.</a:t>
                      </a:r>
                      <a:endParaRPr lang="en-US" sz="900" dirty="0"/>
                    </a:p>
                  </a:txBody>
                  <a:tcPr/>
                </a:tc>
                <a:tc>
                  <a:txBody>
                    <a:bodyPr/>
                    <a:lstStyle/>
                    <a:p>
                      <a:pPr algn="ctr"/>
                      <a:r>
                        <a:rPr lang="en-CA" sz="900" dirty="0"/>
                        <a:t>.</a:t>
                      </a:r>
                    </a:p>
                    <a:p>
                      <a:pPr algn="ctr"/>
                      <a:r>
                        <a:rPr lang="en-CA" sz="900" dirty="0"/>
                        <a:t>.</a:t>
                      </a:r>
                    </a:p>
                    <a:p>
                      <a:pPr algn="ctr"/>
                      <a:r>
                        <a:rPr lang="en-CA" sz="900" dirty="0"/>
                        <a:t>.</a:t>
                      </a:r>
                      <a:endParaRPr lang="en-US" sz="900" dirty="0"/>
                    </a:p>
                  </a:txBody>
                  <a:tcPr/>
                </a:tc>
                <a:tc>
                  <a:txBody>
                    <a:bodyPr/>
                    <a:lstStyle/>
                    <a:p>
                      <a:pPr algn="ctr"/>
                      <a:r>
                        <a:rPr lang="en-CA" sz="900" dirty="0"/>
                        <a:t>.</a:t>
                      </a:r>
                    </a:p>
                    <a:p>
                      <a:pPr algn="ctr"/>
                      <a:r>
                        <a:rPr lang="en-CA" sz="900" dirty="0"/>
                        <a:t>.</a:t>
                      </a:r>
                    </a:p>
                    <a:p>
                      <a:pPr algn="ctr"/>
                      <a:r>
                        <a:rPr lang="en-CA" sz="900" dirty="0"/>
                        <a:t>.</a:t>
                      </a:r>
                      <a:endParaRPr lang="en-US" sz="900" dirty="0"/>
                    </a:p>
                  </a:txBody>
                  <a:tcPr/>
                </a:tc>
                <a:tc>
                  <a:txBody>
                    <a:bodyPr/>
                    <a:lstStyle/>
                    <a:p>
                      <a:pPr algn="ctr"/>
                      <a:r>
                        <a:rPr lang="en-CA" sz="900" dirty="0"/>
                        <a:t>.</a:t>
                      </a:r>
                    </a:p>
                    <a:p>
                      <a:pPr algn="ctr"/>
                      <a:r>
                        <a:rPr lang="en-CA" sz="900" dirty="0"/>
                        <a:t>.</a:t>
                      </a:r>
                    </a:p>
                    <a:p>
                      <a:pPr algn="ctr"/>
                      <a:r>
                        <a:rPr lang="en-CA" sz="900" dirty="0"/>
                        <a:t>.</a:t>
                      </a:r>
                      <a:endParaRPr lang="en-US" sz="900" dirty="0"/>
                    </a:p>
                  </a:txBody>
                  <a:tcPr/>
                </a:tc>
                <a:tc>
                  <a:txBody>
                    <a:bodyPr/>
                    <a:lstStyle/>
                    <a:p>
                      <a:pPr algn="ctr"/>
                      <a:r>
                        <a:rPr lang="en-CA" sz="900" dirty="0"/>
                        <a:t>.</a:t>
                      </a:r>
                    </a:p>
                    <a:p>
                      <a:pPr algn="ctr"/>
                      <a:r>
                        <a:rPr lang="en-CA" sz="900" dirty="0"/>
                        <a:t>.</a:t>
                      </a:r>
                    </a:p>
                    <a:p>
                      <a:pPr algn="ctr"/>
                      <a:r>
                        <a:rPr lang="en-CA" sz="900" dirty="0"/>
                        <a:t>.</a:t>
                      </a:r>
                      <a:endParaRPr lang="en-US" sz="900" dirty="0"/>
                    </a:p>
                  </a:txBody>
                  <a:tcPr/>
                </a:tc>
                <a:extLst>
                  <a:ext uri="{0D108BD9-81ED-4DB2-BD59-A6C34878D82A}">
                    <a16:rowId xmlns:a16="http://schemas.microsoft.com/office/drawing/2014/main" val="2854523445"/>
                  </a:ext>
                </a:extLst>
              </a:tr>
            </a:tbl>
          </a:graphicData>
        </a:graphic>
      </p:graphicFrame>
    </p:spTree>
    <p:extLst>
      <p:ext uri="{BB962C8B-B14F-4D97-AF65-F5344CB8AC3E}">
        <p14:creationId xmlns:p14="http://schemas.microsoft.com/office/powerpoint/2010/main" val="30966001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Individual P/T</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337656" y="1320782"/>
            <a:ext cx="4364973" cy="1346744"/>
          </a:xfrm>
        </p:spPr>
        <p:txBody>
          <a:bodyPr/>
          <a:lstStyle/>
          <a:p>
            <a:pPr marL="188912" lvl="3" indent="0">
              <a:buNone/>
            </a:pPr>
            <a:endParaRPr lang="en-CA" sz="1600" dirty="0"/>
          </a:p>
          <a:p>
            <a:pPr lvl="3"/>
            <a:endParaRPr lang="en-CA" sz="1600" dirty="0"/>
          </a:p>
          <a:p>
            <a:pPr lvl="3"/>
            <a:r>
              <a:rPr lang="en-US" sz="1600" dirty="0"/>
              <a:t>Split the cleaned 2015 variations based on the Province/Territory.</a:t>
            </a:r>
          </a:p>
        </p:txBody>
      </p:sp>
      <p:graphicFrame>
        <p:nvGraphicFramePr>
          <p:cNvPr id="3" name="Table 3">
            <a:extLst>
              <a:ext uri="{FF2B5EF4-FFF2-40B4-BE49-F238E27FC236}">
                <a16:creationId xmlns:a16="http://schemas.microsoft.com/office/drawing/2014/main" id="{5C0835E7-E9D5-4E94-AC0E-A09A3C660BFE}"/>
              </a:ext>
            </a:extLst>
          </p:cNvPr>
          <p:cNvGraphicFramePr>
            <a:graphicFrameLocks noGrp="1"/>
          </p:cNvGraphicFramePr>
          <p:nvPr>
            <p:extLst>
              <p:ext uri="{D42A27DB-BD31-4B8C-83A1-F6EECF244321}">
                <p14:modId xmlns:p14="http://schemas.microsoft.com/office/powerpoint/2010/main" val="1812002706"/>
              </p:ext>
            </p:extLst>
          </p:nvPr>
        </p:nvGraphicFramePr>
        <p:xfrm>
          <a:off x="925963" y="3174455"/>
          <a:ext cx="3260930" cy="1288687"/>
        </p:xfrm>
        <a:graphic>
          <a:graphicData uri="http://schemas.openxmlformats.org/drawingml/2006/table">
            <a:tbl>
              <a:tblPr firstRow="1" bandRow="1">
                <a:tableStyleId>{5C22544A-7EE6-4342-B048-85BDC9FD1C3A}</a:tableStyleId>
              </a:tblPr>
              <a:tblGrid>
                <a:gridCol w="652186">
                  <a:extLst>
                    <a:ext uri="{9D8B030D-6E8A-4147-A177-3AD203B41FA5}">
                      <a16:colId xmlns:a16="http://schemas.microsoft.com/office/drawing/2014/main" val="861921059"/>
                    </a:ext>
                  </a:extLst>
                </a:gridCol>
                <a:gridCol w="652186">
                  <a:extLst>
                    <a:ext uri="{9D8B030D-6E8A-4147-A177-3AD203B41FA5}">
                      <a16:colId xmlns:a16="http://schemas.microsoft.com/office/drawing/2014/main" val="3218991976"/>
                    </a:ext>
                  </a:extLst>
                </a:gridCol>
                <a:gridCol w="652186">
                  <a:extLst>
                    <a:ext uri="{9D8B030D-6E8A-4147-A177-3AD203B41FA5}">
                      <a16:colId xmlns:a16="http://schemas.microsoft.com/office/drawing/2014/main" val="2497260838"/>
                    </a:ext>
                  </a:extLst>
                </a:gridCol>
                <a:gridCol w="652186">
                  <a:extLst>
                    <a:ext uri="{9D8B030D-6E8A-4147-A177-3AD203B41FA5}">
                      <a16:colId xmlns:a16="http://schemas.microsoft.com/office/drawing/2014/main" val="186531451"/>
                    </a:ext>
                  </a:extLst>
                </a:gridCol>
                <a:gridCol w="652186">
                  <a:extLst>
                    <a:ext uri="{9D8B030D-6E8A-4147-A177-3AD203B41FA5}">
                      <a16:colId xmlns:a16="http://schemas.microsoft.com/office/drawing/2014/main" val="2907955542"/>
                    </a:ext>
                  </a:extLst>
                </a:gridCol>
              </a:tblGrid>
              <a:tr h="392209">
                <a:tc>
                  <a:txBody>
                    <a:bodyPr/>
                    <a:lstStyle/>
                    <a:p>
                      <a:pPr algn="ctr"/>
                      <a:r>
                        <a:rPr lang="en-CA" sz="500" dirty="0"/>
                        <a:t>Province/Territory</a:t>
                      </a:r>
                      <a:endParaRPr lang="en-US" sz="500" dirty="0"/>
                    </a:p>
                  </a:txBody>
                  <a:tcPr/>
                </a:tc>
                <a:tc>
                  <a:txBody>
                    <a:bodyPr/>
                    <a:lstStyle/>
                    <a:p>
                      <a:pPr algn="ctr"/>
                      <a:r>
                        <a:rPr lang="en-CA" sz="500" dirty="0"/>
                        <a:t>National Sentence Text</a:t>
                      </a:r>
                      <a:endParaRPr lang="en-US" sz="500" dirty="0"/>
                    </a:p>
                  </a:txBody>
                  <a:tcPr/>
                </a:tc>
                <a:tc>
                  <a:txBody>
                    <a:bodyPr/>
                    <a:lstStyle/>
                    <a:p>
                      <a:pPr algn="ctr"/>
                      <a:r>
                        <a:rPr lang="en-CA" sz="500" dirty="0"/>
                        <a:t>P/T Sentence Text</a:t>
                      </a:r>
                      <a:endParaRPr lang="en-US" sz="500" dirty="0"/>
                    </a:p>
                  </a:txBody>
                  <a:tcPr/>
                </a:tc>
                <a:tc>
                  <a:txBody>
                    <a:bodyPr/>
                    <a:lstStyle/>
                    <a:p>
                      <a:pPr algn="ctr"/>
                      <a:r>
                        <a:rPr lang="en-CA" sz="500" dirty="0"/>
                        <a:t>Difference Type</a:t>
                      </a:r>
                      <a:endParaRPr lang="en-US" sz="500" dirty="0"/>
                    </a:p>
                  </a:txBody>
                  <a:tcPr/>
                </a:tc>
                <a:tc>
                  <a:txBody>
                    <a:bodyPr/>
                    <a:lstStyle/>
                    <a:p>
                      <a:pPr algn="ctr"/>
                      <a:r>
                        <a:rPr lang="en-CA" sz="500" dirty="0"/>
                        <a:t>Variation</a:t>
                      </a:r>
                      <a:endParaRPr lang="en-US" sz="500" dirty="0"/>
                    </a:p>
                  </a:txBody>
                  <a:tcPr/>
                </a:tc>
                <a:extLst>
                  <a:ext uri="{0D108BD9-81ED-4DB2-BD59-A6C34878D82A}">
                    <a16:rowId xmlns:a16="http://schemas.microsoft.com/office/drawing/2014/main" val="2879471488"/>
                  </a:ext>
                </a:extLst>
              </a:tr>
              <a:tr h="298826">
                <a:tc>
                  <a:txBody>
                    <a:bodyPr/>
                    <a:lstStyle/>
                    <a:p>
                      <a:pPr algn="ctr"/>
                      <a:r>
                        <a:rPr lang="en-CA" sz="500" dirty="0"/>
                        <a:t>AB</a:t>
                      </a:r>
                      <a:endParaRPr lang="en-US" sz="500" dirty="0"/>
                    </a:p>
                  </a:txBody>
                  <a:tcPr/>
                </a:tc>
                <a:tc>
                  <a:txBody>
                    <a:bodyPr/>
                    <a:lstStyle/>
                    <a:p>
                      <a:pPr algn="ctr"/>
                      <a:r>
                        <a:rPr lang="en-CA" sz="500" dirty="0"/>
                        <a:t>A</a:t>
                      </a:r>
                      <a:endParaRPr lang="en-US" sz="500" dirty="0"/>
                    </a:p>
                  </a:txBody>
                  <a:tcPr/>
                </a:tc>
                <a:tc>
                  <a:txBody>
                    <a:bodyPr/>
                    <a:lstStyle/>
                    <a:p>
                      <a:pPr algn="ctr"/>
                      <a:r>
                        <a:rPr lang="en-CA" sz="500" dirty="0"/>
                        <a:t>a</a:t>
                      </a:r>
                      <a:endParaRPr lang="en-US" sz="500" dirty="0"/>
                    </a:p>
                  </a:txBody>
                  <a:tcPr/>
                </a:tc>
                <a:tc>
                  <a:txBody>
                    <a:bodyPr/>
                    <a:lstStyle/>
                    <a:p>
                      <a:pPr algn="ctr"/>
                      <a:r>
                        <a:rPr lang="en-CA" sz="500" dirty="0"/>
                        <a:t>Common Sentence</a:t>
                      </a:r>
                      <a:endParaRPr lang="en-US" sz="500" dirty="0"/>
                    </a:p>
                  </a:txBody>
                  <a:tcPr/>
                </a:tc>
                <a:tc>
                  <a:txBody>
                    <a:bodyPr/>
                    <a:lstStyle/>
                    <a:p>
                      <a:pPr algn="ctr"/>
                      <a:r>
                        <a:rPr lang="en-CA" sz="500" dirty="0"/>
                        <a:t>No</a:t>
                      </a:r>
                      <a:endParaRPr lang="en-US" sz="500" dirty="0"/>
                    </a:p>
                  </a:txBody>
                  <a:tcPr/>
                </a:tc>
                <a:extLst>
                  <a:ext uri="{0D108BD9-81ED-4DB2-BD59-A6C34878D82A}">
                    <a16:rowId xmlns:a16="http://schemas.microsoft.com/office/drawing/2014/main" val="2543368659"/>
                  </a:ext>
                </a:extLst>
              </a:tr>
              <a:tr h="205443">
                <a:tc>
                  <a:txBody>
                    <a:bodyPr/>
                    <a:lstStyle/>
                    <a:p>
                      <a:pPr algn="ctr"/>
                      <a:r>
                        <a:rPr lang="en-CA" sz="500" dirty="0"/>
                        <a:t>AB</a:t>
                      </a:r>
                      <a:endParaRPr lang="en-US" sz="500" dirty="0"/>
                    </a:p>
                  </a:txBody>
                  <a:tcPr/>
                </a:tc>
                <a:tc>
                  <a:txBody>
                    <a:bodyPr/>
                    <a:lstStyle/>
                    <a:p>
                      <a:pPr algn="ctr"/>
                      <a:r>
                        <a:rPr lang="en-CA" sz="500" dirty="0"/>
                        <a:t>E</a:t>
                      </a:r>
                      <a:endParaRPr lang="en-US" sz="500" dirty="0"/>
                    </a:p>
                  </a:txBody>
                  <a:tcPr/>
                </a:tc>
                <a:tc>
                  <a:txBody>
                    <a:bodyPr/>
                    <a:lstStyle/>
                    <a:p>
                      <a:pPr algn="ctr"/>
                      <a:endParaRPr lang="en-US" sz="500" dirty="0"/>
                    </a:p>
                  </a:txBody>
                  <a:tcPr/>
                </a:tc>
                <a:tc>
                  <a:txBody>
                    <a:bodyPr/>
                    <a:lstStyle/>
                    <a:p>
                      <a:pPr algn="ctr"/>
                      <a:r>
                        <a:rPr lang="en-CA" sz="500" dirty="0"/>
                        <a:t>National Only</a:t>
                      </a:r>
                      <a:endParaRPr lang="en-US" sz="500" dirty="0"/>
                    </a:p>
                  </a:txBody>
                  <a:tcPr/>
                </a:tc>
                <a:tc>
                  <a:txBody>
                    <a:bodyPr/>
                    <a:lstStyle/>
                    <a:p>
                      <a:pPr algn="ctr"/>
                      <a:r>
                        <a:rPr lang="en-CA" sz="500" dirty="0"/>
                        <a:t>Yes</a:t>
                      </a:r>
                      <a:endParaRPr lang="en-US" sz="500" dirty="0"/>
                    </a:p>
                  </a:txBody>
                  <a:tcPr/>
                </a:tc>
                <a:extLst>
                  <a:ext uri="{0D108BD9-81ED-4DB2-BD59-A6C34878D82A}">
                    <a16:rowId xmlns:a16="http://schemas.microsoft.com/office/drawing/2014/main" val="1404781591"/>
                  </a:ext>
                </a:extLst>
              </a:tr>
              <a:tr h="392209">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br>
                        <a:rPr lang="en-CA" sz="500" dirty="0"/>
                      </a:b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extLst>
                  <a:ext uri="{0D108BD9-81ED-4DB2-BD59-A6C34878D82A}">
                    <a16:rowId xmlns:a16="http://schemas.microsoft.com/office/drawing/2014/main" val="2854523445"/>
                  </a:ext>
                </a:extLst>
              </a:tr>
            </a:tbl>
          </a:graphicData>
        </a:graphic>
      </p:graphicFrame>
      <p:graphicFrame>
        <p:nvGraphicFramePr>
          <p:cNvPr id="9" name="Table 3">
            <a:extLst>
              <a:ext uri="{FF2B5EF4-FFF2-40B4-BE49-F238E27FC236}">
                <a16:creationId xmlns:a16="http://schemas.microsoft.com/office/drawing/2014/main" id="{2D579C66-B5D3-4226-9C01-B419CB204175}"/>
              </a:ext>
            </a:extLst>
          </p:cNvPr>
          <p:cNvGraphicFramePr>
            <a:graphicFrameLocks noGrp="1"/>
          </p:cNvGraphicFramePr>
          <p:nvPr>
            <p:extLst>
              <p:ext uri="{D42A27DB-BD31-4B8C-83A1-F6EECF244321}">
                <p14:modId xmlns:p14="http://schemas.microsoft.com/office/powerpoint/2010/main" val="3558498584"/>
              </p:ext>
            </p:extLst>
          </p:nvPr>
        </p:nvGraphicFramePr>
        <p:xfrm>
          <a:off x="4975927" y="1596389"/>
          <a:ext cx="3260930" cy="1284648"/>
        </p:xfrm>
        <a:graphic>
          <a:graphicData uri="http://schemas.openxmlformats.org/drawingml/2006/table">
            <a:tbl>
              <a:tblPr firstRow="1" bandRow="1">
                <a:tableStyleId>{5C22544A-7EE6-4342-B048-85BDC9FD1C3A}</a:tableStyleId>
              </a:tblPr>
              <a:tblGrid>
                <a:gridCol w="652186">
                  <a:extLst>
                    <a:ext uri="{9D8B030D-6E8A-4147-A177-3AD203B41FA5}">
                      <a16:colId xmlns:a16="http://schemas.microsoft.com/office/drawing/2014/main" val="861921059"/>
                    </a:ext>
                  </a:extLst>
                </a:gridCol>
                <a:gridCol w="652186">
                  <a:extLst>
                    <a:ext uri="{9D8B030D-6E8A-4147-A177-3AD203B41FA5}">
                      <a16:colId xmlns:a16="http://schemas.microsoft.com/office/drawing/2014/main" val="3218991976"/>
                    </a:ext>
                  </a:extLst>
                </a:gridCol>
                <a:gridCol w="652186">
                  <a:extLst>
                    <a:ext uri="{9D8B030D-6E8A-4147-A177-3AD203B41FA5}">
                      <a16:colId xmlns:a16="http://schemas.microsoft.com/office/drawing/2014/main" val="2497260838"/>
                    </a:ext>
                  </a:extLst>
                </a:gridCol>
                <a:gridCol w="652186">
                  <a:extLst>
                    <a:ext uri="{9D8B030D-6E8A-4147-A177-3AD203B41FA5}">
                      <a16:colId xmlns:a16="http://schemas.microsoft.com/office/drawing/2014/main" val="186531451"/>
                    </a:ext>
                  </a:extLst>
                </a:gridCol>
                <a:gridCol w="652186">
                  <a:extLst>
                    <a:ext uri="{9D8B030D-6E8A-4147-A177-3AD203B41FA5}">
                      <a16:colId xmlns:a16="http://schemas.microsoft.com/office/drawing/2014/main" val="2907955542"/>
                    </a:ext>
                  </a:extLst>
                </a:gridCol>
              </a:tblGrid>
              <a:tr h="421525">
                <a:tc>
                  <a:txBody>
                    <a:bodyPr/>
                    <a:lstStyle/>
                    <a:p>
                      <a:pPr algn="ctr"/>
                      <a:r>
                        <a:rPr lang="en-CA" sz="500" dirty="0"/>
                        <a:t>Province/Territory</a:t>
                      </a:r>
                      <a:endParaRPr lang="en-US" sz="500" dirty="0"/>
                    </a:p>
                  </a:txBody>
                  <a:tcPr/>
                </a:tc>
                <a:tc>
                  <a:txBody>
                    <a:bodyPr/>
                    <a:lstStyle/>
                    <a:p>
                      <a:pPr algn="ctr"/>
                      <a:r>
                        <a:rPr lang="en-CA" sz="500" dirty="0"/>
                        <a:t>National Sentence Text</a:t>
                      </a:r>
                      <a:endParaRPr lang="en-US" sz="500" dirty="0"/>
                    </a:p>
                  </a:txBody>
                  <a:tcPr/>
                </a:tc>
                <a:tc>
                  <a:txBody>
                    <a:bodyPr/>
                    <a:lstStyle/>
                    <a:p>
                      <a:pPr algn="ctr"/>
                      <a:r>
                        <a:rPr lang="en-CA" sz="500" dirty="0"/>
                        <a:t>P/T Sentence Text</a:t>
                      </a:r>
                      <a:endParaRPr lang="en-US" sz="500" dirty="0"/>
                    </a:p>
                  </a:txBody>
                  <a:tcPr/>
                </a:tc>
                <a:tc>
                  <a:txBody>
                    <a:bodyPr/>
                    <a:lstStyle/>
                    <a:p>
                      <a:pPr algn="ctr"/>
                      <a:r>
                        <a:rPr lang="en-CA" sz="500" dirty="0"/>
                        <a:t>Difference Type</a:t>
                      </a:r>
                      <a:endParaRPr lang="en-US" sz="500" dirty="0"/>
                    </a:p>
                  </a:txBody>
                  <a:tcPr/>
                </a:tc>
                <a:tc>
                  <a:txBody>
                    <a:bodyPr/>
                    <a:lstStyle/>
                    <a:p>
                      <a:pPr algn="ctr"/>
                      <a:r>
                        <a:rPr lang="en-CA" sz="500" dirty="0"/>
                        <a:t>Variation</a:t>
                      </a:r>
                      <a:endParaRPr lang="en-US" sz="500" dirty="0"/>
                    </a:p>
                  </a:txBody>
                  <a:tcPr/>
                </a:tc>
                <a:extLst>
                  <a:ext uri="{0D108BD9-81ED-4DB2-BD59-A6C34878D82A}">
                    <a16:rowId xmlns:a16="http://schemas.microsoft.com/office/drawing/2014/main" val="2879471488"/>
                  </a:ext>
                </a:extLst>
              </a:tr>
              <a:tr h="220799">
                <a:tc>
                  <a:txBody>
                    <a:bodyPr/>
                    <a:lstStyle/>
                    <a:p>
                      <a:pPr algn="ctr"/>
                      <a:r>
                        <a:rPr lang="en-CA" sz="500" dirty="0"/>
                        <a:t>BC</a:t>
                      </a:r>
                      <a:endParaRPr lang="en-US" sz="500" dirty="0"/>
                    </a:p>
                  </a:txBody>
                  <a:tcPr/>
                </a:tc>
                <a:tc>
                  <a:txBody>
                    <a:bodyPr/>
                    <a:lstStyle/>
                    <a:p>
                      <a:pPr algn="ctr"/>
                      <a:endParaRPr lang="en-US" sz="500" dirty="0"/>
                    </a:p>
                  </a:txBody>
                  <a:tcPr/>
                </a:tc>
                <a:tc>
                  <a:txBody>
                    <a:bodyPr/>
                    <a:lstStyle/>
                    <a:p>
                      <a:pPr algn="ctr"/>
                      <a:r>
                        <a:rPr lang="en-CA" sz="500" dirty="0"/>
                        <a:t>f</a:t>
                      </a:r>
                      <a:endParaRPr lang="en-US" sz="500" dirty="0"/>
                    </a:p>
                  </a:txBody>
                  <a:tcPr/>
                </a:tc>
                <a:tc>
                  <a:txBody>
                    <a:bodyPr/>
                    <a:lstStyle/>
                    <a:p>
                      <a:pPr algn="ctr"/>
                      <a:r>
                        <a:rPr lang="en-CA" sz="500" dirty="0"/>
                        <a:t>P/T Only</a:t>
                      </a:r>
                      <a:endParaRPr lang="en-US" sz="500" dirty="0"/>
                    </a:p>
                  </a:txBody>
                  <a:tcPr/>
                </a:tc>
                <a:tc>
                  <a:txBody>
                    <a:bodyPr/>
                    <a:lstStyle/>
                    <a:p>
                      <a:pPr algn="ctr"/>
                      <a:r>
                        <a:rPr lang="en-CA" sz="500" dirty="0"/>
                        <a:t>No</a:t>
                      </a:r>
                      <a:endParaRPr lang="en-US" sz="500" dirty="0"/>
                    </a:p>
                  </a:txBody>
                  <a:tcPr/>
                </a:tc>
                <a:extLst>
                  <a:ext uri="{0D108BD9-81ED-4DB2-BD59-A6C34878D82A}">
                    <a16:rowId xmlns:a16="http://schemas.microsoft.com/office/drawing/2014/main" val="2543368659"/>
                  </a:ext>
                </a:extLst>
              </a:tr>
              <a:tr h="220799">
                <a:tc>
                  <a:txBody>
                    <a:bodyPr/>
                    <a:lstStyle/>
                    <a:p>
                      <a:pPr algn="ctr"/>
                      <a:r>
                        <a:rPr lang="en-CA" sz="500" dirty="0"/>
                        <a:t>BC</a:t>
                      </a:r>
                      <a:endParaRPr lang="en-US" sz="500" dirty="0"/>
                    </a:p>
                  </a:txBody>
                  <a:tcPr/>
                </a:tc>
                <a:tc>
                  <a:txBody>
                    <a:bodyPr/>
                    <a:lstStyle/>
                    <a:p>
                      <a:pPr algn="ctr"/>
                      <a:r>
                        <a:rPr lang="en-CA" sz="500" dirty="0"/>
                        <a:t>B</a:t>
                      </a:r>
                      <a:endParaRPr lang="en-US" sz="500" dirty="0"/>
                    </a:p>
                  </a:txBody>
                  <a:tcPr/>
                </a:tc>
                <a:tc>
                  <a:txBody>
                    <a:bodyPr/>
                    <a:lstStyle/>
                    <a:p>
                      <a:pPr algn="ctr"/>
                      <a:endParaRPr lang="en-US" sz="500" dirty="0"/>
                    </a:p>
                  </a:txBody>
                  <a:tcPr/>
                </a:tc>
                <a:tc>
                  <a:txBody>
                    <a:bodyPr/>
                    <a:lstStyle/>
                    <a:p>
                      <a:pPr algn="ctr"/>
                      <a:r>
                        <a:rPr lang="en-CA" sz="500" dirty="0"/>
                        <a:t>National Only</a:t>
                      </a:r>
                      <a:endParaRPr lang="en-US" sz="500" dirty="0"/>
                    </a:p>
                  </a:txBody>
                  <a:tcPr/>
                </a:tc>
                <a:tc>
                  <a:txBody>
                    <a:bodyPr/>
                    <a:lstStyle/>
                    <a:p>
                      <a:pPr algn="ctr"/>
                      <a:r>
                        <a:rPr lang="en-CA" sz="500" dirty="0"/>
                        <a:t>Yes</a:t>
                      </a:r>
                      <a:endParaRPr lang="en-US" sz="500" dirty="0"/>
                    </a:p>
                  </a:txBody>
                  <a:tcPr/>
                </a:tc>
                <a:extLst>
                  <a:ext uri="{0D108BD9-81ED-4DB2-BD59-A6C34878D82A}">
                    <a16:rowId xmlns:a16="http://schemas.microsoft.com/office/drawing/2014/main" val="1404781591"/>
                  </a:ext>
                </a:extLst>
              </a:tr>
              <a:tr h="421525">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br>
                        <a:rPr lang="en-CA" sz="500" dirty="0"/>
                      </a:b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extLst>
                  <a:ext uri="{0D108BD9-81ED-4DB2-BD59-A6C34878D82A}">
                    <a16:rowId xmlns:a16="http://schemas.microsoft.com/office/drawing/2014/main" val="2854523445"/>
                  </a:ext>
                </a:extLst>
              </a:tr>
            </a:tbl>
          </a:graphicData>
        </a:graphic>
      </p:graphicFrame>
      <p:graphicFrame>
        <p:nvGraphicFramePr>
          <p:cNvPr id="10" name="Table 3">
            <a:extLst>
              <a:ext uri="{FF2B5EF4-FFF2-40B4-BE49-F238E27FC236}">
                <a16:creationId xmlns:a16="http://schemas.microsoft.com/office/drawing/2014/main" id="{59061DD1-7CCB-40BF-8B7D-A29F917D4AA2}"/>
              </a:ext>
            </a:extLst>
          </p:cNvPr>
          <p:cNvGraphicFramePr>
            <a:graphicFrameLocks noGrp="1"/>
          </p:cNvGraphicFramePr>
          <p:nvPr>
            <p:extLst>
              <p:ext uri="{D42A27DB-BD31-4B8C-83A1-F6EECF244321}">
                <p14:modId xmlns:p14="http://schemas.microsoft.com/office/powerpoint/2010/main" val="4010110873"/>
              </p:ext>
            </p:extLst>
          </p:nvPr>
        </p:nvGraphicFramePr>
        <p:xfrm>
          <a:off x="4975927" y="3174455"/>
          <a:ext cx="3260930" cy="1284650"/>
        </p:xfrm>
        <a:graphic>
          <a:graphicData uri="http://schemas.openxmlformats.org/drawingml/2006/table">
            <a:tbl>
              <a:tblPr firstRow="1" bandRow="1">
                <a:tableStyleId>{5C22544A-7EE6-4342-B048-85BDC9FD1C3A}</a:tableStyleId>
              </a:tblPr>
              <a:tblGrid>
                <a:gridCol w="652186">
                  <a:extLst>
                    <a:ext uri="{9D8B030D-6E8A-4147-A177-3AD203B41FA5}">
                      <a16:colId xmlns:a16="http://schemas.microsoft.com/office/drawing/2014/main" val="861921059"/>
                    </a:ext>
                  </a:extLst>
                </a:gridCol>
                <a:gridCol w="652186">
                  <a:extLst>
                    <a:ext uri="{9D8B030D-6E8A-4147-A177-3AD203B41FA5}">
                      <a16:colId xmlns:a16="http://schemas.microsoft.com/office/drawing/2014/main" val="3218991976"/>
                    </a:ext>
                  </a:extLst>
                </a:gridCol>
                <a:gridCol w="652186">
                  <a:extLst>
                    <a:ext uri="{9D8B030D-6E8A-4147-A177-3AD203B41FA5}">
                      <a16:colId xmlns:a16="http://schemas.microsoft.com/office/drawing/2014/main" val="2497260838"/>
                    </a:ext>
                  </a:extLst>
                </a:gridCol>
                <a:gridCol w="652186">
                  <a:extLst>
                    <a:ext uri="{9D8B030D-6E8A-4147-A177-3AD203B41FA5}">
                      <a16:colId xmlns:a16="http://schemas.microsoft.com/office/drawing/2014/main" val="186531451"/>
                    </a:ext>
                  </a:extLst>
                </a:gridCol>
                <a:gridCol w="652186">
                  <a:extLst>
                    <a:ext uri="{9D8B030D-6E8A-4147-A177-3AD203B41FA5}">
                      <a16:colId xmlns:a16="http://schemas.microsoft.com/office/drawing/2014/main" val="2907955542"/>
                    </a:ext>
                  </a:extLst>
                </a:gridCol>
              </a:tblGrid>
              <a:tr h="364563">
                <a:tc>
                  <a:txBody>
                    <a:bodyPr/>
                    <a:lstStyle/>
                    <a:p>
                      <a:pPr algn="ctr"/>
                      <a:r>
                        <a:rPr lang="en-CA" sz="500" dirty="0"/>
                        <a:t>Province/Territory</a:t>
                      </a:r>
                      <a:endParaRPr lang="en-US" sz="500" dirty="0"/>
                    </a:p>
                  </a:txBody>
                  <a:tcPr/>
                </a:tc>
                <a:tc>
                  <a:txBody>
                    <a:bodyPr/>
                    <a:lstStyle/>
                    <a:p>
                      <a:pPr algn="ctr"/>
                      <a:r>
                        <a:rPr lang="en-CA" sz="500" dirty="0"/>
                        <a:t>National Sentence Text</a:t>
                      </a:r>
                      <a:endParaRPr lang="en-US" sz="500" dirty="0"/>
                    </a:p>
                  </a:txBody>
                  <a:tcPr/>
                </a:tc>
                <a:tc>
                  <a:txBody>
                    <a:bodyPr/>
                    <a:lstStyle/>
                    <a:p>
                      <a:pPr algn="ctr"/>
                      <a:r>
                        <a:rPr lang="en-CA" sz="500" dirty="0"/>
                        <a:t>P/T Sentence Text</a:t>
                      </a:r>
                      <a:endParaRPr lang="en-US" sz="500" dirty="0"/>
                    </a:p>
                  </a:txBody>
                  <a:tcPr/>
                </a:tc>
                <a:tc>
                  <a:txBody>
                    <a:bodyPr/>
                    <a:lstStyle/>
                    <a:p>
                      <a:pPr algn="ctr"/>
                      <a:r>
                        <a:rPr lang="en-CA" sz="500" dirty="0"/>
                        <a:t>Difference Type</a:t>
                      </a:r>
                      <a:endParaRPr lang="en-US" sz="500" dirty="0"/>
                    </a:p>
                  </a:txBody>
                  <a:tcPr/>
                </a:tc>
                <a:tc>
                  <a:txBody>
                    <a:bodyPr/>
                    <a:lstStyle/>
                    <a:p>
                      <a:pPr algn="ctr"/>
                      <a:r>
                        <a:rPr lang="en-CA" sz="500" dirty="0"/>
                        <a:t>Variation</a:t>
                      </a:r>
                      <a:endParaRPr lang="en-US" sz="500" dirty="0"/>
                    </a:p>
                  </a:txBody>
                  <a:tcPr/>
                </a:tc>
                <a:extLst>
                  <a:ext uri="{0D108BD9-81ED-4DB2-BD59-A6C34878D82A}">
                    <a16:rowId xmlns:a16="http://schemas.microsoft.com/office/drawing/2014/main" val="2879471488"/>
                  </a:ext>
                </a:extLst>
              </a:tr>
              <a:tr h="277762">
                <a:tc>
                  <a:txBody>
                    <a:bodyPr/>
                    <a:lstStyle/>
                    <a:p>
                      <a:pPr algn="ctr"/>
                      <a:r>
                        <a:rPr lang="en-CA" sz="500" dirty="0"/>
                        <a:t>ON</a:t>
                      </a:r>
                      <a:endParaRPr lang="en-US" sz="500" dirty="0"/>
                    </a:p>
                  </a:txBody>
                  <a:tcPr/>
                </a:tc>
                <a:tc>
                  <a:txBody>
                    <a:bodyPr/>
                    <a:lstStyle/>
                    <a:p>
                      <a:pPr algn="ctr"/>
                      <a:r>
                        <a:rPr lang="en-CA" sz="500" dirty="0"/>
                        <a:t>C</a:t>
                      </a:r>
                      <a:endParaRPr lang="en-US" sz="500" dirty="0"/>
                    </a:p>
                  </a:txBody>
                  <a:tcPr/>
                </a:tc>
                <a:tc>
                  <a:txBody>
                    <a:bodyPr/>
                    <a:lstStyle/>
                    <a:p>
                      <a:pPr algn="ctr"/>
                      <a:r>
                        <a:rPr lang="en-CA" sz="500" dirty="0"/>
                        <a:t>c</a:t>
                      </a:r>
                      <a:endParaRPr lang="en-US" sz="500" dirty="0"/>
                    </a:p>
                  </a:txBody>
                  <a:tcPr/>
                </a:tc>
                <a:tc>
                  <a:txBody>
                    <a:bodyPr/>
                    <a:lstStyle/>
                    <a:p>
                      <a:pPr algn="ctr"/>
                      <a:r>
                        <a:rPr lang="en-CA" sz="500" dirty="0"/>
                        <a:t>Common Sentence</a:t>
                      </a:r>
                      <a:endParaRPr lang="en-US" sz="500" dirty="0"/>
                    </a:p>
                  </a:txBody>
                  <a:tcPr/>
                </a:tc>
                <a:tc>
                  <a:txBody>
                    <a:bodyPr/>
                    <a:lstStyle/>
                    <a:p>
                      <a:pPr algn="ctr"/>
                      <a:r>
                        <a:rPr lang="en-CA" sz="500" dirty="0"/>
                        <a:t>No</a:t>
                      </a:r>
                      <a:endParaRPr lang="en-US" sz="500" dirty="0"/>
                    </a:p>
                  </a:txBody>
                  <a:tcPr/>
                </a:tc>
                <a:extLst>
                  <a:ext uri="{0D108BD9-81ED-4DB2-BD59-A6C34878D82A}">
                    <a16:rowId xmlns:a16="http://schemas.microsoft.com/office/drawing/2014/main" val="2543368659"/>
                  </a:ext>
                </a:extLst>
              </a:tr>
              <a:tr h="277762">
                <a:tc>
                  <a:txBody>
                    <a:bodyPr/>
                    <a:lstStyle/>
                    <a:p>
                      <a:pPr algn="ctr"/>
                      <a:r>
                        <a:rPr lang="en-CA" sz="500" dirty="0"/>
                        <a:t>ON</a:t>
                      </a:r>
                      <a:endParaRPr lang="en-US" sz="500" dirty="0"/>
                    </a:p>
                  </a:txBody>
                  <a:tcPr/>
                </a:tc>
                <a:tc>
                  <a:txBody>
                    <a:bodyPr/>
                    <a:lstStyle/>
                    <a:p>
                      <a:pPr algn="ctr"/>
                      <a:r>
                        <a:rPr lang="en-CA" sz="500" dirty="0"/>
                        <a:t>D</a:t>
                      </a:r>
                      <a:endParaRPr lang="en-US" sz="500" dirty="0"/>
                    </a:p>
                  </a:txBody>
                  <a:tcPr/>
                </a:tc>
                <a:tc>
                  <a:txBody>
                    <a:bodyPr/>
                    <a:lstStyle/>
                    <a:p>
                      <a:pPr algn="ctr"/>
                      <a:r>
                        <a:rPr lang="en-CA" sz="500" dirty="0"/>
                        <a:t>d</a:t>
                      </a:r>
                      <a:endParaRPr lang="en-US" sz="500" dirty="0"/>
                    </a:p>
                  </a:txBody>
                  <a:tcPr/>
                </a:tc>
                <a:tc>
                  <a:txBody>
                    <a:bodyPr/>
                    <a:lstStyle/>
                    <a:p>
                      <a:pPr algn="ctr"/>
                      <a:r>
                        <a:rPr lang="en-CA" sz="500" dirty="0"/>
                        <a:t>Common Sentence</a:t>
                      </a:r>
                      <a:endParaRPr lang="en-US" sz="500" dirty="0"/>
                    </a:p>
                  </a:txBody>
                  <a:tcPr/>
                </a:tc>
                <a:tc>
                  <a:txBody>
                    <a:bodyPr/>
                    <a:lstStyle/>
                    <a:p>
                      <a:pPr algn="ctr"/>
                      <a:r>
                        <a:rPr lang="en-CA" sz="500" dirty="0"/>
                        <a:t>Yes</a:t>
                      </a:r>
                      <a:endParaRPr lang="en-US" sz="500" dirty="0"/>
                    </a:p>
                  </a:txBody>
                  <a:tcPr/>
                </a:tc>
                <a:extLst>
                  <a:ext uri="{0D108BD9-81ED-4DB2-BD59-A6C34878D82A}">
                    <a16:rowId xmlns:a16="http://schemas.microsoft.com/office/drawing/2014/main" val="1404781591"/>
                  </a:ext>
                </a:extLst>
              </a:tr>
              <a:tr h="364563">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br>
                        <a:rPr lang="en-CA" sz="500" dirty="0"/>
                      </a:b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tc>
                  <a:txBody>
                    <a:bodyPr/>
                    <a:lstStyle/>
                    <a:p>
                      <a:pPr algn="ctr"/>
                      <a:r>
                        <a:rPr lang="en-CA" sz="500" dirty="0"/>
                        <a:t>.</a:t>
                      </a:r>
                    </a:p>
                    <a:p>
                      <a:pPr algn="ctr"/>
                      <a:r>
                        <a:rPr lang="en-CA" sz="500" dirty="0"/>
                        <a:t>.</a:t>
                      </a:r>
                    </a:p>
                    <a:p>
                      <a:pPr algn="ctr"/>
                      <a:r>
                        <a:rPr lang="en-CA" sz="500" dirty="0"/>
                        <a:t>.</a:t>
                      </a:r>
                      <a:endParaRPr lang="en-US" sz="500" dirty="0"/>
                    </a:p>
                  </a:txBody>
                  <a:tcPr/>
                </a:tc>
                <a:extLst>
                  <a:ext uri="{0D108BD9-81ED-4DB2-BD59-A6C34878D82A}">
                    <a16:rowId xmlns:a16="http://schemas.microsoft.com/office/drawing/2014/main" val="2854523445"/>
                  </a:ext>
                </a:extLst>
              </a:tr>
            </a:tbl>
          </a:graphicData>
        </a:graphic>
      </p:graphicFrame>
      <p:sp>
        <p:nvSpPr>
          <p:cNvPr id="12" name="TextBox 11">
            <a:extLst>
              <a:ext uri="{FF2B5EF4-FFF2-40B4-BE49-F238E27FC236}">
                <a16:creationId xmlns:a16="http://schemas.microsoft.com/office/drawing/2014/main" id="{B7519C9A-B958-4083-AD1F-14C00A29DA4B}"/>
              </a:ext>
            </a:extLst>
          </p:cNvPr>
          <p:cNvSpPr txBox="1"/>
          <p:nvPr/>
        </p:nvSpPr>
        <p:spPr>
          <a:xfrm>
            <a:off x="1473200" y="2881037"/>
            <a:ext cx="2191657" cy="276999"/>
          </a:xfrm>
          <a:prstGeom prst="rect">
            <a:avLst/>
          </a:prstGeom>
          <a:noFill/>
        </p:spPr>
        <p:txBody>
          <a:bodyPr wrap="square" rtlCol="0">
            <a:spAutoFit/>
          </a:bodyPr>
          <a:lstStyle/>
          <a:p>
            <a:pPr algn="ctr"/>
            <a:r>
              <a:rPr lang="en-CA" sz="1200" dirty="0"/>
              <a:t>AB</a:t>
            </a:r>
            <a:endParaRPr lang="en-US" sz="1200" dirty="0"/>
          </a:p>
        </p:txBody>
      </p:sp>
      <p:sp>
        <p:nvSpPr>
          <p:cNvPr id="15" name="TextBox 14">
            <a:extLst>
              <a:ext uri="{FF2B5EF4-FFF2-40B4-BE49-F238E27FC236}">
                <a16:creationId xmlns:a16="http://schemas.microsoft.com/office/drawing/2014/main" id="{89F810A2-6AD0-499E-A95D-5A6F65DCF741}"/>
              </a:ext>
            </a:extLst>
          </p:cNvPr>
          <p:cNvSpPr txBox="1"/>
          <p:nvPr/>
        </p:nvSpPr>
        <p:spPr>
          <a:xfrm>
            <a:off x="5510563" y="1320782"/>
            <a:ext cx="2191657" cy="276999"/>
          </a:xfrm>
          <a:prstGeom prst="rect">
            <a:avLst/>
          </a:prstGeom>
          <a:noFill/>
        </p:spPr>
        <p:txBody>
          <a:bodyPr wrap="square" rtlCol="0">
            <a:spAutoFit/>
          </a:bodyPr>
          <a:lstStyle/>
          <a:p>
            <a:pPr algn="ctr"/>
            <a:r>
              <a:rPr lang="en-CA" sz="1200" dirty="0"/>
              <a:t>BC</a:t>
            </a:r>
            <a:endParaRPr lang="en-US" sz="1200" dirty="0"/>
          </a:p>
        </p:txBody>
      </p:sp>
      <p:sp>
        <p:nvSpPr>
          <p:cNvPr id="16" name="TextBox 15">
            <a:extLst>
              <a:ext uri="{FF2B5EF4-FFF2-40B4-BE49-F238E27FC236}">
                <a16:creationId xmlns:a16="http://schemas.microsoft.com/office/drawing/2014/main" id="{4EE82BE3-F117-4276-AE33-9B46DCBB6D8B}"/>
              </a:ext>
            </a:extLst>
          </p:cNvPr>
          <p:cNvSpPr txBox="1"/>
          <p:nvPr/>
        </p:nvSpPr>
        <p:spPr>
          <a:xfrm>
            <a:off x="5510563" y="2898973"/>
            <a:ext cx="2191657" cy="276999"/>
          </a:xfrm>
          <a:prstGeom prst="rect">
            <a:avLst/>
          </a:prstGeom>
          <a:noFill/>
        </p:spPr>
        <p:txBody>
          <a:bodyPr wrap="square" rtlCol="0">
            <a:spAutoFit/>
          </a:bodyPr>
          <a:lstStyle/>
          <a:p>
            <a:pPr algn="ctr"/>
            <a:r>
              <a:rPr lang="en-CA" sz="1200" dirty="0"/>
              <a:t>ON</a:t>
            </a:r>
            <a:endParaRPr lang="en-US" sz="1200" dirty="0"/>
          </a:p>
        </p:txBody>
      </p:sp>
    </p:spTree>
    <p:extLst>
      <p:ext uri="{BB962C8B-B14F-4D97-AF65-F5344CB8AC3E}">
        <p14:creationId xmlns:p14="http://schemas.microsoft.com/office/powerpoint/2010/main" val="3434070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Train and Evaluation sets</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337656" y="1320782"/>
            <a:ext cx="4364973" cy="1346744"/>
          </a:xfrm>
        </p:spPr>
        <p:txBody>
          <a:bodyPr/>
          <a:lstStyle/>
          <a:p>
            <a:pPr marL="188912" lvl="3" indent="0">
              <a:buNone/>
            </a:pPr>
            <a:endParaRPr lang="en-CA" sz="1600" dirty="0"/>
          </a:p>
          <a:p>
            <a:pPr lvl="3"/>
            <a:endParaRPr lang="en-CA" sz="1600" dirty="0"/>
          </a:p>
          <a:p>
            <a:pPr lvl="3"/>
            <a:r>
              <a:rPr lang="en-US" sz="1600" dirty="0"/>
              <a:t>Further split each P/T into train and test based on the National Sentence Texts based on an 80/20 split.</a:t>
            </a:r>
          </a:p>
        </p:txBody>
      </p:sp>
      <p:graphicFrame>
        <p:nvGraphicFramePr>
          <p:cNvPr id="7" name="Table 3">
            <a:extLst>
              <a:ext uri="{FF2B5EF4-FFF2-40B4-BE49-F238E27FC236}">
                <a16:creationId xmlns:a16="http://schemas.microsoft.com/office/drawing/2014/main" id="{143D588A-DBF1-461E-8AC3-DCFF3F1A104C}"/>
              </a:ext>
            </a:extLst>
          </p:cNvPr>
          <p:cNvGraphicFramePr>
            <a:graphicFrameLocks noGrp="1"/>
          </p:cNvGraphicFramePr>
          <p:nvPr>
            <p:extLst>
              <p:ext uri="{D42A27DB-BD31-4B8C-83A1-F6EECF244321}">
                <p14:modId xmlns:p14="http://schemas.microsoft.com/office/powerpoint/2010/main" val="266436295"/>
              </p:ext>
            </p:extLst>
          </p:nvPr>
        </p:nvGraphicFramePr>
        <p:xfrm>
          <a:off x="781300" y="3174455"/>
          <a:ext cx="1729670" cy="121920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AB</a:t>
                      </a:r>
                      <a:endParaRPr lang="en-US" sz="400" dirty="0"/>
                    </a:p>
                  </a:txBody>
                  <a:tcPr/>
                </a:tc>
                <a:tc>
                  <a:txBody>
                    <a:bodyPr/>
                    <a:lstStyle/>
                    <a:p>
                      <a:pPr algn="ctr"/>
                      <a:r>
                        <a:rPr lang="en-CA" sz="400" dirty="0"/>
                        <a:t>A</a:t>
                      </a:r>
                      <a:endParaRPr lang="en-US" sz="400" dirty="0"/>
                    </a:p>
                  </a:txBody>
                  <a:tcPr/>
                </a:tc>
                <a:tc>
                  <a:txBody>
                    <a:bodyPr/>
                    <a:lstStyle/>
                    <a:p>
                      <a:pPr algn="ctr"/>
                      <a:r>
                        <a:rPr lang="en-CA" sz="400" dirty="0"/>
                        <a:t>a</a:t>
                      </a:r>
                      <a:endParaRPr lang="en-US" sz="400" dirty="0"/>
                    </a:p>
                  </a:txBody>
                  <a:tcPr/>
                </a:tc>
                <a:tc>
                  <a:txBody>
                    <a:bodyPr/>
                    <a:lstStyle/>
                    <a:p>
                      <a:pPr algn="ctr"/>
                      <a:r>
                        <a:rPr lang="en-CA" sz="400" dirty="0"/>
                        <a:t>Common Sentence</a:t>
                      </a:r>
                      <a:endParaRPr lang="en-US" sz="400" dirty="0"/>
                    </a:p>
                  </a:txBody>
                  <a:tcPr/>
                </a:tc>
                <a:tc>
                  <a:txBody>
                    <a:bodyPr/>
                    <a:lstStyle/>
                    <a:p>
                      <a:pPr algn="ctr"/>
                      <a:r>
                        <a:rPr lang="en-CA" sz="400" dirty="0"/>
                        <a:t>No</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AB</a:t>
                      </a:r>
                      <a:endParaRPr lang="en-US" sz="400" dirty="0"/>
                    </a:p>
                  </a:txBody>
                  <a:tcPr/>
                </a:tc>
                <a:tc>
                  <a:txBody>
                    <a:bodyPr/>
                    <a:lstStyle/>
                    <a:p>
                      <a:pPr algn="ctr"/>
                      <a:r>
                        <a:rPr lang="en-CA" sz="400" dirty="0"/>
                        <a:t>E</a:t>
                      </a:r>
                      <a:endParaRPr lang="en-US" sz="400" dirty="0"/>
                    </a:p>
                  </a:txBody>
                  <a:tcPr/>
                </a:tc>
                <a:tc>
                  <a:txBody>
                    <a:bodyPr/>
                    <a:lstStyle/>
                    <a:p>
                      <a:pPr algn="ctr"/>
                      <a:endParaRPr lang="en-US" sz="400" dirty="0"/>
                    </a:p>
                  </a:txBody>
                  <a:tcPr/>
                </a:tc>
                <a:tc>
                  <a:txBody>
                    <a:bodyPr/>
                    <a:lstStyle/>
                    <a:p>
                      <a:pPr algn="ctr"/>
                      <a:r>
                        <a:rPr lang="en-CA" sz="400" dirty="0"/>
                        <a:t>National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graphicFrame>
        <p:nvGraphicFramePr>
          <p:cNvPr id="11" name="Table 3">
            <a:extLst>
              <a:ext uri="{FF2B5EF4-FFF2-40B4-BE49-F238E27FC236}">
                <a16:creationId xmlns:a16="http://schemas.microsoft.com/office/drawing/2014/main" id="{795C83D1-1A29-4BDD-AD12-A00007AADE55}"/>
              </a:ext>
            </a:extLst>
          </p:cNvPr>
          <p:cNvGraphicFramePr>
            <a:graphicFrameLocks noGrp="1"/>
          </p:cNvGraphicFramePr>
          <p:nvPr>
            <p:extLst>
              <p:ext uri="{D42A27DB-BD31-4B8C-83A1-F6EECF244321}">
                <p14:modId xmlns:p14="http://schemas.microsoft.com/office/powerpoint/2010/main" val="1042787803"/>
              </p:ext>
            </p:extLst>
          </p:nvPr>
        </p:nvGraphicFramePr>
        <p:xfrm>
          <a:off x="2663370" y="3180307"/>
          <a:ext cx="1729670" cy="121920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AB</a:t>
                      </a:r>
                      <a:endParaRPr lang="en-US" sz="400" dirty="0"/>
                    </a:p>
                  </a:txBody>
                  <a:tcPr/>
                </a:tc>
                <a:tc>
                  <a:txBody>
                    <a:bodyPr/>
                    <a:lstStyle/>
                    <a:p>
                      <a:pPr algn="ctr"/>
                      <a:r>
                        <a:rPr lang="en-CA" sz="400" dirty="0"/>
                        <a:t>G</a:t>
                      </a:r>
                      <a:endParaRPr lang="en-US" sz="400" dirty="0"/>
                    </a:p>
                  </a:txBody>
                  <a:tcPr/>
                </a:tc>
                <a:tc>
                  <a:txBody>
                    <a:bodyPr/>
                    <a:lstStyle/>
                    <a:p>
                      <a:pPr algn="ctr"/>
                      <a:r>
                        <a:rPr lang="en-CA" sz="400" dirty="0"/>
                        <a:t>g</a:t>
                      </a:r>
                      <a:endParaRPr lang="en-US" sz="400" dirty="0"/>
                    </a:p>
                  </a:txBody>
                  <a:tcPr/>
                </a:tc>
                <a:tc>
                  <a:txBody>
                    <a:bodyPr/>
                    <a:lstStyle/>
                    <a:p>
                      <a:pPr algn="ctr"/>
                      <a:r>
                        <a:rPr lang="en-CA" sz="400" dirty="0"/>
                        <a:t>Common Sentence</a:t>
                      </a:r>
                      <a:endParaRPr lang="en-US" sz="400" dirty="0"/>
                    </a:p>
                  </a:txBody>
                  <a:tcPr/>
                </a:tc>
                <a:tc>
                  <a:txBody>
                    <a:bodyPr/>
                    <a:lstStyle/>
                    <a:p>
                      <a:pPr algn="ctr"/>
                      <a:r>
                        <a:rPr lang="en-CA" sz="400" dirty="0"/>
                        <a:t>No</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AB</a:t>
                      </a:r>
                      <a:endParaRPr lang="en-US" sz="400" dirty="0"/>
                    </a:p>
                  </a:txBody>
                  <a:tcPr/>
                </a:tc>
                <a:tc>
                  <a:txBody>
                    <a:bodyPr/>
                    <a:lstStyle/>
                    <a:p>
                      <a:pPr algn="ctr"/>
                      <a:r>
                        <a:rPr lang="en-CA" sz="400" dirty="0"/>
                        <a:t>B</a:t>
                      </a:r>
                      <a:endParaRPr lang="en-US" sz="400" dirty="0"/>
                    </a:p>
                  </a:txBody>
                  <a:tcPr/>
                </a:tc>
                <a:tc>
                  <a:txBody>
                    <a:bodyPr/>
                    <a:lstStyle/>
                    <a:p>
                      <a:pPr algn="ctr"/>
                      <a:endParaRPr lang="en-US" sz="400" dirty="0"/>
                    </a:p>
                  </a:txBody>
                  <a:tcPr/>
                </a:tc>
                <a:tc>
                  <a:txBody>
                    <a:bodyPr/>
                    <a:lstStyle/>
                    <a:p>
                      <a:pPr algn="ctr"/>
                      <a:r>
                        <a:rPr lang="en-CA" sz="400" dirty="0"/>
                        <a:t>National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graphicFrame>
        <p:nvGraphicFramePr>
          <p:cNvPr id="12" name="Table 3">
            <a:extLst>
              <a:ext uri="{FF2B5EF4-FFF2-40B4-BE49-F238E27FC236}">
                <a16:creationId xmlns:a16="http://schemas.microsoft.com/office/drawing/2014/main" id="{69E16B3A-4901-4DA2-B287-80ADBEFBEE61}"/>
              </a:ext>
            </a:extLst>
          </p:cNvPr>
          <p:cNvGraphicFramePr>
            <a:graphicFrameLocks noGrp="1"/>
          </p:cNvGraphicFramePr>
          <p:nvPr>
            <p:extLst>
              <p:ext uri="{D42A27DB-BD31-4B8C-83A1-F6EECF244321}">
                <p14:modId xmlns:p14="http://schemas.microsoft.com/office/powerpoint/2010/main" val="713591128"/>
              </p:ext>
            </p:extLst>
          </p:nvPr>
        </p:nvGraphicFramePr>
        <p:xfrm>
          <a:off x="4789636" y="1609633"/>
          <a:ext cx="1729670" cy="121920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BC</a:t>
                      </a:r>
                      <a:endParaRPr lang="en-US" sz="400" dirty="0"/>
                    </a:p>
                  </a:txBody>
                  <a:tcPr/>
                </a:tc>
                <a:tc>
                  <a:txBody>
                    <a:bodyPr/>
                    <a:lstStyle/>
                    <a:p>
                      <a:pPr algn="ctr"/>
                      <a:endParaRPr lang="en-US" sz="400" dirty="0"/>
                    </a:p>
                  </a:txBody>
                  <a:tcPr/>
                </a:tc>
                <a:tc>
                  <a:txBody>
                    <a:bodyPr/>
                    <a:lstStyle/>
                    <a:p>
                      <a:pPr algn="ctr"/>
                      <a:r>
                        <a:rPr lang="en-CA" sz="400" dirty="0"/>
                        <a:t>f</a:t>
                      </a:r>
                      <a:endParaRPr lang="en-US" sz="400" dirty="0"/>
                    </a:p>
                  </a:txBody>
                  <a:tcPr/>
                </a:tc>
                <a:tc>
                  <a:txBody>
                    <a:bodyPr/>
                    <a:lstStyle/>
                    <a:p>
                      <a:pPr algn="ctr"/>
                      <a:r>
                        <a:rPr lang="en-CA" sz="400" dirty="0"/>
                        <a:t>P/T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BC</a:t>
                      </a:r>
                      <a:endParaRPr lang="en-US" sz="400" dirty="0"/>
                    </a:p>
                  </a:txBody>
                  <a:tcPr/>
                </a:tc>
                <a:tc>
                  <a:txBody>
                    <a:bodyPr/>
                    <a:lstStyle/>
                    <a:p>
                      <a:pPr algn="ctr"/>
                      <a:r>
                        <a:rPr lang="en-CA" sz="400" dirty="0"/>
                        <a:t>A</a:t>
                      </a:r>
                      <a:endParaRPr lang="en-US" sz="400" dirty="0"/>
                    </a:p>
                  </a:txBody>
                  <a:tcPr/>
                </a:tc>
                <a:tc>
                  <a:txBody>
                    <a:bodyPr/>
                    <a:lstStyle/>
                    <a:p>
                      <a:pPr algn="ctr"/>
                      <a:r>
                        <a:rPr lang="en-CA" sz="400" dirty="0"/>
                        <a:t>a</a:t>
                      </a:r>
                      <a:endParaRPr lang="en-US" sz="400" dirty="0"/>
                    </a:p>
                  </a:txBody>
                  <a:tcPr/>
                </a:tc>
                <a:tc>
                  <a:txBody>
                    <a:bodyPr/>
                    <a:lstStyle/>
                    <a:p>
                      <a:pPr algn="ctr"/>
                      <a:r>
                        <a:rPr lang="en-CA" sz="400" dirty="0"/>
                        <a:t>Common Sentence</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graphicFrame>
        <p:nvGraphicFramePr>
          <p:cNvPr id="13" name="Table 3">
            <a:extLst>
              <a:ext uri="{FF2B5EF4-FFF2-40B4-BE49-F238E27FC236}">
                <a16:creationId xmlns:a16="http://schemas.microsoft.com/office/drawing/2014/main" id="{8A7BD835-A290-43D9-A7DF-74D64071D542}"/>
              </a:ext>
            </a:extLst>
          </p:cNvPr>
          <p:cNvGraphicFramePr>
            <a:graphicFrameLocks noGrp="1"/>
          </p:cNvGraphicFramePr>
          <p:nvPr>
            <p:extLst>
              <p:ext uri="{D42A27DB-BD31-4B8C-83A1-F6EECF244321}">
                <p14:modId xmlns:p14="http://schemas.microsoft.com/office/powerpoint/2010/main" val="2870713979"/>
              </p:ext>
            </p:extLst>
          </p:nvPr>
        </p:nvGraphicFramePr>
        <p:xfrm>
          <a:off x="6706561" y="1609633"/>
          <a:ext cx="1729670" cy="109728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BC</a:t>
                      </a:r>
                      <a:endParaRPr lang="en-US" sz="400" dirty="0"/>
                    </a:p>
                  </a:txBody>
                  <a:tcPr/>
                </a:tc>
                <a:tc>
                  <a:txBody>
                    <a:bodyPr/>
                    <a:lstStyle/>
                    <a:p>
                      <a:pPr algn="ctr"/>
                      <a:endParaRPr lang="en-US" sz="400" dirty="0"/>
                    </a:p>
                  </a:txBody>
                  <a:tcPr/>
                </a:tc>
                <a:tc>
                  <a:txBody>
                    <a:bodyPr/>
                    <a:lstStyle/>
                    <a:p>
                      <a:pPr algn="ctr"/>
                      <a:r>
                        <a:rPr lang="en-CA" sz="400" dirty="0" err="1"/>
                        <a:t>i</a:t>
                      </a:r>
                      <a:endParaRPr lang="en-US" sz="400" dirty="0"/>
                    </a:p>
                  </a:txBody>
                  <a:tcPr/>
                </a:tc>
                <a:tc>
                  <a:txBody>
                    <a:bodyPr/>
                    <a:lstStyle/>
                    <a:p>
                      <a:pPr algn="ctr"/>
                      <a:r>
                        <a:rPr lang="en-CA" sz="400" dirty="0"/>
                        <a:t>P/T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BC</a:t>
                      </a:r>
                      <a:endParaRPr lang="en-US" sz="400" dirty="0"/>
                    </a:p>
                  </a:txBody>
                  <a:tcPr/>
                </a:tc>
                <a:tc>
                  <a:txBody>
                    <a:bodyPr/>
                    <a:lstStyle/>
                    <a:p>
                      <a:pPr algn="ctr"/>
                      <a:r>
                        <a:rPr lang="en-CA" sz="400" dirty="0"/>
                        <a:t>B</a:t>
                      </a:r>
                      <a:endParaRPr lang="en-US" sz="400" dirty="0"/>
                    </a:p>
                  </a:txBody>
                  <a:tcPr/>
                </a:tc>
                <a:tc>
                  <a:txBody>
                    <a:bodyPr/>
                    <a:lstStyle/>
                    <a:p>
                      <a:pPr algn="ctr"/>
                      <a:endParaRPr lang="en-US" sz="400" dirty="0"/>
                    </a:p>
                  </a:txBody>
                  <a:tcPr/>
                </a:tc>
                <a:tc>
                  <a:txBody>
                    <a:bodyPr/>
                    <a:lstStyle/>
                    <a:p>
                      <a:pPr algn="ctr"/>
                      <a:r>
                        <a:rPr lang="en-CA" sz="400" dirty="0"/>
                        <a:t>National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graphicFrame>
        <p:nvGraphicFramePr>
          <p:cNvPr id="14" name="Table 3">
            <a:extLst>
              <a:ext uri="{FF2B5EF4-FFF2-40B4-BE49-F238E27FC236}">
                <a16:creationId xmlns:a16="http://schemas.microsoft.com/office/drawing/2014/main" id="{19B2DF2C-2355-4E44-BA3E-0FB61A6D8D10}"/>
              </a:ext>
            </a:extLst>
          </p:cNvPr>
          <p:cNvGraphicFramePr>
            <a:graphicFrameLocks noGrp="1"/>
          </p:cNvGraphicFramePr>
          <p:nvPr>
            <p:extLst>
              <p:ext uri="{D42A27DB-BD31-4B8C-83A1-F6EECF244321}">
                <p14:modId xmlns:p14="http://schemas.microsoft.com/office/powerpoint/2010/main" val="1935141688"/>
              </p:ext>
            </p:extLst>
          </p:nvPr>
        </p:nvGraphicFramePr>
        <p:xfrm>
          <a:off x="4789636" y="3174455"/>
          <a:ext cx="1729670" cy="121920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ON</a:t>
                      </a:r>
                      <a:endParaRPr lang="en-US" sz="400" dirty="0"/>
                    </a:p>
                  </a:txBody>
                  <a:tcPr/>
                </a:tc>
                <a:tc>
                  <a:txBody>
                    <a:bodyPr/>
                    <a:lstStyle/>
                    <a:p>
                      <a:pPr algn="ctr"/>
                      <a:r>
                        <a:rPr lang="en-CA" sz="400" dirty="0"/>
                        <a:t>A</a:t>
                      </a:r>
                      <a:endParaRPr lang="en-US" sz="400" dirty="0"/>
                    </a:p>
                  </a:txBody>
                  <a:tcPr/>
                </a:tc>
                <a:tc>
                  <a:txBody>
                    <a:bodyPr/>
                    <a:lstStyle/>
                    <a:p>
                      <a:pPr algn="ctr"/>
                      <a:endParaRPr lang="en-US" sz="400" dirty="0"/>
                    </a:p>
                  </a:txBody>
                  <a:tcPr/>
                </a:tc>
                <a:tc>
                  <a:txBody>
                    <a:bodyPr/>
                    <a:lstStyle/>
                    <a:p>
                      <a:pPr algn="ctr"/>
                      <a:r>
                        <a:rPr lang="en-CA" sz="400" dirty="0"/>
                        <a:t>National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ON</a:t>
                      </a:r>
                      <a:endParaRPr lang="en-US" sz="400" dirty="0"/>
                    </a:p>
                  </a:txBody>
                  <a:tcPr/>
                </a:tc>
                <a:tc>
                  <a:txBody>
                    <a:bodyPr/>
                    <a:lstStyle/>
                    <a:p>
                      <a:pPr algn="ctr"/>
                      <a:r>
                        <a:rPr lang="en-CA" sz="400" dirty="0"/>
                        <a:t>J</a:t>
                      </a:r>
                      <a:endParaRPr lang="en-US" sz="400" dirty="0"/>
                    </a:p>
                  </a:txBody>
                  <a:tcPr/>
                </a:tc>
                <a:tc>
                  <a:txBody>
                    <a:bodyPr/>
                    <a:lstStyle/>
                    <a:p>
                      <a:pPr algn="ctr"/>
                      <a:r>
                        <a:rPr lang="en-CA" sz="400" dirty="0"/>
                        <a:t>j</a:t>
                      </a:r>
                      <a:endParaRPr lang="en-US" sz="400" dirty="0"/>
                    </a:p>
                  </a:txBody>
                  <a:tcPr/>
                </a:tc>
                <a:tc>
                  <a:txBody>
                    <a:bodyPr/>
                    <a:lstStyle/>
                    <a:p>
                      <a:pPr algn="ctr"/>
                      <a:r>
                        <a:rPr lang="en-CA" sz="400" dirty="0"/>
                        <a:t>Common Sentence</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graphicFrame>
        <p:nvGraphicFramePr>
          <p:cNvPr id="15" name="Table 3">
            <a:extLst>
              <a:ext uri="{FF2B5EF4-FFF2-40B4-BE49-F238E27FC236}">
                <a16:creationId xmlns:a16="http://schemas.microsoft.com/office/drawing/2014/main" id="{F02F5BCC-53D4-47E0-B913-482979147DD3}"/>
              </a:ext>
            </a:extLst>
          </p:cNvPr>
          <p:cNvGraphicFramePr>
            <a:graphicFrameLocks noGrp="1"/>
          </p:cNvGraphicFramePr>
          <p:nvPr>
            <p:extLst>
              <p:ext uri="{D42A27DB-BD31-4B8C-83A1-F6EECF244321}">
                <p14:modId xmlns:p14="http://schemas.microsoft.com/office/powerpoint/2010/main" val="1247789692"/>
              </p:ext>
            </p:extLst>
          </p:nvPr>
        </p:nvGraphicFramePr>
        <p:xfrm>
          <a:off x="6706561" y="3149418"/>
          <a:ext cx="1729670" cy="1219200"/>
        </p:xfrm>
        <a:graphic>
          <a:graphicData uri="http://schemas.openxmlformats.org/drawingml/2006/table">
            <a:tbl>
              <a:tblPr firstRow="1" bandRow="1">
                <a:tableStyleId>{5C22544A-7EE6-4342-B048-85BDC9FD1C3A}</a:tableStyleId>
              </a:tblPr>
              <a:tblGrid>
                <a:gridCol w="345934">
                  <a:extLst>
                    <a:ext uri="{9D8B030D-6E8A-4147-A177-3AD203B41FA5}">
                      <a16:colId xmlns:a16="http://schemas.microsoft.com/office/drawing/2014/main" val="861921059"/>
                    </a:ext>
                  </a:extLst>
                </a:gridCol>
                <a:gridCol w="345934">
                  <a:extLst>
                    <a:ext uri="{9D8B030D-6E8A-4147-A177-3AD203B41FA5}">
                      <a16:colId xmlns:a16="http://schemas.microsoft.com/office/drawing/2014/main" val="3218991976"/>
                    </a:ext>
                  </a:extLst>
                </a:gridCol>
                <a:gridCol w="345934">
                  <a:extLst>
                    <a:ext uri="{9D8B030D-6E8A-4147-A177-3AD203B41FA5}">
                      <a16:colId xmlns:a16="http://schemas.microsoft.com/office/drawing/2014/main" val="2497260838"/>
                    </a:ext>
                  </a:extLst>
                </a:gridCol>
                <a:gridCol w="345934">
                  <a:extLst>
                    <a:ext uri="{9D8B030D-6E8A-4147-A177-3AD203B41FA5}">
                      <a16:colId xmlns:a16="http://schemas.microsoft.com/office/drawing/2014/main" val="186531451"/>
                    </a:ext>
                  </a:extLst>
                </a:gridCol>
                <a:gridCol w="345934">
                  <a:extLst>
                    <a:ext uri="{9D8B030D-6E8A-4147-A177-3AD203B41FA5}">
                      <a16:colId xmlns:a16="http://schemas.microsoft.com/office/drawing/2014/main" val="2907955542"/>
                    </a:ext>
                  </a:extLst>
                </a:gridCol>
              </a:tblGrid>
              <a:tr h="247802">
                <a:tc>
                  <a:txBody>
                    <a:bodyPr/>
                    <a:lstStyle/>
                    <a:p>
                      <a:pPr algn="ctr"/>
                      <a:r>
                        <a:rPr lang="en-CA" sz="400" dirty="0"/>
                        <a:t>Province/Territory</a:t>
                      </a:r>
                      <a:endParaRPr lang="en-US" sz="400" dirty="0"/>
                    </a:p>
                  </a:txBody>
                  <a:tcPr/>
                </a:tc>
                <a:tc>
                  <a:txBody>
                    <a:bodyPr/>
                    <a:lstStyle/>
                    <a:p>
                      <a:pPr algn="ctr"/>
                      <a:r>
                        <a:rPr lang="en-CA" sz="400" dirty="0"/>
                        <a:t>National Sentence Text</a:t>
                      </a:r>
                      <a:endParaRPr lang="en-US" sz="400" dirty="0"/>
                    </a:p>
                  </a:txBody>
                  <a:tcPr/>
                </a:tc>
                <a:tc>
                  <a:txBody>
                    <a:bodyPr/>
                    <a:lstStyle/>
                    <a:p>
                      <a:pPr algn="ctr"/>
                      <a:r>
                        <a:rPr lang="en-CA" sz="400" dirty="0"/>
                        <a:t>P/T Sentence Text</a:t>
                      </a:r>
                      <a:endParaRPr lang="en-US" sz="400" dirty="0"/>
                    </a:p>
                  </a:txBody>
                  <a:tcPr/>
                </a:tc>
                <a:tc>
                  <a:txBody>
                    <a:bodyPr/>
                    <a:lstStyle/>
                    <a:p>
                      <a:pPr algn="ctr"/>
                      <a:r>
                        <a:rPr lang="en-CA" sz="400" dirty="0"/>
                        <a:t>Difference Type</a:t>
                      </a:r>
                      <a:endParaRPr lang="en-US" sz="400" dirty="0"/>
                    </a:p>
                  </a:txBody>
                  <a:tcPr/>
                </a:tc>
                <a:tc>
                  <a:txBody>
                    <a:bodyPr/>
                    <a:lstStyle/>
                    <a:p>
                      <a:pPr algn="ctr"/>
                      <a:r>
                        <a:rPr lang="en-CA" sz="400" dirty="0"/>
                        <a:t>Variation</a:t>
                      </a:r>
                      <a:endParaRPr lang="en-US" sz="400" dirty="0"/>
                    </a:p>
                  </a:txBody>
                  <a:tcPr/>
                </a:tc>
                <a:extLst>
                  <a:ext uri="{0D108BD9-81ED-4DB2-BD59-A6C34878D82A}">
                    <a16:rowId xmlns:a16="http://schemas.microsoft.com/office/drawing/2014/main" val="2879471488"/>
                  </a:ext>
                </a:extLst>
              </a:tr>
              <a:tr h="188801">
                <a:tc>
                  <a:txBody>
                    <a:bodyPr/>
                    <a:lstStyle/>
                    <a:p>
                      <a:pPr algn="ctr"/>
                      <a:r>
                        <a:rPr lang="en-CA" sz="400" dirty="0"/>
                        <a:t>ON</a:t>
                      </a:r>
                      <a:endParaRPr lang="en-US" sz="400" dirty="0"/>
                    </a:p>
                  </a:txBody>
                  <a:tcPr/>
                </a:tc>
                <a:tc>
                  <a:txBody>
                    <a:bodyPr/>
                    <a:lstStyle/>
                    <a:p>
                      <a:pPr algn="ctr"/>
                      <a:r>
                        <a:rPr lang="en-CA" sz="400" dirty="0"/>
                        <a:t>K</a:t>
                      </a:r>
                      <a:endParaRPr lang="en-US" sz="400" dirty="0"/>
                    </a:p>
                  </a:txBody>
                  <a:tcPr/>
                </a:tc>
                <a:tc>
                  <a:txBody>
                    <a:bodyPr/>
                    <a:lstStyle/>
                    <a:p>
                      <a:pPr algn="ctr"/>
                      <a:r>
                        <a:rPr lang="en-CA" sz="400" dirty="0"/>
                        <a:t>k</a:t>
                      </a:r>
                      <a:endParaRPr lang="en-US" sz="400" dirty="0"/>
                    </a:p>
                  </a:txBody>
                  <a:tcPr/>
                </a:tc>
                <a:tc>
                  <a:txBody>
                    <a:bodyPr/>
                    <a:lstStyle/>
                    <a:p>
                      <a:pPr algn="ctr"/>
                      <a:r>
                        <a:rPr lang="en-CA" sz="400" dirty="0"/>
                        <a:t>Common Sentence</a:t>
                      </a:r>
                      <a:endParaRPr lang="en-US" sz="400" dirty="0"/>
                    </a:p>
                  </a:txBody>
                  <a:tcPr/>
                </a:tc>
                <a:tc>
                  <a:txBody>
                    <a:bodyPr/>
                    <a:lstStyle/>
                    <a:p>
                      <a:pPr algn="ctr"/>
                      <a:r>
                        <a:rPr lang="en-CA" sz="400" dirty="0"/>
                        <a:t>No</a:t>
                      </a:r>
                      <a:endParaRPr lang="en-US" sz="400" dirty="0"/>
                    </a:p>
                  </a:txBody>
                  <a:tcPr/>
                </a:tc>
                <a:extLst>
                  <a:ext uri="{0D108BD9-81ED-4DB2-BD59-A6C34878D82A}">
                    <a16:rowId xmlns:a16="http://schemas.microsoft.com/office/drawing/2014/main" val="2543368659"/>
                  </a:ext>
                </a:extLst>
              </a:tr>
              <a:tr h="129801">
                <a:tc>
                  <a:txBody>
                    <a:bodyPr/>
                    <a:lstStyle/>
                    <a:p>
                      <a:pPr algn="ctr"/>
                      <a:r>
                        <a:rPr lang="en-CA" sz="400" dirty="0"/>
                        <a:t>ON</a:t>
                      </a:r>
                      <a:endParaRPr lang="en-US" sz="400" dirty="0"/>
                    </a:p>
                  </a:txBody>
                  <a:tcPr/>
                </a:tc>
                <a:tc>
                  <a:txBody>
                    <a:bodyPr/>
                    <a:lstStyle/>
                    <a:p>
                      <a:pPr algn="ctr"/>
                      <a:r>
                        <a:rPr lang="en-CA" sz="400" dirty="0"/>
                        <a:t>C</a:t>
                      </a:r>
                      <a:endParaRPr lang="en-US" sz="400" dirty="0"/>
                    </a:p>
                  </a:txBody>
                  <a:tcPr/>
                </a:tc>
                <a:tc>
                  <a:txBody>
                    <a:bodyPr/>
                    <a:lstStyle/>
                    <a:p>
                      <a:pPr algn="ctr"/>
                      <a:endParaRPr lang="en-US" sz="400" dirty="0"/>
                    </a:p>
                  </a:txBody>
                  <a:tcPr/>
                </a:tc>
                <a:tc>
                  <a:txBody>
                    <a:bodyPr/>
                    <a:lstStyle/>
                    <a:p>
                      <a:pPr algn="ctr"/>
                      <a:r>
                        <a:rPr lang="en-CA" sz="400" dirty="0"/>
                        <a:t>National Only</a:t>
                      </a:r>
                      <a:endParaRPr lang="en-US" sz="400" dirty="0"/>
                    </a:p>
                  </a:txBody>
                  <a:tcPr/>
                </a:tc>
                <a:tc>
                  <a:txBody>
                    <a:bodyPr/>
                    <a:lstStyle/>
                    <a:p>
                      <a:pPr algn="ctr"/>
                      <a:r>
                        <a:rPr lang="en-CA" sz="400" dirty="0"/>
                        <a:t>Yes</a:t>
                      </a:r>
                      <a:endParaRPr lang="en-US" sz="400" dirty="0"/>
                    </a:p>
                  </a:txBody>
                  <a:tcPr/>
                </a:tc>
                <a:extLst>
                  <a:ext uri="{0D108BD9-81ED-4DB2-BD59-A6C34878D82A}">
                    <a16:rowId xmlns:a16="http://schemas.microsoft.com/office/drawing/2014/main" val="1404781591"/>
                  </a:ext>
                </a:extLst>
              </a:tr>
              <a:tr h="247802">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br>
                        <a:rPr lang="en-CA" sz="400" dirty="0"/>
                      </a:b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tc>
                  <a:txBody>
                    <a:bodyPr/>
                    <a:lstStyle/>
                    <a:p>
                      <a:pPr algn="ctr"/>
                      <a:r>
                        <a:rPr lang="en-CA" sz="400" dirty="0"/>
                        <a:t>.</a:t>
                      </a:r>
                    </a:p>
                    <a:p>
                      <a:pPr algn="ctr"/>
                      <a:r>
                        <a:rPr lang="en-CA" sz="400" dirty="0"/>
                        <a:t>.</a:t>
                      </a:r>
                    </a:p>
                    <a:p>
                      <a:pPr algn="ctr"/>
                      <a:r>
                        <a:rPr lang="en-CA" sz="400" dirty="0"/>
                        <a:t>.</a:t>
                      </a:r>
                      <a:endParaRPr lang="en-US" sz="400" dirty="0"/>
                    </a:p>
                  </a:txBody>
                  <a:tcPr/>
                </a:tc>
                <a:extLst>
                  <a:ext uri="{0D108BD9-81ED-4DB2-BD59-A6C34878D82A}">
                    <a16:rowId xmlns:a16="http://schemas.microsoft.com/office/drawing/2014/main" val="2854523445"/>
                  </a:ext>
                </a:extLst>
              </a:tr>
            </a:tbl>
          </a:graphicData>
        </a:graphic>
      </p:graphicFrame>
      <p:sp>
        <p:nvSpPr>
          <p:cNvPr id="16" name="TextBox 15">
            <a:extLst>
              <a:ext uri="{FF2B5EF4-FFF2-40B4-BE49-F238E27FC236}">
                <a16:creationId xmlns:a16="http://schemas.microsoft.com/office/drawing/2014/main" id="{E1336F32-6462-4096-B8FE-8CBA66EEE0E5}"/>
              </a:ext>
            </a:extLst>
          </p:cNvPr>
          <p:cNvSpPr txBox="1"/>
          <p:nvPr/>
        </p:nvSpPr>
        <p:spPr>
          <a:xfrm>
            <a:off x="550306" y="2903308"/>
            <a:ext cx="2191657" cy="276999"/>
          </a:xfrm>
          <a:prstGeom prst="rect">
            <a:avLst/>
          </a:prstGeom>
          <a:noFill/>
        </p:spPr>
        <p:txBody>
          <a:bodyPr wrap="square" rtlCol="0">
            <a:spAutoFit/>
          </a:bodyPr>
          <a:lstStyle/>
          <a:p>
            <a:pPr algn="ctr"/>
            <a:r>
              <a:rPr lang="en-CA" sz="1200" dirty="0"/>
              <a:t>AB Train</a:t>
            </a:r>
            <a:endParaRPr lang="en-US" sz="1200" dirty="0"/>
          </a:p>
        </p:txBody>
      </p:sp>
      <p:sp>
        <p:nvSpPr>
          <p:cNvPr id="17" name="TextBox 16">
            <a:extLst>
              <a:ext uri="{FF2B5EF4-FFF2-40B4-BE49-F238E27FC236}">
                <a16:creationId xmlns:a16="http://schemas.microsoft.com/office/drawing/2014/main" id="{42DC0D11-1A75-4AF5-81F7-5460C11C343D}"/>
              </a:ext>
            </a:extLst>
          </p:cNvPr>
          <p:cNvSpPr txBox="1"/>
          <p:nvPr/>
        </p:nvSpPr>
        <p:spPr>
          <a:xfrm>
            <a:off x="2327072" y="2917208"/>
            <a:ext cx="2191657" cy="276999"/>
          </a:xfrm>
          <a:prstGeom prst="rect">
            <a:avLst/>
          </a:prstGeom>
          <a:noFill/>
        </p:spPr>
        <p:txBody>
          <a:bodyPr wrap="square" rtlCol="0">
            <a:spAutoFit/>
          </a:bodyPr>
          <a:lstStyle/>
          <a:p>
            <a:pPr algn="ctr"/>
            <a:r>
              <a:rPr lang="en-CA" sz="1200" dirty="0"/>
              <a:t>AB Test</a:t>
            </a:r>
            <a:endParaRPr lang="en-US" sz="1200" dirty="0"/>
          </a:p>
        </p:txBody>
      </p:sp>
      <p:sp>
        <p:nvSpPr>
          <p:cNvPr id="18" name="TextBox 17">
            <a:extLst>
              <a:ext uri="{FF2B5EF4-FFF2-40B4-BE49-F238E27FC236}">
                <a16:creationId xmlns:a16="http://schemas.microsoft.com/office/drawing/2014/main" id="{7DDCD71D-AE41-4721-B0A0-12F53831AE5E}"/>
              </a:ext>
            </a:extLst>
          </p:cNvPr>
          <p:cNvSpPr txBox="1"/>
          <p:nvPr/>
        </p:nvSpPr>
        <p:spPr>
          <a:xfrm>
            <a:off x="4615676" y="1306882"/>
            <a:ext cx="2191657" cy="276999"/>
          </a:xfrm>
          <a:prstGeom prst="rect">
            <a:avLst/>
          </a:prstGeom>
          <a:noFill/>
        </p:spPr>
        <p:txBody>
          <a:bodyPr wrap="square" rtlCol="0">
            <a:spAutoFit/>
          </a:bodyPr>
          <a:lstStyle/>
          <a:p>
            <a:pPr algn="ctr"/>
            <a:r>
              <a:rPr lang="en-CA" sz="1200" dirty="0"/>
              <a:t>BC Train</a:t>
            </a:r>
            <a:endParaRPr lang="en-US" sz="1200" dirty="0"/>
          </a:p>
        </p:txBody>
      </p:sp>
      <p:sp>
        <p:nvSpPr>
          <p:cNvPr id="19" name="TextBox 18">
            <a:extLst>
              <a:ext uri="{FF2B5EF4-FFF2-40B4-BE49-F238E27FC236}">
                <a16:creationId xmlns:a16="http://schemas.microsoft.com/office/drawing/2014/main" id="{DB3996EC-F739-4EFF-9924-E1C530AFC132}"/>
              </a:ext>
            </a:extLst>
          </p:cNvPr>
          <p:cNvSpPr txBox="1"/>
          <p:nvPr/>
        </p:nvSpPr>
        <p:spPr>
          <a:xfrm>
            <a:off x="6392442" y="1320782"/>
            <a:ext cx="2191657" cy="276999"/>
          </a:xfrm>
          <a:prstGeom prst="rect">
            <a:avLst/>
          </a:prstGeom>
          <a:noFill/>
        </p:spPr>
        <p:txBody>
          <a:bodyPr wrap="square" rtlCol="0">
            <a:spAutoFit/>
          </a:bodyPr>
          <a:lstStyle/>
          <a:p>
            <a:pPr algn="ctr"/>
            <a:r>
              <a:rPr lang="en-CA" sz="1200" dirty="0"/>
              <a:t>BC Test</a:t>
            </a:r>
            <a:endParaRPr lang="en-US" sz="1200" dirty="0"/>
          </a:p>
        </p:txBody>
      </p:sp>
      <p:sp>
        <p:nvSpPr>
          <p:cNvPr id="20" name="TextBox 19">
            <a:extLst>
              <a:ext uri="{FF2B5EF4-FFF2-40B4-BE49-F238E27FC236}">
                <a16:creationId xmlns:a16="http://schemas.microsoft.com/office/drawing/2014/main" id="{2568DA7A-9EC1-4913-8FE0-06D9F21B8E09}"/>
              </a:ext>
            </a:extLst>
          </p:cNvPr>
          <p:cNvSpPr txBox="1"/>
          <p:nvPr/>
        </p:nvSpPr>
        <p:spPr>
          <a:xfrm>
            <a:off x="4671129" y="2900135"/>
            <a:ext cx="2191657" cy="276999"/>
          </a:xfrm>
          <a:prstGeom prst="rect">
            <a:avLst/>
          </a:prstGeom>
          <a:noFill/>
        </p:spPr>
        <p:txBody>
          <a:bodyPr wrap="square" rtlCol="0">
            <a:spAutoFit/>
          </a:bodyPr>
          <a:lstStyle/>
          <a:p>
            <a:pPr algn="ctr"/>
            <a:r>
              <a:rPr lang="en-CA" sz="1200" dirty="0"/>
              <a:t>ON Train</a:t>
            </a:r>
            <a:endParaRPr lang="en-US" sz="1200" dirty="0"/>
          </a:p>
        </p:txBody>
      </p:sp>
      <p:sp>
        <p:nvSpPr>
          <p:cNvPr id="21" name="TextBox 20">
            <a:extLst>
              <a:ext uri="{FF2B5EF4-FFF2-40B4-BE49-F238E27FC236}">
                <a16:creationId xmlns:a16="http://schemas.microsoft.com/office/drawing/2014/main" id="{832AE828-7634-40A1-8D83-4FCAE63C99B1}"/>
              </a:ext>
            </a:extLst>
          </p:cNvPr>
          <p:cNvSpPr txBox="1"/>
          <p:nvPr/>
        </p:nvSpPr>
        <p:spPr>
          <a:xfrm>
            <a:off x="6447895" y="2914035"/>
            <a:ext cx="2191657" cy="276999"/>
          </a:xfrm>
          <a:prstGeom prst="rect">
            <a:avLst/>
          </a:prstGeom>
          <a:noFill/>
        </p:spPr>
        <p:txBody>
          <a:bodyPr wrap="square" rtlCol="0">
            <a:spAutoFit/>
          </a:bodyPr>
          <a:lstStyle/>
          <a:p>
            <a:pPr algn="ctr"/>
            <a:r>
              <a:rPr lang="en-CA" sz="1200" dirty="0"/>
              <a:t>ON Test</a:t>
            </a:r>
            <a:endParaRPr lang="en-US" sz="1200" dirty="0"/>
          </a:p>
        </p:txBody>
      </p:sp>
    </p:spTree>
    <p:extLst>
      <p:ext uri="{BB962C8B-B14F-4D97-AF65-F5344CB8AC3E}">
        <p14:creationId xmlns:p14="http://schemas.microsoft.com/office/powerpoint/2010/main" val="126250963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Train and Evaluation distributions</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328483" y="1346926"/>
            <a:ext cx="4364973" cy="1346744"/>
          </a:xfrm>
        </p:spPr>
        <p:txBody>
          <a:bodyPr/>
          <a:lstStyle/>
          <a:p>
            <a:pPr marL="188912" lvl="3" indent="0">
              <a:buNone/>
            </a:pPr>
            <a:endParaRPr lang="en-CA" sz="1600" dirty="0"/>
          </a:p>
          <a:p>
            <a:pPr lvl="3"/>
            <a:endParaRPr lang="en-CA" sz="1600" dirty="0"/>
          </a:p>
        </p:txBody>
      </p:sp>
      <p:graphicFrame>
        <p:nvGraphicFramePr>
          <p:cNvPr id="5" name="Table 5">
            <a:extLst>
              <a:ext uri="{FF2B5EF4-FFF2-40B4-BE49-F238E27FC236}">
                <a16:creationId xmlns:a16="http://schemas.microsoft.com/office/drawing/2014/main" id="{D26966BB-5C28-48EA-82A2-4333282BABDD}"/>
              </a:ext>
            </a:extLst>
          </p:cNvPr>
          <p:cNvGraphicFramePr>
            <a:graphicFrameLocks noGrp="1"/>
          </p:cNvGraphicFramePr>
          <p:nvPr>
            <p:extLst>
              <p:ext uri="{D42A27DB-BD31-4B8C-83A1-F6EECF244321}">
                <p14:modId xmlns:p14="http://schemas.microsoft.com/office/powerpoint/2010/main" val="568383732"/>
              </p:ext>
            </p:extLst>
          </p:nvPr>
        </p:nvGraphicFramePr>
        <p:xfrm>
          <a:off x="2407456" y="1681843"/>
          <a:ext cx="4572000" cy="2966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950202171"/>
                    </a:ext>
                  </a:extLst>
                </a:gridCol>
                <a:gridCol w="1524000">
                  <a:extLst>
                    <a:ext uri="{9D8B030D-6E8A-4147-A177-3AD203B41FA5}">
                      <a16:colId xmlns:a16="http://schemas.microsoft.com/office/drawing/2014/main" val="3909781095"/>
                    </a:ext>
                  </a:extLst>
                </a:gridCol>
                <a:gridCol w="1524000">
                  <a:extLst>
                    <a:ext uri="{9D8B030D-6E8A-4147-A177-3AD203B41FA5}">
                      <a16:colId xmlns:a16="http://schemas.microsoft.com/office/drawing/2014/main" val="3482486957"/>
                    </a:ext>
                  </a:extLst>
                </a:gridCol>
              </a:tblGrid>
              <a:tr h="370840">
                <a:tc>
                  <a:txBody>
                    <a:bodyPr/>
                    <a:lstStyle/>
                    <a:p>
                      <a:pPr algn="ctr"/>
                      <a:r>
                        <a:rPr lang="en-CA" sz="1100" dirty="0"/>
                        <a:t>Province/Territory</a:t>
                      </a:r>
                      <a:endParaRPr lang="en-US" sz="1100" dirty="0"/>
                    </a:p>
                  </a:txBody>
                  <a:tcPr/>
                </a:tc>
                <a:tc>
                  <a:txBody>
                    <a:bodyPr/>
                    <a:lstStyle/>
                    <a:p>
                      <a:pPr algn="ctr"/>
                      <a:r>
                        <a:rPr lang="en-CA" sz="1100" dirty="0"/>
                        <a:t>Train set</a:t>
                      </a:r>
                      <a:endParaRPr lang="en-US" sz="1100" dirty="0"/>
                    </a:p>
                  </a:txBody>
                  <a:tcPr/>
                </a:tc>
                <a:tc>
                  <a:txBody>
                    <a:bodyPr/>
                    <a:lstStyle/>
                    <a:p>
                      <a:pPr algn="ctr"/>
                      <a:r>
                        <a:rPr lang="en-CA" sz="1100" dirty="0"/>
                        <a:t>Evaluation set</a:t>
                      </a:r>
                      <a:endParaRPr lang="en-US" sz="1100" dirty="0"/>
                    </a:p>
                  </a:txBody>
                  <a:tcPr/>
                </a:tc>
                <a:extLst>
                  <a:ext uri="{0D108BD9-81ED-4DB2-BD59-A6C34878D82A}">
                    <a16:rowId xmlns:a16="http://schemas.microsoft.com/office/drawing/2014/main" val="772261355"/>
                  </a:ext>
                </a:extLst>
              </a:tr>
              <a:tr h="370840">
                <a:tc>
                  <a:txBody>
                    <a:bodyPr/>
                    <a:lstStyle/>
                    <a:p>
                      <a:pPr algn="ctr"/>
                      <a:r>
                        <a:rPr lang="en-CA" sz="1100" dirty="0"/>
                        <a:t>AB</a:t>
                      </a:r>
                      <a:endParaRPr lang="en-US" sz="1100" dirty="0"/>
                    </a:p>
                  </a:txBody>
                  <a:tcPr/>
                </a:tc>
                <a:tc>
                  <a:txBody>
                    <a:bodyPr/>
                    <a:lstStyle/>
                    <a:p>
                      <a:pPr algn="ctr"/>
                      <a:r>
                        <a:rPr lang="en-CA" sz="1100" dirty="0"/>
                        <a:t>777</a:t>
                      </a:r>
                      <a:endParaRPr lang="en-US" sz="1100" dirty="0"/>
                    </a:p>
                  </a:txBody>
                  <a:tcPr/>
                </a:tc>
                <a:tc>
                  <a:txBody>
                    <a:bodyPr/>
                    <a:lstStyle/>
                    <a:p>
                      <a:pPr algn="ctr"/>
                      <a:r>
                        <a:rPr lang="en-CA" sz="1100" dirty="0"/>
                        <a:t>194</a:t>
                      </a:r>
                      <a:endParaRPr lang="en-US" sz="1100" dirty="0"/>
                    </a:p>
                  </a:txBody>
                  <a:tcPr/>
                </a:tc>
                <a:extLst>
                  <a:ext uri="{0D108BD9-81ED-4DB2-BD59-A6C34878D82A}">
                    <a16:rowId xmlns:a16="http://schemas.microsoft.com/office/drawing/2014/main" val="653290782"/>
                  </a:ext>
                </a:extLst>
              </a:tr>
              <a:tr h="370840">
                <a:tc>
                  <a:txBody>
                    <a:bodyPr/>
                    <a:lstStyle/>
                    <a:p>
                      <a:pPr algn="ctr"/>
                      <a:r>
                        <a:rPr lang="en-CA" sz="1100" dirty="0"/>
                        <a:t>BC</a:t>
                      </a:r>
                      <a:endParaRPr lang="en-US" sz="1100" dirty="0"/>
                    </a:p>
                  </a:txBody>
                  <a:tcPr/>
                </a:tc>
                <a:tc>
                  <a:txBody>
                    <a:bodyPr/>
                    <a:lstStyle/>
                    <a:p>
                      <a:pPr algn="ctr"/>
                      <a:r>
                        <a:rPr lang="en-CA" sz="1100" dirty="0"/>
                        <a:t>742</a:t>
                      </a:r>
                      <a:endParaRPr lang="en-US" sz="1100" dirty="0"/>
                    </a:p>
                  </a:txBody>
                  <a:tcPr/>
                </a:tc>
                <a:tc>
                  <a:txBody>
                    <a:bodyPr/>
                    <a:lstStyle/>
                    <a:p>
                      <a:pPr algn="ctr"/>
                      <a:r>
                        <a:rPr lang="en-CA" sz="1100" dirty="0"/>
                        <a:t>186</a:t>
                      </a:r>
                      <a:endParaRPr lang="en-US" sz="1100" dirty="0"/>
                    </a:p>
                  </a:txBody>
                  <a:tcPr/>
                </a:tc>
                <a:extLst>
                  <a:ext uri="{0D108BD9-81ED-4DB2-BD59-A6C34878D82A}">
                    <a16:rowId xmlns:a16="http://schemas.microsoft.com/office/drawing/2014/main" val="800619631"/>
                  </a:ext>
                </a:extLst>
              </a:tr>
              <a:tr h="370840">
                <a:tc>
                  <a:txBody>
                    <a:bodyPr/>
                    <a:lstStyle/>
                    <a:p>
                      <a:pPr algn="ctr"/>
                      <a:r>
                        <a:rPr lang="en-CA" sz="1100" dirty="0"/>
                        <a:t>NS</a:t>
                      </a:r>
                      <a:endParaRPr lang="en-US" sz="1100" dirty="0"/>
                    </a:p>
                  </a:txBody>
                  <a:tcPr/>
                </a:tc>
                <a:tc>
                  <a:txBody>
                    <a:bodyPr/>
                    <a:lstStyle/>
                    <a:p>
                      <a:pPr algn="ctr"/>
                      <a:r>
                        <a:rPr lang="en-CA" sz="1100" dirty="0"/>
                        <a:t>58</a:t>
                      </a:r>
                      <a:endParaRPr lang="en-US" sz="1100" dirty="0"/>
                    </a:p>
                  </a:txBody>
                  <a:tcPr/>
                </a:tc>
                <a:tc>
                  <a:txBody>
                    <a:bodyPr/>
                    <a:lstStyle/>
                    <a:p>
                      <a:pPr algn="ctr"/>
                      <a:r>
                        <a:rPr lang="en-CA" sz="1100" dirty="0"/>
                        <a:t>14</a:t>
                      </a:r>
                      <a:endParaRPr lang="en-US" sz="1100" dirty="0"/>
                    </a:p>
                  </a:txBody>
                  <a:tcPr/>
                </a:tc>
                <a:extLst>
                  <a:ext uri="{0D108BD9-81ED-4DB2-BD59-A6C34878D82A}">
                    <a16:rowId xmlns:a16="http://schemas.microsoft.com/office/drawing/2014/main" val="588274974"/>
                  </a:ext>
                </a:extLst>
              </a:tr>
              <a:tr h="370840">
                <a:tc>
                  <a:txBody>
                    <a:bodyPr/>
                    <a:lstStyle/>
                    <a:p>
                      <a:pPr algn="ctr"/>
                      <a:r>
                        <a:rPr lang="en-CA" sz="1100" dirty="0"/>
                        <a:t>NU</a:t>
                      </a:r>
                      <a:endParaRPr lang="en-US" sz="1100" dirty="0"/>
                    </a:p>
                  </a:txBody>
                  <a:tcPr/>
                </a:tc>
                <a:tc>
                  <a:txBody>
                    <a:bodyPr/>
                    <a:lstStyle/>
                    <a:p>
                      <a:pPr algn="ctr"/>
                      <a:r>
                        <a:rPr lang="en-CA" sz="1100" dirty="0"/>
                        <a:t>6</a:t>
                      </a:r>
                      <a:endParaRPr lang="en-US" sz="1100" dirty="0"/>
                    </a:p>
                  </a:txBody>
                  <a:tcPr/>
                </a:tc>
                <a:tc>
                  <a:txBody>
                    <a:bodyPr/>
                    <a:lstStyle/>
                    <a:p>
                      <a:pPr algn="ctr"/>
                      <a:r>
                        <a:rPr lang="en-CA" sz="1100" dirty="0"/>
                        <a:t>2</a:t>
                      </a:r>
                      <a:endParaRPr lang="en-US" sz="1100" dirty="0"/>
                    </a:p>
                  </a:txBody>
                  <a:tcPr/>
                </a:tc>
                <a:extLst>
                  <a:ext uri="{0D108BD9-81ED-4DB2-BD59-A6C34878D82A}">
                    <a16:rowId xmlns:a16="http://schemas.microsoft.com/office/drawing/2014/main" val="1241776495"/>
                  </a:ext>
                </a:extLst>
              </a:tr>
              <a:tr h="370840">
                <a:tc>
                  <a:txBody>
                    <a:bodyPr/>
                    <a:lstStyle/>
                    <a:p>
                      <a:pPr algn="ctr"/>
                      <a:r>
                        <a:rPr lang="en-CA" sz="1100" dirty="0"/>
                        <a:t>ON</a:t>
                      </a:r>
                      <a:endParaRPr lang="en-US" sz="1100" dirty="0"/>
                    </a:p>
                  </a:txBody>
                  <a:tcPr/>
                </a:tc>
                <a:tc>
                  <a:txBody>
                    <a:bodyPr/>
                    <a:lstStyle/>
                    <a:p>
                      <a:pPr algn="ctr"/>
                      <a:r>
                        <a:rPr lang="en-CA" sz="1100" dirty="0"/>
                        <a:t>6347</a:t>
                      </a:r>
                      <a:endParaRPr lang="en-US" sz="1100" dirty="0"/>
                    </a:p>
                  </a:txBody>
                  <a:tcPr/>
                </a:tc>
                <a:tc>
                  <a:txBody>
                    <a:bodyPr/>
                    <a:lstStyle/>
                    <a:p>
                      <a:pPr algn="ctr"/>
                      <a:r>
                        <a:rPr lang="en-CA" sz="1100" dirty="0"/>
                        <a:t>1587</a:t>
                      </a:r>
                      <a:endParaRPr lang="en-US" sz="1100" dirty="0"/>
                    </a:p>
                  </a:txBody>
                  <a:tcPr/>
                </a:tc>
                <a:extLst>
                  <a:ext uri="{0D108BD9-81ED-4DB2-BD59-A6C34878D82A}">
                    <a16:rowId xmlns:a16="http://schemas.microsoft.com/office/drawing/2014/main" val="1107141504"/>
                  </a:ext>
                </a:extLst>
              </a:tr>
              <a:tr h="370840">
                <a:tc>
                  <a:txBody>
                    <a:bodyPr/>
                    <a:lstStyle/>
                    <a:p>
                      <a:pPr algn="ctr"/>
                      <a:r>
                        <a:rPr lang="en-CA" sz="1100" dirty="0"/>
                        <a:t>PE</a:t>
                      </a:r>
                      <a:endParaRPr lang="en-US" sz="1100" dirty="0"/>
                    </a:p>
                  </a:txBody>
                  <a:tcPr/>
                </a:tc>
                <a:tc>
                  <a:txBody>
                    <a:bodyPr/>
                    <a:lstStyle/>
                    <a:p>
                      <a:pPr algn="ctr"/>
                      <a:r>
                        <a:rPr lang="en-CA" sz="1100" dirty="0"/>
                        <a:t>33</a:t>
                      </a:r>
                      <a:endParaRPr lang="en-US" sz="1100" dirty="0"/>
                    </a:p>
                  </a:txBody>
                  <a:tcPr/>
                </a:tc>
                <a:tc>
                  <a:txBody>
                    <a:bodyPr/>
                    <a:lstStyle/>
                    <a:p>
                      <a:pPr algn="ctr"/>
                      <a:r>
                        <a:rPr lang="en-CA" sz="1100" dirty="0"/>
                        <a:t>8</a:t>
                      </a:r>
                      <a:endParaRPr lang="en-US" sz="1100" dirty="0"/>
                    </a:p>
                  </a:txBody>
                  <a:tcPr/>
                </a:tc>
                <a:extLst>
                  <a:ext uri="{0D108BD9-81ED-4DB2-BD59-A6C34878D82A}">
                    <a16:rowId xmlns:a16="http://schemas.microsoft.com/office/drawing/2014/main" val="1400677268"/>
                  </a:ext>
                </a:extLst>
              </a:tr>
              <a:tr h="370840">
                <a:tc>
                  <a:txBody>
                    <a:bodyPr/>
                    <a:lstStyle/>
                    <a:p>
                      <a:pPr algn="ctr"/>
                      <a:r>
                        <a:rPr lang="en-CA" sz="1100" dirty="0"/>
                        <a:t>SK</a:t>
                      </a:r>
                      <a:endParaRPr lang="en-US" sz="1100" dirty="0"/>
                    </a:p>
                  </a:txBody>
                  <a:tcPr/>
                </a:tc>
                <a:tc>
                  <a:txBody>
                    <a:bodyPr/>
                    <a:lstStyle/>
                    <a:p>
                      <a:pPr algn="ctr"/>
                      <a:r>
                        <a:rPr lang="en-CA" sz="1100" dirty="0"/>
                        <a:t>35</a:t>
                      </a:r>
                      <a:endParaRPr lang="en-US" sz="1100" dirty="0"/>
                    </a:p>
                  </a:txBody>
                  <a:tcPr/>
                </a:tc>
                <a:tc>
                  <a:txBody>
                    <a:bodyPr/>
                    <a:lstStyle/>
                    <a:p>
                      <a:pPr algn="ctr"/>
                      <a:r>
                        <a:rPr lang="en-CA" sz="1100" dirty="0"/>
                        <a:t>9</a:t>
                      </a:r>
                      <a:endParaRPr lang="en-US" sz="1100" dirty="0"/>
                    </a:p>
                  </a:txBody>
                  <a:tcPr/>
                </a:tc>
                <a:extLst>
                  <a:ext uri="{0D108BD9-81ED-4DB2-BD59-A6C34878D82A}">
                    <a16:rowId xmlns:a16="http://schemas.microsoft.com/office/drawing/2014/main" val="3689655003"/>
                  </a:ext>
                </a:extLst>
              </a:tr>
            </a:tbl>
          </a:graphicData>
        </a:graphic>
      </p:graphicFrame>
    </p:spTree>
    <p:extLst>
      <p:ext uri="{BB962C8B-B14F-4D97-AF65-F5344CB8AC3E}">
        <p14:creationId xmlns:p14="http://schemas.microsoft.com/office/powerpoint/2010/main" val="23087781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Experiments</a:t>
            </a:r>
          </a:p>
        </p:txBody>
      </p:sp>
    </p:spTree>
    <p:extLst>
      <p:ext uri="{BB962C8B-B14F-4D97-AF65-F5344CB8AC3E}">
        <p14:creationId xmlns:p14="http://schemas.microsoft.com/office/powerpoint/2010/main" val="12631387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Pipeline</a:t>
            </a:r>
          </a:p>
        </p:txBody>
      </p:sp>
      <p:sp>
        <p:nvSpPr>
          <p:cNvPr id="3" name="Text Placeholder 2"/>
          <p:cNvSpPr>
            <a:spLocks noGrp="1"/>
          </p:cNvSpPr>
          <p:nvPr>
            <p:ph sz="quarter" idx="14"/>
          </p:nvPr>
        </p:nvSpPr>
        <p:spPr>
          <a:xfrm>
            <a:off x="433080" y="1440000"/>
            <a:ext cx="7920000" cy="3168000"/>
          </a:xfrm>
        </p:spPr>
        <p:txBody>
          <a:bodyPr/>
          <a:lstStyle/>
          <a:p>
            <a:pPr marL="0" lvl="2" indent="0">
              <a:buNone/>
            </a:pPr>
            <a:r>
              <a:rPr lang="en-US" sz="1400" dirty="0"/>
              <a:t>We implement one common pipeline for our experiments</a:t>
            </a:r>
          </a:p>
          <a:p>
            <a:pPr marL="342900" lvl="2" indent="-342900">
              <a:buFont typeface="+mj-lt"/>
              <a:buAutoNum type="arabicPeriod"/>
            </a:pPr>
            <a:r>
              <a:rPr lang="en-US" sz="1400" dirty="0"/>
              <a:t>Isolate Division B from the both National and P/T full sentence data and convert them into </a:t>
            </a:r>
            <a:r>
              <a:rPr lang="en-US" sz="1400" b="1" dirty="0"/>
              <a:t>vectors/embeddings</a:t>
            </a:r>
            <a:r>
              <a:rPr lang="en-US" sz="1400" dirty="0"/>
              <a:t>.</a:t>
            </a:r>
          </a:p>
          <a:p>
            <a:pPr marL="342900" lvl="2" indent="-342900">
              <a:buFont typeface="+mj-lt"/>
              <a:buAutoNum type="arabicPeriod"/>
            </a:pPr>
            <a:r>
              <a:rPr lang="en-US" sz="1400" dirty="0"/>
              <a:t>Compute the </a:t>
            </a:r>
            <a:r>
              <a:rPr lang="en-US" sz="1400" b="1" dirty="0"/>
              <a:t>cosine similarity </a:t>
            </a:r>
            <a:r>
              <a:rPr lang="en-US" sz="1400" dirty="0"/>
              <a:t>scores of each National Sentence Text with each P/T Sentence Text.</a:t>
            </a:r>
          </a:p>
          <a:p>
            <a:pPr marL="342900" lvl="2" indent="-342900">
              <a:buFont typeface="+mj-lt"/>
              <a:buAutoNum type="arabicPeriod"/>
            </a:pPr>
            <a:r>
              <a:rPr lang="en-US" sz="1400" dirty="0"/>
              <a:t>We now have a bipartite graph with two groups: National Sentence Texts and P/T Sentence Texts. Get the </a:t>
            </a:r>
            <a:r>
              <a:rPr lang="en-US" sz="1400" b="1" dirty="0"/>
              <a:t>maximum weight matchings</a:t>
            </a:r>
            <a:r>
              <a:rPr lang="en-US" sz="1400" dirty="0"/>
              <a:t>, keep the alignments of the matchings and break up the alignments for unmatched sentences.</a:t>
            </a:r>
          </a:p>
          <a:p>
            <a:pPr marL="0" lvl="2" indent="0">
              <a:buNone/>
            </a:pPr>
            <a:endParaRPr lang="en-US" sz="1400" dirty="0"/>
          </a:p>
        </p:txBody>
      </p:sp>
      <p:graphicFrame>
        <p:nvGraphicFramePr>
          <p:cNvPr id="6" name="Table 4">
            <a:extLst>
              <a:ext uri="{FF2B5EF4-FFF2-40B4-BE49-F238E27FC236}">
                <a16:creationId xmlns:a16="http://schemas.microsoft.com/office/drawing/2014/main" id="{497AA36A-DD2A-4395-BF51-B9B7AC5072CE}"/>
              </a:ext>
            </a:extLst>
          </p:cNvPr>
          <p:cNvGraphicFramePr>
            <a:graphicFrameLocks/>
          </p:cNvGraphicFramePr>
          <p:nvPr>
            <p:extLst>
              <p:ext uri="{D42A27DB-BD31-4B8C-83A1-F6EECF244321}">
                <p14:modId xmlns:p14="http://schemas.microsoft.com/office/powerpoint/2010/main" val="1698363264"/>
              </p:ext>
            </p:extLst>
          </p:nvPr>
        </p:nvGraphicFramePr>
        <p:xfrm>
          <a:off x="1160497" y="3603410"/>
          <a:ext cx="1179532" cy="777240"/>
        </p:xfrm>
        <a:graphic>
          <a:graphicData uri="http://schemas.openxmlformats.org/drawingml/2006/table">
            <a:tbl>
              <a:tblPr bandRow="1">
                <a:tableStyleId>{5C22544A-7EE6-4342-B048-85BDC9FD1C3A}</a:tableStyleId>
              </a:tblPr>
              <a:tblGrid>
                <a:gridCol w="589766">
                  <a:extLst>
                    <a:ext uri="{9D8B030D-6E8A-4147-A177-3AD203B41FA5}">
                      <a16:colId xmlns:a16="http://schemas.microsoft.com/office/drawing/2014/main" val="1313511273"/>
                    </a:ext>
                  </a:extLst>
                </a:gridCol>
                <a:gridCol w="589766">
                  <a:extLst>
                    <a:ext uri="{9D8B030D-6E8A-4147-A177-3AD203B41FA5}">
                      <a16:colId xmlns:a16="http://schemas.microsoft.com/office/drawing/2014/main" val="2966590553"/>
                    </a:ext>
                  </a:extLst>
                </a:gridCol>
              </a:tblGrid>
              <a:tr h="251143">
                <a:tc>
                  <a:txBody>
                    <a:bodyPr/>
                    <a:lstStyle/>
                    <a:p>
                      <a:pPr algn="ctr"/>
                      <a:r>
                        <a:rPr lang="en-CA" sz="1100" dirty="0"/>
                        <a:t>1.0</a:t>
                      </a:r>
                      <a:endParaRPr lang="en-US" sz="1100" dirty="0"/>
                    </a:p>
                  </a:txBody>
                  <a:tcPr/>
                </a:tc>
                <a:tc>
                  <a:txBody>
                    <a:bodyPr/>
                    <a:lstStyle/>
                    <a:p>
                      <a:pPr algn="ctr"/>
                      <a:r>
                        <a:rPr lang="en-CA" sz="1100" dirty="0"/>
                        <a:t>0.8</a:t>
                      </a:r>
                      <a:endParaRPr lang="en-US" sz="1100" dirty="0"/>
                    </a:p>
                  </a:txBody>
                  <a:tcPr/>
                </a:tc>
                <a:extLst>
                  <a:ext uri="{0D108BD9-81ED-4DB2-BD59-A6C34878D82A}">
                    <a16:rowId xmlns:a16="http://schemas.microsoft.com/office/drawing/2014/main" val="456383307"/>
                  </a:ext>
                </a:extLst>
              </a:tr>
              <a:tr h="251143">
                <a:tc>
                  <a:txBody>
                    <a:bodyPr/>
                    <a:lstStyle/>
                    <a:p>
                      <a:pPr algn="ctr"/>
                      <a:r>
                        <a:rPr lang="en-CA" sz="1100" dirty="0"/>
                        <a:t>0.56</a:t>
                      </a:r>
                      <a:endParaRPr lang="en-US" sz="1100" dirty="0"/>
                    </a:p>
                  </a:txBody>
                  <a:tcPr/>
                </a:tc>
                <a:tc>
                  <a:txBody>
                    <a:bodyPr/>
                    <a:lstStyle/>
                    <a:p>
                      <a:pPr algn="ctr"/>
                      <a:r>
                        <a:rPr lang="en-CA" sz="1100" dirty="0"/>
                        <a:t>0.15</a:t>
                      </a:r>
                      <a:endParaRPr lang="en-US" sz="1100" dirty="0"/>
                    </a:p>
                  </a:txBody>
                  <a:tcPr/>
                </a:tc>
                <a:extLst>
                  <a:ext uri="{0D108BD9-81ED-4DB2-BD59-A6C34878D82A}">
                    <a16:rowId xmlns:a16="http://schemas.microsoft.com/office/drawing/2014/main" val="1946816735"/>
                  </a:ext>
                </a:extLst>
              </a:tr>
              <a:tr h="251143">
                <a:tc>
                  <a:txBody>
                    <a:bodyPr/>
                    <a:lstStyle/>
                    <a:p>
                      <a:pPr algn="ctr"/>
                      <a:r>
                        <a:rPr lang="en-CA" sz="1100" dirty="0"/>
                        <a:t>0.82</a:t>
                      </a:r>
                      <a:endParaRPr lang="en-US" sz="1100" dirty="0"/>
                    </a:p>
                  </a:txBody>
                  <a:tcPr/>
                </a:tc>
                <a:tc>
                  <a:txBody>
                    <a:bodyPr/>
                    <a:lstStyle/>
                    <a:p>
                      <a:pPr algn="ctr"/>
                      <a:r>
                        <a:rPr lang="en-CA" sz="1100" dirty="0"/>
                        <a:t>0.93</a:t>
                      </a:r>
                      <a:endParaRPr lang="en-US" sz="1100" dirty="0"/>
                    </a:p>
                  </a:txBody>
                  <a:tcPr/>
                </a:tc>
                <a:extLst>
                  <a:ext uri="{0D108BD9-81ED-4DB2-BD59-A6C34878D82A}">
                    <a16:rowId xmlns:a16="http://schemas.microsoft.com/office/drawing/2014/main" val="75373624"/>
                  </a:ext>
                </a:extLst>
              </a:tr>
            </a:tbl>
          </a:graphicData>
        </a:graphic>
      </p:graphicFrame>
      <p:cxnSp>
        <p:nvCxnSpPr>
          <p:cNvPr id="7" name="Straight Arrow Connector 6" descr="Thick, solid line style example">
            <a:extLst>
              <a:ext uri="{FF2B5EF4-FFF2-40B4-BE49-F238E27FC236}">
                <a16:creationId xmlns:a16="http://schemas.microsoft.com/office/drawing/2014/main" id="{AF28062A-1BCD-47FF-96F6-01854385EB1C}"/>
              </a:ext>
            </a:extLst>
          </p:cNvPr>
          <p:cNvCxnSpPr>
            <a:cxnSpLocks/>
          </p:cNvCxnSpPr>
          <p:nvPr/>
        </p:nvCxnSpPr>
        <p:spPr>
          <a:xfrm>
            <a:off x="2419131" y="3988851"/>
            <a:ext cx="751484" cy="0"/>
          </a:xfrm>
          <a:prstGeom prst="straightConnector1">
            <a:avLst/>
          </a:prstGeom>
          <a:ln w="19050">
            <a:tailEnd type="arrow" w="med"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1D9451E-F588-4DF6-A282-75C9198E962C}"/>
              </a:ext>
            </a:extLst>
          </p:cNvPr>
          <p:cNvSpPr/>
          <p:nvPr/>
        </p:nvSpPr>
        <p:spPr>
          <a:xfrm>
            <a:off x="3375736" y="3627564"/>
            <a:ext cx="246741" cy="225016"/>
          </a:xfrm>
          <a:prstGeom prst="ellipse">
            <a:avLst/>
          </a:prstGeom>
          <a:noFill/>
          <a:ln>
            <a:solidFill>
              <a:srgbClr val="0044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bg1"/>
              </a:solidFill>
            </a:endParaRPr>
          </a:p>
        </p:txBody>
      </p:sp>
      <p:sp>
        <p:nvSpPr>
          <p:cNvPr id="10" name="Oval 9">
            <a:extLst>
              <a:ext uri="{FF2B5EF4-FFF2-40B4-BE49-F238E27FC236}">
                <a16:creationId xmlns:a16="http://schemas.microsoft.com/office/drawing/2014/main" id="{64AEA4FC-87E4-4894-9C70-32A84735229D}"/>
              </a:ext>
            </a:extLst>
          </p:cNvPr>
          <p:cNvSpPr/>
          <p:nvPr/>
        </p:nvSpPr>
        <p:spPr>
          <a:xfrm>
            <a:off x="3375735" y="3971969"/>
            <a:ext cx="246741" cy="225016"/>
          </a:xfrm>
          <a:prstGeom prst="ellipse">
            <a:avLst/>
          </a:prstGeom>
          <a:noFill/>
          <a:ln>
            <a:solidFill>
              <a:srgbClr val="0044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bg1"/>
              </a:solidFill>
            </a:endParaRPr>
          </a:p>
        </p:txBody>
      </p:sp>
      <p:sp>
        <p:nvSpPr>
          <p:cNvPr id="11" name="Oval 10">
            <a:extLst>
              <a:ext uri="{FF2B5EF4-FFF2-40B4-BE49-F238E27FC236}">
                <a16:creationId xmlns:a16="http://schemas.microsoft.com/office/drawing/2014/main" id="{4AECEAA2-2E5E-4488-8876-1A45200A11C1}"/>
              </a:ext>
            </a:extLst>
          </p:cNvPr>
          <p:cNvSpPr/>
          <p:nvPr/>
        </p:nvSpPr>
        <p:spPr>
          <a:xfrm>
            <a:off x="3375734" y="4316374"/>
            <a:ext cx="246741" cy="225016"/>
          </a:xfrm>
          <a:prstGeom prst="ellipse">
            <a:avLst/>
          </a:prstGeom>
          <a:noFill/>
          <a:ln>
            <a:solidFill>
              <a:srgbClr val="0044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bg1"/>
              </a:solidFill>
            </a:endParaRPr>
          </a:p>
        </p:txBody>
      </p:sp>
      <p:sp>
        <p:nvSpPr>
          <p:cNvPr id="12" name="Oval 11">
            <a:extLst>
              <a:ext uri="{FF2B5EF4-FFF2-40B4-BE49-F238E27FC236}">
                <a16:creationId xmlns:a16="http://schemas.microsoft.com/office/drawing/2014/main" id="{F4A4CCB3-9618-4110-949B-A3E99507B9B0}"/>
              </a:ext>
            </a:extLst>
          </p:cNvPr>
          <p:cNvSpPr/>
          <p:nvPr/>
        </p:nvSpPr>
        <p:spPr>
          <a:xfrm>
            <a:off x="4219830" y="3713911"/>
            <a:ext cx="246741" cy="225016"/>
          </a:xfrm>
          <a:prstGeom prst="ellipse">
            <a:avLst/>
          </a:prstGeom>
          <a:noFill/>
          <a:ln>
            <a:solidFill>
              <a:srgbClr val="00AAB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bg1"/>
              </a:solidFill>
            </a:endParaRPr>
          </a:p>
        </p:txBody>
      </p:sp>
      <p:sp>
        <p:nvSpPr>
          <p:cNvPr id="13" name="Oval 12">
            <a:extLst>
              <a:ext uri="{FF2B5EF4-FFF2-40B4-BE49-F238E27FC236}">
                <a16:creationId xmlns:a16="http://schemas.microsoft.com/office/drawing/2014/main" id="{E06A3B5A-0244-4CA5-9D4C-3EA3FBABAFDF}"/>
              </a:ext>
            </a:extLst>
          </p:cNvPr>
          <p:cNvSpPr/>
          <p:nvPr/>
        </p:nvSpPr>
        <p:spPr>
          <a:xfrm>
            <a:off x="4219830" y="4087746"/>
            <a:ext cx="246741" cy="225016"/>
          </a:xfrm>
          <a:prstGeom prst="ellipse">
            <a:avLst/>
          </a:prstGeom>
          <a:noFill/>
          <a:ln>
            <a:solidFill>
              <a:srgbClr val="00AAB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bg1"/>
              </a:solidFill>
            </a:endParaRPr>
          </a:p>
        </p:txBody>
      </p:sp>
      <p:cxnSp>
        <p:nvCxnSpPr>
          <p:cNvPr id="15" name="Straight Connector 14">
            <a:extLst>
              <a:ext uri="{FF2B5EF4-FFF2-40B4-BE49-F238E27FC236}">
                <a16:creationId xmlns:a16="http://schemas.microsoft.com/office/drawing/2014/main" id="{FC4D3457-8A26-4D91-98A5-103E32A8BBAC}"/>
              </a:ext>
            </a:extLst>
          </p:cNvPr>
          <p:cNvCxnSpPr>
            <a:cxnSpLocks/>
            <a:stCxn id="9" idx="6"/>
            <a:endCxn id="12" idx="2"/>
          </p:cNvCxnSpPr>
          <p:nvPr/>
        </p:nvCxnSpPr>
        <p:spPr>
          <a:xfrm>
            <a:off x="3622477" y="3740072"/>
            <a:ext cx="597353" cy="8634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71D24C-7741-45F8-97D8-162F07C5A81F}"/>
              </a:ext>
            </a:extLst>
          </p:cNvPr>
          <p:cNvCxnSpPr>
            <a:cxnSpLocks/>
            <a:stCxn id="9" idx="6"/>
            <a:endCxn id="13" idx="2"/>
          </p:cNvCxnSpPr>
          <p:nvPr/>
        </p:nvCxnSpPr>
        <p:spPr>
          <a:xfrm>
            <a:off x="3622477" y="3740072"/>
            <a:ext cx="597353" cy="460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C64F02-E53B-460E-B161-0F9346E838D8}"/>
              </a:ext>
            </a:extLst>
          </p:cNvPr>
          <p:cNvCxnSpPr>
            <a:cxnSpLocks/>
            <a:stCxn id="10" idx="6"/>
            <a:endCxn id="13" idx="2"/>
          </p:cNvCxnSpPr>
          <p:nvPr/>
        </p:nvCxnSpPr>
        <p:spPr>
          <a:xfrm>
            <a:off x="3622476" y="4084477"/>
            <a:ext cx="597354" cy="115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78DA10-A3B0-46AA-AB53-7CB99F91CC3B}"/>
              </a:ext>
            </a:extLst>
          </p:cNvPr>
          <p:cNvCxnSpPr>
            <a:cxnSpLocks/>
            <a:endCxn id="12" idx="2"/>
          </p:cNvCxnSpPr>
          <p:nvPr/>
        </p:nvCxnSpPr>
        <p:spPr>
          <a:xfrm flipV="1">
            <a:off x="3632001" y="3826419"/>
            <a:ext cx="587829" cy="218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4399B6-69CB-442D-939F-15ACFC775824}"/>
              </a:ext>
            </a:extLst>
          </p:cNvPr>
          <p:cNvCxnSpPr>
            <a:cxnSpLocks/>
            <a:endCxn id="12" idx="2"/>
          </p:cNvCxnSpPr>
          <p:nvPr/>
        </p:nvCxnSpPr>
        <p:spPr>
          <a:xfrm flipV="1">
            <a:off x="3631999" y="3826419"/>
            <a:ext cx="587831" cy="557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9017FC-D6AD-41CA-AB7E-0ECF1856F243}"/>
              </a:ext>
            </a:extLst>
          </p:cNvPr>
          <p:cNvCxnSpPr>
            <a:cxnSpLocks/>
            <a:endCxn id="13" idx="2"/>
          </p:cNvCxnSpPr>
          <p:nvPr/>
        </p:nvCxnSpPr>
        <p:spPr>
          <a:xfrm flipV="1">
            <a:off x="3624253" y="4200254"/>
            <a:ext cx="595577" cy="19521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38B8771-960B-48ED-B3D1-0CFC729283DF}"/>
              </a:ext>
            </a:extLst>
          </p:cNvPr>
          <p:cNvSpPr txBox="1"/>
          <p:nvPr/>
        </p:nvSpPr>
        <p:spPr>
          <a:xfrm rot="811740">
            <a:off x="3590362" y="3614967"/>
            <a:ext cx="297543" cy="184666"/>
          </a:xfrm>
          <a:prstGeom prst="rect">
            <a:avLst/>
          </a:prstGeom>
          <a:noFill/>
        </p:spPr>
        <p:txBody>
          <a:bodyPr wrap="square" rtlCol="0">
            <a:spAutoFit/>
          </a:bodyPr>
          <a:lstStyle/>
          <a:p>
            <a:r>
              <a:rPr lang="en-CA" sz="600" dirty="0"/>
              <a:t>1.0</a:t>
            </a:r>
            <a:endParaRPr lang="en-US" sz="600" dirty="0"/>
          </a:p>
        </p:txBody>
      </p:sp>
      <p:sp>
        <p:nvSpPr>
          <p:cNvPr id="32" name="TextBox 31">
            <a:extLst>
              <a:ext uri="{FF2B5EF4-FFF2-40B4-BE49-F238E27FC236}">
                <a16:creationId xmlns:a16="http://schemas.microsoft.com/office/drawing/2014/main" id="{D8BDA279-3D20-4B02-8F9E-9893158E7A0F}"/>
              </a:ext>
            </a:extLst>
          </p:cNvPr>
          <p:cNvSpPr txBox="1"/>
          <p:nvPr/>
        </p:nvSpPr>
        <p:spPr>
          <a:xfrm rot="2676934">
            <a:off x="3633240" y="3732982"/>
            <a:ext cx="297543" cy="184666"/>
          </a:xfrm>
          <a:prstGeom prst="rect">
            <a:avLst/>
          </a:prstGeom>
          <a:noFill/>
        </p:spPr>
        <p:txBody>
          <a:bodyPr wrap="square" rtlCol="0">
            <a:spAutoFit/>
          </a:bodyPr>
          <a:lstStyle/>
          <a:p>
            <a:r>
              <a:rPr lang="en-CA" sz="600" dirty="0"/>
              <a:t>0.8</a:t>
            </a:r>
          </a:p>
        </p:txBody>
      </p:sp>
      <p:sp>
        <p:nvSpPr>
          <p:cNvPr id="33" name="TextBox 32">
            <a:extLst>
              <a:ext uri="{FF2B5EF4-FFF2-40B4-BE49-F238E27FC236}">
                <a16:creationId xmlns:a16="http://schemas.microsoft.com/office/drawing/2014/main" id="{68572136-BA38-4C67-8725-2F41F3BAF874}"/>
              </a:ext>
            </a:extLst>
          </p:cNvPr>
          <p:cNvSpPr txBox="1"/>
          <p:nvPr/>
        </p:nvSpPr>
        <p:spPr>
          <a:xfrm rot="20751556">
            <a:off x="3526006" y="3896518"/>
            <a:ext cx="343019" cy="184666"/>
          </a:xfrm>
          <a:prstGeom prst="rect">
            <a:avLst/>
          </a:prstGeom>
          <a:noFill/>
        </p:spPr>
        <p:txBody>
          <a:bodyPr wrap="square" rtlCol="0">
            <a:spAutoFit/>
          </a:bodyPr>
          <a:lstStyle/>
          <a:p>
            <a:r>
              <a:rPr lang="en-CA" sz="600" dirty="0"/>
              <a:t>0.56</a:t>
            </a:r>
            <a:endParaRPr lang="en-US" sz="600" dirty="0"/>
          </a:p>
        </p:txBody>
      </p:sp>
      <p:sp>
        <p:nvSpPr>
          <p:cNvPr id="34" name="TextBox 33">
            <a:extLst>
              <a:ext uri="{FF2B5EF4-FFF2-40B4-BE49-F238E27FC236}">
                <a16:creationId xmlns:a16="http://schemas.microsoft.com/office/drawing/2014/main" id="{4893B3B2-F78D-4D0A-AA73-EE84D1507420}"/>
              </a:ext>
            </a:extLst>
          </p:cNvPr>
          <p:cNvSpPr txBox="1"/>
          <p:nvPr/>
        </p:nvSpPr>
        <p:spPr>
          <a:xfrm rot="1011358">
            <a:off x="3590340" y="3984692"/>
            <a:ext cx="343019" cy="184666"/>
          </a:xfrm>
          <a:prstGeom prst="rect">
            <a:avLst/>
          </a:prstGeom>
          <a:noFill/>
        </p:spPr>
        <p:txBody>
          <a:bodyPr wrap="square" rtlCol="0">
            <a:spAutoFit/>
          </a:bodyPr>
          <a:lstStyle/>
          <a:p>
            <a:r>
              <a:rPr lang="en-CA" sz="600" dirty="0"/>
              <a:t>0.15</a:t>
            </a:r>
            <a:endParaRPr lang="en-US" sz="600" dirty="0"/>
          </a:p>
        </p:txBody>
      </p:sp>
      <p:sp>
        <p:nvSpPr>
          <p:cNvPr id="35" name="TextBox 34">
            <a:extLst>
              <a:ext uri="{FF2B5EF4-FFF2-40B4-BE49-F238E27FC236}">
                <a16:creationId xmlns:a16="http://schemas.microsoft.com/office/drawing/2014/main" id="{28FC2C60-1C88-4EBA-984C-028D5D2A7F5D}"/>
              </a:ext>
            </a:extLst>
          </p:cNvPr>
          <p:cNvSpPr txBox="1"/>
          <p:nvPr/>
        </p:nvSpPr>
        <p:spPr>
          <a:xfrm rot="19018471">
            <a:off x="3510941" y="4184787"/>
            <a:ext cx="345678" cy="184666"/>
          </a:xfrm>
          <a:prstGeom prst="rect">
            <a:avLst/>
          </a:prstGeom>
          <a:noFill/>
        </p:spPr>
        <p:txBody>
          <a:bodyPr wrap="square" rtlCol="0">
            <a:spAutoFit/>
          </a:bodyPr>
          <a:lstStyle/>
          <a:p>
            <a:r>
              <a:rPr lang="en-CA" sz="600" dirty="0"/>
              <a:t>0.82</a:t>
            </a:r>
          </a:p>
        </p:txBody>
      </p:sp>
      <p:sp>
        <p:nvSpPr>
          <p:cNvPr id="36" name="TextBox 35">
            <a:extLst>
              <a:ext uri="{FF2B5EF4-FFF2-40B4-BE49-F238E27FC236}">
                <a16:creationId xmlns:a16="http://schemas.microsoft.com/office/drawing/2014/main" id="{A927964C-70EE-4A39-8BE6-46F070D2762C}"/>
              </a:ext>
            </a:extLst>
          </p:cNvPr>
          <p:cNvSpPr txBox="1"/>
          <p:nvPr/>
        </p:nvSpPr>
        <p:spPr>
          <a:xfrm rot="20539280">
            <a:off x="3586945" y="4218412"/>
            <a:ext cx="355665" cy="184666"/>
          </a:xfrm>
          <a:prstGeom prst="rect">
            <a:avLst/>
          </a:prstGeom>
          <a:noFill/>
        </p:spPr>
        <p:txBody>
          <a:bodyPr wrap="square" rtlCol="0">
            <a:spAutoFit/>
          </a:bodyPr>
          <a:lstStyle/>
          <a:p>
            <a:r>
              <a:rPr lang="en-CA" sz="600" dirty="0"/>
              <a:t>0.93</a:t>
            </a:r>
          </a:p>
        </p:txBody>
      </p:sp>
      <p:sp>
        <p:nvSpPr>
          <p:cNvPr id="37" name="TextBox 36">
            <a:extLst>
              <a:ext uri="{FF2B5EF4-FFF2-40B4-BE49-F238E27FC236}">
                <a16:creationId xmlns:a16="http://schemas.microsoft.com/office/drawing/2014/main" id="{AB88A893-A26D-499A-AB35-AA6CA87DAEA9}"/>
              </a:ext>
            </a:extLst>
          </p:cNvPr>
          <p:cNvSpPr txBox="1"/>
          <p:nvPr/>
        </p:nvSpPr>
        <p:spPr>
          <a:xfrm>
            <a:off x="555608" y="3435415"/>
            <a:ext cx="2286000" cy="184666"/>
          </a:xfrm>
          <a:prstGeom prst="rect">
            <a:avLst/>
          </a:prstGeom>
          <a:noFill/>
        </p:spPr>
        <p:txBody>
          <a:bodyPr wrap="square" rtlCol="0">
            <a:spAutoFit/>
          </a:bodyPr>
          <a:lstStyle/>
          <a:p>
            <a:pPr algn="ctr"/>
            <a:r>
              <a:rPr lang="en-CA" sz="600" dirty="0"/>
              <a:t>P/T Sentence Texts</a:t>
            </a:r>
            <a:endParaRPr lang="en-US" sz="600" dirty="0"/>
          </a:p>
        </p:txBody>
      </p:sp>
      <p:sp>
        <p:nvSpPr>
          <p:cNvPr id="39" name="TextBox 38">
            <a:extLst>
              <a:ext uri="{FF2B5EF4-FFF2-40B4-BE49-F238E27FC236}">
                <a16:creationId xmlns:a16="http://schemas.microsoft.com/office/drawing/2014/main" id="{A44F8D8D-41BC-4B8B-B130-15F53584B657}"/>
              </a:ext>
            </a:extLst>
          </p:cNvPr>
          <p:cNvSpPr txBox="1"/>
          <p:nvPr/>
        </p:nvSpPr>
        <p:spPr>
          <a:xfrm rot="16200000">
            <a:off x="414973" y="3905135"/>
            <a:ext cx="1313498" cy="184666"/>
          </a:xfrm>
          <a:prstGeom prst="rect">
            <a:avLst/>
          </a:prstGeom>
          <a:noFill/>
        </p:spPr>
        <p:txBody>
          <a:bodyPr wrap="square" rtlCol="0">
            <a:spAutoFit/>
          </a:bodyPr>
          <a:lstStyle/>
          <a:p>
            <a:pPr algn="ctr"/>
            <a:r>
              <a:rPr lang="en-CA" sz="600" dirty="0"/>
              <a:t>National Sentence Texts</a:t>
            </a:r>
            <a:endParaRPr lang="en-US" sz="600" dirty="0"/>
          </a:p>
        </p:txBody>
      </p:sp>
      <p:sp>
        <p:nvSpPr>
          <p:cNvPr id="56" name="TextBox 55">
            <a:extLst>
              <a:ext uri="{FF2B5EF4-FFF2-40B4-BE49-F238E27FC236}">
                <a16:creationId xmlns:a16="http://schemas.microsoft.com/office/drawing/2014/main" id="{E50E7118-CFDE-4485-948E-E1247E2D1D45}"/>
              </a:ext>
            </a:extLst>
          </p:cNvPr>
          <p:cNvSpPr txBox="1"/>
          <p:nvPr/>
        </p:nvSpPr>
        <p:spPr>
          <a:xfrm>
            <a:off x="2879016" y="3374626"/>
            <a:ext cx="1313498" cy="184666"/>
          </a:xfrm>
          <a:prstGeom prst="rect">
            <a:avLst/>
          </a:prstGeom>
          <a:noFill/>
        </p:spPr>
        <p:txBody>
          <a:bodyPr wrap="square" rtlCol="0">
            <a:spAutoFit/>
          </a:bodyPr>
          <a:lstStyle/>
          <a:p>
            <a:pPr algn="ctr"/>
            <a:r>
              <a:rPr lang="en-CA" sz="600" dirty="0"/>
              <a:t>National</a:t>
            </a:r>
            <a:endParaRPr lang="en-US" sz="600" dirty="0"/>
          </a:p>
        </p:txBody>
      </p:sp>
      <p:sp>
        <p:nvSpPr>
          <p:cNvPr id="57" name="TextBox 56">
            <a:extLst>
              <a:ext uri="{FF2B5EF4-FFF2-40B4-BE49-F238E27FC236}">
                <a16:creationId xmlns:a16="http://schemas.microsoft.com/office/drawing/2014/main" id="{D992DBDD-CD34-4A3F-B116-9F582D65E34E}"/>
              </a:ext>
            </a:extLst>
          </p:cNvPr>
          <p:cNvSpPr txBox="1"/>
          <p:nvPr/>
        </p:nvSpPr>
        <p:spPr>
          <a:xfrm>
            <a:off x="3148011" y="3369372"/>
            <a:ext cx="2286000" cy="184666"/>
          </a:xfrm>
          <a:prstGeom prst="rect">
            <a:avLst/>
          </a:prstGeom>
          <a:noFill/>
        </p:spPr>
        <p:txBody>
          <a:bodyPr wrap="square" rtlCol="0">
            <a:spAutoFit/>
          </a:bodyPr>
          <a:lstStyle/>
          <a:p>
            <a:pPr algn="ctr"/>
            <a:r>
              <a:rPr lang="en-CA" sz="600" dirty="0"/>
              <a:t>P/T</a:t>
            </a:r>
            <a:endParaRPr lang="en-US" sz="600" dirty="0"/>
          </a:p>
        </p:txBody>
      </p:sp>
      <p:cxnSp>
        <p:nvCxnSpPr>
          <p:cNvPr id="58" name="Straight Arrow Connector 57" descr="Thick, solid line style example">
            <a:extLst>
              <a:ext uri="{FF2B5EF4-FFF2-40B4-BE49-F238E27FC236}">
                <a16:creationId xmlns:a16="http://schemas.microsoft.com/office/drawing/2014/main" id="{5AC1A249-75B1-4467-BC97-24DE9F04AA93}"/>
              </a:ext>
            </a:extLst>
          </p:cNvPr>
          <p:cNvCxnSpPr>
            <a:cxnSpLocks/>
          </p:cNvCxnSpPr>
          <p:nvPr/>
        </p:nvCxnSpPr>
        <p:spPr>
          <a:xfrm>
            <a:off x="4682527" y="3952573"/>
            <a:ext cx="751484" cy="0"/>
          </a:xfrm>
          <a:prstGeom prst="straightConnector1">
            <a:avLst/>
          </a:prstGeom>
          <a:ln w="19050">
            <a:tailEnd type="arrow" w="med" len="sm"/>
          </a:ln>
        </p:spPr>
        <p:style>
          <a:lnRef idx="1">
            <a:schemeClr val="accent1"/>
          </a:lnRef>
          <a:fillRef idx="0">
            <a:schemeClr val="accent1"/>
          </a:fillRef>
          <a:effectRef idx="0">
            <a:schemeClr val="accent1"/>
          </a:effectRef>
          <a:fontRef idx="minor">
            <a:schemeClr val="tx1"/>
          </a:fontRef>
        </p:style>
      </p:cxnSp>
      <p:graphicFrame>
        <p:nvGraphicFramePr>
          <p:cNvPr id="59" name="Table 59">
            <a:extLst>
              <a:ext uri="{FF2B5EF4-FFF2-40B4-BE49-F238E27FC236}">
                <a16:creationId xmlns:a16="http://schemas.microsoft.com/office/drawing/2014/main" id="{1F191FB8-1D46-415F-BF65-E07A5B738024}"/>
              </a:ext>
            </a:extLst>
          </p:cNvPr>
          <p:cNvGraphicFramePr>
            <a:graphicFrameLocks noGrp="1"/>
          </p:cNvGraphicFramePr>
          <p:nvPr>
            <p:extLst>
              <p:ext uri="{D42A27DB-BD31-4B8C-83A1-F6EECF244321}">
                <p14:modId xmlns:p14="http://schemas.microsoft.com/office/powerpoint/2010/main" val="2958281309"/>
              </p:ext>
            </p:extLst>
          </p:nvPr>
        </p:nvGraphicFramePr>
        <p:xfrm>
          <a:off x="5668573" y="3340719"/>
          <a:ext cx="2151228" cy="1173460"/>
        </p:xfrm>
        <a:graphic>
          <a:graphicData uri="http://schemas.openxmlformats.org/drawingml/2006/table">
            <a:tbl>
              <a:tblPr firstRow="1" bandRow="1">
                <a:tableStyleId>{5C22544A-7EE6-4342-B048-85BDC9FD1C3A}</a:tableStyleId>
              </a:tblPr>
              <a:tblGrid>
                <a:gridCol w="717076">
                  <a:extLst>
                    <a:ext uri="{9D8B030D-6E8A-4147-A177-3AD203B41FA5}">
                      <a16:colId xmlns:a16="http://schemas.microsoft.com/office/drawing/2014/main" val="1800950518"/>
                    </a:ext>
                  </a:extLst>
                </a:gridCol>
                <a:gridCol w="717076">
                  <a:extLst>
                    <a:ext uri="{9D8B030D-6E8A-4147-A177-3AD203B41FA5}">
                      <a16:colId xmlns:a16="http://schemas.microsoft.com/office/drawing/2014/main" val="3586048537"/>
                    </a:ext>
                  </a:extLst>
                </a:gridCol>
                <a:gridCol w="717076">
                  <a:extLst>
                    <a:ext uri="{9D8B030D-6E8A-4147-A177-3AD203B41FA5}">
                      <a16:colId xmlns:a16="http://schemas.microsoft.com/office/drawing/2014/main" val="3086355376"/>
                    </a:ext>
                  </a:extLst>
                </a:gridCol>
              </a:tblGrid>
              <a:tr h="293365">
                <a:tc>
                  <a:txBody>
                    <a:bodyPr/>
                    <a:lstStyle/>
                    <a:p>
                      <a:pPr algn="ctr"/>
                      <a:r>
                        <a:rPr lang="en-CA" sz="800" dirty="0"/>
                        <a:t>National</a:t>
                      </a:r>
                      <a:endParaRPr lang="en-US" sz="800" dirty="0"/>
                    </a:p>
                  </a:txBody>
                  <a:tcPr/>
                </a:tc>
                <a:tc>
                  <a:txBody>
                    <a:bodyPr/>
                    <a:lstStyle/>
                    <a:p>
                      <a:pPr algn="ctr"/>
                      <a:r>
                        <a:rPr lang="en-CA" sz="800" dirty="0"/>
                        <a:t>P/T</a:t>
                      </a:r>
                      <a:endParaRPr lang="en-US" sz="800" dirty="0"/>
                    </a:p>
                  </a:txBody>
                  <a:tcPr/>
                </a:tc>
                <a:tc>
                  <a:txBody>
                    <a:bodyPr/>
                    <a:lstStyle/>
                    <a:p>
                      <a:pPr algn="ctr"/>
                      <a:r>
                        <a:rPr lang="en-CA" sz="800" dirty="0"/>
                        <a:t>Similarity</a:t>
                      </a:r>
                      <a:endParaRPr lang="en-US" sz="800" dirty="0"/>
                    </a:p>
                  </a:txBody>
                  <a:tcPr/>
                </a:tc>
                <a:extLst>
                  <a:ext uri="{0D108BD9-81ED-4DB2-BD59-A6C34878D82A}">
                    <a16:rowId xmlns:a16="http://schemas.microsoft.com/office/drawing/2014/main" val="2826764030"/>
                  </a:ext>
                </a:extLst>
              </a:tr>
              <a:tr h="293365">
                <a:tc>
                  <a:txBody>
                    <a:bodyPr/>
                    <a:lstStyle/>
                    <a:p>
                      <a:pPr algn="ctr"/>
                      <a:r>
                        <a:rPr lang="en-CA" sz="800" dirty="0"/>
                        <a:t>A</a:t>
                      </a:r>
                      <a:endParaRPr lang="en-US" sz="800" dirty="0"/>
                    </a:p>
                  </a:txBody>
                  <a:tcPr/>
                </a:tc>
                <a:tc>
                  <a:txBody>
                    <a:bodyPr/>
                    <a:lstStyle/>
                    <a:p>
                      <a:pPr algn="ctr"/>
                      <a:r>
                        <a:rPr lang="en-CA" sz="800" dirty="0"/>
                        <a:t>a</a:t>
                      </a:r>
                      <a:endParaRPr lang="en-US" sz="800" dirty="0"/>
                    </a:p>
                  </a:txBody>
                  <a:tcPr/>
                </a:tc>
                <a:tc>
                  <a:txBody>
                    <a:bodyPr/>
                    <a:lstStyle/>
                    <a:p>
                      <a:pPr algn="ctr"/>
                      <a:r>
                        <a:rPr lang="en-CA" sz="800" dirty="0"/>
                        <a:t>1.0</a:t>
                      </a:r>
                      <a:endParaRPr lang="en-US" sz="800" dirty="0"/>
                    </a:p>
                  </a:txBody>
                  <a:tcPr/>
                </a:tc>
                <a:extLst>
                  <a:ext uri="{0D108BD9-81ED-4DB2-BD59-A6C34878D82A}">
                    <a16:rowId xmlns:a16="http://schemas.microsoft.com/office/drawing/2014/main" val="1617959694"/>
                  </a:ext>
                </a:extLst>
              </a:tr>
              <a:tr h="293365">
                <a:tc>
                  <a:txBody>
                    <a:bodyPr/>
                    <a:lstStyle/>
                    <a:p>
                      <a:pPr algn="ctr"/>
                      <a:r>
                        <a:rPr lang="en-CA" sz="800" dirty="0"/>
                        <a:t>B</a:t>
                      </a:r>
                      <a:endParaRPr lang="en-US" sz="800" dirty="0"/>
                    </a:p>
                  </a:txBody>
                  <a:tcPr/>
                </a:tc>
                <a:tc>
                  <a:txBody>
                    <a:bodyPr/>
                    <a:lstStyle/>
                    <a:p>
                      <a:pPr algn="ctr"/>
                      <a:endParaRPr lang="en-US" sz="800" dirty="0"/>
                    </a:p>
                  </a:txBody>
                  <a:tcPr/>
                </a:tc>
                <a:tc>
                  <a:txBody>
                    <a:bodyPr/>
                    <a:lstStyle/>
                    <a:p>
                      <a:pPr algn="ctr"/>
                      <a:r>
                        <a:rPr lang="en-CA" sz="800" dirty="0"/>
                        <a:t>0.0</a:t>
                      </a:r>
                      <a:endParaRPr lang="en-US" sz="800" dirty="0"/>
                    </a:p>
                  </a:txBody>
                  <a:tcPr/>
                </a:tc>
                <a:extLst>
                  <a:ext uri="{0D108BD9-81ED-4DB2-BD59-A6C34878D82A}">
                    <a16:rowId xmlns:a16="http://schemas.microsoft.com/office/drawing/2014/main" val="319547356"/>
                  </a:ext>
                </a:extLst>
              </a:tr>
              <a:tr h="293365">
                <a:tc>
                  <a:txBody>
                    <a:bodyPr/>
                    <a:lstStyle/>
                    <a:p>
                      <a:pPr algn="ctr"/>
                      <a:r>
                        <a:rPr lang="en-CA" sz="800" dirty="0"/>
                        <a:t>C</a:t>
                      </a:r>
                      <a:endParaRPr lang="en-US" sz="800" dirty="0"/>
                    </a:p>
                  </a:txBody>
                  <a:tcPr/>
                </a:tc>
                <a:tc>
                  <a:txBody>
                    <a:bodyPr/>
                    <a:lstStyle/>
                    <a:p>
                      <a:pPr algn="ctr"/>
                      <a:r>
                        <a:rPr lang="en-CA" sz="800" dirty="0"/>
                        <a:t>b</a:t>
                      </a:r>
                      <a:endParaRPr lang="en-US" sz="800" dirty="0"/>
                    </a:p>
                  </a:txBody>
                  <a:tcPr/>
                </a:tc>
                <a:tc>
                  <a:txBody>
                    <a:bodyPr/>
                    <a:lstStyle/>
                    <a:p>
                      <a:pPr algn="ctr"/>
                      <a:r>
                        <a:rPr lang="en-CA" sz="800" dirty="0"/>
                        <a:t>0.93</a:t>
                      </a:r>
                      <a:endParaRPr lang="en-US" sz="800" dirty="0"/>
                    </a:p>
                  </a:txBody>
                  <a:tcPr/>
                </a:tc>
                <a:extLst>
                  <a:ext uri="{0D108BD9-81ED-4DB2-BD59-A6C34878D82A}">
                    <a16:rowId xmlns:a16="http://schemas.microsoft.com/office/drawing/2014/main" val="423007010"/>
                  </a:ext>
                </a:extLst>
              </a:tr>
            </a:tbl>
          </a:graphicData>
        </a:graphic>
      </p:graphicFrame>
      <p:sp>
        <p:nvSpPr>
          <p:cNvPr id="93" name="TextBox 92">
            <a:extLst>
              <a:ext uri="{FF2B5EF4-FFF2-40B4-BE49-F238E27FC236}">
                <a16:creationId xmlns:a16="http://schemas.microsoft.com/office/drawing/2014/main" id="{6C3E458A-E939-4886-8CFC-30E3B3E0F6D9}"/>
              </a:ext>
            </a:extLst>
          </p:cNvPr>
          <p:cNvSpPr txBox="1"/>
          <p:nvPr/>
        </p:nvSpPr>
        <p:spPr>
          <a:xfrm>
            <a:off x="3366909" y="3627835"/>
            <a:ext cx="368444" cy="246221"/>
          </a:xfrm>
          <a:prstGeom prst="rect">
            <a:avLst/>
          </a:prstGeom>
          <a:noFill/>
        </p:spPr>
        <p:txBody>
          <a:bodyPr wrap="square" rtlCol="0">
            <a:spAutoFit/>
          </a:bodyPr>
          <a:lstStyle/>
          <a:p>
            <a:r>
              <a:rPr lang="en-CA" sz="1000" dirty="0"/>
              <a:t>A</a:t>
            </a:r>
            <a:endParaRPr lang="en-US" sz="1000" dirty="0"/>
          </a:p>
        </p:txBody>
      </p:sp>
      <p:sp>
        <p:nvSpPr>
          <p:cNvPr id="94" name="TextBox 93">
            <a:extLst>
              <a:ext uri="{FF2B5EF4-FFF2-40B4-BE49-F238E27FC236}">
                <a16:creationId xmlns:a16="http://schemas.microsoft.com/office/drawing/2014/main" id="{57816EE0-30A3-47FE-A9F7-620B1D0B39F3}"/>
              </a:ext>
            </a:extLst>
          </p:cNvPr>
          <p:cNvSpPr txBox="1"/>
          <p:nvPr/>
        </p:nvSpPr>
        <p:spPr>
          <a:xfrm>
            <a:off x="3366909" y="3961366"/>
            <a:ext cx="368444" cy="246221"/>
          </a:xfrm>
          <a:prstGeom prst="rect">
            <a:avLst/>
          </a:prstGeom>
          <a:noFill/>
        </p:spPr>
        <p:txBody>
          <a:bodyPr wrap="square" rtlCol="0">
            <a:spAutoFit/>
          </a:bodyPr>
          <a:lstStyle/>
          <a:p>
            <a:r>
              <a:rPr lang="en-CA" sz="1000" dirty="0"/>
              <a:t>B</a:t>
            </a:r>
            <a:endParaRPr lang="en-US" sz="1000" dirty="0"/>
          </a:p>
        </p:txBody>
      </p:sp>
      <p:sp>
        <p:nvSpPr>
          <p:cNvPr id="95" name="TextBox 94">
            <a:extLst>
              <a:ext uri="{FF2B5EF4-FFF2-40B4-BE49-F238E27FC236}">
                <a16:creationId xmlns:a16="http://schemas.microsoft.com/office/drawing/2014/main" id="{3CCA106A-A53A-4378-BD2F-0CBCB927ADA5}"/>
              </a:ext>
            </a:extLst>
          </p:cNvPr>
          <p:cNvSpPr txBox="1"/>
          <p:nvPr/>
        </p:nvSpPr>
        <p:spPr>
          <a:xfrm>
            <a:off x="3366909" y="4300623"/>
            <a:ext cx="368444" cy="246221"/>
          </a:xfrm>
          <a:prstGeom prst="rect">
            <a:avLst/>
          </a:prstGeom>
          <a:noFill/>
        </p:spPr>
        <p:txBody>
          <a:bodyPr wrap="square" rtlCol="0">
            <a:spAutoFit/>
          </a:bodyPr>
          <a:lstStyle/>
          <a:p>
            <a:r>
              <a:rPr lang="en-CA" sz="1000" dirty="0"/>
              <a:t>C</a:t>
            </a:r>
            <a:endParaRPr lang="en-US" sz="1000" dirty="0"/>
          </a:p>
        </p:txBody>
      </p:sp>
      <p:sp>
        <p:nvSpPr>
          <p:cNvPr id="96" name="TextBox 95">
            <a:extLst>
              <a:ext uri="{FF2B5EF4-FFF2-40B4-BE49-F238E27FC236}">
                <a16:creationId xmlns:a16="http://schemas.microsoft.com/office/drawing/2014/main" id="{8C26C0B7-4B58-43E1-A618-EF87ED5FFBAB}"/>
              </a:ext>
            </a:extLst>
          </p:cNvPr>
          <p:cNvSpPr txBox="1"/>
          <p:nvPr/>
        </p:nvSpPr>
        <p:spPr>
          <a:xfrm>
            <a:off x="4208858" y="3698385"/>
            <a:ext cx="368444" cy="246221"/>
          </a:xfrm>
          <a:prstGeom prst="rect">
            <a:avLst/>
          </a:prstGeom>
          <a:noFill/>
        </p:spPr>
        <p:txBody>
          <a:bodyPr wrap="square" rtlCol="0">
            <a:spAutoFit/>
          </a:bodyPr>
          <a:lstStyle/>
          <a:p>
            <a:r>
              <a:rPr lang="en-CA" sz="1000" dirty="0"/>
              <a:t>a</a:t>
            </a:r>
            <a:endParaRPr lang="en-US" sz="1000" dirty="0"/>
          </a:p>
        </p:txBody>
      </p:sp>
      <p:sp>
        <p:nvSpPr>
          <p:cNvPr id="97" name="TextBox 96">
            <a:extLst>
              <a:ext uri="{FF2B5EF4-FFF2-40B4-BE49-F238E27FC236}">
                <a16:creationId xmlns:a16="http://schemas.microsoft.com/office/drawing/2014/main" id="{520A9065-6478-412C-9404-A15F9E0B8277}"/>
              </a:ext>
            </a:extLst>
          </p:cNvPr>
          <p:cNvSpPr txBox="1"/>
          <p:nvPr/>
        </p:nvSpPr>
        <p:spPr>
          <a:xfrm>
            <a:off x="4212757" y="4077143"/>
            <a:ext cx="368444" cy="246221"/>
          </a:xfrm>
          <a:prstGeom prst="rect">
            <a:avLst/>
          </a:prstGeom>
          <a:noFill/>
        </p:spPr>
        <p:txBody>
          <a:bodyPr wrap="square" rtlCol="0">
            <a:spAutoFit/>
          </a:bodyPr>
          <a:lstStyle/>
          <a:p>
            <a:r>
              <a:rPr lang="en-CA" sz="1000" dirty="0"/>
              <a:t>b</a:t>
            </a:r>
            <a:endParaRPr lang="en-US" sz="1000" dirty="0"/>
          </a:p>
        </p:txBody>
      </p:sp>
      <p:sp>
        <p:nvSpPr>
          <p:cNvPr id="4" name="TextBox 3">
            <a:extLst>
              <a:ext uri="{FF2B5EF4-FFF2-40B4-BE49-F238E27FC236}">
                <a16:creationId xmlns:a16="http://schemas.microsoft.com/office/drawing/2014/main" id="{49C76AD3-95BF-4592-A452-8AC72F1282C7}"/>
              </a:ext>
            </a:extLst>
          </p:cNvPr>
          <p:cNvSpPr txBox="1"/>
          <p:nvPr/>
        </p:nvSpPr>
        <p:spPr>
          <a:xfrm>
            <a:off x="1120597" y="4479647"/>
            <a:ext cx="1179532" cy="200055"/>
          </a:xfrm>
          <a:prstGeom prst="rect">
            <a:avLst/>
          </a:prstGeom>
          <a:noFill/>
        </p:spPr>
        <p:txBody>
          <a:bodyPr wrap="square" rtlCol="0">
            <a:spAutoFit/>
          </a:bodyPr>
          <a:lstStyle/>
          <a:p>
            <a:r>
              <a:rPr lang="en-CA" sz="700" dirty="0">
                <a:solidFill>
                  <a:srgbClr val="007799"/>
                </a:solidFill>
              </a:rPr>
              <a:t>Cosine Similarity matrix</a:t>
            </a:r>
            <a:endParaRPr lang="en-US" sz="700" dirty="0">
              <a:solidFill>
                <a:srgbClr val="007799"/>
              </a:solidFill>
            </a:endParaRPr>
          </a:p>
        </p:txBody>
      </p:sp>
      <p:sp>
        <p:nvSpPr>
          <p:cNvPr id="38" name="TextBox 37">
            <a:extLst>
              <a:ext uri="{FF2B5EF4-FFF2-40B4-BE49-F238E27FC236}">
                <a16:creationId xmlns:a16="http://schemas.microsoft.com/office/drawing/2014/main" id="{C01DD37A-EBB9-4FDC-85F1-1E0E102B39DC}"/>
              </a:ext>
            </a:extLst>
          </p:cNvPr>
          <p:cNvSpPr txBox="1"/>
          <p:nvPr/>
        </p:nvSpPr>
        <p:spPr>
          <a:xfrm>
            <a:off x="3517931" y="4468471"/>
            <a:ext cx="1179532" cy="200055"/>
          </a:xfrm>
          <a:prstGeom prst="rect">
            <a:avLst/>
          </a:prstGeom>
          <a:noFill/>
        </p:spPr>
        <p:txBody>
          <a:bodyPr wrap="square" rtlCol="0">
            <a:spAutoFit/>
          </a:bodyPr>
          <a:lstStyle/>
          <a:p>
            <a:r>
              <a:rPr lang="en-CA" sz="700" dirty="0">
                <a:solidFill>
                  <a:srgbClr val="007799"/>
                </a:solidFill>
              </a:rPr>
              <a:t>Graph representation</a:t>
            </a:r>
            <a:endParaRPr lang="en-US" sz="700" dirty="0">
              <a:solidFill>
                <a:srgbClr val="007799"/>
              </a:solidFill>
            </a:endParaRPr>
          </a:p>
        </p:txBody>
      </p:sp>
      <p:sp>
        <p:nvSpPr>
          <p:cNvPr id="40" name="TextBox 39">
            <a:extLst>
              <a:ext uri="{FF2B5EF4-FFF2-40B4-BE49-F238E27FC236}">
                <a16:creationId xmlns:a16="http://schemas.microsoft.com/office/drawing/2014/main" id="{31942271-C7A6-4E26-A4C1-DD075C2D330B}"/>
              </a:ext>
            </a:extLst>
          </p:cNvPr>
          <p:cNvSpPr txBox="1"/>
          <p:nvPr/>
        </p:nvSpPr>
        <p:spPr>
          <a:xfrm>
            <a:off x="6254107" y="4481309"/>
            <a:ext cx="1179532" cy="200055"/>
          </a:xfrm>
          <a:prstGeom prst="rect">
            <a:avLst/>
          </a:prstGeom>
          <a:noFill/>
        </p:spPr>
        <p:txBody>
          <a:bodyPr wrap="square" rtlCol="0">
            <a:spAutoFit/>
          </a:bodyPr>
          <a:lstStyle/>
          <a:p>
            <a:r>
              <a:rPr lang="en-CA" sz="700" dirty="0">
                <a:solidFill>
                  <a:srgbClr val="007799"/>
                </a:solidFill>
              </a:rPr>
              <a:t>Alignments data frame</a:t>
            </a:r>
            <a:endParaRPr lang="en-US" sz="700" dirty="0">
              <a:solidFill>
                <a:srgbClr val="007799"/>
              </a:solidFill>
            </a:endParaRPr>
          </a:p>
        </p:txBody>
      </p:sp>
    </p:spTree>
    <p:extLst>
      <p:ext uri="{BB962C8B-B14F-4D97-AF65-F5344CB8AC3E}">
        <p14:creationId xmlns:p14="http://schemas.microsoft.com/office/powerpoint/2010/main" val="11298486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mc:AlternateContent xmlns:mc="http://schemas.openxmlformats.org/markup-compatibility/2006">
        <mc:Choice xmlns:a14="http://schemas.microsoft.com/office/drawing/2010/main" Requires="a14">
          <p:sp>
            <p:nvSpPr>
              <p:cNvPr id="3" name="Text Placeholder 2"/>
              <p:cNvSpPr>
                <a:spLocks noGrp="1"/>
              </p:cNvSpPr>
              <p:nvPr>
                <p:ph sz="quarter" idx="14"/>
              </p:nvPr>
            </p:nvSpPr>
            <p:spPr>
              <a:xfrm>
                <a:off x="426245" y="1530171"/>
                <a:ext cx="7920000" cy="3168000"/>
              </a:xfrm>
            </p:spPr>
            <p:txBody>
              <a:bodyPr/>
              <a:lstStyle/>
              <a:p>
                <a:pPr marL="342900" lvl="2" indent="-342900">
                  <a:buFont typeface="+mj-lt"/>
                  <a:buAutoNum type="arabicPeriod" startAt="4"/>
                </a:pPr>
                <a:r>
                  <a:rPr lang="en-CA" sz="1400" dirty="0"/>
                  <a:t>The alignment data frame might still have sentences that are not Common Sentences but have been aligned as such, with lower cosine similarity scores. We need to choose a </a:t>
                </a:r>
                <a:r>
                  <a:rPr lang="en-CA" sz="1400" b="1" dirty="0"/>
                  <a:t>threshold. </a:t>
                </a:r>
                <a:r>
                  <a:rPr lang="en-CA" sz="1400" dirty="0"/>
                  <a:t>We do it based on the Alignment Error Rate, which would mean that the lower the error rate, the better.</a:t>
                </a:r>
              </a:p>
              <a:p>
                <a:pPr marL="0" lvl="2" indent="0">
                  <a:buNone/>
                </a:pPr>
                <a:endParaRPr lang="en-US" sz="1400" dirty="0"/>
              </a:p>
              <a:p>
                <a:pPr marL="517525" lvl="3" indent="-342900">
                  <a:buFont typeface="+mj-lt"/>
                  <a:buAutoNum type="alphaLcParenR"/>
                </a:pPr>
                <a:r>
                  <a:rPr lang="en-US" sz="1400" dirty="0"/>
                  <a:t>For a range of thresholds, try each threshold on the alignment data frame, and get the </a:t>
                </a:r>
                <a:r>
                  <a:rPr lang="en-US" sz="1400" b="1" dirty="0"/>
                  <a:t>Alignment Error Rate on the train set </a:t>
                </a:r>
                <a:r>
                  <a:rPr lang="en-US" sz="1400" dirty="0"/>
                  <a:t>using the formula:</a:t>
                </a:r>
              </a:p>
              <a:p>
                <a:pPr marL="517525" lvl="3" indent="-342900">
                  <a:buFont typeface="+mj-lt"/>
                  <a:buAutoNum type="alphaLcParenR"/>
                </a:pPr>
                <a:endParaRPr lang="en-US" sz="1400" dirty="0"/>
              </a:p>
              <a:p>
                <a:pPr marL="517525" lvl="3" indent="-342900">
                  <a:buFont typeface="+mj-lt"/>
                  <a:buAutoNum type="alphaLcParenR"/>
                </a:pPr>
                <a:endParaRPr lang="en-US" sz="1400" dirty="0"/>
              </a:p>
              <a:p>
                <a:pPr marL="517525" lvl="3" indent="-342900">
                  <a:buFont typeface="+mj-lt"/>
                  <a:buAutoNum type="alphaLcParenR"/>
                </a:pPr>
                <a:endParaRPr lang="en-US" sz="1400" dirty="0"/>
              </a:p>
              <a:p>
                <a:pPr marL="174625" lvl="3" indent="0" algn="ctr">
                  <a:buNone/>
                </a:pPr>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𝐴𝐸𝑅</m:t>
                      </m:r>
                      <m:r>
                        <a:rPr lang="en-CA" sz="1400" b="0" i="1" smtClean="0">
                          <a:latin typeface="Cambria Math" panose="02040503050406030204" pitchFamily="18" charset="0"/>
                        </a:rPr>
                        <m:t>=1 −</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2</m:t>
                          </m:r>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𝐶𝑜𝑟𝑟𝑒𝑐𝑡</m:t>
                          </m:r>
                          <m:r>
                            <a:rPr lang="en-CA" sz="1400" b="0" i="1" smtClean="0">
                              <a:latin typeface="Cambria Math" panose="02040503050406030204" pitchFamily="18" charset="0"/>
                            </a:rPr>
                            <m:t> </m:t>
                          </m:r>
                          <m:r>
                            <a:rPr lang="en-CA" sz="1400" b="0" i="1" smtClean="0">
                              <a:latin typeface="Cambria Math" panose="02040503050406030204" pitchFamily="18" charset="0"/>
                            </a:rPr>
                            <m:t>𝐴𝑙𝑖𝑔𝑛𝑚𝑒𝑛𝑡𝑠</m:t>
                          </m:r>
                          <m:r>
                            <a:rPr lang="en-CA" sz="1400" b="0" i="1" smtClean="0">
                              <a:latin typeface="Cambria Math" panose="02040503050406030204" pitchFamily="18" charset="0"/>
                            </a:rPr>
                            <m:t>)</m:t>
                          </m:r>
                        </m:num>
                        <m:den>
                          <m:r>
                            <a:rPr lang="en-CA" sz="1400" b="0" i="1" smtClean="0">
                              <a:latin typeface="Cambria Math" panose="02040503050406030204" pitchFamily="18" charset="0"/>
                            </a:rPr>
                            <m:t>(</m:t>
                          </m:r>
                          <m:r>
                            <a:rPr lang="en-CA" sz="1400" b="0" i="1" smtClean="0">
                              <a:latin typeface="Cambria Math" panose="02040503050406030204" pitchFamily="18" charset="0"/>
                            </a:rPr>
                            <m:t>𝑃𝑟𝑒𝑑𝑖𝑐𝑡𝑒𝑑</m:t>
                          </m:r>
                          <m:r>
                            <a:rPr lang="en-CA" sz="1400" b="0" i="1" smtClean="0">
                              <a:latin typeface="Cambria Math" panose="02040503050406030204" pitchFamily="18" charset="0"/>
                            </a:rPr>
                            <m:t> </m:t>
                          </m:r>
                          <m:r>
                            <a:rPr lang="en-CA" sz="1400" b="0" i="1" smtClean="0">
                              <a:latin typeface="Cambria Math" panose="02040503050406030204" pitchFamily="18" charset="0"/>
                            </a:rPr>
                            <m:t>𝐴𝑙𝑖𝑔𝑛𝑚𝑒𝑛𝑡𝑠</m:t>
                          </m:r>
                          <m:r>
                            <a:rPr lang="en-CA" sz="1400" b="0" i="1" smtClean="0">
                              <a:latin typeface="Cambria Math" panose="02040503050406030204" pitchFamily="18" charset="0"/>
                            </a:rPr>
                            <m:t>)+(</m:t>
                          </m:r>
                          <m:r>
                            <a:rPr lang="en-CA" sz="1400" b="0" i="1" smtClean="0">
                              <a:latin typeface="Cambria Math" panose="02040503050406030204" pitchFamily="18" charset="0"/>
                            </a:rPr>
                            <m:t>𝐴𝑐𝑡𝑢𝑎𝑙</m:t>
                          </m:r>
                          <m:r>
                            <a:rPr lang="en-CA" sz="1400" b="0" i="1" smtClean="0">
                              <a:latin typeface="Cambria Math" panose="02040503050406030204" pitchFamily="18" charset="0"/>
                            </a:rPr>
                            <m:t> </m:t>
                          </m:r>
                          <m:r>
                            <a:rPr lang="en-CA" sz="1400" b="0" i="1" smtClean="0">
                              <a:latin typeface="Cambria Math" panose="02040503050406030204" pitchFamily="18" charset="0"/>
                            </a:rPr>
                            <m:t>𝐴𝑙𝑖𝑔𝑛𝑚𝑒𝑛𝑡𝑠</m:t>
                          </m:r>
                          <m:r>
                            <a:rPr lang="en-CA" sz="1400" b="0" i="1" smtClean="0">
                              <a:latin typeface="Cambria Math" panose="02040503050406030204" pitchFamily="18" charset="0"/>
                            </a:rPr>
                            <m:t>)</m:t>
                          </m:r>
                        </m:den>
                      </m:f>
                    </m:oMath>
                  </m:oMathPara>
                </a14:m>
                <a:endParaRPr lang="en-CA" sz="1400" dirty="0"/>
              </a:p>
              <a:p>
                <a:pPr marL="174625" lvl="3" indent="0" algn="ctr">
                  <a:buNone/>
                </a:pPr>
                <a:endParaRPr lang="en-CA" sz="1400" b="0" dirty="0"/>
              </a:p>
            </p:txBody>
          </p:sp>
        </mc:Choice>
        <mc:Fallback>
          <p:sp>
            <p:nvSpPr>
              <p:cNvPr id="3" name="Text Placeholder 2"/>
              <p:cNvSpPr>
                <a:spLocks noGrp="1" noRot="1" noChangeAspect="1" noMove="1" noResize="1" noEditPoints="1" noAdjustHandles="1" noChangeArrowheads="1" noChangeShapeType="1" noTextEdit="1"/>
              </p:cNvSpPr>
              <p:nvPr>
                <p:ph sz="quarter" idx="14"/>
              </p:nvPr>
            </p:nvSpPr>
            <p:spPr>
              <a:xfrm>
                <a:off x="426245" y="1530171"/>
                <a:ext cx="7920000" cy="3168000"/>
              </a:xfrm>
              <a:blipFill>
                <a:blip r:embed="rId3"/>
                <a:stretch>
                  <a:fillRect l="-1309" t="-1731" r="-77"/>
                </a:stretch>
              </a:blipFill>
            </p:spPr>
            <p:txBody>
              <a:bodyPr/>
              <a:lstStyle/>
              <a:p>
                <a:r>
                  <a:rPr lang="en-US">
                    <a:noFill/>
                  </a:rPr>
                  <a:t> </a:t>
                </a:r>
              </a:p>
            </p:txBody>
          </p:sp>
        </mc:Fallback>
      </mc:AlternateContent>
    </p:spTree>
    <p:extLst>
      <p:ext uri="{BB962C8B-B14F-4D97-AF65-F5344CB8AC3E}">
        <p14:creationId xmlns:p14="http://schemas.microsoft.com/office/powerpoint/2010/main" val="33203573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Threshold estimation</a:t>
            </a:r>
          </a:p>
        </p:txBody>
      </p:sp>
      <p:sp>
        <p:nvSpPr>
          <p:cNvPr id="3" name="Text Placeholder 2"/>
          <p:cNvSpPr>
            <a:spLocks noGrp="1"/>
          </p:cNvSpPr>
          <p:nvPr>
            <p:ph sz="quarter" idx="14"/>
          </p:nvPr>
        </p:nvSpPr>
        <p:spPr>
          <a:xfrm>
            <a:off x="497314" y="1345147"/>
            <a:ext cx="7920000" cy="3168000"/>
          </a:xfrm>
        </p:spPr>
        <p:txBody>
          <a:bodyPr/>
          <a:lstStyle/>
          <a:p>
            <a:pPr marL="517525" lvl="3" indent="-342900">
              <a:buFont typeface="+mj-lt"/>
              <a:buAutoNum type="alphaLcParenR" startAt="3"/>
            </a:pPr>
            <a:endParaRPr lang="en-CA" sz="1400" dirty="0"/>
          </a:p>
          <a:p>
            <a:pPr marL="517525" lvl="3" indent="-342900">
              <a:buFont typeface="+mj-lt"/>
              <a:buAutoNum type="alphaLcParenR" startAt="2"/>
            </a:pPr>
            <a:r>
              <a:rPr lang="en-CA" sz="1400" dirty="0"/>
              <a:t>Now, </a:t>
            </a:r>
            <a:r>
              <a:rPr lang="en-CA" sz="1400" b="1" dirty="0"/>
              <a:t>plot a graph</a:t>
            </a:r>
            <a:r>
              <a:rPr lang="en-CA" sz="1400" b="0" dirty="0"/>
              <a:t>, like below, of the Alignment Error Rate vs. Threshold and choose the threshold corresponding to the lowest Alignment Error Rate, as the optimal threshold.</a:t>
            </a:r>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endParaRPr lang="en-CA" sz="1400" dirty="0"/>
          </a:p>
          <a:p>
            <a:pPr marL="517525" lvl="3" indent="-342900">
              <a:buFont typeface="+mj-lt"/>
              <a:buAutoNum type="alphaLcParenR" startAt="2"/>
            </a:pPr>
            <a:r>
              <a:rPr lang="en-CA" sz="1400" dirty="0"/>
              <a:t>Use the optimal threshold on alignments data and calculate the final </a:t>
            </a:r>
            <a:r>
              <a:rPr lang="en-CA" sz="1400" b="1" dirty="0"/>
              <a:t>Alignment Error Rate on the test</a:t>
            </a:r>
            <a:r>
              <a:rPr lang="en-CA" sz="1400" dirty="0"/>
              <a:t> set.</a:t>
            </a:r>
            <a:endParaRPr lang="en-CA" sz="1400" b="0" dirty="0"/>
          </a:p>
        </p:txBody>
      </p:sp>
      <p:pic>
        <p:nvPicPr>
          <p:cNvPr id="7" name="Picture 6">
            <a:extLst>
              <a:ext uri="{FF2B5EF4-FFF2-40B4-BE49-F238E27FC236}">
                <a16:creationId xmlns:a16="http://schemas.microsoft.com/office/drawing/2014/main" id="{C454F70A-8DA3-4ED6-87E1-FD44A25CAD56}"/>
              </a:ext>
            </a:extLst>
          </p:cNvPr>
          <p:cNvPicPr>
            <a:picLocks noChangeAspect="1"/>
          </p:cNvPicPr>
          <p:nvPr/>
        </p:nvPicPr>
        <p:blipFill>
          <a:blip r:embed="rId3"/>
          <a:stretch>
            <a:fillRect/>
          </a:stretch>
        </p:blipFill>
        <p:spPr>
          <a:xfrm>
            <a:off x="939514" y="2041070"/>
            <a:ext cx="1889806" cy="1543926"/>
          </a:xfrm>
          <a:prstGeom prst="rect">
            <a:avLst/>
          </a:prstGeom>
        </p:spPr>
      </p:pic>
      <p:pic>
        <p:nvPicPr>
          <p:cNvPr id="8" name="Picture 7">
            <a:extLst>
              <a:ext uri="{FF2B5EF4-FFF2-40B4-BE49-F238E27FC236}">
                <a16:creationId xmlns:a16="http://schemas.microsoft.com/office/drawing/2014/main" id="{255BF4BC-BF7B-412D-83AB-04B4C3E608F5}"/>
              </a:ext>
            </a:extLst>
          </p:cNvPr>
          <p:cNvPicPr>
            <a:picLocks noChangeAspect="1"/>
          </p:cNvPicPr>
          <p:nvPr/>
        </p:nvPicPr>
        <p:blipFill>
          <a:blip r:embed="rId4"/>
          <a:stretch>
            <a:fillRect/>
          </a:stretch>
        </p:blipFill>
        <p:spPr>
          <a:xfrm>
            <a:off x="3438411" y="2041070"/>
            <a:ext cx="1889807" cy="1543927"/>
          </a:xfrm>
          <a:prstGeom prst="rect">
            <a:avLst/>
          </a:prstGeom>
        </p:spPr>
      </p:pic>
      <p:pic>
        <p:nvPicPr>
          <p:cNvPr id="9" name="Picture 8">
            <a:extLst>
              <a:ext uri="{FF2B5EF4-FFF2-40B4-BE49-F238E27FC236}">
                <a16:creationId xmlns:a16="http://schemas.microsoft.com/office/drawing/2014/main" id="{E908280F-5932-42B9-9BD7-AD267B14E512}"/>
              </a:ext>
            </a:extLst>
          </p:cNvPr>
          <p:cNvPicPr>
            <a:picLocks noChangeAspect="1"/>
          </p:cNvPicPr>
          <p:nvPr/>
        </p:nvPicPr>
        <p:blipFill>
          <a:blip r:embed="rId5"/>
          <a:stretch>
            <a:fillRect/>
          </a:stretch>
        </p:blipFill>
        <p:spPr>
          <a:xfrm>
            <a:off x="5937309" y="2041069"/>
            <a:ext cx="1889807" cy="1543927"/>
          </a:xfrm>
          <a:prstGeom prst="rect">
            <a:avLst/>
          </a:prstGeom>
        </p:spPr>
      </p:pic>
      <p:sp>
        <p:nvSpPr>
          <p:cNvPr id="4" name="TextBox 3">
            <a:extLst>
              <a:ext uri="{FF2B5EF4-FFF2-40B4-BE49-F238E27FC236}">
                <a16:creationId xmlns:a16="http://schemas.microsoft.com/office/drawing/2014/main" id="{D405A975-D7BA-4881-864D-B20FE59F2242}"/>
              </a:ext>
            </a:extLst>
          </p:cNvPr>
          <p:cNvSpPr txBox="1"/>
          <p:nvPr/>
        </p:nvSpPr>
        <p:spPr>
          <a:xfrm>
            <a:off x="1292573" y="3566165"/>
            <a:ext cx="1515777" cy="261610"/>
          </a:xfrm>
          <a:prstGeom prst="rect">
            <a:avLst/>
          </a:prstGeom>
          <a:noFill/>
        </p:spPr>
        <p:txBody>
          <a:bodyPr wrap="square" rtlCol="0">
            <a:spAutoFit/>
          </a:bodyPr>
          <a:lstStyle/>
          <a:p>
            <a:pPr algn="ctr"/>
            <a:r>
              <a:rPr lang="en-CA" sz="1050" dirty="0"/>
              <a:t>Baselines</a:t>
            </a:r>
            <a:endParaRPr lang="en-US" sz="1050" dirty="0"/>
          </a:p>
        </p:txBody>
      </p:sp>
      <p:sp>
        <p:nvSpPr>
          <p:cNvPr id="11" name="TextBox 10">
            <a:extLst>
              <a:ext uri="{FF2B5EF4-FFF2-40B4-BE49-F238E27FC236}">
                <a16:creationId xmlns:a16="http://schemas.microsoft.com/office/drawing/2014/main" id="{A371C0D7-4A5D-489A-94B1-017806260732}"/>
              </a:ext>
            </a:extLst>
          </p:cNvPr>
          <p:cNvSpPr txBox="1"/>
          <p:nvPr/>
        </p:nvSpPr>
        <p:spPr>
          <a:xfrm>
            <a:off x="3812441" y="3566165"/>
            <a:ext cx="1515777" cy="261610"/>
          </a:xfrm>
          <a:prstGeom prst="rect">
            <a:avLst/>
          </a:prstGeom>
          <a:noFill/>
        </p:spPr>
        <p:txBody>
          <a:bodyPr wrap="square" rtlCol="0">
            <a:spAutoFit/>
          </a:bodyPr>
          <a:lstStyle/>
          <a:p>
            <a:pPr algn="ctr"/>
            <a:r>
              <a:rPr lang="en-CA" sz="1050" dirty="0"/>
              <a:t>Transformer-based</a:t>
            </a:r>
            <a:endParaRPr lang="en-US" sz="1050" dirty="0"/>
          </a:p>
        </p:txBody>
      </p:sp>
      <p:sp>
        <p:nvSpPr>
          <p:cNvPr id="12" name="TextBox 11">
            <a:extLst>
              <a:ext uri="{FF2B5EF4-FFF2-40B4-BE49-F238E27FC236}">
                <a16:creationId xmlns:a16="http://schemas.microsoft.com/office/drawing/2014/main" id="{F699F890-D33D-4A90-BE89-5A0207C50B77}"/>
              </a:ext>
            </a:extLst>
          </p:cNvPr>
          <p:cNvSpPr txBox="1"/>
          <p:nvPr/>
        </p:nvSpPr>
        <p:spPr>
          <a:xfrm>
            <a:off x="6311339" y="3562024"/>
            <a:ext cx="1515777" cy="261610"/>
          </a:xfrm>
          <a:prstGeom prst="rect">
            <a:avLst/>
          </a:prstGeom>
          <a:noFill/>
        </p:spPr>
        <p:txBody>
          <a:bodyPr wrap="square" rtlCol="0">
            <a:spAutoFit/>
          </a:bodyPr>
          <a:lstStyle/>
          <a:p>
            <a:pPr algn="ctr"/>
            <a:r>
              <a:rPr lang="en-CA" sz="1050" dirty="0"/>
              <a:t>Fine-tuned</a:t>
            </a:r>
            <a:endParaRPr lang="en-US" sz="1050" dirty="0"/>
          </a:p>
        </p:txBody>
      </p:sp>
      <p:sp>
        <p:nvSpPr>
          <p:cNvPr id="5" name="TextBox 4">
            <a:extLst>
              <a:ext uri="{FF2B5EF4-FFF2-40B4-BE49-F238E27FC236}">
                <a16:creationId xmlns:a16="http://schemas.microsoft.com/office/drawing/2014/main" id="{EEB4D5F5-95E8-4D67-8231-086F32B69014}"/>
              </a:ext>
            </a:extLst>
          </p:cNvPr>
          <p:cNvSpPr txBox="1"/>
          <p:nvPr/>
        </p:nvSpPr>
        <p:spPr>
          <a:xfrm>
            <a:off x="3182380" y="3827775"/>
            <a:ext cx="3481953" cy="276999"/>
          </a:xfrm>
          <a:prstGeom prst="rect">
            <a:avLst/>
          </a:prstGeom>
          <a:noFill/>
        </p:spPr>
        <p:txBody>
          <a:bodyPr wrap="square" rtlCol="0">
            <a:spAutoFit/>
          </a:bodyPr>
          <a:lstStyle/>
          <a:p>
            <a:r>
              <a:rPr lang="en-CA" sz="1200" b="1" dirty="0"/>
              <a:t>AER vs. Threshold plots on train set</a:t>
            </a:r>
            <a:endParaRPr lang="en-US" sz="1200" b="1" dirty="0"/>
          </a:p>
        </p:txBody>
      </p:sp>
    </p:spTree>
    <p:extLst>
      <p:ext uri="{BB962C8B-B14F-4D97-AF65-F5344CB8AC3E}">
        <p14:creationId xmlns:p14="http://schemas.microsoft.com/office/powerpoint/2010/main" val="9880636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E26FF7-F1BF-E465-C884-892A0CBB393E}"/>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16B60C89-6E60-F33A-70BB-AE7AF756D4EC}"/>
              </a:ext>
            </a:extLst>
          </p:cNvPr>
          <p:cNvSpPr>
            <a:spLocks noGrp="1"/>
          </p:cNvSpPr>
          <p:nvPr>
            <p:ph type="body" sz="quarter" idx="13"/>
          </p:nvPr>
        </p:nvSpPr>
        <p:spPr/>
        <p:txBody>
          <a:bodyPr/>
          <a:lstStyle/>
          <a:p>
            <a:r>
              <a:rPr lang="en-CA" dirty="0"/>
              <a:t>Introduction</a:t>
            </a:r>
          </a:p>
          <a:p>
            <a:r>
              <a:rPr lang="en-CA" dirty="0"/>
              <a:t>Dataset</a:t>
            </a:r>
          </a:p>
          <a:p>
            <a:r>
              <a:rPr lang="en-CA" dirty="0"/>
              <a:t>Preprocessing</a:t>
            </a:r>
          </a:p>
          <a:p>
            <a:r>
              <a:rPr lang="en-CA" dirty="0"/>
              <a:t>Experiments</a:t>
            </a:r>
          </a:p>
          <a:p>
            <a:r>
              <a:rPr lang="en-CA" dirty="0"/>
              <a:t>Results</a:t>
            </a:r>
          </a:p>
          <a:p>
            <a:r>
              <a:rPr lang="en-CA" dirty="0"/>
              <a:t>Future Work</a:t>
            </a:r>
            <a:endParaRPr lang="en-US" dirty="0"/>
          </a:p>
        </p:txBody>
      </p:sp>
    </p:spTree>
    <p:extLst>
      <p:ext uri="{BB962C8B-B14F-4D97-AF65-F5344CB8AC3E}">
        <p14:creationId xmlns:p14="http://schemas.microsoft.com/office/powerpoint/2010/main" val="39239751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Models Used</a:t>
            </a:r>
          </a:p>
        </p:txBody>
      </p:sp>
      <p:sp>
        <p:nvSpPr>
          <p:cNvPr id="3" name="Text Placeholder 2"/>
          <p:cNvSpPr>
            <a:spLocks noGrp="1"/>
          </p:cNvSpPr>
          <p:nvPr>
            <p:ph sz="quarter" idx="14"/>
          </p:nvPr>
        </p:nvSpPr>
        <p:spPr>
          <a:xfrm>
            <a:off x="497314" y="1345147"/>
            <a:ext cx="7920000" cy="3168000"/>
          </a:xfrm>
        </p:spPr>
        <p:txBody>
          <a:bodyPr/>
          <a:lstStyle/>
          <a:p>
            <a:pPr lvl="1"/>
            <a:r>
              <a:rPr lang="en-CA" sz="1400" dirty="0"/>
              <a:t>We conduct experiments using various models for this project.</a:t>
            </a:r>
          </a:p>
          <a:p>
            <a:pPr lvl="2"/>
            <a:r>
              <a:rPr lang="en-CA" sz="1400" dirty="0">
                <a:solidFill>
                  <a:schemeClr val="tx1"/>
                </a:solidFill>
              </a:rPr>
              <a:t>First, we utilize three baseline models to determine if the data is straightforward enough for these baselines to be sufficient for our task.</a:t>
            </a:r>
          </a:p>
          <a:p>
            <a:pPr lvl="2"/>
            <a:endParaRPr lang="en-CA" sz="1400" dirty="0">
              <a:solidFill>
                <a:schemeClr val="tx1"/>
              </a:solidFill>
            </a:endParaRPr>
          </a:p>
          <a:p>
            <a:pPr lvl="2"/>
            <a:r>
              <a:rPr lang="en-CA" sz="1400" dirty="0"/>
              <a:t>Next, we experiment with several transformer-based models selected based on their performance on the MTEB (Massive Text Embedding Benchmark) for the task of Sentence Text Similarity in English and also practical model sizes, as indicated by the </a:t>
            </a:r>
            <a:r>
              <a:rPr lang="en-CA" sz="1400" dirty="0">
                <a:hlinkClick r:id="rId3"/>
              </a:rPr>
              <a:t>HuggingFace leaderboard</a:t>
            </a:r>
            <a:r>
              <a:rPr lang="en-CA" sz="1400" dirty="0"/>
              <a:t>.</a:t>
            </a:r>
            <a:endParaRPr lang="en-US" sz="1400" dirty="0"/>
          </a:p>
          <a:p>
            <a:pPr lvl="2"/>
            <a:endParaRPr lang="en-US" sz="1400" dirty="0">
              <a:solidFill>
                <a:schemeClr val="tx1"/>
              </a:solidFill>
            </a:endParaRPr>
          </a:p>
          <a:p>
            <a:pPr lvl="2"/>
            <a:r>
              <a:rPr lang="en-CA" sz="1400" dirty="0"/>
              <a:t>Additionally, we explore fine-tuning a model on our dataset, using contrastive training.</a:t>
            </a:r>
          </a:p>
        </p:txBody>
      </p:sp>
    </p:spTree>
    <p:extLst>
      <p:ext uri="{BB962C8B-B14F-4D97-AF65-F5344CB8AC3E}">
        <p14:creationId xmlns:p14="http://schemas.microsoft.com/office/powerpoint/2010/main" val="1211885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Baselines</a:t>
            </a:r>
          </a:p>
        </p:txBody>
      </p:sp>
      <p:sp>
        <p:nvSpPr>
          <p:cNvPr id="3" name="Text Placeholder 2"/>
          <p:cNvSpPr>
            <a:spLocks noGrp="1"/>
          </p:cNvSpPr>
          <p:nvPr>
            <p:ph sz="quarter" idx="14"/>
          </p:nvPr>
        </p:nvSpPr>
        <p:spPr>
          <a:xfrm>
            <a:off x="497314" y="1345147"/>
            <a:ext cx="7920000" cy="3168000"/>
          </a:xfrm>
        </p:spPr>
        <p:txBody>
          <a:bodyPr/>
          <a:lstStyle/>
          <a:p>
            <a:pPr lvl="1"/>
            <a:r>
              <a:rPr lang="en-CA" sz="1400" dirty="0"/>
              <a:t>We utilize three baseline models or traditional NLP techniques. For this, we use a Tokenizer from </a:t>
            </a:r>
            <a:r>
              <a:rPr lang="en-CA" sz="1400" dirty="0" err="1"/>
              <a:t>nltk</a:t>
            </a:r>
            <a:r>
              <a:rPr lang="en-CA" sz="1400" dirty="0"/>
              <a:t> to tokenize both types of sentence texts, create a vocabulary using all the sentence texts combined, and leverage the following models to convert the sentences into vectors:</a:t>
            </a:r>
          </a:p>
          <a:p>
            <a:pPr lvl="2"/>
            <a:r>
              <a:rPr lang="en-US" sz="1400" b="1" dirty="0">
                <a:solidFill>
                  <a:schemeClr val="tx2"/>
                </a:solidFill>
              </a:rPr>
              <a:t>Bag-of-Words: </a:t>
            </a:r>
            <a:r>
              <a:rPr lang="en-CA" sz="1400" dirty="0">
                <a:solidFill>
                  <a:schemeClr val="tx1"/>
                </a:solidFill>
              </a:rPr>
              <a:t>creates a vector based on the word counts.</a:t>
            </a:r>
            <a:endParaRPr lang="en-US" sz="1400" dirty="0"/>
          </a:p>
          <a:p>
            <a:pPr marL="188912" lvl="3" indent="0">
              <a:buNone/>
            </a:pPr>
            <a:endParaRPr lang="en-US" sz="1400" dirty="0"/>
          </a:p>
          <a:p>
            <a:pPr lvl="2"/>
            <a:r>
              <a:rPr lang="en-US" sz="1400" b="1" dirty="0">
                <a:solidFill>
                  <a:schemeClr val="tx2"/>
                </a:solidFill>
              </a:rPr>
              <a:t>TF-IDF-weighted Bag-of-Words: </a:t>
            </a:r>
            <a:r>
              <a:rPr lang="en-CA" sz="1400" dirty="0">
                <a:solidFill>
                  <a:schemeClr val="tx1"/>
                </a:solidFill>
              </a:rPr>
              <a:t>creates a vector based on the word counts weighted by their Term Frequency – Inverse Document Frequency.</a:t>
            </a:r>
            <a:endParaRPr lang="en-US" sz="1400" dirty="0"/>
          </a:p>
          <a:p>
            <a:pPr lvl="2"/>
            <a:endParaRPr lang="en-US" sz="1400" dirty="0"/>
          </a:p>
          <a:p>
            <a:pPr lvl="2"/>
            <a:r>
              <a:rPr lang="en-US" sz="1400" b="1" dirty="0">
                <a:solidFill>
                  <a:schemeClr val="tx2"/>
                </a:solidFill>
              </a:rPr>
              <a:t>1-Hot Encoding: </a:t>
            </a:r>
            <a:r>
              <a:rPr lang="en-CA" sz="1400" dirty="0">
                <a:solidFill>
                  <a:schemeClr val="tx1"/>
                </a:solidFill>
              </a:rPr>
              <a:t>creates a vector based on a binary value: 1 if the word occurs in the sentence, else 0.</a:t>
            </a:r>
            <a:endParaRPr lang="en-US" sz="1400" b="1" dirty="0">
              <a:solidFill>
                <a:schemeClr val="tx2"/>
              </a:solidFill>
            </a:endParaRPr>
          </a:p>
        </p:txBody>
      </p:sp>
    </p:spTree>
    <p:extLst>
      <p:ext uri="{BB962C8B-B14F-4D97-AF65-F5344CB8AC3E}">
        <p14:creationId xmlns:p14="http://schemas.microsoft.com/office/powerpoint/2010/main" val="5879708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Transformer-based</a:t>
            </a:r>
          </a:p>
        </p:txBody>
      </p:sp>
      <p:sp>
        <p:nvSpPr>
          <p:cNvPr id="3" name="Text Placeholder 2"/>
          <p:cNvSpPr>
            <a:spLocks noGrp="1"/>
          </p:cNvSpPr>
          <p:nvPr>
            <p:ph sz="quarter" idx="14"/>
          </p:nvPr>
        </p:nvSpPr>
        <p:spPr>
          <a:xfrm>
            <a:off x="497314" y="1345147"/>
            <a:ext cx="7920000" cy="3168000"/>
          </a:xfrm>
        </p:spPr>
        <p:txBody>
          <a:bodyPr/>
          <a:lstStyle/>
          <a:p>
            <a:pPr lvl="1"/>
            <a:r>
              <a:rPr lang="en-CA" sz="1400" dirty="0"/>
              <a:t>We utilize six transformer-based models from the </a:t>
            </a:r>
            <a:r>
              <a:rPr lang="en-CA" sz="1400" dirty="0">
                <a:hlinkClick r:id="rId3"/>
              </a:rPr>
              <a:t>HuggingFace MTEB leaderboard</a:t>
            </a:r>
            <a:r>
              <a:rPr lang="en-CA" sz="1400" dirty="0"/>
              <a:t>:</a:t>
            </a:r>
          </a:p>
          <a:p>
            <a:pPr lvl="2"/>
            <a:r>
              <a:rPr lang="en-US" sz="1400" b="1" dirty="0">
                <a:solidFill>
                  <a:schemeClr val="tx2"/>
                </a:solidFill>
              </a:rPr>
              <a:t>mxbai-embed-large-v1</a:t>
            </a:r>
          </a:p>
          <a:p>
            <a:pPr marL="0" lvl="2" indent="0">
              <a:buNone/>
            </a:pPr>
            <a:endParaRPr lang="en-US" sz="1400" b="1" dirty="0">
              <a:solidFill>
                <a:schemeClr val="tx2"/>
              </a:solidFill>
            </a:endParaRPr>
          </a:p>
          <a:p>
            <a:pPr lvl="2"/>
            <a:r>
              <a:rPr lang="en-CA" sz="1400" b="1" dirty="0">
                <a:solidFill>
                  <a:schemeClr val="tx2"/>
                </a:solidFill>
              </a:rPr>
              <a:t>multilingual-e5-large-instruct</a:t>
            </a:r>
          </a:p>
          <a:p>
            <a:pPr lvl="2"/>
            <a:endParaRPr lang="en-CA" sz="1400" b="1" dirty="0">
              <a:solidFill>
                <a:schemeClr val="tx2"/>
              </a:solidFill>
            </a:endParaRPr>
          </a:p>
          <a:p>
            <a:pPr lvl="2"/>
            <a:r>
              <a:rPr lang="en-CA" sz="1400" b="1" dirty="0">
                <a:solidFill>
                  <a:schemeClr val="tx2"/>
                </a:solidFill>
              </a:rPr>
              <a:t>GIST-large-Embedding-v0</a:t>
            </a:r>
          </a:p>
          <a:p>
            <a:pPr lvl="2"/>
            <a:endParaRPr lang="en-CA" sz="1400" b="1" dirty="0">
              <a:solidFill>
                <a:schemeClr val="tx2"/>
              </a:solidFill>
            </a:endParaRPr>
          </a:p>
          <a:p>
            <a:pPr lvl="2"/>
            <a:r>
              <a:rPr lang="en-CA" sz="1400" b="1" dirty="0">
                <a:solidFill>
                  <a:schemeClr val="tx2"/>
                </a:solidFill>
              </a:rPr>
              <a:t>UAE-Large-V1</a:t>
            </a:r>
          </a:p>
          <a:p>
            <a:pPr lvl="2"/>
            <a:endParaRPr lang="en-CA" sz="1400" b="1" dirty="0">
              <a:solidFill>
                <a:schemeClr val="tx2"/>
              </a:solidFill>
            </a:endParaRPr>
          </a:p>
          <a:p>
            <a:pPr lvl="2"/>
            <a:r>
              <a:rPr lang="en-CA" sz="1400" b="1" dirty="0">
                <a:solidFill>
                  <a:schemeClr val="tx2"/>
                </a:solidFill>
              </a:rPr>
              <a:t>GIST-Embedding-v0</a:t>
            </a:r>
          </a:p>
          <a:p>
            <a:pPr lvl="2"/>
            <a:endParaRPr lang="en-CA" sz="1400" b="1" dirty="0">
              <a:solidFill>
                <a:schemeClr val="tx2"/>
              </a:solidFill>
            </a:endParaRPr>
          </a:p>
          <a:p>
            <a:pPr lvl="2"/>
            <a:r>
              <a:rPr lang="en-CA" sz="1400" b="1" dirty="0">
                <a:solidFill>
                  <a:schemeClr val="tx2"/>
                </a:solidFill>
              </a:rPr>
              <a:t>GIST-small-Embedding-v0</a:t>
            </a:r>
          </a:p>
          <a:p>
            <a:pPr lvl="2"/>
            <a:endParaRPr lang="en-CA" sz="1400" dirty="0">
              <a:solidFill>
                <a:schemeClr val="tx2"/>
              </a:solidFill>
            </a:endParaRPr>
          </a:p>
          <a:p>
            <a:pPr lvl="2"/>
            <a:endParaRPr lang="en-CA" sz="1400" b="1" dirty="0">
              <a:solidFill>
                <a:schemeClr val="tx2"/>
              </a:solidFill>
            </a:endParaRPr>
          </a:p>
          <a:p>
            <a:pPr lvl="2"/>
            <a:endParaRPr lang="en-CA" sz="1400" b="1" dirty="0">
              <a:solidFill>
                <a:schemeClr val="tx2"/>
              </a:solidFill>
            </a:endParaRPr>
          </a:p>
          <a:p>
            <a:pPr lvl="2"/>
            <a:endParaRPr lang="en-CA" sz="1400" b="1" dirty="0">
              <a:solidFill>
                <a:schemeClr val="tx2"/>
              </a:solidFill>
            </a:endParaRPr>
          </a:p>
          <a:p>
            <a:pPr lvl="2"/>
            <a:endParaRPr lang="en-CA" sz="1400" b="1" dirty="0">
              <a:solidFill>
                <a:schemeClr val="tx2"/>
              </a:solidFill>
            </a:endParaRPr>
          </a:p>
        </p:txBody>
      </p:sp>
    </p:spTree>
    <p:extLst>
      <p:ext uri="{BB962C8B-B14F-4D97-AF65-F5344CB8AC3E}">
        <p14:creationId xmlns:p14="http://schemas.microsoft.com/office/powerpoint/2010/main" val="38029731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Fine-tuned</a:t>
            </a:r>
          </a:p>
        </p:txBody>
      </p:sp>
      <p:sp>
        <p:nvSpPr>
          <p:cNvPr id="3" name="Text Placeholder 2"/>
          <p:cNvSpPr>
            <a:spLocks noGrp="1"/>
          </p:cNvSpPr>
          <p:nvPr>
            <p:ph sz="quarter" idx="14"/>
          </p:nvPr>
        </p:nvSpPr>
        <p:spPr>
          <a:xfrm>
            <a:off x="497314" y="1345147"/>
            <a:ext cx="7920000" cy="3168000"/>
          </a:xfrm>
        </p:spPr>
        <p:txBody>
          <a:bodyPr/>
          <a:lstStyle/>
          <a:p>
            <a:pPr lvl="1"/>
            <a:r>
              <a:rPr lang="en-CA" sz="1400" dirty="0"/>
              <a:t>We also </a:t>
            </a:r>
            <a:r>
              <a:rPr lang="en-CA" sz="1400" b="1" dirty="0">
                <a:solidFill>
                  <a:schemeClr val="tx2"/>
                </a:solidFill>
              </a:rPr>
              <a:t>fine-tune the GIST-Embedding-v0</a:t>
            </a:r>
            <a:r>
              <a:rPr lang="en-CA" sz="1400" dirty="0"/>
              <a:t> model with contrastive training because it seems to provide the lowest Alignment Error Rates across various Province/Territories. Contrastive training uses positive and negative pairs of sentences to teach the model how to differentiate between similar and dissimilar sentences.</a:t>
            </a:r>
          </a:p>
          <a:p>
            <a:pPr lvl="1"/>
            <a:r>
              <a:rPr lang="en-US" sz="1400" dirty="0"/>
              <a:t>The positive and negative pairs are created as follows:</a:t>
            </a:r>
          </a:p>
          <a:p>
            <a:pPr lvl="2"/>
            <a:r>
              <a:rPr lang="en-US" sz="1400" dirty="0"/>
              <a:t>Positive pairs:</a:t>
            </a:r>
          </a:p>
          <a:p>
            <a:pPr lvl="3"/>
            <a:r>
              <a:rPr lang="en-US" sz="1400" dirty="0"/>
              <a:t>(National Sentence Text, P/T Sentence Text) where the Difference Type is Common Sentence</a:t>
            </a:r>
          </a:p>
          <a:p>
            <a:pPr marL="188912" lvl="3" indent="0">
              <a:buNone/>
            </a:pPr>
            <a:endParaRPr lang="en-US" sz="1400" dirty="0"/>
          </a:p>
          <a:p>
            <a:pPr lvl="2"/>
            <a:r>
              <a:rPr lang="en-US" sz="1400" dirty="0"/>
              <a:t>Negative pairs:</a:t>
            </a:r>
          </a:p>
          <a:p>
            <a:pPr lvl="3"/>
            <a:r>
              <a:rPr lang="en-US" sz="1400" dirty="0"/>
              <a:t>Combine the National Sentence Text where Difference Type is National Only and the P/T Sentence Text where Difference Type is P/T Only.</a:t>
            </a:r>
          </a:p>
        </p:txBody>
      </p:sp>
    </p:spTree>
    <p:extLst>
      <p:ext uri="{BB962C8B-B14F-4D97-AF65-F5344CB8AC3E}">
        <p14:creationId xmlns:p14="http://schemas.microsoft.com/office/powerpoint/2010/main" val="18912013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Results</a:t>
            </a:r>
          </a:p>
        </p:txBody>
      </p:sp>
    </p:spTree>
    <p:extLst>
      <p:ext uri="{BB962C8B-B14F-4D97-AF65-F5344CB8AC3E}">
        <p14:creationId xmlns:p14="http://schemas.microsoft.com/office/powerpoint/2010/main" val="316578760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 Alignment Error Rates</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328483" y="1346926"/>
            <a:ext cx="4364973" cy="1346744"/>
          </a:xfrm>
        </p:spPr>
        <p:txBody>
          <a:bodyPr/>
          <a:lstStyle/>
          <a:p>
            <a:pPr marL="188912" lvl="3" indent="0">
              <a:buNone/>
            </a:pPr>
            <a:endParaRPr lang="en-CA" sz="1600" dirty="0"/>
          </a:p>
          <a:p>
            <a:pPr lvl="3"/>
            <a:endParaRPr lang="en-CA" sz="1600" dirty="0"/>
          </a:p>
        </p:txBody>
      </p:sp>
      <p:graphicFrame>
        <p:nvGraphicFramePr>
          <p:cNvPr id="3" name="Table 3">
            <a:extLst>
              <a:ext uri="{FF2B5EF4-FFF2-40B4-BE49-F238E27FC236}">
                <a16:creationId xmlns:a16="http://schemas.microsoft.com/office/drawing/2014/main" id="{2751C2B8-FEAE-423E-9F10-FB3AF9B3D32B}"/>
              </a:ext>
            </a:extLst>
          </p:cNvPr>
          <p:cNvGraphicFramePr>
            <a:graphicFrameLocks noGrp="1"/>
          </p:cNvGraphicFramePr>
          <p:nvPr>
            <p:extLst>
              <p:ext uri="{D42A27DB-BD31-4B8C-83A1-F6EECF244321}">
                <p14:modId xmlns:p14="http://schemas.microsoft.com/office/powerpoint/2010/main" val="3080487834"/>
              </p:ext>
            </p:extLst>
          </p:nvPr>
        </p:nvGraphicFramePr>
        <p:xfrm>
          <a:off x="230415" y="1226455"/>
          <a:ext cx="8683170" cy="3799080"/>
        </p:xfrm>
        <a:graphic>
          <a:graphicData uri="http://schemas.openxmlformats.org/drawingml/2006/table">
            <a:tbl>
              <a:tblPr firstRow="1" bandRow="1">
                <a:tableStyleId>{5C22544A-7EE6-4342-B048-85BDC9FD1C3A}</a:tableStyleId>
              </a:tblPr>
              <a:tblGrid>
                <a:gridCol w="1787223">
                  <a:extLst>
                    <a:ext uri="{9D8B030D-6E8A-4147-A177-3AD203B41FA5}">
                      <a16:colId xmlns:a16="http://schemas.microsoft.com/office/drawing/2014/main" val="2695752502"/>
                    </a:ext>
                  </a:extLst>
                </a:gridCol>
                <a:gridCol w="990147">
                  <a:extLst>
                    <a:ext uri="{9D8B030D-6E8A-4147-A177-3AD203B41FA5}">
                      <a16:colId xmlns:a16="http://schemas.microsoft.com/office/drawing/2014/main" val="998437200"/>
                    </a:ext>
                  </a:extLst>
                </a:gridCol>
                <a:gridCol w="982351">
                  <a:extLst>
                    <a:ext uri="{9D8B030D-6E8A-4147-A177-3AD203B41FA5}">
                      <a16:colId xmlns:a16="http://schemas.microsoft.com/office/drawing/2014/main" val="164659246"/>
                    </a:ext>
                  </a:extLst>
                </a:gridCol>
                <a:gridCol w="974554">
                  <a:extLst>
                    <a:ext uri="{9D8B030D-6E8A-4147-A177-3AD203B41FA5}">
                      <a16:colId xmlns:a16="http://schemas.microsoft.com/office/drawing/2014/main" val="1435013263"/>
                    </a:ext>
                  </a:extLst>
                </a:gridCol>
                <a:gridCol w="997945">
                  <a:extLst>
                    <a:ext uri="{9D8B030D-6E8A-4147-A177-3AD203B41FA5}">
                      <a16:colId xmlns:a16="http://schemas.microsoft.com/office/drawing/2014/main" val="498032960"/>
                    </a:ext>
                  </a:extLst>
                </a:gridCol>
                <a:gridCol w="1013536">
                  <a:extLst>
                    <a:ext uri="{9D8B030D-6E8A-4147-A177-3AD203B41FA5}">
                      <a16:colId xmlns:a16="http://schemas.microsoft.com/office/drawing/2014/main" val="2584756240"/>
                    </a:ext>
                  </a:extLst>
                </a:gridCol>
                <a:gridCol w="966758">
                  <a:extLst>
                    <a:ext uri="{9D8B030D-6E8A-4147-A177-3AD203B41FA5}">
                      <a16:colId xmlns:a16="http://schemas.microsoft.com/office/drawing/2014/main" val="1075839094"/>
                    </a:ext>
                  </a:extLst>
                </a:gridCol>
                <a:gridCol w="970656">
                  <a:extLst>
                    <a:ext uri="{9D8B030D-6E8A-4147-A177-3AD203B41FA5}">
                      <a16:colId xmlns:a16="http://schemas.microsoft.com/office/drawing/2014/main" val="4013725896"/>
                    </a:ext>
                  </a:extLst>
                </a:gridCol>
              </a:tblGrid>
              <a:tr h="338760">
                <a:tc>
                  <a:txBody>
                    <a:bodyPr/>
                    <a:lstStyle/>
                    <a:p>
                      <a:pPr algn="ctr"/>
                      <a:r>
                        <a:rPr lang="en-CA" sz="1050" dirty="0"/>
                        <a:t>Model </a:t>
                      </a:r>
                      <a:endParaRPr lang="en-US" sz="1050" dirty="0"/>
                    </a:p>
                  </a:txBody>
                  <a:tcPr/>
                </a:tc>
                <a:tc>
                  <a:txBody>
                    <a:bodyPr/>
                    <a:lstStyle/>
                    <a:p>
                      <a:pPr algn="ctr"/>
                      <a:r>
                        <a:rPr lang="en-CA" sz="1050" dirty="0"/>
                        <a:t>AB</a:t>
                      </a:r>
                      <a:endParaRPr lang="en-US" sz="1050" dirty="0"/>
                    </a:p>
                  </a:txBody>
                  <a:tcPr/>
                </a:tc>
                <a:tc>
                  <a:txBody>
                    <a:bodyPr/>
                    <a:lstStyle/>
                    <a:p>
                      <a:pPr algn="ctr"/>
                      <a:r>
                        <a:rPr lang="en-CA" sz="1050" dirty="0"/>
                        <a:t>BC</a:t>
                      </a:r>
                      <a:endParaRPr lang="en-US" sz="1050" dirty="0"/>
                    </a:p>
                  </a:txBody>
                  <a:tcPr/>
                </a:tc>
                <a:tc>
                  <a:txBody>
                    <a:bodyPr/>
                    <a:lstStyle/>
                    <a:p>
                      <a:pPr algn="ctr"/>
                      <a:r>
                        <a:rPr lang="en-CA" sz="1050" dirty="0"/>
                        <a:t>NS</a:t>
                      </a:r>
                      <a:endParaRPr lang="en-US" sz="1050" dirty="0"/>
                    </a:p>
                  </a:txBody>
                  <a:tcPr/>
                </a:tc>
                <a:tc>
                  <a:txBody>
                    <a:bodyPr/>
                    <a:lstStyle/>
                    <a:p>
                      <a:pPr algn="ctr"/>
                      <a:r>
                        <a:rPr lang="en-CA" sz="1050" b="1" dirty="0"/>
                        <a:t>NU</a:t>
                      </a:r>
                      <a:endParaRPr lang="en-US" sz="1050" b="1" dirty="0"/>
                    </a:p>
                  </a:txBody>
                  <a:tcPr/>
                </a:tc>
                <a:tc>
                  <a:txBody>
                    <a:bodyPr/>
                    <a:lstStyle/>
                    <a:p>
                      <a:pPr algn="ctr"/>
                      <a:r>
                        <a:rPr lang="en-CA" sz="1050" dirty="0"/>
                        <a:t>ON</a:t>
                      </a:r>
                      <a:endParaRPr lang="en-US" sz="1050" dirty="0"/>
                    </a:p>
                  </a:txBody>
                  <a:tcPr/>
                </a:tc>
                <a:tc>
                  <a:txBody>
                    <a:bodyPr/>
                    <a:lstStyle/>
                    <a:p>
                      <a:pPr algn="ctr"/>
                      <a:r>
                        <a:rPr lang="en-CA" sz="1050" b="1" dirty="0"/>
                        <a:t>PE</a:t>
                      </a:r>
                      <a:endParaRPr lang="en-US" sz="1050" b="1" dirty="0"/>
                    </a:p>
                  </a:txBody>
                  <a:tcPr/>
                </a:tc>
                <a:tc>
                  <a:txBody>
                    <a:bodyPr/>
                    <a:lstStyle/>
                    <a:p>
                      <a:pPr algn="ctr"/>
                      <a:r>
                        <a:rPr lang="en-CA" sz="1050" dirty="0"/>
                        <a:t>SK</a:t>
                      </a:r>
                      <a:endParaRPr lang="en-US" sz="1050" dirty="0"/>
                    </a:p>
                  </a:txBody>
                  <a:tcPr/>
                </a:tc>
                <a:extLst>
                  <a:ext uri="{0D108BD9-81ED-4DB2-BD59-A6C34878D82A}">
                    <a16:rowId xmlns:a16="http://schemas.microsoft.com/office/drawing/2014/main" val="3431612822"/>
                  </a:ext>
                </a:extLst>
              </a:tr>
              <a:tr h="338760">
                <a:tc>
                  <a:txBody>
                    <a:bodyPr/>
                    <a:lstStyle/>
                    <a:p>
                      <a:pPr algn="ctr"/>
                      <a:r>
                        <a:rPr lang="en-CA" sz="1050" dirty="0"/>
                        <a:t>Bag-of-Words</a:t>
                      </a:r>
                      <a:endParaRPr lang="en-US" sz="1050" dirty="0"/>
                    </a:p>
                  </a:txBody>
                  <a:tcPr/>
                </a:tc>
                <a:tc>
                  <a:txBody>
                    <a:bodyPr/>
                    <a:lstStyle/>
                    <a:p>
                      <a:pPr algn="ctr"/>
                      <a:r>
                        <a:rPr lang="en-US" sz="1050" dirty="0"/>
                        <a:t>0.0758</a:t>
                      </a:r>
                    </a:p>
                  </a:txBody>
                  <a:tcPr/>
                </a:tc>
                <a:tc>
                  <a:txBody>
                    <a:bodyPr/>
                    <a:lstStyle/>
                    <a:p>
                      <a:pPr algn="ctr"/>
                      <a:r>
                        <a:rPr lang="en-US" sz="1050" dirty="0"/>
                        <a:t>0.2525</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0.1626</a:t>
                      </a:r>
                    </a:p>
                  </a:txBody>
                  <a:tcPr/>
                </a:tc>
                <a:tc>
                  <a:txBody>
                    <a:bodyPr/>
                    <a:lstStyle/>
                    <a:p>
                      <a:pPr algn="ctr"/>
                      <a:r>
                        <a:rPr lang="en-US" sz="1050" b="1" dirty="0"/>
                        <a:t>0.0000</a:t>
                      </a:r>
                    </a:p>
                  </a:txBody>
                  <a:tcPr/>
                </a:tc>
                <a:tc>
                  <a:txBody>
                    <a:bodyPr/>
                    <a:lstStyle/>
                    <a:p>
                      <a:pPr algn="ctr"/>
                      <a:r>
                        <a:rPr lang="en-US" sz="1050" dirty="0"/>
                        <a:t>0.1579</a:t>
                      </a:r>
                    </a:p>
                  </a:txBody>
                  <a:tcPr/>
                </a:tc>
                <a:extLst>
                  <a:ext uri="{0D108BD9-81ED-4DB2-BD59-A6C34878D82A}">
                    <a16:rowId xmlns:a16="http://schemas.microsoft.com/office/drawing/2014/main" val="1258584194"/>
                  </a:ext>
                </a:extLst>
              </a:tr>
              <a:tr h="338760">
                <a:tc>
                  <a:txBody>
                    <a:bodyPr/>
                    <a:lstStyle/>
                    <a:p>
                      <a:pPr algn="ctr"/>
                      <a:r>
                        <a:rPr lang="en-CA" sz="1050" dirty="0"/>
                        <a:t>TF-IDF-weighted </a:t>
                      </a:r>
                      <a:r>
                        <a:rPr lang="en-CA" sz="1050" dirty="0" err="1"/>
                        <a:t>BoW</a:t>
                      </a:r>
                      <a:endParaRPr lang="en-US" sz="1050" dirty="0"/>
                    </a:p>
                  </a:txBody>
                  <a:tcPr/>
                </a:tc>
                <a:tc>
                  <a:txBody>
                    <a:bodyPr/>
                    <a:lstStyle/>
                    <a:p>
                      <a:pPr algn="ctr"/>
                      <a:r>
                        <a:rPr lang="en-US" sz="1050" dirty="0"/>
                        <a:t>0.0633</a:t>
                      </a:r>
                    </a:p>
                  </a:txBody>
                  <a:tcPr/>
                </a:tc>
                <a:tc>
                  <a:txBody>
                    <a:bodyPr/>
                    <a:lstStyle/>
                    <a:p>
                      <a:pPr algn="ctr"/>
                      <a:r>
                        <a:rPr lang="en-US" sz="1050" dirty="0"/>
                        <a:t>0.2205</a:t>
                      </a:r>
                    </a:p>
                  </a:txBody>
                  <a:tcPr/>
                </a:tc>
                <a:tc>
                  <a:txBody>
                    <a:bodyPr/>
                    <a:lstStyle/>
                    <a:p>
                      <a:pPr algn="ctr"/>
                      <a:r>
                        <a:rPr lang="en-US" sz="1050" b="1" dirty="0"/>
                        <a:t>0.0000</a:t>
                      </a:r>
                    </a:p>
                  </a:txBody>
                  <a:tcPr/>
                </a:tc>
                <a:tc>
                  <a:txBody>
                    <a:bodyPr/>
                    <a:lstStyle/>
                    <a:p>
                      <a:pPr algn="ctr"/>
                      <a:r>
                        <a:rPr lang="en-US" sz="1050" b="1" dirty="0"/>
                        <a:t>0.0000</a:t>
                      </a:r>
                    </a:p>
                  </a:txBody>
                  <a:tcPr/>
                </a:tc>
                <a:tc>
                  <a:txBody>
                    <a:bodyPr/>
                    <a:lstStyle/>
                    <a:p>
                      <a:pPr algn="ctr"/>
                      <a:r>
                        <a:rPr lang="en-US" sz="1050" dirty="0"/>
                        <a:t>0.1510</a:t>
                      </a:r>
                    </a:p>
                  </a:txBody>
                  <a:tcPr/>
                </a:tc>
                <a:tc>
                  <a:txBody>
                    <a:bodyPr/>
                    <a:lstStyle/>
                    <a:p>
                      <a:pPr algn="ctr"/>
                      <a:r>
                        <a:rPr lang="en-US" sz="1050" b="0" dirty="0"/>
                        <a:t>0.1250</a:t>
                      </a:r>
                    </a:p>
                  </a:txBody>
                  <a:tcPr/>
                </a:tc>
                <a:tc>
                  <a:txBody>
                    <a:bodyPr/>
                    <a:lstStyle/>
                    <a:p>
                      <a:pPr algn="ctr"/>
                      <a:r>
                        <a:rPr lang="en-US" sz="1050" dirty="0"/>
                        <a:t>0.2222</a:t>
                      </a:r>
                    </a:p>
                  </a:txBody>
                  <a:tcPr/>
                </a:tc>
                <a:extLst>
                  <a:ext uri="{0D108BD9-81ED-4DB2-BD59-A6C34878D82A}">
                    <a16:rowId xmlns:a16="http://schemas.microsoft.com/office/drawing/2014/main" val="2276355877"/>
                  </a:ext>
                </a:extLst>
              </a:tr>
              <a:tr h="338760">
                <a:tc>
                  <a:txBody>
                    <a:bodyPr/>
                    <a:lstStyle/>
                    <a:p>
                      <a:pPr algn="ctr"/>
                      <a:r>
                        <a:rPr lang="en-CA" sz="1050" dirty="0"/>
                        <a:t>1-Hot Encoding</a:t>
                      </a:r>
                      <a:endParaRPr lang="en-US" sz="1050" dirty="0"/>
                    </a:p>
                  </a:txBody>
                  <a:tcPr/>
                </a:tc>
                <a:tc>
                  <a:txBody>
                    <a:bodyPr/>
                    <a:lstStyle/>
                    <a:p>
                      <a:pPr algn="ctr"/>
                      <a:r>
                        <a:rPr lang="en-US" sz="1050" dirty="0"/>
                        <a:t>0.0657</a:t>
                      </a:r>
                    </a:p>
                  </a:txBody>
                  <a:tcPr/>
                </a:tc>
                <a:tc>
                  <a:txBody>
                    <a:bodyPr/>
                    <a:lstStyle/>
                    <a:p>
                      <a:pPr algn="ctr"/>
                      <a:r>
                        <a:rPr lang="en-US" sz="1050" b="1" dirty="0"/>
                        <a:t>0.2031</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0.1487</a:t>
                      </a:r>
                    </a:p>
                  </a:txBody>
                  <a:tcPr/>
                </a:tc>
                <a:tc>
                  <a:txBody>
                    <a:bodyPr/>
                    <a:lstStyle/>
                    <a:p>
                      <a:pPr algn="ctr"/>
                      <a:r>
                        <a:rPr lang="en-US" sz="1050" b="1" dirty="0"/>
                        <a:t>0.0000</a:t>
                      </a:r>
                    </a:p>
                  </a:txBody>
                  <a:tcPr/>
                </a:tc>
                <a:tc>
                  <a:txBody>
                    <a:bodyPr/>
                    <a:lstStyle/>
                    <a:p>
                      <a:pPr algn="ctr"/>
                      <a:r>
                        <a:rPr lang="en-US" sz="1050" dirty="0"/>
                        <a:t>0.2632</a:t>
                      </a:r>
                    </a:p>
                  </a:txBody>
                  <a:tcPr/>
                </a:tc>
                <a:extLst>
                  <a:ext uri="{0D108BD9-81ED-4DB2-BD59-A6C34878D82A}">
                    <a16:rowId xmlns:a16="http://schemas.microsoft.com/office/drawing/2014/main" val="3738618926"/>
                  </a:ext>
                </a:extLst>
              </a:tr>
              <a:tr h="338760">
                <a:tc>
                  <a:txBody>
                    <a:bodyPr/>
                    <a:lstStyle/>
                    <a:p>
                      <a:pPr algn="ctr"/>
                      <a:r>
                        <a:rPr lang="en-CA" sz="1050" dirty="0"/>
                        <a:t>mxbai-embed-large-v1</a:t>
                      </a:r>
                    </a:p>
                  </a:txBody>
                  <a:tcPr/>
                </a:tc>
                <a:tc>
                  <a:txBody>
                    <a:bodyPr/>
                    <a:lstStyle/>
                    <a:p>
                      <a:pPr algn="ctr"/>
                      <a:r>
                        <a:rPr lang="en-US" sz="1050" dirty="0"/>
                        <a:t>0.0730</a:t>
                      </a:r>
                    </a:p>
                  </a:txBody>
                  <a:tcPr/>
                </a:tc>
                <a:tc>
                  <a:txBody>
                    <a:bodyPr/>
                    <a:lstStyle/>
                    <a:p>
                      <a:pPr algn="ctr"/>
                      <a:r>
                        <a:rPr lang="en-US" sz="1050" dirty="0"/>
                        <a:t>0.2205</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0.1413</a:t>
                      </a:r>
                    </a:p>
                  </a:txBody>
                  <a:tcPr/>
                </a:tc>
                <a:tc>
                  <a:txBody>
                    <a:bodyPr/>
                    <a:lstStyle/>
                    <a:p>
                      <a:pPr algn="ctr"/>
                      <a:r>
                        <a:rPr lang="en-US" sz="1050" b="1" dirty="0"/>
                        <a:t>0.0000</a:t>
                      </a:r>
                    </a:p>
                  </a:txBody>
                  <a:tcPr/>
                </a:tc>
                <a:tc>
                  <a:txBody>
                    <a:bodyPr/>
                    <a:lstStyle/>
                    <a:p>
                      <a:pPr algn="ctr"/>
                      <a:r>
                        <a:rPr lang="en-US" sz="1050" dirty="0"/>
                        <a:t>0.3333</a:t>
                      </a:r>
                    </a:p>
                  </a:txBody>
                  <a:tcPr/>
                </a:tc>
                <a:extLst>
                  <a:ext uri="{0D108BD9-81ED-4DB2-BD59-A6C34878D82A}">
                    <a16:rowId xmlns:a16="http://schemas.microsoft.com/office/drawing/2014/main" val="3968968734"/>
                  </a:ext>
                </a:extLst>
              </a:tr>
              <a:tr h="338760">
                <a:tc>
                  <a:txBody>
                    <a:bodyPr/>
                    <a:lstStyle/>
                    <a:p>
                      <a:pPr algn="ctr"/>
                      <a:r>
                        <a:rPr lang="en-US" sz="1050" dirty="0"/>
                        <a:t>multilingual-e5-large-instruct</a:t>
                      </a:r>
                    </a:p>
                  </a:txBody>
                  <a:tcPr/>
                </a:tc>
                <a:tc>
                  <a:txBody>
                    <a:bodyPr/>
                    <a:lstStyle/>
                    <a:p>
                      <a:pPr algn="ctr"/>
                      <a:r>
                        <a:rPr lang="en-US" sz="1050" dirty="0"/>
                        <a:t>0.0657</a:t>
                      </a:r>
                    </a:p>
                  </a:txBody>
                  <a:tcPr/>
                </a:tc>
                <a:tc>
                  <a:txBody>
                    <a:bodyPr/>
                    <a:lstStyle/>
                    <a:p>
                      <a:pPr algn="ctr"/>
                      <a:r>
                        <a:rPr lang="en-US" sz="1050" dirty="0"/>
                        <a:t>0.2093</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0.1496</a:t>
                      </a:r>
                    </a:p>
                  </a:txBody>
                  <a:tcPr/>
                </a:tc>
                <a:tc>
                  <a:txBody>
                    <a:bodyPr/>
                    <a:lstStyle/>
                    <a:p>
                      <a:pPr algn="ctr"/>
                      <a:r>
                        <a:rPr lang="en-US" sz="1050" b="1" dirty="0"/>
                        <a:t>0.0000</a:t>
                      </a:r>
                    </a:p>
                  </a:txBody>
                  <a:tcPr/>
                </a:tc>
                <a:tc>
                  <a:txBody>
                    <a:bodyPr/>
                    <a:lstStyle/>
                    <a:p>
                      <a:pPr algn="ctr"/>
                      <a:r>
                        <a:rPr lang="en-US" sz="1050" dirty="0"/>
                        <a:t>0.1111</a:t>
                      </a:r>
                    </a:p>
                  </a:txBody>
                  <a:tcPr/>
                </a:tc>
                <a:extLst>
                  <a:ext uri="{0D108BD9-81ED-4DB2-BD59-A6C34878D82A}">
                    <a16:rowId xmlns:a16="http://schemas.microsoft.com/office/drawing/2014/main" val="420980549"/>
                  </a:ext>
                </a:extLst>
              </a:tr>
              <a:tr h="338760">
                <a:tc>
                  <a:txBody>
                    <a:bodyPr/>
                    <a:lstStyle/>
                    <a:p>
                      <a:pPr algn="ctr"/>
                      <a:r>
                        <a:rPr lang="en-CA" sz="1050" dirty="0"/>
                        <a:t>GIST-large-Embedding-v0</a:t>
                      </a:r>
                      <a:endParaRPr lang="en-US" sz="1050" dirty="0"/>
                    </a:p>
                  </a:txBody>
                  <a:tcPr/>
                </a:tc>
                <a:tc>
                  <a:txBody>
                    <a:bodyPr/>
                    <a:lstStyle/>
                    <a:p>
                      <a:pPr algn="ctr"/>
                      <a:r>
                        <a:rPr lang="en-US" sz="1050" dirty="0"/>
                        <a:t>0.0730</a:t>
                      </a:r>
                    </a:p>
                  </a:txBody>
                  <a:tcPr/>
                </a:tc>
                <a:tc>
                  <a:txBody>
                    <a:bodyPr/>
                    <a:lstStyle/>
                    <a:p>
                      <a:pPr algn="ctr"/>
                      <a:r>
                        <a:rPr lang="en-US" sz="1050" dirty="0"/>
                        <a:t>0.2185</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0.1408</a:t>
                      </a:r>
                    </a:p>
                  </a:txBody>
                  <a:tcPr/>
                </a:tc>
                <a:tc>
                  <a:txBody>
                    <a:bodyPr/>
                    <a:lstStyle/>
                    <a:p>
                      <a:pPr algn="ctr"/>
                      <a:r>
                        <a:rPr lang="en-US" sz="1050" b="0" dirty="0"/>
                        <a:t>0.1250</a:t>
                      </a:r>
                    </a:p>
                  </a:txBody>
                  <a:tcPr/>
                </a:tc>
                <a:tc>
                  <a:txBody>
                    <a:bodyPr/>
                    <a:lstStyle/>
                    <a:p>
                      <a:pPr algn="ctr"/>
                      <a:r>
                        <a:rPr lang="en-US" sz="1050" b="1" dirty="0"/>
                        <a:t>0.0000</a:t>
                      </a:r>
                    </a:p>
                  </a:txBody>
                  <a:tcPr/>
                </a:tc>
                <a:extLst>
                  <a:ext uri="{0D108BD9-81ED-4DB2-BD59-A6C34878D82A}">
                    <a16:rowId xmlns:a16="http://schemas.microsoft.com/office/drawing/2014/main" val="1526646186"/>
                  </a:ext>
                </a:extLst>
              </a:tr>
              <a:tr h="338760">
                <a:tc>
                  <a:txBody>
                    <a:bodyPr/>
                    <a:lstStyle/>
                    <a:p>
                      <a:pPr algn="ctr"/>
                      <a:r>
                        <a:rPr lang="en-CA" sz="1050" dirty="0"/>
                        <a:t>UAE-Large-V1</a:t>
                      </a:r>
                      <a:endParaRPr lang="en-US" sz="1050" dirty="0"/>
                    </a:p>
                  </a:txBody>
                  <a:tcPr/>
                </a:tc>
                <a:tc>
                  <a:txBody>
                    <a:bodyPr/>
                    <a:lstStyle/>
                    <a:p>
                      <a:pPr algn="ctr"/>
                      <a:r>
                        <a:rPr lang="en-US" sz="1050" dirty="0"/>
                        <a:t>0.0804</a:t>
                      </a:r>
                    </a:p>
                  </a:txBody>
                  <a:tcPr/>
                </a:tc>
                <a:tc>
                  <a:txBody>
                    <a:bodyPr/>
                    <a:lstStyle/>
                    <a:p>
                      <a:pPr algn="ctr"/>
                      <a:r>
                        <a:rPr lang="en-US" sz="1050" dirty="0"/>
                        <a:t>0.2174</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0.1411</a:t>
                      </a:r>
                    </a:p>
                  </a:txBody>
                  <a:tcPr/>
                </a:tc>
                <a:tc>
                  <a:txBody>
                    <a:bodyPr/>
                    <a:lstStyle/>
                    <a:p>
                      <a:pPr algn="ctr"/>
                      <a:r>
                        <a:rPr lang="en-US" sz="1050" b="1" dirty="0"/>
                        <a:t>0.0000</a:t>
                      </a:r>
                    </a:p>
                  </a:txBody>
                  <a:tcPr/>
                </a:tc>
                <a:tc>
                  <a:txBody>
                    <a:bodyPr/>
                    <a:lstStyle/>
                    <a:p>
                      <a:pPr algn="ctr"/>
                      <a:r>
                        <a:rPr lang="en-US" sz="1050" dirty="0"/>
                        <a:t>0.3333</a:t>
                      </a:r>
                    </a:p>
                  </a:txBody>
                  <a:tcPr/>
                </a:tc>
                <a:extLst>
                  <a:ext uri="{0D108BD9-81ED-4DB2-BD59-A6C34878D82A}">
                    <a16:rowId xmlns:a16="http://schemas.microsoft.com/office/drawing/2014/main" val="2716043719"/>
                  </a:ext>
                </a:extLst>
              </a:tr>
              <a:tr h="338760">
                <a:tc>
                  <a:txBody>
                    <a:bodyPr/>
                    <a:lstStyle/>
                    <a:p>
                      <a:pPr algn="ctr"/>
                      <a:r>
                        <a:rPr lang="en-CA" sz="1050" dirty="0"/>
                        <a:t>GIST-Embedding-v0</a:t>
                      </a:r>
                      <a:endParaRPr lang="en-US" sz="1050" dirty="0"/>
                    </a:p>
                  </a:txBody>
                  <a:tcPr/>
                </a:tc>
                <a:tc>
                  <a:txBody>
                    <a:bodyPr/>
                    <a:lstStyle/>
                    <a:p>
                      <a:pPr algn="ctr"/>
                      <a:r>
                        <a:rPr lang="en-US" sz="1050" b="1" u="none" dirty="0"/>
                        <a:t>0.0357</a:t>
                      </a:r>
                    </a:p>
                  </a:txBody>
                  <a:tcPr/>
                </a:tc>
                <a:tc>
                  <a:txBody>
                    <a:bodyPr/>
                    <a:lstStyle/>
                    <a:p>
                      <a:pPr algn="ctr"/>
                      <a:r>
                        <a:rPr lang="en-US" sz="1050" dirty="0"/>
                        <a:t>0.2165</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b="1" dirty="0"/>
                        <a:t>0.1360</a:t>
                      </a:r>
                    </a:p>
                  </a:txBody>
                  <a:tcPr/>
                </a:tc>
                <a:tc>
                  <a:txBody>
                    <a:bodyPr/>
                    <a:lstStyle/>
                    <a:p>
                      <a:pPr algn="ctr"/>
                      <a:r>
                        <a:rPr lang="en-US" sz="1050" b="1" dirty="0"/>
                        <a:t>0.0000</a:t>
                      </a:r>
                    </a:p>
                  </a:txBody>
                  <a:tcPr/>
                </a:tc>
                <a:tc>
                  <a:txBody>
                    <a:bodyPr/>
                    <a:lstStyle/>
                    <a:p>
                      <a:pPr algn="ctr"/>
                      <a:r>
                        <a:rPr lang="en-US" sz="1050" dirty="0"/>
                        <a:t>0.1579</a:t>
                      </a:r>
                    </a:p>
                  </a:txBody>
                  <a:tcPr/>
                </a:tc>
                <a:extLst>
                  <a:ext uri="{0D108BD9-81ED-4DB2-BD59-A6C34878D82A}">
                    <a16:rowId xmlns:a16="http://schemas.microsoft.com/office/drawing/2014/main" val="1625760238"/>
                  </a:ext>
                </a:extLst>
              </a:tr>
              <a:tr h="338760">
                <a:tc>
                  <a:txBody>
                    <a:bodyPr/>
                    <a:lstStyle/>
                    <a:p>
                      <a:pPr algn="ctr"/>
                      <a:r>
                        <a:rPr lang="en-CA" sz="1050" dirty="0"/>
                        <a:t>GIST-small-Embedding-v0</a:t>
                      </a:r>
                      <a:endParaRPr lang="en-US" sz="1050" dirty="0"/>
                    </a:p>
                  </a:txBody>
                  <a:tcPr/>
                </a:tc>
                <a:tc>
                  <a:txBody>
                    <a:bodyPr/>
                    <a:lstStyle/>
                    <a:p>
                      <a:pPr algn="ctr"/>
                      <a:r>
                        <a:rPr lang="en-US" sz="1050" dirty="0"/>
                        <a:t>0.0582</a:t>
                      </a:r>
                    </a:p>
                  </a:txBody>
                  <a:tcPr/>
                </a:tc>
                <a:tc>
                  <a:txBody>
                    <a:bodyPr/>
                    <a:lstStyle/>
                    <a:p>
                      <a:pPr algn="ctr"/>
                      <a:r>
                        <a:rPr lang="en-US" sz="1050" dirty="0"/>
                        <a:t>0.2113</a:t>
                      </a:r>
                    </a:p>
                  </a:txBody>
                  <a:tcPr/>
                </a:tc>
                <a:tc>
                  <a:txBody>
                    <a:bodyPr/>
                    <a:lstStyle/>
                    <a:p>
                      <a:pPr algn="ctr"/>
                      <a:r>
                        <a:rPr lang="en-US" sz="1050" dirty="0"/>
                        <a:t>0.1034</a:t>
                      </a:r>
                    </a:p>
                  </a:txBody>
                  <a:tcPr/>
                </a:tc>
                <a:tc>
                  <a:txBody>
                    <a:bodyPr/>
                    <a:lstStyle/>
                    <a:p>
                      <a:pPr algn="ctr"/>
                      <a:r>
                        <a:rPr lang="en-US" sz="1050" b="1" dirty="0"/>
                        <a:t>0.0000</a:t>
                      </a:r>
                    </a:p>
                  </a:txBody>
                  <a:tcPr/>
                </a:tc>
                <a:tc>
                  <a:txBody>
                    <a:bodyPr/>
                    <a:lstStyle/>
                    <a:p>
                      <a:pPr algn="ctr"/>
                      <a:r>
                        <a:rPr lang="en-US" sz="1050" dirty="0"/>
                        <a:t>0.1397</a:t>
                      </a:r>
                    </a:p>
                  </a:txBody>
                  <a:tcPr/>
                </a:tc>
                <a:tc>
                  <a:txBody>
                    <a:bodyPr/>
                    <a:lstStyle/>
                    <a:p>
                      <a:pPr algn="ctr"/>
                      <a:r>
                        <a:rPr lang="en-US" sz="1050" b="1" dirty="0"/>
                        <a:t>0.0000</a:t>
                      </a:r>
                    </a:p>
                  </a:txBody>
                  <a:tcPr/>
                </a:tc>
                <a:tc>
                  <a:txBody>
                    <a:bodyPr/>
                    <a:lstStyle/>
                    <a:p>
                      <a:pPr algn="ctr"/>
                      <a:r>
                        <a:rPr lang="en-US" sz="1050" b="1" dirty="0"/>
                        <a:t>0.0000</a:t>
                      </a:r>
                    </a:p>
                  </a:txBody>
                  <a:tcPr/>
                </a:tc>
                <a:extLst>
                  <a:ext uri="{0D108BD9-81ED-4DB2-BD59-A6C34878D82A}">
                    <a16:rowId xmlns:a16="http://schemas.microsoft.com/office/drawing/2014/main" val="823065047"/>
                  </a:ext>
                </a:extLst>
              </a:tr>
              <a:tr h="338760">
                <a:tc>
                  <a:txBody>
                    <a:bodyPr/>
                    <a:lstStyle/>
                    <a:p>
                      <a:pPr algn="ctr"/>
                      <a:r>
                        <a:rPr lang="en-CA" sz="1050" dirty="0"/>
                        <a:t>Fine-tuned</a:t>
                      </a:r>
                      <a:endParaRPr lang="en-US" sz="1050" dirty="0"/>
                    </a:p>
                  </a:txBody>
                  <a:tcPr/>
                </a:tc>
                <a:tc>
                  <a:txBody>
                    <a:bodyPr/>
                    <a:lstStyle/>
                    <a:p>
                      <a:pPr algn="ctr"/>
                      <a:r>
                        <a:rPr lang="en-US" sz="1050" b="1" dirty="0">
                          <a:solidFill>
                            <a:schemeClr val="tx1"/>
                          </a:solidFill>
                        </a:rPr>
                        <a:t>0.0357</a:t>
                      </a:r>
                    </a:p>
                  </a:txBody>
                  <a:tcPr/>
                </a:tc>
                <a:tc>
                  <a:txBody>
                    <a:bodyPr/>
                    <a:lstStyle/>
                    <a:p>
                      <a:pPr algn="ctr"/>
                      <a:r>
                        <a:rPr lang="en-US" sz="1050" dirty="0"/>
                        <a:t>0.2134</a:t>
                      </a:r>
                    </a:p>
                  </a:txBody>
                  <a:tcPr/>
                </a:tc>
                <a:tc>
                  <a:txBody>
                    <a:bodyPr/>
                    <a:lstStyle/>
                    <a:p>
                      <a:pPr algn="ctr"/>
                      <a:r>
                        <a:rPr lang="en-US" sz="1050" b="1" dirty="0"/>
                        <a:t>0.0000</a:t>
                      </a:r>
                    </a:p>
                  </a:txBody>
                  <a:tcPr/>
                </a:tc>
                <a:tc>
                  <a:txBody>
                    <a:bodyPr/>
                    <a:lstStyle/>
                    <a:p>
                      <a:pPr algn="ctr"/>
                      <a:r>
                        <a:rPr lang="en-US" sz="1050" b="1" dirty="0"/>
                        <a:t>0.0000</a:t>
                      </a:r>
                    </a:p>
                  </a:txBody>
                  <a:tcPr/>
                </a:tc>
                <a:tc>
                  <a:txBody>
                    <a:bodyPr/>
                    <a:lstStyle/>
                    <a:p>
                      <a:pPr algn="ctr"/>
                      <a:r>
                        <a:rPr lang="en-US" sz="1050" dirty="0"/>
                        <a:t>0.1463</a:t>
                      </a:r>
                    </a:p>
                  </a:txBody>
                  <a:tcPr/>
                </a:tc>
                <a:tc>
                  <a:txBody>
                    <a:bodyPr/>
                    <a:lstStyle/>
                    <a:p>
                      <a:pPr algn="ctr"/>
                      <a:r>
                        <a:rPr lang="en-US" sz="1050" b="1" dirty="0"/>
                        <a:t>0.0000</a:t>
                      </a:r>
                    </a:p>
                  </a:txBody>
                  <a:tcPr/>
                </a:tc>
                <a:tc>
                  <a:txBody>
                    <a:bodyPr/>
                    <a:lstStyle/>
                    <a:p>
                      <a:pPr algn="ctr"/>
                      <a:r>
                        <a:rPr lang="en-US" sz="1050" dirty="0"/>
                        <a:t>0.4737</a:t>
                      </a:r>
                    </a:p>
                  </a:txBody>
                  <a:tcPr/>
                </a:tc>
                <a:extLst>
                  <a:ext uri="{0D108BD9-81ED-4DB2-BD59-A6C34878D82A}">
                    <a16:rowId xmlns:a16="http://schemas.microsoft.com/office/drawing/2014/main" val="760558152"/>
                  </a:ext>
                </a:extLst>
              </a:tr>
            </a:tbl>
          </a:graphicData>
        </a:graphic>
      </p:graphicFrame>
    </p:spTree>
    <p:extLst>
      <p:ext uri="{BB962C8B-B14F-4D97-AF65-F5344CB8AC3E}">
        <p14:creationId xmlns:p14="http://schemas.microsoft.com/office/powerpoint/2010/main" val="8337020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 Alignment Error Rates</a:t>
            </a:r>
          </a:p>
        </p:txBody>
      </p:sp>
      <p:sp>
        <p:nvSpPr>
          <p:cNvPr id="8" name="Text Placeholder 7">
            <a:extLst>
              <a:ext uri="{FF2B5EF4-FFF2-40B4-BE49-F238E27FC236}">
                <a16:creationId xmlns:a16="http://schemas.microsoft.com/office/drawing/2014/main" id="{06489208-CE65-49F1-8905-FC7B751BF18A}"/>
              </a:ext>
            </a:extLst>
          </p:cNvPr>
          <p:cNvSpPr>
            <a:spLocks noGrp="1"/>
          </p:cNvSpPr>
          <p:nvPr>
            <p:ph type="body" sz="quarter" idx="12"/>
          </p:nvPr>
        </p:nvSpPr>
        <p:spPr>
          <a:xfrm>
            <a:off x="328483" y="1346926"/>
            <a:ext cx="4364973" cy="1346744"/>
          </a:xfrm>
        </p:spPr>
        <p:txBody>
          <a:bodyPr/>
          <a:lstStyle/>
          <a:p>
            <a:pPr marL="188912" lvl="3" indent="0">
              <a:buNone/>
            </a:pPr>
            <a:endParaRPr lang="en-CA" sz="1600" dirty="0"/>
          </a:p>
          <a:p>
            <a:pPr lvl="3"/>
            <a:endParaRPr lang="en-CA" sz="1600" dirty="0"/>
          </a:p>
        </p:txBody>
      </p:sp>
      <p:graphicFrame>
        <p:nvGraphicFramePr>
          <p:cNvPr id="6" name="Chart 5">
            <a:extLst>
              <a:ext uri="{FF2B5EF4-FFF2-40B4-BE49-F238E27FC236}">
                <a16:creationId xmlns:a16="http://schemas.microsoft.com/office/drawing/2014/main" id="{D93BC4B3-85F7-4279-AE27-9804220824DF}"/>
              </a:ext>
            </a:extLst>
          </p:cNvPr>
          <p:cNvGraphicFramePr/>
          <p:nvPr>
            <p:extLst>
              <p:ext uri="{D42A27DB-BD31-4B8C-83A1-F6EECF244321}">
                <p14:modId xmlns:p14="http://schemas.microsoft.com/office/powerpoint/2010/main" val="182124730"/>
              </p:ext>
            </p:extLst>
          </p:nvPr>
        </p:nvGraphicFramePr>
        <p:xfrm>
          <a:off x="1470729" y="1178379"/>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6527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Notes</a:t>
            </a:r>
          </a:p>
        </p:txBody>
      </p:sp>
      <p:sp>
        <p:nvSpPr>
          <p:cNvPr id="3" name="Text Placeholder 2"/>
          <p:cNvSpPr>
            <a:spLocks noGrp="1"/>
          </p:cNvSpPr>
          <p:nvPr>
            <p:ph sz="quarter" idx="14"/>
          </p:nvPr>
        </p:nvSpPr>
        <p:spPr>
          <a:xfrm>
            <a:off x="497314" y="1345147"/>
            <a:ext cx="7920000" cy="3168000"/>
          </a:xfrm>
        </p:spPr>
        <p:txBody>
          <a:bodyPr/>
          <a:lstStyle/>
          <a:p>
            <a:pPr marL="285750" lvl="1" indent="-285750">
              <a:buClr>
                <a:srgbClr val="00AABB"/>
              </a:buClr>
              <a:buFont typeface="Arial" panose="020B0604020202020204" pitchFamily="34" charset="0"/>
              <a:buChar char="•"/>
            </a:pPr>
            <a:r>
              <a:rPr lang="en-CA" sz="1400" dirty="0"/>
              <a:t>Saskatchewan has exceptionally high error rates because, we are choosing the first threshold corresponding to the lowest Alignment Error Rate. For example, consider this graph we plotted for the SK AER vs. threshold for the fine-tuned model:</a:t>
            </a:r>
          </a:p>
          <a:p>
            <a:pPr marL="466725" lvl="2" indent="-285750">
              <a:buClr>
                <a:srgbClr val="007799"/>
              </a:buClr>
            </a:pPr>
            <a:r>
              <a:rPr lang="en-CA" sz="1400" dirty="0"/>
              <a:t>The thresholds from 0.78 till 0.99 seem to give the same Alignment Error Rate.</a:t>
            </a:r>
          </a:p>
          <a:p>
            <a:pPr marL="466725" lvl="2" indent="-285750">
              <a:buClr>
                <a:srgbClr val="007799"/>
              </a:buClr>
            </a:pPr>
            <a:r>
              <a:rPr lang="en-CA" sz="1400" dirty="0"/>
              <a:t>We chose the first threshold for the lowest AER (0.78). But it could be worth choosing the last best threshold (0.99 in this case).</a:t>
            </a:r>
          </a:p>
          <a:p>
            <a:pPr marL="466725" lvl="2" indent="-285750">
              <a:buClr>
                <a:srgbClr val="007799"/>
              </a:buClr>
            </a:pPr>
            <a:endParaRPr lang="en-CA" sz="1400" dirty="0"/>
          </a:p>
          <a:p>
            <a:pPr marL="466725" lvl="2" indent="-285750">
              <a:buClr>
                <a:srgbClr val="007799"/>
              </a:buClr>
            </a:pPr>
            <a:endParaRPr lang="en-CA" sz="1400" dirty="0"/>
          </a:p>
          <a:p>
            <a:pPr marL="466725" lvl="2" indent="-285750">
              <a:buClr>
                <a:srgbClr val="007799"/>
              </a:buClr>
            </a:pPr>
            <a:endParaRPr lang="en-CA" sz="1400" dirty="0"/>
          </a:p>
          <a:p>
            <a:pPr marL="466725" lvl="2" indent="-285750">
              <a:buClr>
                <a:srgbClr val="007799"/>
              </a:buClr>
            </a:pPr>
            <a:endParaRPr lang="en-CA" sz="1400" dirty="0"/>
          </a:p>
          <a:p>
            <a:pPr lvl="2" indent="0">
              <a:buClr>
                <a:srgbClr val="007799"/>
              </a:buClr>
              <a:buNone/>
            </a:pPr>
            <a:endParaRPr lang="en-CA" sz="1400" dirty="0"/>
          </a:p>
          <a:p>
            <a:pPr lvl="2" indent="0">
              <a:buClr>
                <a:srgbClr val="007799"/>
              </a:buClr>
              <a:buNone/>
            </a:pPr>
            <a:endParaRPr lang="en-CA" sz="1400" dirty="0"/>
          </a:p>
          <a:p>
            <a:pPr marL="285750" lvl="1" indent="-285750">
              <a:buClr>
                <a:srgbClr val="00AABB"/>
              </a:buClr>
              <a:buFont typeface="Arial" panose="020B0604020202020204" pitchFamily="34" charset="0"/>
              <a:buChar char="•"/>
            </a:pPr>
            <a:r>
              <a:rPr lang="en-CA" sz="1400" dirty="0"/>
              <a:t>AB and ON have relatively high AERs, considering their test sizes, because there exist some sentences that are misaligned in the test set itself.</a:t>
            </a:r>
          </a:p>
          <a:p>
            <a:pPr marL="285750" lvl="1" indent="-285750">
              <a:buClr>
                <a:srgbClr val="00AABB"/>
              </a:buClr>
              <a:buFont typeface="Arial" panose="020B0604020202020204" pitchFamily="34" charset="0"/>
              <a:buChar char="•"/>
            </a:pPr>
            <a:endParaRPr lang="en-CA" sz="1400" dirty="0"/>
          </a:p>
          <a:p>
            <a:pPr marL="285750" lvl="4" indent="-285750"/>
            <a:r>
              <a:rPr lang="en-CA" sz="1400" dirty="0"/>
              <a:t>	</a:t>
            </a:r>
          </a:p>
        </p:txBody>
      </p:sp>
      <p:pic>
        <p:nvPicPr>
          <p:cNvPr id="5" name="Picture 4">
            <a:extLst>
              <a:ext uri="{FF2B5EF4-FFF2-40B4-BE49-F238E27FC236}">
                <a16:creationId xmlns:a16="http://schemas.microsoft.com/office/drawing/2014/main" id="{5C930B24-1FB9-440F-9B3D-BC5283745785}"/>
              </a:ext>
            </a:extLst>
          </p:cNvPr>
          <p:cNvPicPr>
            <a:picLocks noChangeAspect="1"/>
          </p:cNvPicPr>
          <p:nvPr/>
        </p:nvPicPr>
        <p:blipFill>
          <a:blip r:embed="rId3"/>
          <a:stretch>
            <a:fillRect/>
          </a:stretch>
        </p:blipFill>
        <p:spPr>
          <a:xfrm>
            <a:off x="3657390" y="2571750"/>
            <a:ext cx="1959274" cy="1600680"/>
          </a:xfrm>
          <a:prstGeom prst="rect">
            <a:avLst/>
          </a:prstGeom>
        </p:spPr>
      </p:pic>
    </p:spTree>
    <p:extLst>
      <p:ext uri="{BB962C8B-B14F-4D97-AF65-F5344CB8AC3E}">
        <p14:creationId xmlns:p14="http://schemas.microsoft.com/office/powerpoint/2010/main" val="1721335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Future Work</a:t>
            </a:r>
          </a:p>
        </p:txBody>
      </p:sp>
    </p:spTree>
    <p:extLst>
      <p:ext uri="{BB962C8B-B14F-4D97-AF65-F5344CB8AC3E}">
        <p14:creationId xmlns:p14="http://schemas.microsoft.com/office/powerpoint/2010/main" val="27568690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Future work</a:t>
            </a:r>
          </a:p>
        </p:txBody>
      </p:sp>
      <p:sp>
        <p:nvSpPr>
          <p:cNvPr id="3" name="Text Placeholder 2"/>
          <p:cNvSpPr>
            <a:spLocks noGrp="1"/>
          </p:cNvSpPr>
          <p:nvPr>
            <p:ph sz="quarter" idx="14"/>
          </p:nvPr>
        </p:nvSpPr>
        <p:spPr>
          <a:xfrm>
            <a:off x="497314" y="1345147"/>
            <a:ext cx="7920000" cy="3297874"/>
          </a:xfrm>
        </p:spPr>
        <p:txBody>
          <a:bodyPr/>
          <a:lstStyle/>
          <a:p>
            <a:pPr lvl="1"/>
            <a:r>
              <a:rPr lang="en-CA" sz="1400" dirty="0"/>
              <a:t>Some work that still needs to be done</a:t>
            </a:r>
            <a:endParaRPr lang="en-US" sz="1400" dirty="0"/>
          </a:p>
          <a:p>
            <a:pPr lvl="2"/>
            <a:r>
              <a:rPr lang="en-US" sz="1400" dirty="0"/>
              <a:t>Find Technical Differences vs. Editorial Differences (Variation vs. Common Sentence) between the National and P/T Sentences from the alignments found. Use F-1 score as the evaluation metric for them.</a:t>
            </a:r>
          </a:p>
          <a:p>
            <a:pPr lvl="2"/>
            <a:endParaRPr lang="en-US" sz="1400" dirty="0"/>
          </a:p>
          <a:p>
            <a:pPr lvl="2"/>
            <a:r>
              <a:rPr lang="en-US" sz="1400" dirty="0"/>
              <a:t>Find these variations for Quebec, which is in French. </a:t>
            </a:r>
          </a:p>
          <a:p>
            <a:pPr lvl="2"/>
            <a:endParaRPr lang="en-US" sz="1400" dirty="0"/>
          </a:p>
          <a:p>
            <a:pPr lvl="2"/>
            <a:r>
              <a:rPr lang="en-US" sz="1400" dirty="0"/>
              <a:t>Clean the 2020 extracted data:</a:t>
            </a:r>
          </a:p>
          <a:p>
            <a:pPr lvl="3"/>
            <a:r>
              <a:rPr lang="en-US" sz="1400" dirty="0"/>
              <a:t>Number the sections and sentences based on the extracted IDs</a:t>
            </a:r>
          </a:p>
          <a:p>
            <a:pPr lvl="3"/>
            <a:r>
              <a:rPr lang="en-US" sz="1400" dirty="0"/>
              <a:t>Additionally, replace the reference IDs in the sentence texts with the appropriate number for a note, sentence, table, etc.</a:t>
            </a:r>
          </a:p>
          <a:p>
            <a:pPr lvl="3"/>
            <a:endParaRPr lang="en-US" sz="1400" dirty="0"/>
          </a:p>
          <a:p>
            <a:pPr lvl="2"/>
            <a:r>
              <a:rPr lang="en-US" sz="1400" dirty="0"/>
              <a:t>Use the cleaned 2020 dataset to get the alignments and the variations using the best-performing model.</a:t>
            </a:r>
          </a:p>
          <a:p>
            <a:pPr lvl="2"/>
            <a:endParaRPr lang="en-US" sz="1400" dirty="0"/>
          </a:p>
        </p:txBody>
      </p:sp>
    </p:spTree>
    <p:extLst>
      <p:ext uri="{BB962C8B-B14F-4D97-AF65-F5344CB8AC3E}">
        <p14:creationId xmlns:p14="http://schemas.microsoft.com/office/powerpoint/2010/main" val="2111595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Tree>
    <p:extLst>
      <p:ext uri="{BB962C8B-B14F-4D97-AF65-F5344CB8AC3E}">
        <p14:creationId xmlns:p14="http://schemas.microsoft.com/office/powerpoint/2010/main" val="12912249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6" name="Subtitle 5">
            <a:extLst>
              <a:ext uri="{FF2B5EF4-FFF2-40B4-BE49-F238E27FC236}">
                <a16:creationId xmlns:a16="http://schemas.microsoft.com/office/drawing/2014/main" id="{97B87787-1CF6-40DA-80EB-F68D06A1401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07155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a:t>
            </a:r>
          </a:p>
        </p:txBody>
      </p:sp>
      <p:sp>
        <p:nvSpPr>
          <p:cNvPr id="3" name="Text Placeholder 2"/>
          <p:cNvSpPr>
            <a:spLocks noGrp="1"/>
          </p:cNvSpPr>
          <p:nvPr>
            <p:ph sz="quarter" idx="14"/>
          </p:nvPr>
        </p:nvSpPr>
        <p:spPr>
          <a:xfrm>
            <a:off x="431999" y="1439999"/>
            <a:ext cx="5453543" cy="3226343"/>
          </a:xfrm>
        </p:spPr>
        <p:txBody>
          <a:bodyPr/>
          <a:lstStyle/>
          <a:p>
            <a:r>
              <a:rPr lang="en-US" sz="2000" dirty="0"/>
              <a:t>What are Construction Codes?</a:t>
            </a:r>
          </a:p>
          <a:p>
            <a:pPr lvl="1"/>
            <a:r>
              <a:rPr lang="en-US" sz="1600" dirty="0"/>
              <a:t>Construction Codes are a set of safety requirements and objectives to follow while constructing a building or a facility. They include:</a:t>
            </a:r>
          </a:p>
          <a:p>
            <a:pPr lvl="2"/>
            <a:r>
              <a:rPr lang="en-US" sz="1600" dirty="0"/>
              <a:t>Fire</a:t>
            </a:r>
          </a:p>
          <a:p>
            <a:pPr lvl="2"/>
            <a:r>
              <a:rPr lang="en-US" sz="1600" dirty="0"/>
              <a:t>Building</a:t>
            </a:r>
          </a:p>
          <a:p>
            <a:pPr lvl="2"/>
            <a:r>
              <a:rPr lang="en-US" sz="1600" dirty="0"/>
              <a:t>Energy</a:t>
            </a:r>
          </a:p>
          <a:p>
            <a:pPr lvl="2"/>
            <a:r>
              <a:rPr lang="en-US" sz="1600" dirty="0"/>
              <a:t>Plumbing</a:t>
            </a:r>
          </a:p>
          <a:p>
            <a:pPr marL="0" lvl="2" indent="0">
              <a:buNone/>
            </a:pPr>
            <a:endParaRPr lang="en-US" sz="1600" dirty="0"/>
          </a:p>
        </p:txBody>
      </p:sp>
      <p:pic>
        <p:nvPicPr>
          <p:cNvPr id="5" name="Picture 4">
            <a:extLst>
              <a:ext uri="{FF2B5EF4-FFF2-40B4-BE49-F238E27FC236}">
                <a16:creationId xmlns:a16="http://schemas.microsoft.com/office/drawing/2014/main" id="{25EA83B7-2AAF-465C-8879-79862745F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457" y="1395865"/>
            <a:ext cx="2659543" cy="3396749"/>
          </a:xfrm>
          <a:prstGeom prst="rect">
            <a:avLst/>
          </a:prstGeom>
        </p:spPr>
      </p:pic>
    </p:spTree>
    <p:extLst>
      <p:ext uri="{BB962C8B-B14F-4D97-AF65-F5344CB8AC3E}">
        <p14:creationId xmlns:p14="http://schemas.microsoft.com/office/powerpoint/2010/main" val="35076020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a:t>
            </a:r>
          </a:p>
        </p:txBody>
      </p:sp>
      <p:sp>
        <p:nvSpPr>
          <p:cNvPr id="3" name="Text Placeholder 2"/>
          <p:cNvSpPr>
            <a:spLocks noGrp="1"/>
          </p:cNvSpPr>
          <p:nvPr>
            <p:ph sz="quarter" idx="14"/>
          </p:nvPr>
        </p:nvSpPr>
        <p:spPr>
          <a:xfrm>
            <a:off x="431999" y="1360486"/>
            <a:ext cx="6652382" cy="3277143"/>
          </a:xfrm>
        </p:spPr>
        <p:txBody>
          <a:bodyPr/>
          <a:lstStyle/>
          <a:p>
            <a:pPr lvl="2"/>
            <a:r>
              <a:rPr lang="en-US" sz="1600" dirty="0"/>
              <a:t>NRC Construction Research Center is responsible for facilitating the development and production of National Model Construction Codes, and they are updated once every five years.</a:t>
            </a:r>
          </a:p>
          <a:p>
            <a:pPr marL="0" lvl="2" indent="0">
              <a:buNone/>
            </a:pPr>
            <a:endParaRPr lang="en-US" sz="1600" dirty="0"/>
          </a:p>
          <a:p>
            <a:pPr lvl="2"/>
            <a:r>
              <a:rPr lang="en-US" sz="1600" dirty="0"/>
              <a:t>Province/Territories, being the regulators of Codes, adopt the National Codes with Differences.</a:t>
            </a:r>
          </a:p>
          <a:p>
            <a:pPr lvl="2"/>
            <a:endParaRPr lang="en-US" sz="1600" dirty="0"/>
          </a:p>
          <a:p>
            <a:pPr lvl="2"/>
            <a:r>
              <a:rPr lang="en-US" sz="1600" dirty="0"/>
              <a:t>Difference is of two types: Editorial and Technical (or Variation). Example of a variation:</a:t>
            </a:r>
          </a:p>
          <a:p>
            <a:pPr lvl="3"/>
            <a:r>
              <a:rPr lang="en-US" sz="1400" dirty="0"/>
              <a:t>National: “</a:t>
            </a:r>
            <a:r>
              <a:rPr lang="en-CA" sz="1400" dirty="0"/>
              <a:t>Door release hardware shall be installed </a:t>
            </a:r>
            <a:r>
              <a:rPr lang="en-CA" sz="1400" b="1" dirty="0"/>
              <a:t>not more than 1200 mm</a:t>
            </a:r>
            <a:r>
              <a:rPr lang="en-CA" sz="1400" dirty="0"/>
              <a:t> above the finished floor.</a:t>
            </a:r>
            <a:r>
              <a:rPr lang="en-US" sz="1400" dirty="0"/>
              <a:t>”</a:t>
            </a:r>
          </a:p>
          <a:p>
            <a:pPr lvl="3"/>
            <a:r>
              <a:rPr lang="en-US" sz="1400" dirty="0"/>
              <a:t>P/T: “</a:t>
            </a:r>
            <a:r>
              <a:rPr lang="en-CA" sz="1400" dirty="0"/>
              <a:t>Door release hardware shall be installed </a:t>
            </a:r>
            <a:r>
              <a:rPr lang="en-CA" sz="1400" b="1" dirty="0"/>
              <a:t>between</a:t>
            </a:r>
            <a:r>
              <a:rPr lang="en-CA" sz="1400" dirty="0"/>
              <a:t> </a:t>
            </a:r>
            <a:r>
              <a:rPr lang="en-CA" sz="1400" b="1" dirty="0"/>
              <a:t>900 mm and 1100 mm </a:t>
            </a:r>
            <a:r>
              <a:rPr lang="en-CA" sz="1400" dirty="0"/>
              <a:t>above the finished floor.</a:t>
            </a:r>
            <a:r>
              <a:rPr lang="en-US" sz="1400" dirty="0"/>
              <a:t>”</a:t>
            </a:r>
          </a:p>
          <a:p>
            <a:pPr lvl="3"/>
            <a:endParaRPr lang="en-US" sz="1600" dirty="0"/>
          </a:p>
        </p:txBody>
      </p:sp>
      <p:pic>
        <p:nvPicPr>
          <p:cNvPr id="5" name="Picture 4">
            <a:extLst>
              <a:ext uri="{FF2B5EF4-FFF2-40B4-BE49-F238E27FC236}">
                <a16:creationId xmlns:a16="http://schemas.microsoft.com/office/drawing/2014/main" id="{68E3CE12-E6D1-4CB6-B945-86DDC8AE7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771" y="3196970"/>
            <a:ext cx="1324229" cy="1324229"/>
          </a:xfrm>
          <a:prstGeom prst="rect">
            <a:avLst/>
          </a:prstGeom>
          <a:ln>
            <a:solidFill>
              <a:schemeClr val="bg1">
                <a:lumMod val="85000"/>
              </a:schemeClr>
            </a:solidFill>
          </a:ln>
        </p:spPr>
      </p:pic>
      <p:pic>
        <p:nvPicPr>
          <p:cNvPr id="2050" name="Picture 2">
            <a:extLst>
              <a:ext uri="{FF2B5EF4-FFF2-40B4-BE49-F238E27FC236}">
                <a16:creationId xmlns:a16="http://schemas.microsoft.com/office/drawing/2014/main" id="{B1E17EF8-6FD3-47E1-A52A-588DDFEB11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723"/>
          <a:stretch/>
        </p:blipFill>
        <p:spPr bwMode="auto">
          <a:xfrm>
            <a:off x="7215018" y="1439999"/>
            <a:ext cx="1496982" cy="1415324"/>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5521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p>
        </p:txBody>
      </p:sp>
      <p:sp>
        <p:nvSpPr>
          <p:cNvPr id="3" name="Text Placeholder 2"/>
          <p:cNvSpPr>
            <a:spLocks noGrp="1"/>
          </p:cNvSpPr>
          <p:nvPr>
            <p:ph sz="quarter" idx="14"/>
          </p:nvPr>
        </p:nvSpPr>
        <p:spPr>
          <a:xfrm>
            <a:off x="432000" y="1440000"/>
            <a:ext cx="7220552" cy="3371486"/>
          </a:xfrm>
        </p:spPr>
        <p:txBody>
          <a:bodyPr/>
          <a:lstStyle/>
          <a:p>
            <a:pPr lvl="2"/>
            <a:r>
              <a:rPr lang="en-US" sz="1600" dirty="0"/>
              <a:t>NRC is also responsible for tracking these variations, to support interprovincial trade. So, variations between the National and P/T Codes need to be tracked.</a:t>
            </a:r>
          </a:p>
          <a:p>
            <a:pPr marL="0" lvl="2" indent="0">
              <a:buNone/>
            </a:pPr>
            <a:endParaRPr lang="en-US" sz="1600" dirty="0"/>
          </a:p>
          <a:p>
            <a:pPr lvl="2"/>
            <a:r>
              <a:rPr lang="en-US" sz="1600" dirty="0"/>
              <a:t>Tracking these variations was highly manual, which takes a considerable amount of time, energy, and effort, because the National Codes alone have over 14,000 sentences.</a:t>
            </a:r>
          </a:p>
          <a:p>
            <a:pPr lvl="2"/>
            <a:endParaRPr lang="en-US" sz="1600" dirty="0"/>
          </a:p>
          <a:p>
            <a:pPr lvl="2"/>
            <a:r>
              <a:rPr lang="en-US" sz="1600" dirty="0"/>
              <a:t>Also, tracking them manually can become increasingly complicated especially in cases where P/T Codes do not follow the same numbering conventions or order as the National Codes.</a:t>
            </a:r>
          </a:p>
          <a:p>
            <a:pPr lvl="2"/>
            <a:endParaRPr lang="en-US" sz="1600" dirty="0"/>
          </a:p>
          <a:p>
            <a:pPr lvl="2"/>
            <a:r>
              <a:rPr lang="en-US" sz="1600" b="1" dirty="0">
                <a:solidFill>
                  <a:srgbClr val="007799"/>
                </a:solidFill>
              </a:rPr>
              <a:t>Objective:</a:t>
            </a:r>
            <a:r>
              <a:rPr lang="en-US" sz="1600" dirty="0"/>
              <a:t> Use AI and NLP techniques to identify these differences between the National and P/T Codes for each P/T.</a:t>
            </a:r>
          </a:p>
        </p:txBody>
      </p:sp>
      <p:pic>
        <p:nvPicPr>
          <p:cNvPr id="4" name="Picture 3">
            <a:extLst>
              <a:ext uri="{FF2B5EF4-FFF2-40B4-BE49-F238E27FC236}">
                <a16:creationId xmlns:a16="http://schemas.microsoft.com/office/drawing/2014/main" id="{27D30E2C-7B3F-42CB-B3D5-02637A8F0209}"/>
              </a:ext>
            </a:extLst>
          </p:cNvPr>
          <p:cNvPicPr>
            <a:picLocks noChangeAspect="1"/>
          </p:cNvPicPr>
          <p:nvPr/>
        </p:nvPicPr>
        <p:blipFill>
          <a:blip r:embed="rId3" cstate="hq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7776282" y="2657884"/>
            <a:ext cx="935718" cy="935718"/>
          </a:xfrm>
          <a:prstGeom prst="rect">
            <a:avLst/>
          </a:prstGeom>
        </p:spPr>
      </p:pic>
    </p:spTree>
    <p:extLst>
      <p:ext uri="{BB962C8B-B14F-4D97-AF65-F5344CB8AC3E}">
        <p14:creationId xmlns:p14="http://schemas.microsoft.com/office/powerpoint/2010/main" val="1452677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Dataset</a:t>
            </a:r>
          </a:p>
        </p:txBody>
      </p:sp>
    </p:spTree>
    <p:extLst>
      <p:ext uri="{BB962C8B-B14F-4D97-AF65-F5344CB8AC3E}">
        <p14:creationId xmlns:p14="http://schemas.microsoft.com/office/powerpoint/2010/main" val="40332032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Dataset</a:t>
            </a:r>
          </a:p>
        </p:txBody>
      </p:sp>
      <p:sp>
        <p:nvSpPr>
          <p:cNvPr id="3" name="Text Placeholder 2"/>
          <p:cNvSpPr>
            <a:spLocks noGrp="1"/>
          </p:cNvSpPr>
          <p:nvPr>
            <p:ph sz="quarter" idx="14"/>
          </p:nvPr>
        </p:nvSpPr>
        <p:spPr/>
        <p:txBody>
          <a:bodyPr/>
          <a:lstStyle/>
          <a:p>
            <a:pPr lvl="1"/>
            <a:r>
              <a:rPr lang="en-US" sz="1600" dirty="0"/>
              <a:t>There are two versions of these Codes: 2015 and 2020. The variations for the 2015 Codes were manually identified. We need to detect these variations for the 2020 Codes.</a:t>
            </a:r>
          </a:p>
          <a:p>
            <a:pPr lvl="1"/>
            <a:r>
              <a:rPr lang="en-US" sz="1600" dirty="0"/>
              <a:t> The format of the datasets is as follows:</a:t>
            </a:r>
          </a:p>
          <a:p>
            <a:pPr lvl="2"/>
            <a:r>
              <a:rPr lang="en-US" sz="1600" dirty="0"/>
              <a:t>2015</a:t>
            </a:r>
          </a:p>
          <a:p>
            <a:pPr lvl="3"/>
            <a:r>
              <a:rPr lang="en-US" sz="1600" dirty="0"/>
              <a:t>Variations data – csv files</a:t>
            </a:r>
          </a:p>
          <a:p>
            <a:pPr lvl="3"/>
            <a:r>
              <a:rPr lang="en-US" sz="1600" dirty="0"/>
              <a:t>Full sentences data – excel files</a:t>
            </a:r>
          </a:p>
          <a:p>
            <a:pPr marL="188912" lvl="3" indent="0">
              <a:buNone/>
            </a:pPr>
            <a:endParaRPr lang="en-US" sz="1600" dirty="0"/>
          </a:p>
          <a:p>
            <a:pPr lvl="2"/>
            <a:r>
              <a:rPr lang="en-US" sz="1600" dirty="0"/>
              <a:t>2020</a:t>
            </a:r>
          </a:p>
          <a:p>
            <a:pPr lvl="3"/>
            <a:r>
              <a:rPr lang="en-US" sz="1600" dirty="0"/>
              <a:t>Full sentences data – XML files</a:t>
            </a:r>
          </a:p>
        </p:txBody>
      </p:sp>
    </p:spTree>
    <p:extLst>
      <p:ext uri="{BB962C8B-B14F-4D97-AF65-F5344CB8AC3E}">
        <p14:creationId xmlns:p14="http://schemas.microsoft.com/office/powerpoint/2010/main" val="18827541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the 2015 Variations</a:t>
            </a:r>
          </a:p>
        </p:txBody>
      </p:sp>
      <p:sp>
        <p:nvSpPr>
          <p:cNvPr id="3" name="Text Placeholder 2"/>
          <p:cNvSpPr>
            <a:spLocks noGrp="1"/>
          </p:cNvSpPr>
          <p:nvPr>
            <p:ph sz="quarter" idx="14"/>
          </p:nvPr>
        </p:nvSpPr>
        <p:spPr>
          <a:xfrm>
            <a:off x="426244" y="1440000"/>
            <a:ext cx="8253299" cy="3167998"/>
          </a:xfrm>
        </p:spPr>
        <p:txBody>
          <a:bodyPr/>
          <a:lstStyle/>
          <a:p>
            <a:pPr lvl="1"/>
            <a:r>
              <a:rPr lang="en-US" sz="1600" dirty="0"/>
              <a:t>There are four main columns of interest for the 2015 variations data.</a:t>
            </a:r>
          </a:p>
        </p:txBody>
      </p:sp>
      <p:graphicFrame>
        <p:nvGraphicFramePr>
          <p:cNvPr id="4" name="Table 4">
            <a:extLst>
              <a:ext uri="{FF2B5EF4-FFF2-40B4-BE49-F238E27FC236}">
                <a16:creationId xmlns:a16="http://schemas.microsoft.com/office/drawing/2014/main" id="{5696DF79-3BF9-4967-8DF0-1D1888B9A084}"/>
              </a:ext>
            </a:extLst>
          </p:cNvPr>
          <p:cNvGraphicFramePr>
            <a:graphicFrameLocks noGrp="1"/>
          </p:cNvGraphicFramePr>
          <p:nvPr>
            <p:extLst>
              <p:ext uri="{D42A27DB-BD31-4B8C-83A1-F6EECF244321}">
                <p14:modId xmlns:p14="http://schemas.microsoft.com/office/powerpoint/2010/main" val="4077815717"/>
              </p:ext>
            </p:extLst>
          </p:nvPr>
        </p:nvGraphicFramePr>
        <p:xfrm>
          <a:off x="1077686" y="2063463"/>
          <a:ext cx="6988628" cy="2544535"/>
        </p:xfrm>
        <a:graphic>
          <a:graphicData uri="http://schemas.openxmlformats.org/drawingml/2006/table">
            <a:tbl>
              <a:tblPr firstRow="1" bandRow="1">
                <a:tableStyleId>{5C22544A-7EE6-4342-B048-85BDC9FD1C3A}</a:tableStyleId>
              </a:tblPr>
              <a:tblGrid>
                <a:gridCol w="1747157">
                  <a:extLst>
                    <a:ext uri="{9D8B030D-6E8A-4147-A177-3AD203B41FA5}">
                      <a16:colId xmlns:a16="http://schemas.microsoft.com/office/drawing/2014/main" val="2679229545"/>
                    </a:ext>
                  </a:extLst>
                </a:gridCol>
                <a:gridCol w="1747157">
                  <a:extLst>
                    <a:ext uri="{9D8B030D-6E8A-4147-A177-3AD203B41FA5}">
                      <a16:colId xmlns:a16="http://schemas.microsoft.com/office/drawing/2014/main" val="3858574587"/>
                    </a:ext>
                  </a:extLst>
                </a:gridCol>
                <a:gridCol w="1747157">
                  <a:extLst>
                    <a:ext uri="{9D8B030D-6E8A-4147-A177-3AD203B41FA5}">
                      <a16:colId xmlns:a16="http://schemas.microsoft.com/office/drawing/2014/main" val="2997434676"/>
                    </a:ext>
                  </a:extLst>
                </a:gridCol>
                <a:gridCol w="1747157">
                  <a:extLst>
                    <a:ext uri="{9D8B030D-6E8A-4147-A177-3AD203B41FA5}">
                      <a16:colId xmlns:a16="http://schemas.microsoft.com/office/drawing/2014/main" val="1277334247"/>
                    </a:ext>
                  </a:extLst>
                </a:gridCol>
              </a:tblGrid>
              <a:tr h="508907">
                <a:tc>
                  <a:txBody>
                    <a:bodyPr/>
                    <a:lstStyle/>
                    <a:p>
                      <a:pPr algn="ctr"/>
                      <a:r>
                        <a:rPr lang="en-CA" sz="1100" dirty="0"/>
                        <a:t>National Sentence Text</a:t>
                      </a:r>
                      <a:endParaRPr lang="en-US" sz="1100" dirty="0"/>
                    </a:p>
                  </a:txBody>
                  <a:tcPr/>
                </a:tc>
                <a:tc>
                  <a:txBody>
                    <a:bodyPr/>
                    <a:lstStyle/>
                    <a:p>
                      <a:pPr algn="ctr"/>
                      <a:r>
                        <a:rPr lang="en-CA" sz="1100" dirty="0"/>
                        <a:t>P/T Sentence Text</a:t>
                      </a:r>
                      <a:endParaRPr lang="en-US" sz="1100" dirty="0"/>
                    </a:p>
                  </a:txBody>
                  <a:tcPr/>
                </a:tc>
                <a:tc>
                  <a:txBody>
                    <a:bodyPr/>
                    <a:lstStyle/>
                    <a:p>
                      <a:pPr algn="ctr"/>
                      <a:r>
                        <a:rPr lang="en-CA" sz="1100" dirty="0"/>
                        <a:t>Difference Type</a:t>
                      </a:r>
                      <a:endParaRPr lang="en-US" sz="1100" dirty="0"/>
                    </a:p>
                  </a:txBody>
                  <a:tcPr/>
                </a:tc>
                <a:tc>
                  <a:txBody>
                    <a:bodyPr/>
                    <a:lstStyle/>
                    <a:p>
                      <a:pPr algn="ctr"/>
                      <a:r>
                        <a:rPr lang="en-CA" sz="1100" dirty="0"/>
                        <a:t>Variation</a:t>
                      </a:r>
                      <a:endParaRPr lang="en-US" sz="1100" dirty="0"/>
                    </a:p>
                  </a:txBody>
                  <a:tcPr/>
                </a:tc>
                <a:extLst>
                  <a:ext uri="{0D108BD9-81ED-4DB2-BD59-A6C34878D82A}">
                    <a16:rowId xmlns:a16="http://schemas.microsoft.com/office/drawing/2014/main" val="1283926593"/>
                  </a:ext>
                </a:extLst>
              </a:tr>
              <a:tr h="508907">
                <a:tc>
                  <a:txBody>
                    <a:bodyPr/>
                    <a:lstStyle/>
                    <a:p>
                      <a:pPr algn="ctr"/>
                      <a:r>
                        <a:rPr lang="en-CA" sz="1100" dirty="0"/>
                        <a:t>A</a:t>
                      </a:r>
                      <a:endParaRPr lang="en-US" sz="1100" dirty="0"/>
                    </a:p>
                  </a:txBody>
                  <a:tcPr/>
                </a:tc>
                <a:tc>
                  <a:txBody>
                    <a:bodyPr/>
                    <a:lstStyle/>
                    <a:p>
                      <a:pPr algn="ctr"/>
                      <a:endParaRPr lang="en-US" sz="1100" dirty="0"/>
                    </a:p>
                  </a:txBody>
                  <a:tcPr/>
                </a:tc>
                <a:tc>
                  <a:txBody>
                    <a:bodyPr/>
                    <a:lstStyle/>
                    <a:p>
                      <a:pPr algn="ctr"/>
                      <a:r>
                        <a:rPr lang="en-CA" sz="1100" dirty="0"/>
                        <a:t>National Only</a:t>
                      </a:r>
                      <a:endParaRPr lang="en-US" sz="1100" dirty="0"/>
                    </a:p>
                  </a:txBody>
                  <a:tcPr/>
                </a:tc>
                <a:tc>
                  <a:txBody>
                    <a:bodyPr/>
                    <a:lstStyle/>
                    <a:p>
                      <a:pPr algn="ctr"/>
                      <a:r>
                        <a:rPr lang="en-CA" sz="1100" dirty="0"/>
                        <a:t>Yes</a:t>
                      </a:r>
                      <a:endParaRPr lang="en-US" sz="1100" dirty="0"/>
                    </a:p>
                  </a:txBody>
                  <a:tcPr/>
                </a:tc>
                <a:extLst>
                  <a:ext uri="{0D108BD9-81ED-4DB2-BD59-A6C34878D82A}">
                    <a16:rowId xmlns:a16="http://schemas.microsoft.com/office/drawing/2014/main" val="3339757761"/>
                  </a:ext>
                </a:extLst>
              </a:tr>
              <a:tr h="508907">
                <a:tc>
                  <a:txBody>
                    <a:bodyPr/>
                    <a:lstStyle/>
                    <a:p>
                      <a:pPr algn="ctr"/>
                      <a:endParaRPr lang="en-US" sz="1100"/>
                    </a:p>
                  </a:txBody>
                  <a:tcPr/>
                </a:tc>
                <a:tc>
                  <a:txBody>
                    <a:bodyPr/>
                    <a:lstStyle/>
                    <a:p>
                      <a:pPr algn="ctr"/>
                      <a:r>
                        <a:rPr lang="en-CA" sz="1100" dirty="0"/>
                        <a:t>a</a:t>
                      </a:r>
                      <a:endParaRPr lang="en-US" sz="1100" dirty="0"/>
                    </a:p>
                  </a:txBody>
                  <a:tcPr/>
                </a:tc>
                <a:tc>
                  <a:txBody>
                    <a:bodyPr/>
                    <a:lstStyle/>
                    <a:p>
                      <a:pPr algn="ctr"/>
                      <a:r>
                        <a:rPr lang="en-CA" sz="1100" dirty="0"/>
                        <a:t>P/T Only</a:t>
                      </a:r>
                      <a:endParaRPr lang="en-US" sz="1100" dirty="0"/>
                    </a:p>
                  </a:txBody>
                  <a:tcPr/>
                </a:tc>
                <a:tc>
                  <a:txBody>
                    <a:bodyPr/>
                    <a:lstStyle/>
                    <a:p>
                      <a:pPr algn="ctr"/>
                      <a:r>
                        <a:rPr lang="en-CA" sz="1100" dirty="0"/>
                        <a:t>Yes</a:t>
                      </a:r>
                      <a:endParaRPr lang="en-US" sz="1100" dirty="0"/>
                    </a:p>
                  </a:txBody>
                  <a:tcPr/>
                </a:tc>
                <a:extLst>
                  <a:ext uri="{0D108BD9-81ED-4DB2-BD59-A6C34878D82A}">
                    <a16:rowId xmlns:a16="http://schemas.microsoft.com/office/drawing/2014/main" val="1391948378"/>
                  </a:ext>
                </a:extLst>
              </a:tr>
              <a:tr h="508907">
                <a:tc>
                  <a:txBody>
                    <a:bodyPr/>
                    <a:lstStyle/>
                    <a:p>
                      <a:pPr algn="ctr"/>
                      <a:r>
                        <a:rPr lang="en-CA" sz="1100" dirty="0"/>
                        <a:t>B</a:t>
                      </a:r>
                      <a:endParaRPr lang="en-US" sz="1100" dirty="0"/>
                    </a:p>
                  </a:txBody>
                  <a:tcPr/>
                </a:tc>
                <a:tc>
                  <a:txBody>
                    <a:bodyPr/>
                    <a:lstStyle/>
                    <a:p>
                      <a:pPr algn="ctr"/>
                      <a:r>
                        <a:rPr lang="en-CA" sz="1100" dirty="0"/>
                        <a:t>b</a:t>
                      </a:r>
                      <a:endParaRPr lang="en-US" sz="1100" dirty="0"/>
                    </a:p>
                  </a:txBody>
                  <a:tcPr/>
                </a:tc>
                <a:tc>
                  <a:txBody>
                    <a:bodyPr/>
                    <a:lstStyle/>
                    <a:p>
                      <a:pPr algn="ctr"/>
                      <a:r>
                        <a:rPr lang="en-CA" sz="1100" dirty="0"/>
                        <a:t>Common Sentence</a:t>
                      </a:r>
                      <a:endParaRPr lang="en-US" sz="1100" dirty="0"/>
                    </a:p>
                  </a:txBody>
                  <a:tcPr/>
                </a:tc>
                <a:tc>
                  <a:txBody>
                    <a:bodyPr/>
                    <a:lstStyle/>
                    <a:p>
                      <a:pPr algn="ctr"/>
                      <a:r>
                        <a:rPr lang="en-CA" sz="1100" dirty="0"/>
                        <a:t>Yes</a:t>
                      </a:r>
                      <a:endParaRPr lang="en-US" sz="1100" dirty="0"/>
                    </a:p>
                  </a:txBody>
                  <a:tcPr/>
                </a:tc>
                <a:extLst>
                  <a:ext uri="{0D108BD9-81ED-4DB2-BD59-A6C34878D82A}">
                    <a16:rowId xmlns:a16="http://schemas.microsoft.com/office/drawing/2014/main" val="180935797"/>
                  </a:ext>
                </a:extLst>
              </a:tr>
              <a:tr h="508907">
                <a:tc>
                  <a:txBody>
                    <a:bodyPr/>
                    <a:lstStyle/>
                    <a:p>
                      <a:pPr algn="ctr"/>
                      <a:r>
                        <a:rPr lang="en-CA" sz="1100" dirty="0"/>
                        <a:t>C</a:t>
                      </a:r>
                      <a:endParaRPr lang="en-US" sz="1100" dirty="0"/>
                    </a:p>
                  </a:txBody>
                  <a:tcPr/>
                </a:tc>
                <a:tc>
                  <a:txBody>
                    <a:bodyPr/>
                    <a:lstStyle/>
                    <a:p>
                      <a:pPr algn="ctr"/>
                      <a:r>
                        <a:rPr lang="en-CA" sz="1100" dirty="0"/>
                        <a:t>c</a:t>
                      </a:r>
                      <a:endParaRPr lang="en-US" sz="1100" dirty="0"/>
                    </a:p>
                  </a:txBody>
                  <a:tcPr/>
                </a:tc>
                <a:tc>
                  <a:txBody>
                    <a:bodyPr/>
                    <a:lstStyle/>
                    <a:p>
                      <a:pPr algn="ctr"/>
                      <a:r>
                        <a:rPr lang="en-CA" sz="1100" dirty="0"/>
                        <a:t>Common Sentence</a:t>
                      </a:r>
                      <a:endParaRPr lang="en-US" sz="1100" dirty="0"/>
                    </a:p>
                  </a:txBody>
                  <a:tcPr/>
                </a:tc>
                <a:tc>
                  <a:txBody>
                    <a:bodyPr/>
                    <a:lstStyle/>
                    <a:p>
                      <a:pPr algn="ctr"/>
                      <a:r>
                        <a:rPr lang="en-CA" sz="1100" dirty="0"/>
                        <a:t>No</a:t>
                      </a:r>
                      <a:endParaRPr lang="en-US" sz="1100" dirty="0"/>
                    </a:p>
                  </a:txBody>
                  <a:tcPr/>
                </a:tc>
                <a:extLst>
                  <a:ext uri="{0D108BD9-81ED-4DB2-BD59-A6C34878D82A}">
                    <a16:rowId xmlns:a16="http://schemas.microsoft.com/office/drawing/2014/main" val="3857274309"/>
                  </a:ext>
                </a:extLst>
              </a:tr>
            </a:tbl>
          </a:graphicData>
        </a:graphic>
      </p:graphicFrame>
    </p:spTree>
    <p:extLst>
      <p:ext uri="{BB962C8B-B14F-4D97-AF65-F5344CB8AC3E}">
        <p14:creationId xmlns:p14="http://schemas.microsoft.com/office/powerpoint/2010/main" val="3917448588"/>
      </p:ext>
    </p:extLst>
  </p:cSld>
  <p:clrMapOvr>
    <a:masterClrMapping/>
  </p:clrMapOvr>
  <p:transition>
    <p:fade/>
  </p:transition>
</p:sld>
</file>

<file path=ppt/theme/theme1.xml><?xml version="1.0" encoding="utf-8"?>
<a:theme xmlns:a="http://schemas.openxmlformats.org/drawingml/2006/main" name="NRC_2023_Blue">
  <a:themeElements>
    <a:clrScheme name="NRC 2022">
      <a:dk1>
        <a:srgbClr val="000000"/>
      </a:dk1>
      <a:lt1>
        <a:srgbClr val="FFFFFF"/>
      </a:lt1>
      <a:dk2>
        <a:srgbClr val="006688"/>
      </a:dk2>
      <a:lt2>
        <a:srgbClr val="FFFFFF"/>
      </a:lt2>
      <a:accent1>
        <a:srgbClr val="004466"/>
      </a:accent1>
      <a:accent2>
        <a:srgbClr val="DD2222"/>
      </a:accent2>
      <a:accent3>
        <a:srgbClr val="00AABB"/>
      </a:accent3>
      <a:accent4>
        <a:srgbClr val="006633"/>
      </a:accent4>
      <a:accent5>
        <a:srgbClr val="87BB33"/>
      </a:accent5>
      <a:accent6>
        <a:srgbClr val="FFBB11"/>
      </a:accent6>
      <a:hlink>
        <a:srgbClr val="00799C"/>
      </a:hlink>
      <a:folHlink>
        <a:srgbClr val="00AABB"/>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lIns="0" tIns="0" rIns="0" bIns="0" rtlCol="0" anchor="ctr"/>
      <a:lstStyle>
        <a:defPPr algn="ctr">
          <a:defRPr sz="16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Light blue">
      <a:srgbClr val="00AABB"/>
    </a:custClr>
    <a:custClr name="Medium blue">
      <a:srgbClr val="007799"/>
    </a:custClr>
    <a:custClr name="Blue">
      <a:srgbClr val="004466"/>
    </a:custClr>
    <a:custClr name="Grey">
      <a:srgbClr val="223344"/>
    </a:custClr>
    <a:custClr name="Green">
      <a:srgbClr val="006633"/>
    </a:custClr>
    <a:custClr name="Lime green">
      <a:srgbClr val="87BB33"/>
    </a:custClr>
    <a:custClr name="Orange">
      <a:srgbClr val="FF8822"/>
    </a:custClr>
    <a:custClr name="Red">
      <a:srgbClr val="DD2222"/>
    </a:custClr>
    <a:custClr name="Eggplant">
      <a:srgbClr val="662244"/>
    </a:custClr>
    <a:custClr name="Purple">
      <a:srgbClr val="664477"/>
    </a:custClr>
    <a:custClr name="Yellow">
      <a:srgbClr val="FFBB11"/>
    </a:custClr>
    <a:custClr name="Bright Red">
      <a:srgbClr val="EE1122"/>
    </a:custClr>
    <a:custClr name="Magenta">
      <a:srgbClr val="EE2277"/>
    </a:custClr>
    <a:custClr name="Dark magenta">
      <a:srgbClr val="C92668"/>
    </a:custClr>
    <a:custClr name="Dark light blue">
      <a:srgbClr val="0099AA"/>
    </a:custClr>
    <a:custClr name="Dark medium blue">
      <a:srgbClr val="006688"/>
    </a:custClr>
    <a:custClr name="Dark blue">
      <a:srgbClr val="003355"/>
    </a:custClr>
    <a:custClr name="Dark grey">
      <a:srgbClr val="112233"/>
    </a:custClr>
    <a:custClr name="Dark green">
      <a:srgbClr val="005522"/>
    </a:custClr>
    <a:custClr name="Dark lime green">
      <a:srgbClr val="669933"/>
    </a:custClr>
    <a:custClr name="Dark orange">
      <a:srgbClr val="EE6611"/>
    </a:custClr>
    <a:custClr name="Dark red">
      <a:srgbClr val="AA0011"/>
    </a:custClr>
    <a:custClr name="Dark eggplant">
      <a:srgbClr val="550033"/>
    </a:custClr>
    <a:custClr name="Dark purple">
      <a:srgbClr val="553366"/>
    </a:custClr>
  </a:custClrLst>
  <a:extLst>
    <a:ext uri="{05A4C25C-085E-4340-85A3-A5531E510DB2}">
      <thm15:themeFamily xmlns:thm15="http://schemas.microsoft.com/office/thememl/2012/main" name="PowerPoint_blue_2023" id="{9029E52C-13E7-4A45-973F-F827497B8846}" vid="{F928EF6D-0F65-A646-AC93-8BF287DD8D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powerpoint_blue_2023</Template>
  <TotalTime>4398</TotalTime>
  <Words>2418</Words>
  <Application>Microsoft Office PowerPoint</Application>
  <PresentationFormat>On-screen Show (16:9)</PresentationFormat>
  <Paragraphs>685</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Cambria Math</vt:lpstr>
      <vt:lpstr>NRC_2023_Blue</vt:lpstr>
      <vt:lpstr>Construction Codes Variations</vt:lpstr>
      <vt:lpstr>Agenda</vt:lpstr>
      <vt:lpstr>Introduction</vt:lpstr>
      <vt:lpstr>Background</vt:lpstr>
      <vt:lpstr>Introduction</vt:lpstr>
      <vt:lpstr>Motivation</vt:lpstr>
      <vt:lpstr>Dataset</vt:lpstr>
      <vt:lpstr>Dataset</vt:lpstr>
      <vt:lpstr>Structure of the 2015 Variations</vt:lpstr>
      <vt:lpstr>Preprocessing</vt:lpstr>
      <vt:lpstr>Preprocessing</vt:lpstr>
      <vt:lpstr>Cleaned 2015 variations</vt:lpstr>
      <vt:lpstr>Individual P/T</vt:lpstr>
      <vt:lpstr>Train and Evaluation sets</vt:lpstr>
      <vt:lpstr>Train and Evaluation distributions</vt:lpstr>
      <vt:lpstr>Experiments</vt:lpstr>
      <vt:lpstr>Pipeline</vt:lpstr>
      <vt:lpstr>Evaluation</vt:lpstr>
      <vt:lpstr>Threshold estimation</vt:lpstr>
      <vt:lpstr>Models Used</vt:lpstr>
      <vt:lpstr>Baselines</vt:lpstr>
      <vt:lpstr>Transformer-based</vt:lpstr>
      <vt:lpstr>Fine-tuned</vt:lpstr>
      <vt:lpstr>Results</vt:lpstr>
      <vt:lpstr>Test Alignment Error Rates</vt:lpstr>
      <vt:lpstr>Test Alignment Error Rates</vt:lpstr>
      <vt:lpstr>Notes</vt:lpstr>
      <vt:lpstr>Future Work</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Codes Variations</dc:title>
  <dc:creator>Chikati, Shriya Vaagdevi</dc:creator>
  <cp:lastModifiedBy>Chikati, Shriya Vaagdevi</cp:lastModifiedBy>
  <cp:revision>87</cp:revision>
  <dcterms:created xsi:type="dcterms:W3CDTF">2024-08-19T13:52:48Z</dcterms:created>
  <dcterms:modified xsi:type="dcterms:W3CDTF">2024-08-22T15:24:47Z</dcterms:modified>
</cp:coreProperties>
</file>