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78" r:id="rId3"/>
    <p:sldId id="288" r:id="rId4"/>
    <p:sldId id="321" r:id="rId5"/>
    <p:sldId id="308" r:id="rId6"/>
    <p:sldId id="304" r:id="rId7"/>
    <p:sldId id="320" r:id="rId8"/>
    <p:sldId id="306" r:id="rId9"/>
    <p:sldId id="307" r:id="rId10"/>
    <p:sldId id="311" r:id="rId11"/>
    <p:sldId id="313" r:id="rId12"/>
    <p:sldId id="314" r:id="rId13"/>
    <p:sldId id="318" r:id="rId14"/>
    <p:sldId id="312" r:id="rId15"/>
    <p:sldId id="316" r:id="rId16"/>
    <p:sldId id="319" r:id="rId17"/>
    <p:sldId id="309" r:id="rId18"/>
    <p:sldId id="315" r:id="rId19"/>
    <p:sldId id="317" r:id="rId20"/>
    <p:sldId id="302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110" d="100"/>
          <a:sy n="110" d="100"/>
        </p:scale>
        <p:origin x="105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Wj-t69EdN4" TargetMode="External"/><Relationship Id="rId3" Type="http://schemas.openxmlformats.org/officeDocument/2006/relationships/hyperlink" Target="http://jinson.tistory.com/190" TargetMode="External"/><Relationship Id="rId7" Type="http://schemas.openxmlformats.org/officeDocument/2006/relationships/hyperlink" Target="https://spring.io/understanding/HATEOAS" TargetMode="External"/><Relationship Id="rId2" Type="http://schemas.openxmlformats.org/officeDocument/2006/relationships/hyperlink" Target="http://anster.tistory.com/1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mondev.blog.me/220391644590?Redirect=Log&amp;from=postView" TargetMode="External"/><Relationship Id="rId5" Type="http://schemas.openxmlformats.org/officeDocument/2006/relationships/hyperlink" Target="https://blog.lael.be/post/61" TargetMode="External"/><Relationship Id="rId10" Type="http://schemas.openxmlformats.org/officeDocument/2006/relationships/hyperlink" Target="https://docs.spring.io/spring-restdocs/docs/current/reference/html5/" TargetMode="External"/><Relationship Id="rId4" Type="http://schemas.openxmlformats.org/officeDocument/2006/relationships/hyperlink" Target="http://meetup.toast.com/posts/92" TargetMode="External"/><Relationship Id="rId9" Type="http://schemas.openxmlformats.org/officeDocument/2006/relationships/hyperlink" Target="https://www.youtube.com/watch?v=5XRotk-HQJ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eetup.toast.com/posts/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mondev.blog.me/220391644590?Redirect=Log&amp;from=post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256B7-C766-4852-8219-A4CD4D2DFE31}"/>
              </a:ext>
            </a:extLst>
          </p:cNvPr>
          <p:cNvSpPr txBox="1"/>
          <p:nvPr/>
        </p:nvSpPr>
        <p:spPr>
          <a:xfrm>
            <a:off x="2423592" y="2875002"/>
            <a:ext cx="73448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Spring REST Docs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IT</a:t>
            </a:r>
            <a:r>
              <a:rPr lang="ko-KR" altLang="en-US" sz="2000" b="1" dirty="0">
                <a:solidFill>
                  <a:schemeClr val="bg1"/>
                </a:solidFill>
              </a:rPr>
              <a:t>개발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팀 김도연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Test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케이스 작성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JUnit</a:t>
            </a:r>
            <a:r>
              <a:rPr lang="ko-KR" altLang="en-US" sz="1600" dirty="0"/>
              <a:t>을 사용하여 테스트할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아래 부분을 추가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maven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 snippet</a:t>
            </a:r>
            <a:r>
              <a:rPr lang="ko-KR" altLang="en-US" sz="1600" dirty="0"/>
              <a:t>들은 기본적으로 </a:t>
            </a:r>
            <a:r>
              <a:rPr lang="en-US" altLang="ko-KR" sz="1600" dirty="0"/>
              <a:t>‘</a:t>
            </a:r>
            <a:r>
              <a:rPr lang="en-US" altLang="ko-KR" sz="1600" b="1" dirty="0"/>
              <a:t>target/generated-snippets</a:t>
            </a:r>
            <a:r>
              <a:rPr lang="en-US" altLang="ko-KR" sz="1600" dirty="0"/>
              <a:t>’</a:t>
            </a:r>
            <a:r>
              <a:rPr lang="ko-KR" altLang="en-US" sz="1600" dirty="0"/>
              <a:t> 경로에 생성되는데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아래와 같이</a:t>
            </a:r>
            <a:r>
              <a:rPr lang="en-US" altLang="ko-KR" sz="1600" dirty="0"/>
              <a:t> </a:t>
            </a:r>
            <a:r>
              <a:rPr lang="ko-KR" altLang="en-US" sz="1600" dirty="0"/>
              <a:t>지정해주게 되면 해당 경로에 생성됨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16B813-F74E-49EE-9909-AC5288AD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90" y="1772816"/>
            <a:ext cx="6151693" cy="6222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8CA6680-F5D5-49BD-B13B-AD490E41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12" y="3422822"/>
            <a:ext cx="7114447" cy="50338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C2F83-A4DA-4290-9666-598A414011CA}"/>
              </a:ext>
            </a:extLst>
          </p:cNvPr>
          <p:cNvSpPr/>
          <p:nvPr/>
        </p:nvSpPr>
        <p:spPr>
          <a:xfrm>
            <a:off x="9552384" y="3674512"/>
            <a:ext cx="693305" cy="19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Test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케이스 작성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Before </a:t>
            </a:r>
            <a:r>
              <a:rPr lang="ko-KR" altLang="en-US" sz="1600" dirty="0"/>
              <a:t>메소드 작성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Test </a:t>
            </a:r>
            <a:r>
              <a:rPr lang="ko-KR" altLang="en-US" sz="1600" dirty="0"/>
              <a:t>메소드 작성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3F64641-268F-4954-82B0-E9252E9C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055024"/>
            <a:ext cx="4968989" cy="18676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A72FF54-2C86-43B2-9BCA-6FC8BE96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62" y="3585106"/>
            <a:ext cx="6610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테스트 수행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JUnit </a:t>
            </a:r>
            <a:r>
              <a:rPr lang="ko-KR" altLang="en-US" sz="1600" dirty="0"/>
              <a:t>테스트 수행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디폴트로</a:t>
            </a:r>
            <a:r>
              <a:rPr lang="en-US" altLang="ko-KR" sz="1600" dirty="0"/>
              <a:t>, 6</a:t>
            </a:r>
            <a:r>
              <a:rPr lang="ko-KR" altLang="en-US" sz="1600" dirty="0"/>
              <a:t>개의 </a:t>
            </a:r>
            <a:r>
              <a:rPr lang="en-US" altLang="ko-KR" sz="1600" dirty="0"/>
              <a:t>snippet </a:t>
            </a:r>
            <a:r>
              <a:rPr lang="ko-KR" altLang="en-US" sz="1600" dirty="0"/>
              <a:t>생성됨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&lt;output-directory&gt;/index/curl-</a:t>
            </a:r>
            <a:r>
              <a:rPr lang="en-US" altLang="ko-KR" sz="1400" dirty="0" err="1"/>
              <a:t>request.adoc</a:t>
            </a:r>
            <a:endParaRPr lang="en-US" altLang="ko-KR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&lt;output-directory&gt;/index/http-</a:t>
            </a:r>
            <a:r>
              <a:rPr lang="en-US" altLang="ko-KR" sz="1400" dirty="0" err="1"/>
              <a:t>request.adoc</a:t>
            </a:r>
            <a:endParaRPr lang="en-US" altLang="ko-KR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&lt;output-directory&gt;/index/http-</a:t>
            </a:r>
            <a:r>
              <a:rPr lang="en-US" altLang="ko-KR" sz="1400" dirty="0" err="1"/>
              <a:t>response.adoc</a:t>
            </a:r>
            <a:endParaRPr lang="en-US" altLang="ko-KR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&lt;output-directory&gt;/index/</a:t>
            </a:r>
            <a:r>
              <a:rPr lang="en-US" altLang="ko-KR" sz="1400" dirty="0" err="1"/>
              <a:t>httpie-request.adoc</a:t>
            </a:r>
            <a:endParaRPr lang="en-US" altLang="ko-KR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&lt;output-directory&gt;/index/request-</a:t>
            </a:r>
            <a:r>
              <a:rPr lang="en-US" altLang="ko-KR" sz="1400" dirty="0" err="1"/>
              <a:t>body.adoc</a:t>
            </a:r>
            <a:endParaRPr lang="en-US" altLang="ko-KR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&lt;output-directory&gt;/index/response-</a:t>
            </a:r>
            <a:r>
              <a:rPr lang="en-US" altLang="ko-KR" sz="1400" dirty="0" err="1"/>
              <a:t>body.adoc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indent="-285750">
              <a:buFontTx/>
              <a:buChar char="-"/>
            </a:pPr>
            <a:r>
              <a:rPr lang="en-US" altLang="ko-KR" sz="1600" dirty="0"/>
              <a:t>&lt;output-directory&gt;</a:t>
            </a:r>
            <a:r>
              <a:rPr lang="ko-KR" altLang="en-US" sz="1600" dirty="0"/>
              <a:t>는 앞에서 설정해준 경로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8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테스트 결과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94436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1600" dirty="0"/>
              <a:t>REST</a:t>
            </a:r>
            <a:r>
              <a:rPr lang="ko-KR" altLang="en-US" sz="1600" dirty="0"/>
              <a:t> </a:t>
            </a:r>
            <a:r>
              <a:rPr lang="en-US" altLang="ko-KR" sz="1600" dirty="0"/>
              <a:t>Docs</a:t>
            </a:r>
            <a:r>
              <a:rPr lang="ko-KR" altLang="en-US" sz="1600" dirty="0"/>
              <a:t>에서 기본으로 제공하는 </a:t>
            </a:r>
            <a:r>
              <a:rPr lang="en-US" altLang="ko-KR" sz="1600" dirty="0"/>
              <a:t>6</a:t>
            </a:r>
            <a:r>
              <a:rPr lang="ko-KR" altLang="en-US" sz="1600" dirty="0"/>
              <a:t>개의 </a:t>
            </a:r>
            <a:r>
              <a:rPr lang="en-US" altLang="ko-KR" sz="1600" dirty="0"/>
              <a:t>snippet.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 typeface="+mj-lt"/>
              <a:buAutoNum type="arabicParenR"/>
            </a:pPr>
            <a:r>
              <a:rPr lang="en-US" altLang="ko-KR" sz="1600" dirty="0"/>
              <a:t>curl-</a:t>
            </a:r>
            <a:r>
              <a:rPr lang="en-US" altLang="ko-KR" sz="1600" dirty="0" err="1"/>
              <a:t>request.adoc</a:t>
            </a:r>
            <a:endParaRPr lang="en-US" altLang="ko-KR" sz="16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r>
              <a:rPr lang="en-US" altLang="ko-KR" sz="1200" dirty="0"/>
              <a:t>curl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command line</a:t>
            </a:r>
            <a:r>
              <a:rPr lang="ko-KR" altLang="en-US" sz="1200" dirty="0"/>
              <a:t>용 데이터 전송 툴에서 사용할 수 있는 명령어 생성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>
              <a:buFont typeface="+mj-lt"/>
              <a:buAutoNum type="arabicParenR"/>
            </a:pPr>
            <a:r>
              <a:rPr lang="en-US" altLang="ko-KR" sz="1600" dirty="0"/>
              <a:t>http-</a:t>
            </a:r>
            <a:r>
              <a:rPr lang="en-US" altLang="ko-KR" sz="1600" dirty="0" err="1"/>
              <a:t>request.adoc</a:t>
            </a:r>
            <a:endParaRPr lang="en-US" altLang="ko-KR" sz="16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r>
              <a:rPr lang="en-US" altLang="ko-KR" sz="1200" dirty="0"/>
              <a:t>HTTP request</a:t>
            </a:r>
            <a:r>
              <a:rPr lang="ko-KR" altLang="en-US" sz="1200" dirty="0"/>
              <a:t> 정보를 담고 있음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>
              <a:buFont typeface="+mj-lt"/>
              <a:buAutoNum type="arabicParenR"/>
            </a:pPr>
            <a:r>
              <a:rPr lang="en-US" altLang="ko-KR" sz="1600" dirty="0"/>
              <a:t>http-</a:t>
            </a:r>
            <a:r>
              <a:rPr lang="en-US" altLang="ko-KR" sz="1600" dirty="0" err="1"/>
              <a:t>response.adoc</a:t>
            </a:r>
            <a:endParaRPr lang="en-US" altLang="ko-KR" sz="16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r>
              <a:rPr lang="en-US" altLang="ko-KR" sz="1200" dirty="0"/>
              <a:t>HTTP response</a:t>
            </a:r>
            <a:r>
              <a:rPr lang="ko-KR" altLang="en-US" sz="1200" dirty="0"/>
              <a:t> 정보를 담고 있음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46D721-36E6-43E0-9169-8F53DF44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344477"/>
            <a:ext cx="3440275" cy="6973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A794FD-6510-42F0-895B-03B0EDD8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3587521"/>
            <a:ext cx="2160240" cy="10160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DEB995-9873-4499-B63C-5CA47D5E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5154612"/>
            <a:ext cx="6624736" cy="10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테스트 결과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94436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1600" dirty="0"/>
              <a:t>REST</a:t>
            </a:r>
            <a:r>
              <a:rPr lang="ko-KR" altLang="en-US" sz="1600" dirty="0"/>
              <a:t> </a:t>
            </a:r>
            <a:r>
              <a:rPr lang="en-US" altLang="ko-KR" sz="1600" dirty="0"/>
              <a:t>Docs</a:t>
            </a:r>
            <a:r>
              <a:rPr lang="ko-KR" altLang="en-US" sz="1600" dirty="0"/>
              <a:t>에서 기본으로 제공하는 </a:t>
            </a:r>
            <a:r>
              <a:rPr lang="en-US" altLang="ko-KR" sz="1600" dirty="0"/>
              <a:t>6</a:t>
            </a:r>
            <a:r>
              <a:rPr lang="ko-KR" altLang="en-US" sz="1600" dirty="0"/>
              <a:t>개의 </a:t>
            </a:r>
            <a:r>
              <a:rPr lang="en-US" altLang="ko-KR" sz="1600" dirty="0"/>
              <a:t>snippet.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>
              <a:buFont typeface="+mj-lt"/>
              <a:buAutoNum type="arabicParenR" startAt="4"/>
            </a:pPr>
            <a:r>
              <a:rPr lang="en-US" altLang="ko-KR" sz="1600" dirty="0" err="1"/>
              <a:t>httpie-request.adoc</a:t>
            </a:r>
            <a:endParaRPr lang="en-US" altLang="ko-KR" sz="16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r>
              <a:rPr lang="en-US" altLang="ko-KR" sz="1200" dirty="0" err="1"/>
              <a:t>httpie</a:t>
            </a:r>
            <a:r>
              <a:rPr lang="ko-KR" altLang="en-US" sz="1200" dirty="0"/>
              <a:t>라는 </a:t>
            </a:r>
            <a:r>
              <a:rPr lang="en-US" altLang="ko-KR" sz="1200" dirty="0"/>
              <a:t>command line</a:t>
            </a:r>
            <a:r>
              <a:rPr lang="ko-KR" altLang="en-US" sz="1200" dirty="0"/>
              <a:t>용 데이터 전송 툴에서 사용할 수 있는 명령어 생성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>
              <a:buFont typeface="+mj-lt"/>
              <a:buAutoNum type="arabicParenR" startAt="4"/>
            </a:pPr>
            <a:r>
              <a:rPr lang="en-US" altLang="ko-KR" sz="1600" dirty="0"/>
              <a:t>request-</a:t>
            </a:r>
            <a:r>
              <a:rPr lang="en-US" altLang="ko-KR" sz="1600" dirty="0" err="1"/>
              <a:t>body.adoc</a:t>
            </a:r>
            <a:endParaRPr lang="en-US" altLang="ko-KR" sz="16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r>
              <a:rPr lang="en-US" altLang="ko-KR" sz="1200" dirty="0"/>
              <a:t>request</a:t>
            </a:r>
            <a:r>
              <a:rPr lang="ko-KR" altLang="en-US" sz="1200" dirty="0"/>
              <a:t>와 함께 전송한 </a:t>
            </a:r>
            <a:r>
              <a:rPr lang="en-US" altLang="ko-KR" sz="1200" dirty="0"/>
              <a:t>body </a:t>
            </a:r>
            <a:r>
              <a:rPr lang="ko-KR" altLang="en-US" sz="1200" dirty="0"/>
              <a:t>정보를 담고 있음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>
              <a:buFont typeface="+mj-lt"/>
              <a:buAutoNum type="arabicParenR" startAt="4"/>
            </a:pPr>
            <a:r>
              <a:rPr lang="en-US" altLang="ko-KR" sz="1600" dirty="0"/>
              <a:t>response-</a:t>
            </a:r>
            <a:r>
              <a:rPr lang="en-US" altLang="ko-KR" sz="1600" dirty="0" err="1"/>
              <a:t>body.adoc</a:t>
            </a:r>
            <a:endParaRPr lang="en-US" altLang="ko-KR" sz="16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r>
              <a:rPr lang="en-US" altLang="ko-KR" sz="1200" dirty="0"/>
              <a:t>Response</a:t>
            </a:r>
            <a:r>
              <a:rPr lang="ko-KR" altLang="en-US" sz="1200" dirty="0"/>
              <a:t>와 함께 받은 </a:t>
            </a:r>
            <a:r>
              <a:rPr lang="en-US" altLang="ko-KR" sz="1200" dirty="0"/>
              <a:t>body </a:t>
            </a:r>
            <a:r>
              <a:rPr lang="ko-KR" altLang="en-US" sz="1200" dirty="0"/>
              <a:t>정보를 담고 있음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E612D8-2445-4CFB-9E9B-4B0579E3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346124"/>
            <a:ext cx="3384376" cy="6129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13EB36-E19C-4152-8089-A14ADA8B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3733349"/>
            <a:ext cx="571500" cy="51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2FD97D-9A95-45D6-B72E-0388908B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847950"/>
            <a:ext cx="3888432" cy="4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테스트 결과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944364"/>
          </a:xfrm>
        </p:spPr>
        <p:txBody>
          <a:bodyPr>
            <a:noAutofit/>
          </a:bodyPr>
          <a:lstStyle/>
          <a:p>
            <a:pPr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6</a:t>
            </a:r>
            <a:r>
              <a:rPr lang="ko-KR" altLang="en-US" sz="1600" dirty="0"/>
              <a:t>개의 </a:t>
            </a:r>
            <a:r>
              <a:rPr lang="en-US" altLang="ko-KR" sz="1600" dirty="0"/>
              <a:t>snippet</a:t>
            </a:r>
            <a:r>
              <a:rPr lang="ko-KR" altLang="en-US" sz="1600" dirty="0"/>
              <a:t>들 이외에도 </a:t>
            </a:r>
            <a:r>
              <a:rPr lang="en-US" altLang="ko-KR" sz="1600" dirty="0"/>
              <a:t>REST</a:t>
            </a:r>
            <a:r>
              <a:rPr lang="ko-KR" altLang="en-US" sz="1600" dirty="0"/>
              <a:t> </a:t>
            </a:r>
            <a:r>
              <a:rPr lang="en-US" altLang="ko-KR" sz="1600" dirty="0"/>
              <a:t>Docs</a:t>
            </a:r>
            <a:r>
              <a:rPr lang="ko-KR" altLang="en-US" sz="1600" dirty="0"/>
              <a:t>에서 추가로 제공하는 </a:t>
            </a:r>
            <a:r>
              <a:rPr lang="en-US" altLang="ko-KR" sz="1600" dirty="0"/>
              <a:t>snippet</a:t>
            </a:r>
            <a:r>
              <a:rPr lang="ko-KR" altLang="en-US" sz="1600" dirty="0"/>
              <a:t>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arenR" startAt="7"/>
            </a:pPr>
            <a:endParaRPr lang="en-US" altLang="ko-KR" sz="1600" dirty="0"/>
          </a:p>
          <a:p>
            <a:pPr>
              <a:buFont typeface="+mj-lt"/>
              <a:buAutoNum type="arabicParenR" startAt="7"/>
            </a:pPr>
            <a:r>
              <a:rPr lang="en-US" altLang="ko-KR" sz="1600" dirty="0" err="1"/>
              <a:t>links.adoc</a:t>
            </a:r>
            <a:endParaRPr lang="en-US" altLang="ko-KR" sz="16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r>
              <a:rPr lang="ko-KR" altLang="en-US" sz="1200" dirty="0"/>
              <a:t>만약 서버에서 응답 결과에 </a:t>
            </a:r>
            <a:r>
              <a:rPr lang="en-US" altLang="ko-KR" sz="1200" dirty="0"/>
              <a:t>link</a:t>
            </a:r>
            <a:r>
              <a:rPr lang="ko-KR" altLang="en-US" sz="1200" dirty="0"/>
              <a:t>를 포함할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아래와 같이 작성하면 </a:t>
            </a:r>
            <a:r>
              <a:rPr lang="en-US" altLang="ko-KR" sz="1200" dirty="0"/>
              <a:t>link </a:t>
            </a:r>
            <a:r>
              <a:rPr lang="ko-KR" altLang="en-US" sz="1200" dirty="0"/>
              <a:t>정보를 담는 </a:t>
            </a:r>
            <a:r>
              <a:rPr lang="en-US" altLang="ko-KR" sz="1200" dirty="0"/>
              <a:t>snippet </a:t>
            </a:r>
            <a:r>
              <a:rPr lang="ko-KR" altLang="en-US" sz="1200" dirty="0"/>
              <a:t>생성됨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>
              <a:buFont typeface="+mj-lt"/>
              <a:buAutoNum type="arabicParenR" startAt="8"/>
            </a:pPr>
            <a:r>
              <a:rPr lang="en-US" altLang="ko-KR" sz="1600" dirty="0"/>
              <a:t>request-</a:t>
            </a:r>
            <a:r>
              <a:rPr lang="en-US" altLang="ko-KR" sz="1600" dirty="0" err="1"/>
              <a:t>parameters.adoc</a:t>
            </a:r>
            <a:endParaRPr lang="en-US" altLang="ko-KR" sz="1600" dirty="0"/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200" dirty="0"/>
              <a:t>서버에 요청할 때</a:t>
            </a:r>
            <a:r>
              <a:rPr lang="en-US" altLang="ko-KR" sz="1200" dirty="0"/>
              <a:t>, </a:t>
            </a:r>
            <a:r>
              <a:rPr lang="ko-KR" altLang="en-US" sz="1200" dirty="0"/>
              <a:t>파라미터에 대해 문서화하고 싶을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아래와 같이 작성하면 파라미터 정보를 담는 </a:t>
            </a:r>
            <a:r>
              <a:rPr lang="en-US" altLang="ko-KR" sz="1200" dirty="0"/>
              <a:t>snippet </a:t>
            </a:r>
            <a:r>
              <a:rPr lang="ko-KR" altLang="en-US" sz="1200" dirty="0"/>
              <a:t>생성됨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arenR" startAt="8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C6C12-8063-4743-AD00-BF4699EF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006" y="4350532"/>
            <a:ext cx="1642333" cy="1173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EC69E1-681A-4CF0-AD33-F0582854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72" y="2415584"/>
            <a:ext cx="1485702" cy="10034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2A12DC-FC7E-4E33-8DBB-C21A34C8C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73" y="2400993"/>
            <a:ext cx="3888085" cy="11346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A7E71C-FCB2-4393-8F6B-D68EC64C7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026" y="2412131"/>
            <a:ext cx="3524424" cy="10799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2EB0FB2-35BF-46CE-8EFE-2CF9B895F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315" y="4356929"/>
            <a:ext cx="4275146" cy="12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테스트 결과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944364"/>
          </a:xfrm>
        </p:spPr>
        <p:txBody>
          <a:bodyPr>
            <a:noAutofit/>
          </a:bodyPr>
          <a:lstStyle/>
          <a:p>
            <a:pPr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6</a:t>
            </a:r>
            <a:r>
              <a:rPr lang="ko-KR" altLang="en-US" sz="1600" dirty="0"/>
              <a:t>개의 </a:t>
            </a:r>
            <a:r>
              <a:rPr lang="en-US" altLang="ko-KR" sz="1600" dirty="0"/>
              <a:t>snippet</a:t>
            </a:r>
            <a:r>
              <a:rPr lang="ko-KR" altLang="en-US" sz="1600" dirty="0"/>
              <a:t>들 이외에도 </a:t>
            </a:r>
            <a:r>
              <a:rPr lang="en-US" altLang="ko-KR" sz="1600" dirty="0"/>
              <a:t>REST</a:t>
            </a:r>
            <a:r>
              <a:rPr lang="ko-KR" altLang="en-US" sz="1600" dirty="0"/>
              <a:t> </a:t>
            </a:r>
            <a:r>
              <a:rPr lang="en-US" altLang="ko-KR" sz="1600" dirty="0"/>
              <a:t>Docs</a:t>
            </a:r>
            <a:r>
              <a:rPr lang="ko-KR" altLang="en-US" sz="1600" dirty="0"/>
              <a:t>에서 추가로 제공하는 </a:t>
            </a:r>
            <a:r>
              <a:rPr lang="en-US" altLang="ko-KR" sz="1600" dirty="0"/>
              <a:t>snippet</a:t>
            </a:r>
            <a:r>
              <a:rPr lang="ko-KR" altLang="en-US" sz="1600" dirty="0"/>
              <a:t>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arenR" startAt="7"/>
            </a:pPr>
            <a:endParaRPr lang="en-US" altLang="ko-KR" sz="1600" dirty="0"/>
          </a:p>
          <a:p>
            <a:pPr>
              <a:buFont typeface="+mj-lt"/>
              <a:buAutoNum type="arabicParenR" startAt="9"/>
            </a:pPr>
            <a:r>
              <a:rPr lang="en-US" altLang="ko-KR" sz="1600" dirty="0"/>
              <a:t>path-</a:t>
            </a:r>
            <a:r>
              <a:rPr lang="en-US" altLang="ko-KR" sz="1600" dirty="0" err="1"/>
              <a:t>parameters.adoc</a:t>
            </a:r>
            <a:endParaRPr lang="en-US" altLang="ko-KR" sz="1600" dirty="0"/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200" dirty="0"/>
              <a:t>서버에 요청할 때</a:t>
            </a:r>
            <a:r>
              <a:rPr lang="en-US" altLang="ko-KR" sz="1200" dirty="0"/>
              <a:t> </a:t>
            </a:r>
            <a:r>
              <a:rPr lang="ko-KR" altLang="en-US" sz="1200" dirty="0"/>
              <a:t>파라미터에 대해 문서화하고 싶을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아래와 같이 작성하면 파라미터 정보를 담는 </a:t>
            </a:r>
            <a:r>
              <a:rPr lang="en-US" altLang="ko-KR" sz="1200" dirty="0"/>
              <a:t>snippet </a:t>
            </a:r>
            <a:r>
              <a:rPr lang="ko-KR" altLang="en-US" sz="1200" dirty="0"/>
              <a:t>생성됨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  <a:p>
            <a:pPr>
              <a:buFont typeface="+mj-lt"/>
              <a:buAutoNum type="arabicParenR" startAt="10"/>
            </a:pPr>
            <a:r>
              <a:rPr lang="en-US" altLang="ko-KR" sz="1600" dirty="0"/>
              <a:t>request-</a:t>
            </a:r>
            <a:r>
              <a:rPr lang="en-US" altLang="ko-KR" sz="1600" dirty="0" err="1"/>
              <a:t>headers.adoc</a:t>
            </a:r>
            <a:r>
              <a:rPr lang="en-US" altLang="ko-KR" sz="1600" dirty="0"/>
              <a:t>, response-</a:t>
            </a:r>
            <a:r>
              <a:rPr lang="en-US" altLang="ko-KR" sz="1600" dirty="0" err="1"/>
              <a:t>headers.adoc</a:t>
            </a:r>
            <a:endParaRPr lang="en-US" altLang="ko-KR" sz="1600" dirty="0"/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sz="1200" dirty="0"/>
              <a:t>서버에 요청할 때 또는 응답을 받을 때의 헤더</a:t>
            </a:r>
            <a:r>
              <a:rPr lang="en-US" altLang="ko-KR" sz="1200" dirty="0"/>
              <a:t> </a:t>
            </a:r>
            <a:r>
              <a:rPr lang="ko-KR" altLang="en-US" sz="1200" dirty="0"/>
              <a:t>값에 대해 문서화하고 싶을 경우 아래와 같이 작성하면 헤더 정보를 담는 </a:t>
            </a:r>
            <a:r>
              <a:rPr lang="en-US" altLang="ko-KR" sz="1200" dirty="0"/>
              <a:t>snippet</a:t>
            </a:r>
            <a:r>
              <a:rPr lang="ko-KR" altLang="en-US" sz="1200" dirty="0"/>
              <a:t>이 생성됨</a:t>
            </a:r>
            <a:r>
              <a:rPr lang="en-US" altLang="ko-KR" sz="1200" dirty="0"/>
              <a:t>.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C5A3D-C92E-4550-AA8B-754420C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3" y="4365105"/>
            <a:ext cx="1512168" cy="10916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2018C-8FA0-4069-8217-6EF2A358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198" y="4360749"/>
            <a:ext cx="1458370" cy="1097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4FE120-37A4-455B-999E-1D55E2397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769" y="2537128"/>
            <a:ext cx="1692187" cy="111128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3A181E-4022-4B60-B005-C6174BB88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405" y="2537128"/>
            <a:ext cx="4408339" cy="11150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E0B87B-B546-461F-AA62-377B37708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47" y="4360749"/>
            <a:ext cx="4687044" cy="16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AsciiDoc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문서 작성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생성된 </a:t>
            </a:r>
            <a:r>
              <a:rPr lang="en-US" altLang="ko-KR" sz="1600" dirty="0"/>
              <a:t>snippet</a:t>
            </a:r>
            <a:r>
              <a:rPr lang="ko-KR" altLang="en-US" sz="1600" dirty="0"/>
              <a:t>을 사용하기 위해서는 </a:t>
            </a:r>
            <a:r>
              <a:rPr lang="en-US" altLang="ko-KR" sz="1600" dirty="0"/>
              <a:t>‘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/main/</a:t>
            </a:r>
            <a:r>
              <a:rPr lang="en-US" altLang="ko-KR" sz="1600" b="1" dirty="0" err="1"/>
              <a:t>asciidoc</a:t>
            </a:r>
            <a:r>
              <a:rPr lang="en-US" altLang="ko-KR" sz="1600" dirty="0"/>
              <a:t>’</a:t>
            </a:r>
            <a:r>
              <a:rPr lang="ko-KR" altLang="en-US" sz="1600" dirty="0"/>
              <a:t> 경로에 </a:t>
            </a:r>
            <a:r>
              <a:rPr lang="en-US" altLang="ko-KR" sz="1600" dirty="0" err="1"/>
              <a:t>AsciiDoc</a:t>
            </a:r>
            <a:r>
              <a:rPr lang="en-US" altLang="ko-KR" sz="1600" dirty="0"/>
              <a:t> </a:t>
            </a:r>
            <a:r>
              <a:rPr lang="ko-KR" altLang="en-US" sz="1600" dirty="0"/>
              <a:t>템플릿 문서를 만들어야 함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b="1" dirty="0"/>
              <a:t>include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snippet</a:t>
            </a:r>
            <a:r>
              <a:rPr lang="ko-KR" altLang="en-US" sz="1600" dirty="0"/>
              <a:t>을 문서에 추가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600" dirty="0"/>
              <a:t>ex) </a:t>
            </a:r>
            <a:r>
              <a:rPr lang="en-US" altLang="ko-KR" sz="1600" b="1" dirty="0"/>
              <a:t>include</a:t>
            </a:r>
            <a:r>
              <a:rPr lang="en-US" altLang="ko-KR" sz="1600" dirty="0"/>
              <a:t>::{snippets}/index/curl-</a:t>
            </a:r>
            <a:r>
              <a:rPr lang="en-US" altLang="ko-KR" sz="1600" dirty="0" err="1"/>
              <a:t>request.adoc</a:t>
            </a:r>
            <a:r>
              <a:rPr lang="en-US" altLang="ko-KR" sz="1600" dirty="0"/>
              <a:t>[]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b="1" dirty="0"/>
              <a:t>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해당 </a:t>
            </a:r>
            <a:r>
              <a:rPr lang="en-US" altLang="ko-KR" sz="1600" dirty="0"/>
              <a:t>documentation operation</a:t>
            </a:r>
            <a:r>
              <a:rPr lang="ko-KR" altLang="en-US" sz="1600" dirty="0"/>
              <a:t>에 해당하는 </a:t>
            </a:r>
            <a:r>
              <a:rPr lang="en-US" altLang="ko-KR" sz="1600" dirty="0"/>
              <a:t>snippet</a:t>
            </a:r>
            <a:r>
              <a:rPr lang="ko-KR" altLang="en-US" sz="1600" dirty="0"/>
              <a:t>들을 여러 개 추가 가능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600" dirty="0"/>
              <a:t>ex) </a:t>
            </a:r>
            <a:r>
              <a:rPr lang="en-US" altLang="ko-KR" sz="1600" b="1" dirty="0"/>
              <a:t>operation</a:t>
            </a:r>
            <a:r>
              <a:rPr lang="en-US" altLang="ko-KR" sz="1600" dirty="0"/>
              <a:t>::index[snippets='curl-</a:t>
            </a:r>
            <a:r>
              <a:rPr lang="en-US" altLang="ko-KR" sz="1600" dirty="0" err="1"/>
              <a:t>request,http</a:t>
            </a:r>
            <a:r>
              <a:rPr lang="en-US" altLang="ko-KR" sz="1600" dirty="0"/>
              <a:t>-</a:t>
            </a:r>
            <a:r>
              <a:rPr lang="en-US" altLang="ko-KR" sz="1600" dirty="0" err="1"/>
              <a:t>request,http</a:t>
            </a:r>
            <a:r>
              <a:rPr lang="en-US" altLang="ko-KR" sz="1600" dirty="0"/>
              <a:t>-response’]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600" dirty="0"/>
              <a:t>ex) </a:t>
            </a:r>
            <a:r>
              <a:rPr lang="en-US" altLang="ko-KR" sz="1600" b="1" dirty="0"/>
              <a:t>operation</a:t>
            </a:r>
            <a:r>
              <a:rPr lang="en-US" altLang="ko-KR" sz="1600" dirty="0"/>
              <a:t>::index[]</a:t>
            </a:r>
          </a:p>
        </p:txBody>
      </p:sp>
    </p:spTree>
    <p:extLst>
      <p:ext uri="{BB962C8B-B14F-4D97-AF65-F5344CB8AC3E}">
        <p14:creationId xmlns:p14="http://schemas.microsoft.com/office/powerpoint/2010/main" val="3984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AsciiDoc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문서 작성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 err="1"/>
              <a:t>AsciiDoc</a:t>
            </a:r>
            <a:r>
              <a:rPr lang="ko-KR" altLang="en-US" sz="1600" dirty="0"/>
              <a:t>의 포맷에 맞게 </a:t>
            </a:r>
            <a:r>
              <a:rPr lang="en-US" altLang="ko-KR" sz="1600" dirty="0"/>
              <a:t>API </a:t>
            </a:r>
            <a:r>
              <a:rPr lang="ko-KR" altLang="en-US" sz="1600" dirty="0"/>
              <a:t>문서의 베이스가 될 문서를 작성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원하는 </a:t>
            </a:r>
            <a:r>
              <a:rPr lang="en-US" altLang="ko-KR" sz="1600" dirty="0"/>
              <a:t>snippet</a:t>
            </a:r>
            <a:r>
              <a:rPr lang="ko-KR" altLang="en-US" sz="1600" dirty="0"/>
              <a:t>들을 </a:t>
            </a:r>
            <a:r>
              <a:rPr lang="en-US" altLang="ko-KR" sz="1600" dirty="0"/>
              <a:t>include </a:t>
            </a:r>
            <a:r>
              <a:rPr lang="ko-KR" altLang="en-US" sz="1600" dirty="0"/>
              <a:t>혹은 </a:t>
            </a:r>
            <a:r>
              <a:rPr lang="en-US" altLang="ko-KR" sz="1600" dirty="0"/>
              <a:t>operation </a:t>
            </a:r>
            <a:r>
              <a:rPr lang="ko-KR" altLang="en-US" sz="1600" dirty="0"/>
              <a:t>명령어로 추가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작성 완료한 경우</a:t>
            </a:r>
            <a:r>
              <a:rPr lang="en-US" altLang="ko-KR" sz="1600" dirty="0"/>
              <a:t>, maven install</a:t>
            </a:r>
            <a:r>
              <a:rPr lang="ko-KR" altLang="en-US" sz="1600" dirty="0"/>
              <a:t>을 하게 되면 </a:t>
            </a:r>
            <a:r>
              <a:rPr lang="en-US" altLang="ko-KR" sz="1600" b="1" dirty="0"/>
              <a:t>‘/target/generated-docs’</a:t>
            </a:r>
            <a:r>
              <a:rPr lang="en-US" altLang="ko-KR" sz="1600" dirty="0"/>
              <a:t> </a:t>
            </a:r>
            <a:r>
              <a:rPr lang="ko-KR" altLang="en-US" sz="1600" dirty="0"/>
              <a:t>안에 </a:t>
            </a:r>
            <a:r>
              <a:rPr lang="en-US" altLang="ko-KR" sz="1600" dirty="0"/>
              <a:t>html</a:t>
            </a:r>
            <a:r>
              <a:rPr lang="ko-KR" altLang="en-US" sz="1600" dirty="0"/>
              <a:t>으로 </a:t>
            </a:r>
            <a:r>
              <a:rPr lang="en-US" altLang="ko-KR" sz="1600" dirty="0"/>
              <a:t>API </a:t>
            </a:r>
            <a:r>
              <a:rPr lang="ko-KR" altLang="en-US" sz="1600" dirty="0"/>
              <a:t>문서가 생성됨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9D5DC2-99CC-4D9B-8F6A-7B1A7C04CD9C}"/>
              </a:ext>
            </a:extLst>
          </p:cNvPr>
          <p:cNvGrpSpPr/>
          <p:nvPr/>
        </p:nvGrpSpPr>
        <p:grpSpPr>
          <a:xfrm>
            <a:off x="3581896" y="3140968"/>
            <a:ext cx="6565081" cy="3070771"/>
            <a:chOff x="2639616" y="3555180"/>
            <a:chExt cx="6565081" cy="307077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6B69946-493E-4A06-BF8F-021B8ACC8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4177" y="3555180"/>
              <a:ext cx="4680520" cy="307077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EB49A24-1B38-45E4-B13C-2451EF660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616" y="3579643"/>
              <a:ext cx="2107589" cy="2957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184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참고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5298BE-14E6-44D1-AA7D-CAD26097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2"/>
              </a:rPr>
              <a:t>http://anster.tistory.com/163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3"/>
              </a:rPr>
              <a:t>http://jinson.tistory.com/190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4"/>
              </a:rPr>
              <a:t>http://meetup.toast.com/posts/92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5"/>
              </a:rPr>
              <a:t>https://blog.lael.be/post/61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6"/>
              </a:rPr>
              <a:t>http://tmondev.blog.me/220391644590?Redirect=Log&amp;from=postView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7"/>
              </a:rPr>
              <a:t>https://spring.io/understanding/HATEOAS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8"/>
              </a:rPr>
              <a:t>https://www.youtube.com/watch?v=iWj-t69EdN4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hlinkClick r:id="rId9"/>
              </a:rPr>
              <a:t>https://www.youtube.com/watch?v=5XRotk-HQJo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10"/>
              </a:rPr>
              <a:t>https://docs.spring.io/spring-restdocs/docs/current/reference/html5/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arenR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13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523" y="2831910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927796" y="2450844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9844" y="2507412"/>
            <a:ext cx="44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들어가기 앞서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" y="6697496"/>
            <a:ext cx="12191998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12191999" cy="1394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C92A68-9D19-4B3D-A287-9CD85B023B75}"/>
              </a:ext>
            </a:extLst>
          </p:cNvPr>
          <p:cNvSpPr txBox="1"/>
          <p:nvPr/>
        </p:nvSpPr>
        <p:spPr>
          <a:xfrm>
            <a:off x="5051884" y="2875002"/>
            <a:ext cx="2088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END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60486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들어가기 앞서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.. – REST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14718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2226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C1077004-BCB5-423D-9E3E-7D554DAE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REST(Representational State Transfer)</a:t>
            </a:r>
            <a:r>
              <a:rPr lang="ko-KR" altLang="en-US" sz="1600" dirty="0"/>
              <a:t>는 월드 와이드 웹과 같은 분산 </a:t>
            </a:r>
            <a:r>
              <a:rPr lang="ko-KR" altLang="en-US" sz="1600" dirty="0" err="1"/>
              <a:t>하이퍼미디어</a:t>
            </a:r>
            <a:r>
              <a:rPr lang="ko-KR" altLang="en-US" sz="1600" dirty="0"/>
              <a:t> 시스템을 위한 소프트웨어 아키텍처의 한 형식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"</a:t>
            </a:r>
            <a:r>
              <a:rPr lang="en-US" altLang="ko-KR" sz="1600" b="1" dirty="0"/>
              <a:t>URI</a:t>
            </a:r>
            <a:r>
              <a:rPr lang="ko-KR" altLang="en-US" sz="1600" dirty="0"/>
              <a:t>와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메소드</a:t>
            </a:r>
            <a:r>
              <a:rPr lang="ko-KR" altLang="en-US" sz="1600" dirty="0"/>
              <a:t>를 이용해 </a:t>
            </a:r>
            <a:r>
              <a:rPr lang="ko-KR" altLang="en-US" sz="1600" dirty="0" err="1"/>
              <a:t>객체화된</a:t>
            </a:r>
            <a:r>
              <a:rPr lang="ko-KR" altLang="en-US" sz="1600" dirty="0"/>
              <a:t> 서비스에 접근하는 것</a:t>
            </a:r>
            <a:r>
              <a:rPr lang="en-US" altLang="ko-KR" sz="1600" dirty="0"/>
              <a:t>“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/>
              <a:t>REST API </a:t>
            </a:r>
            <a:r>
              <a:rPr lang="ko-KR" altLang="en-US" sz="1600" dirty="0"/>
              <a:t>설계 시 가장 중요한 항목 </a:t>
            </a:r>
            <a:r>
              <a:rPr lang="en-US" altLang="ko-KR" sz="1600" dirty="0"/>
              <a:t>2</a:t>
            </a:r>
            <a:r>
              <a:rPr lang="ko-KR" altLang="en-US" sz="1600" dirty="0"/>
              <a:t>가지</a:t>
            </a: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첫 번째</a:t>
            </a:r>
            <a:r>
              <a:rPr lang="en-US" altLang="ko-KR" sz="1200" dirty="0"/>
              <a:t>, </a:t>
            </a:r>
            <a:r>
              <a:rPr lang="en-US" altLang="ko-KR" sz="1200" b="1" dirty="0"/>
              <a:t>URI</a:t>
            </a:r>
            <a:r>
              <a:rPr lang="ko-KR" altLang="en-US" sz="1200" b="1" dirty="0"/>
              <a:t>는 정보의 자원을 표현해야 한다</a:t>
            </a:r>
            <a:r>
              <a:rPr lang="en-US" altLang="ko-KR" sz="1200" b="1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/>
              <a:t>두 번째</a:t>
            </a:r>
            <a:r>
              <a:rPr lang="en-US" altLang="ko-KR" sz="1200" dirty="0"/>
              <a:t>, </a:t>
            </a:r>
            <a:r>
              <a:rPr lang="ko-KR" altLang="en-US" sz="1200" b="1" dirty="0"/>
              <a:t>자원에 대한 행위는 </a:t>
            </a:r>
            <a:r>
              <a:rPr lang="en-US" altLang="ko-KR" sz="1200" b="1" dirty="0"/>
              <a:t>HTTP Method(GET, POST, PUT, DELETE)</a:t>
            </a:r>
            <a:r>
              <a:rPr lang="ko-KR" altLang="en-US" sz="1200" b="1" dirty="0"/>
              <a:t>로 표현한다</a:t>
            </a:r>
            <a:r>
              <a:rPr lang="en-US" altLang="ko-KR" sz="1200" b="1" dirty="0"/>
              <a:t>.</a:t>
            </a:r>
          </a:p>
          <a:p>
            <a:pPr lvl="1">
              <a:buFontTx/>
              <a:buChar char="-"/>
            </a:pPr>
            <a:endParaRPr lang="en-US" altLang="ko-KR" sz="1000" b="1" dirty="0"/>
          </a:p>
          <a:p>
            <a:pPr>
              <a:buFontTx/>
              <a:buChar char="-"/>
            </a:pPr>
            <a:r>
              <a:rPr lang="en-US" altLang="ko-KR" sz="1600" dirty="0">
                <a:hlinkClick r:id="rId2"/>
              </a:rPr>
              <a:t>http://meetup.toast.com/posts/92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6048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들어가기 앞서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.. – REST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14718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2226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C1077004-BCB5-423D-9E3E-7D554DAE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3284984"/>
            <a:ext cx="8573966" cy="31683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b="1" dirty="0"/>
              <a:t>리소스의 도입</a:t>
            </a:r>
          </a:p>
          <a:p>
            <a:pPr>
              <a:lnSpc>
                <a:spcPct val="100000"/>
              </a:lnSpc>
              <a:buFont typeface="맑은 고딕" panose="020B0503020000020004" pitchFamily="50" charset="-127"/>
              <a:buChar char=":"/>
            </a:pPr>
            <a:r>
              <a:rPr lang="ko-KR" altLang="en-US" sz="1600" dirty="0"/>
              <a:t>서버가 가진 모든 데이터를 하나의 자원으로 관리하며 고유한 </a:t>
            </a:r>
            <a:r>
              <a:rPr lang="en-US" altLang="ko-KR" sz="1600" dirty="0"/>
              <a:t>URI</a:t>
            </a:r>
            <a:r>
              <a:rPr lang="ko-KR" altLang="en-US" sz="1600" dirty="0"/>
              <a:t>를 제공함으로써 각 자원과 직접 커뮤니케이션할 수 있도록 함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 typeface="+mj-lt"/>
              <a:buAutoNum type="arabicPeriod" startAt="2"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동사</a:t>
            </a:r>
          </a:p>
          <a:p>
            <a:pPr>
              <a:lnSpc>
                <a:spcPct val="100000"/>
              </a:lnSpc>
              <a:buFont typeface="맑은 고딕" panose="020B0503020000020004" pitchFamily="50" charset="-127"/>
              <a:buChar char=":"/>
            </a:pPr>
            <a:r>
              <a:rPr lang="en-US" altLang="ko-KR" sz="1600" dirty="0"/>
              <a:t>HTTP </a:t>
            </a:r>
            <a:r>
              <a:rPr lang="ko-KR" altLang="en-US" sz="1600" dirty="0"/>
              <a:t>동사를 이용하여 자원에 대해 수행하고자 하는 작업의 종류를 표현함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 typeface="+mj-lt"/>
              <a:buAutoNum type="arabicPeriod" startAt="3"/>
            </a:pPr>
            <a:r>
              <a:rPr lang="ko-KR" altLang="en-US" sz="1600" b="1" dirty="0" err="1"/>
              <a:t>하이퍼미디어</a:t>
            </a:r>
            <a:r>
              <a:rPr lang="ko-KR" altLang="en-US" sz="1600" b="1" dirty="0"/>
              <a:t> 컨트롤</a:t>
            </a:r>
          </a:p>
          <a:p>
            <a:pPr>
              <a:lnSpc>
                <a:spcPct val="100000"/>
              </a:lnSpc>
              <a:buFont typeface="맑은 고딕" panose="020B0503020000020004" pitchFamily="50" charset="-127"/>
              <a:buChar char=":"/>
            </a:pPr>
            <a:r>
              <a:rPr lang="en-US" altLang="ko-KR" sz="1600" dirty="0"/>
              <a:t>HATEOAS</a:t>
            </a:r>
            <a:r>
              <a:rPr lang="ko-KR" altLang="en-US" sz="1600" dirty="0"/>
              <a:t>라는 개념을 통해 해당 자원에 대해 호출 가능한 </a:t>
            </a:r>
            <a:r>
              <a:rPr lang="en-US" altLang="ko-KR" sz="1600" dirty="0"/>
              <a:t>API</a:t>
            </a:r>
            <a:r>
              <a:rPr lang="ko-KR" altLang="en-US" sz="1600" dirty="0"/>
              <a:t> 정보를 표현함</a:t>
            </a:r>
            <a:r>
              <a:rPr lang="en-US" altLang="ko-KR" sz="1600" dirty="0"/>
              <a:t>.</a:t>
            </a:r>
          </a:p>
        </p:txBody>
      </p:sp>
      <p:pic>
        <p:nvPicPr>
          <p:cNvPr id="2050" name="Picture 2" descr="https://mblogthumb-phinf.pstatic.net/20150616_285/tmondev_1434419190400k53Ha_PNG/overview.png?type=w2">
            <a:extLst>
              <a:ext uri="{FF2B5EF4-FFF2-40B4-BE49-F238E27FC236}">
                <a16:creationId xmlns:a16="http://schemas.microsoft.com/office/drawing/2014/main" id="{FD380158-045B-4C97-9DD9-77D98BD8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28" y="856054"/>
            <a:ext cx="3709218" cy="21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57606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들어가기 앞서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.. – HATEOAS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14718" y="88679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2226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7550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132F9DE-2EEB-410A-B471-C8E9CA09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b="1" dirty="0"/>
              <a:t>HATEOAS</a:t>
            </a:r>
            <a:r>
              <a:rPr lang="en-US" altLang="ko-KR" sz="1600" dirty="0"/>
              <a:t> (Hypermedia as the Engine of Application State) </a:t>
            </a:r>
            <a:r>
              <a:rPr lang="ko-KR" altLang="en-US" sz="1600" dirty="0"/>
              <a:t>는 </a:t>
            </a:r>
            <a:r>
              <a:rPr lang="en-US" altLang="ko-KR" sz="1600" dirty="0"/>
              <a:t>REST</a:t>
            </a:r>
            <a:r>
              <a:rPr lang="ko-KR" altLang="en-US" sz="1600" dirty="0"/>
              <a:t>의 규약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클라이언트의 요청에 대한 응답 결과에 </a:t>
            </a:r>
            <a:r>
              <a:rPr lang="en-US" altLang="ko-KR" sz="1600" b="1" dirty="0"/>
              <a:t>URI</a:t>
            </a:r>
            <a:r>
              <a:rPr lang="ko-KR" altLang="en-US" sz="1600" dirty="0"/>
              <a:t>를 추가로 넘겨줘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요청 이후에 클라이언트가 어떤 요청을 수행해야 하는지 알려줌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hlinkClick r:id="rId2"/>
              </a:rPr>
              <a:t>http://tmondev.blog.me/220391644590?Redirect=Log&amp;from=postView</a:t>
            </a: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983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316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Docs?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E9C6F2-95AB-49C0-A24C-4B3B00DE6035}"/>
              </a:ext>
            </a:extLst>
          </p:cNvPr>
          <p:cNvSpPr/>
          <p:nvPr/>
        </p:nvSpPr>
        <p:spPr>
          <a:xfrm>
            <a:off x="1514718" y="134076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6C18FE1-4D43-4217-8919-032B92D88D80}"/>
              </a:ext>
            </a:extLst>
          </p:cNvPr>
          <p:cNvSpPr/>
          <p:nvPr/>
        </p:nvSpPr>
        <p:spPr>
          <a:xfrm rot="5400000">
            <a:off x="2226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FB2C4-8E32-4941-8A71-11272A9EF407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5D4E3-E4FD-4606-894E-7E08C3D35102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0A302-6B5B-4F0E-9D73-3037C746B77A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01246-30AA-4FC5-963D-F4EF641DCC5D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A36F714-0AAA-4C7D-8363-A6A29FB2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스프링 </a:t>
            </a:r>
            <a:r>
              <a:rPr lang="en-US" altLang="ko-KR" sz="1800" dirty="0"/>
              <a:t>MVC </a:t>
            </a:r>
            <a:r>
              <a:rPr lang="ko-KR" altLang="en-US" sz="1800" dirty="0"/>
              <a:t>테스트를 통해 자동 생성된 </a:t>
            </a:r>
            <a:r>
              <a:rPr lang="en-US" altLang="ko-KR" sz="1800" b="1" dirty="0"/>
              <a:t>snippet</a:t>
            </a:r>
            <a:r>
              <a:rPr lang="ko-KR" altLang="en-US" sz="1800" dirty="0"/>
              <a:t>과 </a:t>
            </a:r>
            <a:r>
              <a:rPr lang="en-US" altLang="ko-KR" sz="1800" b="1" dirty="0" err="1"/>
              <a:t>AsciiDoc</a:t>
            </a:r>
            <a:r>
              <a:rPr lang="ko-KR" altLang="en-US" sz="1800" b="1" dirty="0"/>
              <a:t>를 사용해 작성한 문서</a:t>
            </a:r>
            <a:r>
              <a:rPr lang="ko-KR" altLang="en-US" sz="1800" dirty="0"/>
              <a:t>를 합쳐 </a:t>
            </a:r>
            <a:r>
              <a:rPr lang="en-US" altLang="ko-KR" sz="1800" dirty="0"/>
              <a:t>REST API</a:t>
            </a:r>
            <a:r>
              <a:rPr lang="ko-KR" altLang="en-US" sz="1800" dirty="0"/>
              <a:t>를 자동으로 문서화해주는 것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*Snippet : </a:t>
            </a:r>
            <a:r>
              <a:rPr lang="ko-KR" altLang="en-US" sz="1400" dirty="0"/>
              <a:t>코드의 일부분</a:t>
            </a:r>
            <a:r>
              <a:rPr lang="en-US" altLang="ko-KR" sz="1400" dirty="0"/>
              <a:t>, </a:t>
            </a:r>
            <a:r>
              <a:rPr lang="ko-KR" altLang="en-US" sz="1400" dirty="0"/>
              <a:t>코드 조각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여기서는 스프링 </a:t>
            </a:r>
            <a:r>
              <a:rPr lang="en-US" altLang="ko-KR" sz="1400" dirty="0"/>
              <a:t>MVC </a:t>
            </a:r>
            <a:r>
              <a:rPr lang="ko-KR" altLang="en-US" sz="1400" dirty="0"/>
              <a:t>테스트의 산출물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*</a:t>
            </a:r>
            <a:r>
              <a:rPr lang="en-US" altLang="ko-KR" sz="1400" dirty="0" err="1"/>
              <a:t>AsciiDoc</a:t>
            </a:r>
            <a:r>
              <a:rPr lang="en-US" altLang="ko-KR" sz="1400" dirty="0"/>
              <a:t> : </a:t>
            </a:r>
            <a:r>
              <a:rPr lang="ko-KR" altLang="en-US" sz="1400" dirty="0"/>
              <a:t>사람이 읽을 수 있는 평문으로 이루어진 문서 포맷으로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AsciiDoctor</a:t>
            </a:r>
            <a:r>
              <a:rPr lang="ko-KR" altLang="en-US" sz="1400" dirty="0"/>
              <a:t>를 이용해 </a:t>
            </a:r>
            <a:r>
              <a:rPr lang="en-US" altLang="ko-KR" sz="1400" dirty="0"/>
              <a:t>HTML</a:t>
            </a:r>
            <a:r>
              <a:rPr lang="ko-KR" altLang="en-US" sz="1400" dirty="0"/>
              <a:t>로 변환</a:t>
            </a:r>
            <a:r>
              <a:rPr lang="en-US" altLang="ko-KR" sz="1400" dirty="0"/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EADFAD-8021-47CB-9A6F-3E4C8F94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99" y="1988840"/>
            <a:ext cx="5535075" cy="21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3816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Docs? – </a:t>
            </a:r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AsciiDoc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E9C6F2-95AB-49C0-A24C-4B3B00DE6035}"/>
              </a:ext>
            </a:extLst>
          </p:cNvPr>
          <p:cNvSpPr/>
          <p:nvPr/>
        </p:nvSpPr>
        <p:spPr>
          <a:xfrm>
            <a:off x="1514718" y="134076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6C18FE1-4D43-4217-8919-032B92D88D80}"/>
              </a:ext>
            </a:extLst>
          </p:cNvPr>
          <p:cNvSpPr/>
          <p:nvPr/>
        </p:nvSpPr>
        <p:spPr>
          <a:xfrm rot="5400000">
            <a:off x="2226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FB2C4-8E32-4941-8A71-11272A9EF407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5D4E3-E4FD-4606-894E-7E08C3D35102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0A302-6B5B-4F0E-9D73-3037C746B77A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01246-30AA-4FC5-963D-F4EF641DCC5D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A36F714-0AAA-4C7D-8363-A6A29FB2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 err="1"/>
              <a:t>AsciiDoc</a:t>
            </a:r>
            <a:r>
              <a:rPr lang="ko-KR" altLang="en-US" sz="1600" dirty="0"/>
              <a:t>은 사람이 읽을 수 있는 문서 포맷으로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텍스트 에디터로 제한없이 작성할 수 있으며 있는 그 자체로 읽을 수가 있음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/>
              <a:t>또한</a:t>
            </a:r>
            <a:r>
              <a:rPr lang="en-US" altLang="ko-KR" sz="1600" dirty="0"/>
              <a:t>, HTML </a:t>
            </a:r>
            <a:r>
              <a:rPr lang="ko-KR" altLang="en-US" sz="1600" dirty="0"/>
              <a:t>이나 </a:t>
            </a:r>
            <a:r>
              <a:rPr lang="en-US" altLang="ko-KR" sz="1600" dirty="0"/>
              <a:t>PDF </a:t>
            </a:r>
            <a:r>
              <a:rPr lang="ko-KR" altLang="en-US" sz="1600" dirty="0"/>
              <a:t>등 다양한 형태의 포맷으로 변경 가능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DA06B-33A9-474D-B600-D14F0BC6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51" y="2636912"/>
            <a:ext cx="6492972" cy="35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31683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REST Docs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의 특징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F287D4-82F7-41B1-A7EC-576E136CE245}"/>
              </a:ext>
            </a:extLst>
          </p:cNvPr>
          <p:cNvSpPr/>
          <p:nvPr/>
        </p:nvSpPr>
        <p:spPr>
          <a:xfrm>
            <a:off x="1514718" y="180434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307FF4C4-A3D5-490B-B24F-11DD7554A4AF}"/>
              </a:ext>
            </a:extLst>
          </p:cNvPr>
          <p:cNvSpPr/>
          <p:nvPr/>
        </p:nvSpPr>
        <p:spPr>
          <a:xfrm rot="5400000">
            <a:off x="2226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0BFB3-99A6-4D9C-9476-106D9BA3AF9C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FA1A0-551C-4AA3-B2A7-7CB00EC5F4E1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4CDA6-4A6C-418A-B287-0EC31BC13283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2BDC3-D514-43F2-955A-9E0BDB2E7BB9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74628EC-0B6E-46A5-A73D-0D8B77CC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454" y="1220940"/>
            <a:ext cx="8573966" cy="4668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Test-driven </a:t>
            </a:r>
            <a:r>
              <a:rPr lang="ko-KR" altLang="en-US" sz="1600" dirty="0">
                <a:latin typeface="+mn-ea"/>
              </a:rPr>
              <a:t>문서화로 정확한 </a:t>
            </a:r>
            <a:r>
              <a:rPr lang="en-US" altLang="ko-KR" sz="1600" dirty="0">
                <a:latin typeface="+mn-ea"/>
              </a:rPr>
              <a:t>API </a:t>
            </a:r>
            <a:r>
              <a:rPr lang="ko-KR" altLang="en-US" sz="1600" dirty="0">
                <a:latin typeface="+mn-ea"/>
              </a:rPr>
              <a:t>문서 작성 가능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dirty="0" err="1">
                <a:latin typeface="+mn-ea"/>
              </a:rPr>
              <a:t>AsciiDoc</a:t>
            </a:r>
            <a:r>
              <a:rPr lang="ko-KR" altLang="en-US" sz="1600" dirty="0">
                <a:latin typeface="+mn-ea"/>
              </a:rPr>
              <a:t>을 이용해 쉽게 문서 작성 가능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600" b="1" dirty="0">
                <a:latin typeface="+mn-ea"/>
              </a:rPr>
              <a:t>Hypermedia </a:t>
            </a:r>
            <a:r>
              <a:rPr lang="ko-KR" altLang="en-US" sz="1600" b="1" dirty="0">
                <a:latin typeface="+mn-ea"/>
              </a:rPr>
              <a:t>기반 </a:t>
            </a:r>
            <a:r>
              <a:rPr lang="en-US" altLang="ko-KR" sz="1600" b="1" dirty="0">
                <a:latin typeface="+mn-ea"/>
              </a:rPr>
              <a:t>API </a:t>
            </a:r>
            <a:r>
              <a:rPr lang="ko-KR" altLang="en-US" sz="1600" b="1" dirty="0">
                <a:latin typeface="+mn-ea"/>
              </a:rPr>
              <a:t>지원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+mn-ea"/>
              </a:rPr>
              <a:t>사용하기 위한 최소 요구사항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Java 7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Spring Framework 4.3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sz="16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n-ea"/>
              </a:rPr>
              <a:t>Maven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en-US" altLang="ko-KR" sz="1600" dirty="0">
                <a:latin typeface="+mn-ea"/>
              </a:rPr>
              <a:t>Gradle </a:t>
            </a:r>
            <a:r>
              <a:rPr lang="ko-KR" altLang="en-US" sz="1600" dirty="0">
                <a:latin typeface="+mn-ea"/>
              </a:rPr>
              <a:t>지원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+mn-ea"/>
              </a:rPr>
              <a:t>테스트 프레임워크 </a:t>
            </a:r>
            <a:r>
              <a:rPr lang="en-US" altLang="ko-KR" sz="1600" dirty="0">
                <a:latin typeface="+mn-ea"/>
              </a:rPr>
              <a:t>JUnit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TestNG </a:t>
            </a:r>
            <a:r>
              <a:rPr lang="ko-KR" altLang="en-US" sz="1600" dirty="0">
                <a:latin typeface="+mn-ea"/>
              </a:rPr>
              <a:t>지원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7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207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586" y="60346"/>
            <a:ext cx="7056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어떻게 사용하는가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 – maven dependency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추가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B7B3BB-7E18-480E-88F4-2B5689941F3E}"/>
              </a:ext>
            </a:extLst>
          </p:cNvPr>
          <p:cNvCxnSpPr/>
          <p:nvPr/>
        </p:nvCxnSpPr>
        <p:spPr>
          <a:xfrm flipH="1">
            <a:off x="2216540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D8545-D0DB-42AC-ADCC-7099A0630D37}"/>
              </a:ext>
            </a:extLst>
          </p:cNvPr>
          <p:cNvSpPr/>
          <p:nvPr/>
        </p:nvSpPr>
        <p:spPr>
          <a:xfrm>
            <a:off x="1514718" y="226851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72DE8D5-A6C0-49F9-8849-71AFE58CA9F2}"/>
              </a:ext>
            </a:extLst>
          </p:cNvPr>
          <p:cNvSpPr/>
          <p:nvPr/>
        </p:nvSpPr>
        <p:spPr>
          <a:xfrm rot="5400000">
            <a:off x="2226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50816-7AB2-4A3F-B746-B4BEFFE641C0}"/>
              </a:ext>
            </a:extLst>
          </p:cNvPr>
          <p:cNvSpPr txBox="1"/>
          <p:nvPr/>
        </p:nvSpPr>
        <p:spPr>
          <a:xfrm>
            <a:off x="1631505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43344-89E6-4F78-9BE3-FC0D25B480FB}"/>
              </a:ext>
            </a:extLst>
          </p:cNvPr>
          <p:cNvSpPr txBox="1"/>
          <p:nvPr/>
        </p:nvSpPr>
        <p:spPr>
          <a:xfrm>
            <a:off x="1631505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B6B1F-A9F8-4B51-A944-F106485D8ECB}"/>
              </a:ext>
            </a:extLst>
          </p:cNvPr>
          <p:cNvSpPr txBox="1"/>
          <p:nvPr/>
        </p:nvSpPr>
        <p:spPr>
          <a:xfrm>
            <a:off x="1631505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B74A1-10C9-4A40-A93C-F2582A998FB8}"/>
              </a:ext>
            </a:extLst>
          </p:cNvPr>
          <p:cNvSpPr txBox="1"/>
          <p:nvPr/>
        </p:nvSpPr>
        <p:spPr>
          <a:xfrm>
            <a:off x="1631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CF926E77-4664-4B7F-9303-B1D9CBCACF6F}"/>
              </a:ext>
            </a:extLst>
          </p:cNvPr>
          <p:cNvSpPr txBox="1">
            <a:spLocks/>
          </p:cNvSpPr>
          <p:nvPr/>
        </p:nvSpPr>
        <p:spPr>
          <a:xfrm>
            <a:off x="2782630" y="2517717"/>
            <a:ext cx="3664941" cy="4340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000" dirty="0"/>
              <a:t>&lt;dependency&gt;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000" dirty="0"/>
              <a:t>&lt;</a:t>
            </a:r>
            <a:r>
              <a:rPr lang="en-US" altLang="ko-KR" sz="1000" dirty="0" err="1"/>
              <a:t>groupId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org.springframework.restdocs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groupId</a:t>
            </a:r>
            <a:r>
              <a:rPr lang="en-US" altLang="ko-KR" sz="1000" dirty="0"/>
              <a:t>&gt;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000" dirty="0"/>
              <a:t>&lt;</a:t>
            </a:r>
            <a:r>
              <a:rPr lang="en-US" altLang="ko-KR" sz="1000" dirty="0" err="1"/>
              <a:t>artifactId</a:t>
            </a:r>
            <a:r>
              <a:rPr lang="en-US" altLang="ko-KR" sz="1000" dirty="0"/>
              <a:t>&gt;spring-</a:t>
            </a:r>
            <a:r>
              <a:rPr lang="en-US" altLang="ko-KR" sz="1000" dirty="0" err="1"/>
              <a:t>restdocs</a:t>
            </a:r>
            <a:r>
              <a:rPr lang="en-US" altLang="ko-KR" sz="1000" dirty="0"/>
              <a:t>-</a:t>
            </a:r>
            <a:r>
              <a:rPr lang="en-US" altLang="ko-KR" sz="1000" dirty="0" err="1"/>
              <a:t>mockmvc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artifactId</a:t>
            </a:r>
            <a:r>
              <a:rPr lang="en-US" altLang="ko-KR" sz="1000" dirty="0"/>
              <a:t>&gt;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000" dirty="0"/>
              <a:t>&lt;version&gt;1.2.1.RELEASE&lt;/version&gt;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000" dirty="0"/>
              <a:t>&lt;scope&gt;test&lt;/scope&gt;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000" dirty="0"/>
              <a:t>&lt;/dependency&gt;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87A38E-FE73-48D3-9478-3FCEB5FFB624}"/>
              </a:ext>
            </a:extLst>
          </p:cNvPr>
          <p:cNvSpPr txBox="1"/>
          <p:nvPr/>
        </p:nvSpPr>
        <p:spPr>
          <a:xfrm>
            <a:off x="6040074" y="918960"/>
            <a:ext cx="566256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&lt;build&gt; </a:t>
            </a:r>
          </a:p>
          <a:p>
            <a:pPr lvl="1"/>
            <a:r>
              <a:rPr lang="en-US" altLang="ko-KR" sz="1000" dirty="0"/>
              <a:t>&lt;plugins&gt; </a:t>
            </a:r>
          </a:p>
          <a:p>
            <a:pPr lvl="2"/>
            <a:r>
              <a:rPr lang="en-US" altLang="ko-KR" sz="1000" dirty="0"/>
              <a:t>&lt;plugin&gt; </a:t>
            </a:r>
          </a:p>
          <a:p>
            <a:pPr lvl="3"/>
            <a:r>
              <a:rPr lang="en-US" altLang="ko-KR" sz="1000" dirty="0"/>
              <a:t>&lt;</a:t>
            </a:r>
            <a:r>
              <a:rPr lang="en-US" altLang="ko-KR" sz="1000" dirty="0" err="1"/>
              <a:t>groupId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org.asciidoctor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groupId</a:t>
            </a:r>
            <a:r>
              <a:rPr lang="en-US" altLang="ko-KR" sz="1000" dirty="0"/>
              <a:t>&gt; </a:t>
            </a:r>
          </a:p>
          <a:p>
            <a:pPr lvl="3"/>
            <a:r>
              <a:rPr lang="en-US" altLang="ko-KR" sz="1000" dirty="0"/>
              <a:t>&lt;</a:t>
            </a:r>
            <a:r>
              <a:rPr lang="en-US" altLang="ko-KR" sz="1000" dirty="0" err="1"/>
              <a:t>artifactId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asciidoctor</a:t>
            </a:r>
            <a:r>
              <a:rPr lang="en-US" altLang="ko-KR" sz="1000" dirty="0"/>
              <a:t>-maven-plugin&lt;/</a:t>
            </a:r>
            <a:r>
              <a:rPr lang="en-US" altLang="ko-KR" sz="1000" dirty="0" err="1"/>
              <a:t>artifactId</a:t>
            </a:r>
            <a:r>
              <a:rPr lang="en-US" altLang="ko-KR" sz="1000" dirty="0"/>
              <a:t>&gt; </a:t>
            </a:r>
          </a:p>
          <a:p>
            <a:pPr lvl="3"/>
            <a:r>
              <a:rPr lang="en-US" altLang="ko-KR" sz="1000" dirty="0"/>
              <a:t>&lt;version&gt;1.5.3&lt;/version&gt; </a:t>
            </a:r>
          </a:p>
          <a:p>
            <a:pPr lvl="3"/>
            <a:r>
              <a:rPr lang="en-US" altLang="ko-KR" sz="1000" dirty="0"/>
              <a:t>&lt;executions&gt; </a:t>
            </a:r>
          </a:p>
          <a:p>
            <a:pPr lvl="4"/>
            <a:r>
              <a:rPr lang="en-US" altLang="ko-KR" sz="1000" dirty="0"/>
              <a:t>&lt;execution&gt; </a:t>
            </a:r>
          </a:p>
          <a:p>
            <a:pPr lvl="5"/>
            <a:r>
              <a:rPr lang="en-US" altLang="ko-KR" sz="1000" dirty="0"/>
              <a:t>&lt;id&gt;generate-docs&lt;/id&gt; </a:t>
            </a:r>
          </a:p>
          <a:p>
            <a:pPr lvl="5"/>
            <a:r>
              <a:rPr lang="en-US" altLang="ko-KR" sz="1000" dirty="0"/>
              <a:t>&lt;phase&gt;prepare-package&lt;/phase&gt; </a:t>
            </a:r>
          </a:p>
          <a:p>
            <a:pPr lvl="5"/>
            <a:r>
              <a:rPr lang="en-US" altLang="ko-KR" sz="1000" dirty="0"/>
              <a:t>&lt;goals&gt; </a:t>
            </a:r>
          </a:p>
          <a:p>
            <a:pPr lvl="5"/>
            <a:r>
              <a:rPr lang="en-US" altLang="ko-KR" sz="1000" dirty="0"/>
              <a:t>&lt;goal&gt;process-</a:t>
            </a:r>
            <a:r>
              <a:rPr lang="en-US" altLang="ko-KR" sz="1000" dirty="0" err="1"/>
              <a:t>asciidoc</a:t>
            </a:r>
            <a:r>
              <a:rPr lang="en-US" altLang="ko-KR" sz="1000" dirty="0"/>
              <a:t>&lt;/goal&gt;</a:t>
            </a:r>
          </a:p>
          <a:p>
            <a:pPr lvl="5"/>
            <a:r>
              <a:rPr lang="en-US" altLang="ko-KR" sz="1000" dirty="0"/>
              <a:t>&lt;/goals&gt; </a:t>
            </a:r>
          </a:p>
          <a:p>
            <a:pPr lvl="5"/>
            <a:r>
              <a:rPr lang="en-US" altLang="ko-KR" sz="1000" dirty="0"/>
              <a:t>&lt;configuration&gt; </a:t>
            </a:r>
          </a:p>
          <a:p>
            <a:pPr lvl="6"/>
            <a:r>
              <a:rPr lang="en-US" altLang="ko-KR" sz="1000" dirty="0"/>
              <a:t>&lt;backend&gt;html&lt;/backend&gt; </a:t>
            </a:r>
          </a:p>
          <a:p>
            <a:pPr lvl="6"/>
            <a:r>
              <a:rPr lang="en-US" altLang="ko-KR" sz="1000" dirty="0"/>
              <a:t>&lt;doctype&gt;book&lt;/doctype&gt; </a:t>
            </a:r>
          </a:p>
          <a:p>
            <a:pPr lvl="5"/>
            <a:r>
              <a:rPr lang="en-US" altLang="ko-KR" sz="1000" dirty="0"/>
              <a:t>&lt;/configuration&gt; </a:t>
            </a:r>
          </a:p>
          <a:p>
            <a:pPr lvl="4"/>
            <a:r>
              <a:rPr lang="en-US" altLang="ko-KR" sz="1000" dirty="0"/>
              <a:t>&lt;/execution&gt; </a:t>
            </a:r>
          </a:p>
          <a:p>
            <a:pPr lvl="3"/>
            <a:r>
              <a:rPr lang="en-US" altLang="ko-KR" sz="1000" dirty="0"/>
              <a:t>&lt;/executions&gt; </a:t>
            </a:r>
          </a:p>
          <a:p>
            <a:pPr lvl="3"/>
            <a:r>
              <a:rPr lang="en-US" altLang="ko-KR" sz="1000" dirty="0"/>
              <a:t>&lt;dependencies&gt; </a:t>
            </a:r>
          </a:p>
          <a:p>
            <a:pPr lvl="4"/>
            <a:r>
              <a:rPr lang="en-US" altLang="ko-KR" sz="1000" dirty="0"/>
              <a:t>&lt;dependency&gt; </a:t>
            </a:r>
          </a:p>
          <a:p>
            <a:pPr lvl="5"/>
            <a:r>
              <a:rPr lang="en-US" altLang="ko-KR" sz="1000" dirty="0"/>
              <a:t>&lt;</a:t>
            </a:r>
            <a:r>
              <a:rPr lang="en-US" altLang="ko-KR" sz="1000" dirty="0" err="1"/>
              <a:t>groupId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org.springframework.restdocs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groupId</a:t>
            </a:r>
            <a:r>
              <a:rPr lang="en-US" altLang="ko-KR" sz="1000" dirty="0"/>
              <a:t>&gt; </a:t>
            </a:r>
          </a:p>
          <a:p>
            <a:pPr lvl="5"/>
            <a:r>
              <a:rPr lang="en-US" altLang="ko-KR" sz="1000" dirty="0"/>
              <a:t>&lt;</a:t>
            </a:r>
            <a:r>
              <a:rPr lang="en-US" altLang="ko-KR" sz="1000" dirty="0" err="1"/>
              <a:t>artifactId</a:t>
            </a:r>
            <a:r>
              <a:rPr lang="en-US" altLang="ko-KR" sz="1000" dirty="0"/>
              <a:t>&gt;spring-</a:t>
            </a:r>
            <a:r>
              <a:rPr lang="en-US" altLang="ko-KR" sz="1000" dirty="0" err="1"/>
              <a:t>restdocs</a:t>
            </a:r>
            <a:r>
              <a:rPr lang="en-US" altLang="ko-KR" sz="1000" dirty="0"/>
              <a:t>-</a:t>
            </a:r>
            <a:r>
              <a:rPr lang="en-US" altLang="ko-KR" sz="1000" dirty="0" err="1"/>
              <a:t>asciidoctor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artifactId</a:t>
            </a:r>
            <a:r>
              <a:rPr lang="en-US" altLang="ko-KR" sz="1000" dirty="0"/>
              <a:t>&gt; &lt;version&gt;1.2.1.RELEASE&lt;/version&gt; </a:t>
            </a:r>
          </a:p>
          <a:p>
            <a:pPr lvl="4"/>
            <a:r>
              <a:rPr lang="en-US" altLang="ko-KR" sz="1000" dirty="0"/>
              <a:t>&lt;/dependency&gt; </a:t>
            </a:r>
          </a:p>
          <a:p>
            <a:pPr lvl="3"/>
            <a:r>
              <a:rPr lang="en-US" altLang="ko-KR" sz="1000" dirty="0"/>
              <a:t>&lt;/dependencies&gt; </a:t>
            </a:r>
          </a:p>
          <a:p>
            <a:pPr lvl="2"/>
            <a:r>
              <a:rPr lang="en-US" altLang="ko-KR" sz="1000" dirty="0"/>
              <a:t>&lt;/plugin&gt; </a:t>
            </a:r>
          </a:p>
          <a:p>
            <a:pPr lvl="1"/>
            <a:r>
              <a:rPr lang="en-US" altLang="ko-KR" sz="1000" dirty="0"/>
              <a:t>&lt;/plugins&gt; </a:t>
            </a:r>
          </a:p>
          <a:p>
            <a:r>
              <a:rPr lang="en-US" altLang="ko-KR" sz="1000" dirty="0"/>
              <a:t>&lt;/build&gt;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EB2B3D-3FE8-42D1-BA69-836BFADA8726}"/>
              </a:ext>
            </a:extLst>
          </p:cNvPr>
          <p:cNvSpPr/>
          <p:nvPr/>
        </p:nvSpPr>
        <p:spPr>
          <a:xfrm>
            <a:off x="8919703" y="2305354"/>
            <a:ext cx="1015068" cy="19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C79B5A-E296-468C-85D1-DB0602F7619C}"/>
              </a:ext>
            </a:extLst>
          </p:cNvPr>
          <p:cNvSpPr txBox="1"/>
          <p:nvPr/>
        </p:nvSpPr>
        <p:spPr>
          <a:xfrm>
            <a:off x="3720833" y="5770661"/>
            <a:ext cx="628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prepare-package</a:t>
            </a:r>
            <a:r>
              <a:rPr lang="ko-KR" altLang="en-US" sz="1600" dirty="0"/>
              <a:t>를 작성해주면 </a:t>
            </a:r>
            <a:r>
              <a:rPr lang="en-US" altLang="ko-KR" sz="1600" dirty="0" err="1"/>
              <a:t>api</a:t>
            </a:r>
            <a:r>
              <a:rPr lang="ko-KR" altLang="en-US" sz="1600" dirty="0"/>
              <a:t>문서가 생성되어 </a:t>
            </a:r>
            <a:r>
              <a:rPr lang="en-US" altLang="ko-KR" sz="1600" dirty="0"/>
              <a:t>war </a:t>
            </a:r>
            <a:r>
              <a:rPr lang="ko-KR" altLang="en-US" sz="1600" dirty="0"/>
              <a:t>패키지 안에 포함됨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64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1250</Words>
  <Application>Microsoft Office PowerPoint</Application>
  <PresentationFormat>와이드스크린</PresentationFormat>
  <Paragraphs>292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DYK</cp:lastModifiedBy>
  <cp:revision>242</cp:revision>
  <dcterms:created xsi:type="dcterms:W3CDTF">2013-09-05T09:43:46Z</dcterms:created>
  <dcterms:modified xsi:type="dcterms:W3CDTF">2017-09-07T15:27:13Z</dcterms:modified>
</cp:coreProperties>
</file>