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39"/>
  </p:notesMasterIdLst>
  <p:sldIdLst>
    <p:sldId id="283" r:id="rId2"/>
    <p:sldId id="256" r:id="rId3"/>
    <p:sldId id="258" r:id="rId4"/>
    <p:sldId id="259" r:id="rId5"/>
    <p:sldId id="308" r:id="rId6"/>
    <p:sldId id="260" r:id="rId7"/>
    <p:sldId id="324" r:id="rId8"/>
    <p:sldId id="299" r:id="rId9"/>
    <p:sldId id="309" r:id="rId10"/>
    <p:sldId id="310" r:id="rId11"/>
    <p:sldId id="311" r:id="rId12"/>
    <p:sldId id="312" r:id="rId13"/>
    <p:sldId id="313" r:id="rId14"/>
    <p:sldId id="325" r:id="rId15"/>
    <p:sldId id="314" r:id="rId16"/>
    <p:sldId id="315" r:id="rId17"/>
    <p:sldId id="316" r:id="rId18"/>
    <p:sldId id="317" r:id="rId19"/>
    <p:sldId id="318" r:id="rId20"/>
    <p:sldId id="319" r:id="rId21"/>
    <p:sldId id="321" r:id="rId22"/>
    <p:sldId id="326" r:id="rId23"/>
    <p:sldId id="320" r:id="rId24"/>
    <p:sldId id="323" r:id="rId25"/>
    <p:sldId id="322" r:id="rId26"/>
    <p:sldId id="327" r:id="rId27"/>
    <p:sldId id="328" r:id="rId28"/>
    <p:sldId id="329" r:id="rId29"/>
    <p:sldId id="330" r:id="rId30"/>
    <p:sldId id="332" r:id="rId31"/>
    <p:sldId id="333" r:id="rId32"/>
    <p:sldId id="331" r:id="rId33"/>
    <p:sldId id="334" r:id="rId34"/>
    <p:sldId id="336" r:id="rId35"/>
    <p:sldId id="335" r:id="rId36"/>
    <p:sldId id="279" r:id="rId37"/>
    <p:sldId id="282"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sh Chikhale" initials="AC" lastIdx="1" clrIdx="0">
    <p:extLst>
      <p:ext uri="{19B8F6BF-5375-455C-9EA6-DF929625EA0E}">
        <p15:presenceInfo xmlns:p15="http://schemas.microsoft.com/office/powerpoint/2012/main" userId="S-1-5-21-1188421268-3463833084-2880196041-53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9612" autoAdjust="0"/>
  </p:normalViewPr>
  <p:slideViewPr>
    <p:cSldViewPr>
      <p:cViewPr varScale="1">
        <p:scale>
          <a:sx n="70" d="100"/>
          <a:sy n="70" d="100"/>
        </p:scale>
        <p:origin x="18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de-DE"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0" name="Shape 7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a:solidFill>
                  <a:schemeClr val="dk1"/>
                </a:solidFill>
                <a:latin typeface="Calibri"/>
                <a:ea typeface="Calibri"/>
                <a:cs typeface="Calibri"/>
                <a:sym typeface="Calibri"/>
              </a:rPr>
              <a:pPr marL="0" marR="0" lvl="0" indent="0" algn="r" rtl="0">
                <a:spcBef>
                  <a:spcPts val="0"/>
                </a:spcBef>
                <a:buSzPct val="25000"/>
                <a:buNone/>
              </a:pPr>
              <a:t>1</a:t>
            </a:fld>
            <a:endParaRPr lang="de-DE"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dirty="0" smtClean="0">
                <a:solidFill>
                  <a:schemeClr val="dk1"/>
                </a:solidFill>
                <a:latin typeface="Calibri"/>
                <a:ea typeface="Calibri"/>
                <a:cs typeface="Calibri"/>
                <a:sym typeface="Calibri"/>
              </a:rPr>
              <a:t>if (</a:t>
            </a:r>
            <a:r>
              <a:rPr lang="en-US" sz="1200" b="1" i="0" u="none" strike="noStrike" kern="1200" cap="none" dirty="0" err="1" smtClean="0">
                <a:solidFill>
                  <a:schemeClr val="dk1"/>
                </a:solidFill>
                <a:latin typeface="Calibri"/>
                <a:ea typeface="Calibri"/>
                <a:cs typeface="Calibri"/>
                <a:sym typeface="Calibri"/>
              </a:rPr>
              <a:t>location.startsWith</a:t>
            </a:r>
            <a:r>
              <a:rPr lang="en-US" sz="1200" b="1" i="0" u="none" strike="noStrike" kern="1200" cap="none" dirty="0" smtClean="0">
                <a:solidFill>
                  <a:schemeClr val="dk1"/>
                </a:solidFill>
                <a:latin typeface="Calibri"/>
                <a:ea typeface="Calibri"/>
                <a:cs typeface="Calibri"/>
                <a:sym typeface="Calibri"/>
              </a:rPr>
              <a:t>("</a:t>
            </a:r>
            <a:r>
              <a:rPr lang="en-US" sz="1200" b="1" i="0" u="none" strike="noStrike" kern="1200" cap="none" dirty="0" err="1" smtClean="0">
                <a:solidFill>
                  <a:schemeClr val="dk1"/>
                </a:solidFill>
                <a:latin typeface="Calibri"/>
                <a:ea typeface="Calibri"/>
                <a:cs typeface="Calibri"/>
                <a:sym typeface="Calibri"/>
              </a:rPr>
              <a:t>rsrc</a:t>
            </a:r>
            <a:r>
              <a:rPr lang="en-US" sz="1200" b="1" i="0" u="none" strike="noStrike" kern="1200" cap="none" dirty="0" smtClean="0">
                <a:solidFill>
                  <a:schemeClr val="dk1"/>
                </a:solidFill>
                <a:latin typeface="Calibri"/>
                <a:ea typeface="Calibri"/>
                <a:cs typeface="Calibri"/>
                <a:sym typeface="Calibri"/>
              </a:rPr>
              <a:t>:") || </a:t>
            </a:r>
            <a:r>
              <a:rPr lang="en-US" sz="1200" b="1" i="0" u="none" strike="noStrike" kern="1200" cap="none" dirty="0" err="1" smtClean="0">
                <a:solidFill>
                  <a:schemeClr val="dk1"/>
                </a:solidFill>
                <a:latin typeface="Calibri"/>
                <a:ea typeface="Calibri"/>
                <a:cs typeface="Calibri"/>
                <a:sym typeface="Calibri"/>
              </a:rPr>
              <a:t>location.endsWith</a:t>
            </a:r>
            <a:r>
              <a:rPr lang="en-US" sz="1200" b="1" i="0" u="none" strike="noStrike" kern="1200" cap="none" dirty="0" smtClean="0">
                <a:solidFill>
                  <a:schemeClr val="dk1"/>
                </a:solidFill>
                <a:latin typeface="Calibri"/>
                <a:ea typeface="Calibri"/>
                <a:cs typeface="Calibri"/>
                <a:sym typeface="Calibri"/>
              </a:rPr>
              <a:t>(".jar")</a:t>
            </a:r>
          </a:p>
          <a:p>
            <a:r>
              <a:rPr lang="en-US" sz="1200" b="0" i="0" u="none" strike="noStrike" kern="1200" cap="none" dirty="0" smtClean="0">
                <a:solidFill>
                  <a:schemeClr val="dk1"/>
                </a:solidFill>
                <a:latin typeface="Calibri"/>
                <a:ea typeface="Calibri"/>
                <a:cs typeface="Calibri"/>
                <a:sym typeface="Calibri"/>
              </a:rPr>
              <a:t>&amp;&amp; !</a:t>
            </a:r>
            <a:r>
              <a:rPr lang="en-US" sz="1200" b="1" i="0" u="none" strike="noStrike" kern="1200" cap="none" dirty="0" smtClean="0">
                <a:solidFill>
                  <a:schemeClr val="dk1"/>
                </a:solidFill>
                <a:latin typeface="Calibri"/>
                <a:ea typeface="Calibri"/>
                <a:cs typeface="Calibri"/>
                <a:sym typeface="Calibri"/>
              </a:rPr>
              <a:t>new File(</a:t>
            </a:r>
            <a:r>
              <a:rPr lang="en-US" sz="1200" b="1" i="0" u="none" strike="noStrike" kern="1200" cap="none" dirty="0" err="1" smtClean="0">
                <a:solidFill>
                  <a:schemeClr val="dk1"/>
                </a:solidFill>
                <a:latin typeface="Calibri"/>
                <a:ea typeface="Calibri"/>
                <a:cs typeface="Calibri"/>
                <a:sym typeface="Calibri"/>
              </a:rPr>
              <a:t>location.substring</a:t>
            </a:r>
            <a:r>
              <a:rPr lang="en-US" sz="1200" b="1" i="0" u="none" strike="noStrike" kern="1200" cap="none" dirty="0" smtClean="0">
                <a:solidFill>
                  <a:schemeClr val="dk1"/>
                </a:solidFill>
                <a:latin typeface="Calibri"/>
                <a:ea typeface="Calibri"/>
                <a:cs typeface="Calibri"/>
                <a:sym typeface="Calibri"/>
              </a:rPr>
              <a:t>(</a:t>
            </a:r>
            <a:r>
              <a:rPr lang="en-US" sz="1200" b="1" i="0" u="none" strike="noStrike" kern="1200" cap="none" dirty="0" err="1" smtClean="0">
                <a:solidFill>
                  <a:schemeClr val="dk1"/>
                </a:solidFill>
                <a:latin typeface="Calibri"/>
                <a:ea typeface="Calibri"/>
                <a:cs typeface="Calibri"/>
                <a:sym typeface="Calibri"/>
              </a:rPr>
              <a:t>location.indexOf</a:t>
            </a:r>
            <a:r>
              <a:rPr lang="en-US" sz="1200" b="1" i="0" u="none" strike="noStrike" kern="1200" cap="none" dirty="0" smtClean="0">
                <a:solidFill>
                  <a:schemeClr val="dk1"/>
                </a:solidFill>
                <a:latin typeface="Calibri"/>
                <a:ea typeface="Calibri"/>
                <a:cs typeface="Calibri"/>
                <a:sym typeface="Calibri"/>
              </a:rPr>
              <a:t>(':') + 1)).</a:t>
            </a:r>
            <a:r>
              <a:rPr lang="en-US" sz="1200" b="1" i="0" u="none" strike="noStrike" kern="1200" cap="none" dirty="0" err="1" smtClean="0">
                <a:solidFill>
                  <a:schemeClr val="dk1"/>
                </a:solidFill>
                <a:latin typeface="Calibri"/>
                <a:ea typeface="Calibri"/>
                <a:cs typeface="Calibri"/>
                <a:sym typeface="Calibri"/>
              </a:rPr>
              <a:t>isDirectory</a:t>
            </a:r>
            <a:r>
              <a:rPr lang="en-US" sz="1200" b="1" i="0" u="none" strike="noStrike" kern="1200" cap="none" dirty="0" smtClean="0">
                <a:solidFill>
                  <a:schemeClr val="dk1"/>
                </a:solidFill>
                <a:latin typeface="Calibri"/>
                <a:ea typeface="Calibri"/>
                <a:cs typeface="Calibri"/>
                <a:sym typeface="Calibri"/>
              </a:rPr>
              <a:t>()) {</a:t>
            </a:r>
          </a:p>
          <a:p>
            <a:r>
              <a:rPr lang="en-US" sz="1200" b="0" i="0" u="none" strike="noStrike" kern="1200" cap="none" dirty="0" smtClean="0">
                <a:solidFill>
                  <a:schemeClr val="dk1"/>
                </a:solidFill>
                <a:latin typeface="Calibri"/>
                <a:ea typeface="Calibri"/>
                <a:cs typeface="Calibri"/>
                <a:sym typeface="Calibri"/>
              </a:rPr>
              <a:t>logger.info("(Inside Method </a:t>
            </a:r>
            <a:r>
              <a:rPr lang="en-US" sz="1200" b="0" i="0" u="none" strike="noStrike" kern="1200" cap="none" dirty="0" err="1" smtClean="0">
                <a:solidFill>
                  <a:schemeClr val="dk1"/>
                </a:solidFill>
                <a:latin typeface="Calibri"/>
                <a:ea typeface="Calibri"/>
                <a:cs typeface="Calibri"/>
                <a:sym typeface="Calibri"/>
              </a:rPr>
              <a:t>Startmagic</a:t>
            </a:r>
            <a:r>
              <a:rPr lang="en-US" sz="1200" b="0" i="0" u="none" strike="noStrike" kern="1200" cap="none" dirty="0" smtClean="0">
                <a:solidFill>
                  <a:schemeClr val="dk1"/>
                </a:solidFill>
                <a:latin typeface="Calibri"/>
                <a:ea typeface="Calibri"/>
                <a:cs typeface="Calibri"/>
                <a:sym typeface="Calibri"/>
              </a:rPr>
              <a:t>) Running from Jar file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642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1101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4224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2060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23</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928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24</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3040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6693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The </a:t>
            </a:r>
            <a:r>
              <a:rPr lang="en-US" sz="1200" b="0" i="0" u="none" strike="noStrike" kern="1200" cap="none" dirty="0" err="1" smtClean="0">
                <a:solidFill>
                  <a:schemeClr val="dk1"/>
                </a:solidFill>
                <a:effectLst/>
                <a:latin typeface="Calibri"/>
                <a:ea typeface="Calibri"/>
                <a:cs typeface="Calibri"/>
                <a:sym typeface="Calibri"/>
              </a:rPr>
              <a:t>OpenDiabetesVault</a:t>
            </a:r>
            <a:r>
              <a:rPr lang="en-US" sz="1200" b="0" i="0" u="none" strike="noStrike" kern="1200" cap="none" dirty="0" smtClean="0">
                <a:solidFill>
                  <a:schemeClr val="dk1"/>
                </a:solidFill>
                <a:effectLst/>
                <a:latin typeface="Calibri"/>
                <a:ea typeface="Calibri"/>
                <a:cs typeface="Calibri"/>
                <a:sym typeface="Calibri"/>
              </a:rPr>
              <a:t> architecture follows a (gather,) import, process, export(, visualize) approach (illustrated by the figure below).</a:t>
            </a:r>
          </a:p>
          <a:p>
            <a:r>
              <a:rPr lang="en-US" sz="1200" b="0" i="0" u="none" strike="noStrike" kern="1200" cap="none" dirty="0" smtClean="0">
                <a:solidFill>
                  <a:schemeClr val="dk1"/>
                </a:solidFill>
                <a:effectLst/>
                <a:latin typeface="Calibri"/>
                <a:ea typeface="Calibri"/>
                <a:cs typeface="Calibri"/>
                <a:sym typeface="Calibri"/>
              </a:rPr>
              <a:t>Gather Data: Currently we are not able to </a:t>
            </a:r>
            <a:r>
              <a:rPr lang="en-US" sz="1200" b="0" i="0" u="none" strike="noStrike" kern="1200" cap="none" dirty="0" err="1" smtClean="0">
                <a:solidFill>
                  <a:schemeClr val="dk1"/>
                </a:solidFill>
                <a:effectLst/>
                <a:latin typeface="Calibri"/>
                <a:ea typeface="Calibri"/>
                <a:cs typeface="Calibri"/>
                <a:sym typeface="Calibri"/>
              </a:rPr>
              <a:t>geather</a:t>
            </a:r>
            <a:r>
              <a:rPr lang="en-US" sz="1200" b="0" i="0" u="none" strike="noStrike" kern="1200" cap="none" dirty="0" smtClean="0">
                <a:solidFill>
                  <a:schemeClr val="dk1"/>
                </a:solidFill>
                <a:effectLst/>
                <a:latin typeface="Calibri"/>
                <a:ea typeface="Calibri"/>
                <a:cs typeface="Calibri"/>
                <a:sym typeface="Calibri"/>
              </a:rPr>
              <a:t> data automatically.</a:t>
            </a:r>
          </a:p>
          <a:p>
            <a:r>
              <a:rPr lang="en-US" sz="1200" b="0" i="0" u="none" strike="noStrike" kern="1200" cap="none" dirty="0" smtClean="0">
                <a:solidFill>
                  <a:schemeClr val="dk1"/>
                </a:solidFill>
                <a:effectLst/>
                <a:latin typeface="Calibri"/>
                <a:ea typeface="Calibri"/>
                <a:cs typeface="Calibri"/>
                <a:sym typeface="Calibri"/>
              </a:rPr>
              <a:t>Import Data: Currently we support several devices for data import: Medtronic CSV, Freestyle </a:t>
            </a:r>
            <a:r>
              <a:rPr lang="en-US" sz="1200" b="0" i="0" u="none" strike="noStrike" kern="1200" cap="none" dirty="0" err="1" smtClean="0">
                <a:solidFill>
                  <a:schemeClr val="dk1"/>
                </a:solidFill>
                <a:effectLst/>
                <a:latin typeface="Calibri"/>
                <a:ea typeface="Calibri"/>
                <a:cs typeface="Calibri"/>
                <a:sym typeface="Calibri"/>
              </a:rPr>
              <a:t>Libre</a:t>
            </a:r>
            <a:r>
              <a:rPr lang="en-US" sz="1200" b="0" i="0" u="none" strike="noStrike" kern="1200" cap="none" dirty="0" smtClean="0">
                <a:solidFill>
                  <a:schemeClr val="dk1"/>
                </a:solidFill>
                <a:effectLst/>
                <a:latin typeface="Calibri"/>
                <a:ea typeface="Calibri"/>
                <a:cs typeface="Calibri"/>
                <a:sym typeface="Calibri"/>
              </a:rPr>
              <a:t> CSV, Google Fit CSV, Sony </a:t>
            </a:r>
            <a:r>
              <a:rPr lang="en-US" sz="1200" b="0" i="0" u="none" strike="noStrike" kern="1200" cap="none" dirty="0" err="1" smtClean="0">
                <a:solidFill>
                  <a:schemeClr val="dk1"/>
                </a:solidFill>
                <a:effectLst/>
                <a:latin typeface="Calibri"/>
                <a:ea typeface="Calibri"/>
                <a:cs typeface="Calibri"/>
                <a:sym typeface="Calibri"/>
              </a:rPr>
              <a:t>Smartband</a:t>
            </a:r>
            <a:r>
              <a:rPr lang="en-US" sz="1200" b="0" i="0" u="none" strike="noStrike" kern="1200" cap="none" dirty="0" smtClean="0">
                <a:solidFill>
                  <a:schemeClr val="dk1"/>
                </a:solidFill>
                <a:effectLst/>
                <a:latin typeface="Calibri"/>
                <a:ea typeface="Calibri"/>
                <a:cs typeface="Calibri"/>
                <a:sym typeface="Calibri"/>
              </a:rPr>
              <a:t> 3 SWT12 database dumps. Every importer works in two stages: parsing and interpretation. A parser reads values from one data point and converts it into the internal data format. The interpreter annotates data points and does very basic filtering on a data series. It also adds semantic implications (e.g. when a pump suspend is read, the interpreter would add a basal value 0).</a:t>
            </a:r>
          </a:p>
          <a:p>
            <a:r>
              <a:rPr lang="en-US" sz="1200" b="0" i="0" u="none" strike="noStrike" kern="1200" cap="none" dirty="0" smtClean="0">
                <a:solidFill>
                  <a:schemeClr val="dk1"/>
                </a:solidFill>
                <a:effectLst/>
                <a:latin typeface="Calibri"/>
                <a:ea typeface="Calibri"/>
                <a:cs typeface="Calibri"/>
                <a:sym typeface="Calibri"/>
              </a:rPr>
              <a:t>Process Data: Currently we have no data processing implemented.</a:t>
            </a:r>
          </a:p>
          <a:p>
            <a:r>
              <a:rPr lang="en-US" sz="1200" b="0" i="0" u="none" strike="noStrike" kern="1200" cap="none" dirty="0" smtClean="0">
                <a:solidFill>
                  <a:schemeClr val="dk1"/>
                </a:solidFill>
                <a:effectLst/>
                <a:latin typeface="Calibri"/>
                <a:ea typeface="Calibri"/>
                <a:cs typeface="Calibri"/>
                <a:sym typeface="Calibri"/>
              </a:rPr>
              <a:t>Export Data: Data can be exported to our csv data format. Also, a compressed (deflate) and signed format is available ".</a:t>
            </a:r>
            <a:r>
              <a:rPr lang="en-US" sz="1200" b="0" i="0" u="none" strike="noStrike" kern="1200" cap="none" dirty="0" err="1" smtClean="0">
                <a:solidFill>
                  <a:schemeClr val="dk1"/>
                </a:solidFill>
                <a:effectLst/>
                <a:latin typeface="Calibri"/>
                <a:ea typeface="Calibri"/>
                <a:cs typeface="Calibri"/>
                <a:sym typeface="Calibri"/>
              </a:rPr>
              <a:t>odv</a:t>
            </a:r>
            <a:r>
              <a:rPr lang="en-US" sz="1200" b="0" i="0" u="none" strike="noStrike" kern="1200" cap="none" dirty="0" smtClean="0">
                <a:solidFill>
                  <a:schemeClr val="dk1"/>
                </a:solidFill>
                <a:effectLst/>
                <a:latin typeface="Calibri"/>
                <a:ea typeface="Calibri"/>
                <a:cs typeface="Calibri"/>
                <a:sym typeface="Calibri"/>
              </a:rPr>
              <a:t>" (it's basically a zip archive with the csv file and signature file). Furthermore slicing (produced by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information can be exported as csv for our plotting script.</a:t>
            </a:r>
          </a:p>
          <a:p>
            <a:r>
              <a:rPr lang="en-US" sz="1200" b="0" i="0" u="none" strike="noStrike" kern="1200" cap="none" dirty="0" smtClean="0">
                <a:solidFill>
                  <a:schemeClr val="dk1"/>
                </a:solidFill>
                <a:effectLst/>
                <a:latin typeface="Calibri"/>
                <a:ea typeface="Calibri"/>
                <a:cs typeface="Calibri"/>
                <a:sym typeface="Calibri"/>
              </a:rPr>
              <a:t>Visualize Data: The </a:t>
            </a:r>
            <a:r>
              <a:rPr lang="en-US" sz="1200" b="0" i="0" u="none" strike="noStrike" kern="1200" cap="none" dirty="0" err="1" smtClean="0">
                <a:solidFill>
                  <a:schemeClr val="dk1"/>
                </a:solidFill>
                <a:effectLst/>
                <a:latin typeface="Calibri"/>
                <a:ea typeface="Calibri"/>
                <a:cs typeface="Calibri"/>
                <a:sym typeface="Calibri"/>
              </a:rPr>
              <a:t>odv</a:t>
            </a:r>
            <a:r>
              <a:rPr lang="en-US" sz="1200" b="0" i="0" u="none" strike="noStrike" kern="1200" cap="none" dirty="0" smtClean="0">
                <a:solidFill>
                  <a:schemeClr val="dk1"/>
                </a:solidFill>
                <a:effectLst/>
                <a:latin typeface="Calibri"/>
                <a:ea typeface="Calibri"/>
                <a:cs typeface="Calibri"/>
                <a:sym typeface="Calibri"/>
              </a:rPr>
              <a:t>-CSV data can be visualized by our plotting script using </a:t>
            </a:r>
            <a:r>
              <a:rPr lang="en-US" sz="1200" b="0" i="0" u="none" strike="noStrike" kern="1200" cap="none" dirty="0" err="1" smtClean="0">
                <a:solidFill>
                  <a:schemeClr val="dk1"/>
                </a:solidFill>
                <a:effectLst/>
                <a:latin typeface="Calibri"/>
                <a:ea typeface="Calibri"/>
                <a:cs typeface="Calibri"/>
                <a:sym typeface="Calibri"/>
              </a:rPr>
              <a:t>matplotlib</a:t>
            </a:r>
            <a:r>
              <a:rPr lang="en-US" sz="1200" b="0" i="0" u="none" strike="noStrike" kern="1200" cap="none" dirty="0" smtClean="0">
                <a:solidFill>
                  <a:schemeClr val="dk1"/>
                </a:solidFill>
                <a:effectLst/>
                <a:latin typeface="Calibri"/>
                <a:ea typeface="Calibri"/>
                <a:cs typeface="Calibri"/>
                <a:sym typeface="Calibri"/>
              </a:rPr>
              <a:t> (separate project).</a:t>
            </a:r>
          </a:p>
          <a:p>
            <a:endParaRPr lang="en-US" sz="1200" b="0" i="0" u="none" strike="noStrike" kern="1200" cap="none" dirty="0" smtClean="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216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495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29</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481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0" name="Shape 7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a:solidFill>
                  <a:schemeClr val="dk1"/>
                </a:solidFill>
                <a:latin typeface="Calibri"/>
                <a:ea typeface="Calibri"/>
                <a:cs typeface="Calibri"/>
                <a:sym typeface="Calibri"/>
              </a:rPr>
              <a:pPr marL="0" marR="0" lvl="0" indent="0" algn="r" rtl="0">
                <a:spcBef>
                  <a:spcPts val="0"/>
                </a:spcBef>
                <a:buSzPct val="25000"/>
                <a:buNone/>
              </a:pPr>
              <a:t>2</a:t>
            </a:fld>
            <a:endParaRPr lang="de-DE"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30</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5993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cap="none" dirty="0" err="1" smtClean="0">
                <a:solidFill>
                  <a:schemeClr val="dk1"/>
                </a:solidFill>
                <a:effectLst/>
                <a:latin typeface="Calibri"/>
                <a:sym typeface="Calibri"/>
              </a:rPr>
              <a:t>TimePoint</a:t>
            </a:r>
            <a:r>
              <a:rPr lang="de-DE" sz="1200" b="0" i="0" u="none" strike="noStrike" kern="1200" cap="none" dirty="0" smtClean="0">
                <a:solidFill>
                  <a:schemeClr val="dk1"/>
                </a:solidFill>
                <a:effectLst/>
                <a:latin typeface="Calibri"/>
                <a:sym typeface="Calibri"/>
              </a:rPr>
              <a:t>:</a:t>
            </a:r>
          </a:p>
          <a:p>
            <a:r>
              <a:rPr lang="de-DE" sz="1200" b="0" i="0" u="none" strike="noStrike" kern="1200" cap="none" dirty="0" smtClean="0">
                <a:solidFill>
                  <a:schemeClr val="dk1"/>
                </a:solidFill>
                <a:effectLst/>
                <a:latin typeface="Calibri"/>
                <a:sym typeface="Calibri"/>
              </a:rPr>
              <a:t>----------------</a:t>
            </a:r>
          </a:p>
          <a:p>
            <a:r>
              <a:rPr lang="en-US" dirty="0" smtClean="0"/>
              <a:t>public </a:t>
            </a:r>
            <a:r>
              <a:rPr lang="en-US" dirty="0" err="1" smtClean="0"/>
              <a:t>TimePointFilter</a:t>
            </a:r>
            <a:r>
              <a:rPr lang="en-US" dirty="0" smtClean="0"/>
              <a:t>(</a:t>
            </a:r>
            <a:r>
              <a:rPr lang="en-US" dirty="0" err="1" smtClean="0"/>
              <a:t>LocalTime</a:t>
            </a:r>
            <a:r>
              <a:rPr lang="en-US" dirty="0" smtClean="0"/>
              <a:t> </a:t>
            </a:r>
            <a:r>
              <a:rPr lang="en-US" dirty="0" err="1" smtClean="0"/>
              <a:t>timePoint</a:t>
            </a:r>
            <a:r>
              <a:rPr lang="en-US" dirty="0" smtClean="0"/>
              <a:t>, </a:t>
            </a:r>
            <a:r>
              <a:rPr lang="en-US" dirty="0" err="1" smtClean="0"/>
              <a:t>int</a:t>
            </a:r>
            <a:r>
              <a:rPr lang="en-US" dirty="0" smtClean="0"/>
              <a:t> </a:t>
            </a:r>
            <a:r>
              <a:rPr lang="en-US" dirty="0" err="1" smtClean="0"/>
              <a:t>marginInMinutes</a:t>
            </a:r>
            <a:r>
              <a:rPr lang="en-US" dirty="0" smtClean="0"/>
              <a:t>) {</a:t>
            </a:r>
          </a:p>
          <a:p>
            <a:r>
              <a:rPr lang="en-US" dirty="0" smtClean="0"/>
              <a:t>        </a:t>
            </a:r>
            <a:r>
              <a:rPr lang="en-US" dirty="0" err="1" smtClean="0"/>
              <a:t>LocalTime</a:t>
            </a:r>
            <a:r>
              <a:rPr lang="en-US" dirty="0" smtClean="0"/>
              <a:t> </a:t>
            </a:r>
            <a:r>
              <a:rPr lang="en-US" dirty="0" err="1" smtClean="0"/>
              <a:t>startTime</a:t>
            </a:r>
            <a:r>
              <a:rPr lang="en-US" dirty="0" smtClean="0"/>
              <a:t> = </a:t>
            </a:r>
            <a:r>
              <a:rPr lang="en-US" dirty="0" err="1" smtClean="0"/>
              <a:t>timePoint.minus</a:t>
            </a:r>
            <a:r>
              <a:rPr lang="en-US" dirty="0" smtClean="0"/>
              <a:t>(</a:t>
            </a:r>
            <a:r>
              <a:rPr lang="en-US" dirty="0" err="1" smtClean="0"/>
              <a:t>marginInMinutes</a:t>
            </a:r>
            <a:r>
              <a:rPr lang="en-US" dirty="0" smtClean="0"/>
              <a:t>, </a:t>
            </a:r>
            <a:r>
              <a:rPr lang="en-US" dirty="0" err="1" smtClean="0"/>
              <a:t>ChronoUnit.MINUTES</a:t>
            </a:r>
            <a:r>
              <a:rPr lang="en-US" dirty="0" smtClean="0"/>
              <a:t>);</a:t>
            </a:r>
          </a:p>
          <a:p>
            <a:r>
              <a:rPr lang="en-US" dirty="0" smtClean="0"/>
              <a:t>        </a:t>
            </a:r>
            <a:r>
              <a:rPr lang="en-US" dirty="0" err="1" smtClean="0"/>
              <a:t>LocalTime</a:t>
            </a:r>
            <a:r>
              <a:rPr lang="en-US" dirty="0" smtClean="0"/>
              <a:t> </a:t>
            </a:r>
            <a:r>
              <a:rPr lang="en-US" dirty="0" err="1" smtClean="0"/>
              <a:t>endTime</a:t>
            </a:r>
            <a:r>
              <a:rPr lang="en-US" dirty="0" smtClean="0"/>
              <a:t> = </a:t>
            </a:r>
            <a:r>
              <a:rPr lang="en-US" dirty="0" err="1" smtClean="0"/>
              <a:t>timePoint.plus</a:t>
            </a:r>
            <a:r>
              <a:rPr lang="en-US" dirty="0" smtClean="0"/>
              <a:t>(</a:t>
            </a:r>
            <a:r>
              <a:rPr lang="en-US" dirty="0" err="1" smtClean="0"/>
              <a:t>marginInMinutes</a:t>
            </a:r>
            <a:r>
              <a:rPr lang="en-US" dirty="0" smtClean="0"/>
              <a:t>, </a:t>
            </a:r>
            <a:r>
              <a:rPr lang="en-US" dirty="0" err="1" smtClean="0"/>
              <a:t>ChronoUnit.MINUTES</a:t>
            </a:r>
            <a:r>
              <a:rPr lang="en-US" dirty="0" smtClean="0"/>
              <a:t>);</a:t>
            </a:r>
          </a:p>
          <a:p>
            <a:r>
              <a:rPr lang="en-US" dirty="0" smtClean="0"/>
              <a:t>        filter = new </a:t>
            </a:r>
            <a:r>
              <a:rPr lang="en-US" dirty="0" err="1" smtClean="0"/>
              <a:t>TimeSpanFilter</a:t>
            </a:r>
            <a:r>
              <a:rPr lang="en-US" dirty="0" smtClean="0"/>
              <a:t>(</a:t>
            </a:r>
            <a:r>
              <a:rPr lang="en-US" dirty="0" err="1" smtClean="0"/>
              <a:t>startTime</a:t>
            </a:r>
            <a:r>
              <a:rPr lang="en-US" dirty="0" smtClean="0"/>
              <a:t>, </a:t>
            </a:r>
            <a:r>
              <a:rPr lang="en-US" dirty="0" err="1" smtClean="0"/>
              <a:t>endTime</a:t>
            </a:r>
            <a:r>
              <a:rPr lang="en-US" dirty="0" smtClean="0"/>
              <a:t>);</a:t>
            </a:r>
          </a:p>
          <a:p>
            <a:r>
              <a:rPr lang="en-US" dirty="0" smtClean="0"/>
              <a:t>    }</a:t>
            </a:r>
          </a:p>
          <a:p>
            <a:endParaRPr lang="en-US" sz="1200" b="0" i="0" u="none" strike="noStrike" kern="1200" cap="none" dirty="0" smtClean="0">
              <a:solidFill>
                <a:schemeClr val="dk1"/>
              </a:solidFill>
              <a:effectLst/>
              <a:latin typeface="Calibri"/>
              <a:ea typeface="Calibri"/>
              <a:cs typeface="Calibri"/>
              <a:sym typeface="Calibri"/>
            </a:endParaRPr>
          </a:p>
          <a:p>
            <a:endParaRPr lang="en-US" sz="1200" b="0" i="0" u="none" strike="noStrike" kern="1200" cap="none" dirty="0" smtClean="0">
              <a:solidFill>
                <a:schemeClr val="dk1"/>
              </a:solidFill>
              <a:effectLst/>
              <a:latin typeface="Calibri"/>
              <a:ea typeface="Calibri"/>
              <a:cs typeface="Calibri"/>
              <a:sym typeface="Calibri"/>
            </a:endParaRPr>
          </a:p>
          <a:p>
            <a:r>
              <a:rPr lang="en-US" sz="1200" b="0" i="0" u="none" strike="noStrike" kern="1200" cap="none" dirty="0" smtClean="0">
                <a:solidFill>
                  <a:schemeClr val="dk1"/>
                </a:solidFill>
                <a:effectLst/>
                <a:latin typeface="Calibri"/>
                <a:ea typeface="Calibri"/>
                <a:cs typeface="Calibri"/>
                <a:sym typeface="Calibri"/>
              </a:rPr>
              <a:t>Filter </a:t>
            </a:r>
            <a:r>
              <a:rPr lang="en-US" sz="1200" b="0" i="0" u="none" strike="noStrike" kern="1200" cap="none" dirty="0" err="1" smtClean="0">
                <a:solidFill>
                  <a:schemeClr val="dk1"/>
                </a:solidFill>
                <a:effectLst/>
                <a:latin typeface="Calibri"/>
                <a:ea typeface="Calibri"/>
                <a:cs typeface="Calibri"/>
                <a:sym typeface="Calibri"/>
              </a:rPr>
              <a:t>filter</a:t>
            </a:r>
            <a:r>
              <a:rPr lang="en-US" sz="1200" b="0" i="0" u="none" strike="noStrike" kern="1200" cap="none" dirty="0" smtClean="0">
                <a:solidFill>
                  <a:schemeClr val="dk1"/>
                </a:solidFill>
                <a:effectLst/>
                <a:latin typeface="Calibri"/>
                <a:ea typeface="Calibri"/>
                <a:cs typeface="Calibri"/>
                <a:sym typeface="Calibri"/>
              </a:rPr>
              <a:t> = new </a:t>
            </a:r>
            <a:r>
              <a:rPr lang="en-US" sz="1200" b="0" i="0" u="none" strike="noStrike" kern="1200" cap="none" dirty="0" err="1" smtClean="0">
                <a:solidFill>
                  <a:schemeClr val="dk1"/>
                </a:solidFill>
                <a:effectLst/>
                <a:latin typeface="Calibri"/>
                <a:ea typeface="Calibri"/>
                <a:cs typeface="Calibri"/>
                <a:sym typeface="Calibri"/>
              </a:rPr>
              <a:t>OverThresholdFilter</a:t>
            </a:r>
            <a:r>
              <a:rPr lang="en-US" sz="1200" b="0" i="0" u="none" strike="noStrike" kern="1200" cap="none" dirty="0" smtClean="0">
                <a:solidFill>
                  <a:schemeClr val="dk1"/>
                </a:solidFill>
                <a:effectLst/>
                <a:latin typeface="Calibri"/>
                <a:ea typeface="Calibri"/>
                <a:cs typeface="Calibri"/>
                <a:sym typeface="Calibri"/>
              </a:rPr>
              <a:t>(</a:t>
            </a:r>
            <a:r>
              <a:rPr lang="en-US" sz="1200" b="0" i="0" u="none" strike="noStrike" kern="1200" cap="none" dirty="0" err="1" smtClean="0">
                <a:solidFill>
                  <a:schemeClr val="dk1"/>
                </a:solidFill>
                <a:effectLst/>
                <a:latin typeface="Calibri"/>
                <a:ea typeface="Calibri"/>
                <a:cs typeface="Calibri"/>
                <a:sym typeface="Calibri"/>
              </a:rPr>
              <a:t>VaultEntryType.BASAL_PROFILE</a:t>
            </a:r>
            <a:r>
              <a:rPr lang="en-US" sz="1200" b="0" i="0" u="none" strike="noStrike" kern="1200" cap="none" dirty="0" smtClean="0">
                <a:solidFill>
                  <a:schemeClr val="dk1"/>
                </a:solidFill>
                <a:effectLst/>
                <a:latin typeface="Calibri"/>
                <a:ea typeface="Calibri"/>
                <a:cs typeface="Calibri"/>
                <a:sym typeface="Calibri"/>
              </a:rPr>
              <a:t>, 1.00, </a:t>
            </a:r>
            <a:r>
              <a:rPr lang="en-US" sz="1200" b="0" i="0" u="none" strike="noStrike" kern="1200" cap="none" dirty="0" err="1" smtClean="0">
                <a:solidFill>
                  <a:schemeClr val="dk1"/>
                </a:solidFill>
                <a:effectLst/>
                <a:latin typeface="Calibri"/>
                <a:ea typeface="Calibri"/>
                <a:cs typeface="Calibri"/>
                <a:sym typeface="Calibri"/>
              </a:rPr>
              <a:t>FilterType.BASAL_AVAILABLE</a:t>
            </a:r>
            <a:r>
              <a:rPr lang="en-US" sz="1200" b="0" i="0" u="none" strike="noStrike" kern="1200" cap="none" dirty="0" smtClean="0">
                <a:solidFill>
                  <a:schemeClr val="dk1"/>
                </a:solidFill>
                <a:effectLst/>
                <a:latin typeface="Calibri"/>
                <a:ea typeface="Calibri"/>
                <a:cs typeface="Calibri"/>
                <a:sym typeface="Calibri"/>
              </a:rPr>
              <a:t>, </a:t>
            </a:r>
            <a:r>
              <a:rPr lang="en-US" sz="1200" b="0" i="0" u="none" strike="noStrike" kern="1200" cap="none" dirty="0" err="1" smtClean="0">
                <a:solidFill>
                  <a:schemeClr val="dk1"/>
                </a:solidFill>
                <a:effectLst/>
                <a:latin typeface="Calibri"/>
                <a:ea typeface="Calibri"/>
                <a:cs typeface="Calibri"/>
                <a:sym typeface="Calibri"/>
              </a:rPr>
              <a:t>FilterType.BASAL_TH</a:t>
            </a:r>
            <a:r>
              <a:rPr lang="en-US" sz="1200" b="0" i="0" u="none" strike="noStrike" kern="1200" cap="none" dirty="0" smtClean="0">
                <a:solidFill>
                  <a:schemeClr val="dk1"/>
                </a:solidFill>
                <a:effectLst/>
                <a:latin typeface="Calibri"/>
                <a:ea typeface="Calibri"/>
                <a:cs typeface="Calibri"/>
                <a:sym typeface="Calibri"/>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3223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32</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414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33</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5861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34</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588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35</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5671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04" name="Shape 30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36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28" name="Shape 32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37</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a:solidFill>
                  <a:schemeClr val="dk1"/>
                </a:solidFill>
                <a:latin typeface="Calibri"/>
                <a:ea typeface="Calibri"/>
                <a:cs typeface="Calibri"/>
                <a:sym typeface="Calibri"/>
              </a:rPr>
              <a:pPr marL="0" marR="0" lvl="0" indent="0" algn="r" rtl="0">
                <a:spcBef>
                  <a:spcPts val="0"/>
                </a:spcBef>
                <a:buSzPct val="25000"/>
                <a:buNone/>
              </a:pPr>
              <a:t>3</a:t>
            </a:fld>
            <a:endParaRPr lang="de-DE"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dirty="0" err="1" smtClean="0"/>
              <a:t>Why</a:t>
            </a:r>
            <a:r>
              <a:rPr lang="de-DE" dirty="0" smtClean="0"/>
              <a:t> </a:t>
            </a:r>
            <a:r>
              <a:rPr lang="de-DE" dirty="0" err="1" smtClean="0"/>
              <a:t>big</a:t>
            </a:r>
            <a:r>
              <a:rPr lang="de-DE" dirty="0" smtClean="0"/>
              <a:t> </a:t>
            </a:r>
            <a:r>
              <a:rPr lang="de-DE" dirty="0" err="1" smtClean="0"/>
              <a:t>set</a:t>
            </a:r>
            <a:r>
              <a:rPr lang="de-DE" baseline="0" dirty="0" smtClean="0"/>
              <a:t> </a:t>
            </a:r>
            <a:r>
              <a:rPr lang="de-DE" baseline="0" dirty="0" err="1" smtClean="0"/>
              <a:t>of</a:t>
            </a:r>
            <a:r>
              <a:rPr lang="de-DE" baseline="0" dirty="0" smtClean="0"/>
              <a:t> </a:t>
            </a:r>
            <a:r>
              <a:rPr lang="de-DE" baseline="0" dirty="0" err="1" smtClean="0"/>
              <a:t>data</a:t>
            </a:r>
            <a:r>
              <a:rPr lang="de-DE" baseline="0" dirty="0" smtClean="0"/>
              <a:t> </a:t>
            </a:r>
            <a:r>
              <a:rPr lang="de-DE" baseline="0" dirty="0" err="1" smtClean="0"/>
              <a:t>for</a:t>
            </a:r>
            <a:r>
              <a:rPr lang="de-DE" baseline="0" dirty="0" smtClean="0"/>
              <a:t> </a:t>
            </a:r>
            <a:r>
              <a:rPr lang="de-DE" baseline="0" dirty="0" err="1" smtClean="0"/>
              <a:t>data</a:t>
            </a:r>
            <a:r>
              <a:rPr lang="de-DE" baseline="0" dirty="0" smtClean="0"/>
              <a:t> </a:t>
            </a:r>
            <a:r>
              <a:rPr lang="de-DE" baseline="0" dirty="0" err="1" smtClean="0"/>
              <a:t>mining</a:t>
            </a:r>
            <a:r>
              <a:rPr lang="de-DE" baseline="0" dirty="0" smtClean="0"/>
              <a:t>?</a:t>
            </a:r>
          </a:p>
          <a:p>
            <a:pPr lvl="0">
              <a:spcBef>
                <a:spcPts val="0"/>
              </a:spcBef>
              <a:buNone/>
            </a:pPr>
            <a:r>
              <a:rPr lang="de-DE" baseline="0" dirty="0" smtClean="0"/>
              <a:t>Ans: </a:t>
            </a:r>
            <a:r>
              <a:rPr lang="de-DE" baseline="0" dirty="0" err="1" smtClean="0"/>
              <a:t>Well</a:t>
            </a:r>
            <a:r>
              <a:rPr lang="de-DE" baseline="0" dirty="0" smtClean="0"/>
              <a:t> not </a:t>
            </a:r>
            <a:r>
              <a:rPr lang="de-DE" baseline="0" dirty="0" err="1" smtClean="0"/>
              <a:t>always</a:t>
            </a:r>
            <a:r>
              <a:rPr lang="de-DE" baseline="0" dirty="0" smtClean="0"/>
              <a:t> </a:t>
            </a:r>
            <a:r>
              <a:rPr lang="de-DE" baseline="0" dirty="0" err="1" smtClean="0"/>
              <a:t>big</a:t>
            </a:r>
            <a:r>
              <a:rPr lang="de-DE" baseline="0" dirty="0" smtClean="0"/>
              <a:t> </a:t>
            </a:r>
            <a:r>
              <a:rPr lang="de-DE" baseline="0" dirty="0" err="1" smtClean="0"/>
              <a:t>set</a:t>
            </a:r>
            <a:r>
              <a:rPr lang="de-DE" baseline="0" dirty="0" smtClean="0"/>
              <a:t> </a:t>
            </a:r>
            <a:r>
              <a:rPr lang="de-DE" baseline="0" dirty="0" err="1" smtClean="0"/>
              <a:t>of</a:t>
            </a:r>
            <a:r>
              <a:rPr lang="de-DE" baseline="0" dirty="0" smtClean="0"/>
              <a:t> </a:t>
            </a:r>
            <a:r>
              <a:rPr lang="de-DE" baseline="0" dirty="0" err="1" smtClean="0"/>
              <a:t>data</a:t>
            </a:r>
            <a:r>
              <a:rPr lang="de-DE" baseline="0" dirty="0" smtClean="0"/>
              <a:t> </a:t>
            </a:r>
            <a:r>
              <a:rPr lang="de-DE" baseline="0" dirty="0" err="1" smtClean="0"/>
              <a:t>is</a:t>
            </a:r>
            <a:r>
              <a:rPr lang="de-DE" baseline="0" dirty="0" smtClean="0"/>
              <a:t> </a:t>
            </a:r>
            <a:r>
              <a:rPr lang="de-DE" baseline="0" dirty="0" err="1" smtClean="0"/>
              <a:t>needed</a:t>
            </a:r>
            <a:r>
              <a:rPr lang="de-DE" baseline="0" dirty="0" smtClean="0"/>
              <a:t> </a:t>
            </a:r>
            <a:r>
              <a:rPr lang="de-DE" baseline="0" dirty="0" err="1" smtClean="0"/>
              <a:t>for</a:t>
            </a:r>
            <a:r>
              <a:rPr lang="de-DE" baseline="0" dirty="0" smtClean="0"/>
              <a:t> </a:t>
            </a:r>
            <a:r>
              <a:rPr lang="de-DE" baseline="0" dirty="0" err="1" smtClean="0"/>
              <a:t>generating</a:t>
            </a:r>
            <a:r>
              <a:rPr lang="de-DE" baseline="0" dirty="0" smtClean="0"/>
              <a:t> </a:t>
            </a:r>
            <a:r>
              <a:rPr lang="de-DE" baseline="0" dirty="0" err="1" smtClean="0"/>
              <a:t>patters</a:t>
            </a:r>
            <a:r>
              <a:rPr lang="de-DE" baseline="0" dirty="0" smtClean="0"/>
              <a:t>.</a:t>
            </a:r>
          </a:p>
          <a:p>
            <a:pPr lvl="0">
              <a:spcBef>
                <a:spcPts val="0"/>
              </a:spcBef>
              <a:buNone/>
            </a:pPr>
            <a:r>
              <a:rPr lang="de-DE" baseline="0" dirty="0" smtClean="0"/>
              <a:t>But </a:t>
            </a:r>
            <a:r>
              <a:rPr lang="de-DE" baseline="0" dirty="0" err="1" smtClean="0"/>
              <a:t>particularly</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problem</a:t>
            </a:r>
            <a:r>
              <a:rPr lang="de-DE" baseline="0" dirty="0" smtClean="0"/>
              <a:t> </a:t>
            </a:r>
            <a:r>
              <a:rPr lang="de-DE" baseline="0" dirty="0" err="1" smtClean="0"/>
              <a:t>statement</a:t>
            </a:r>
            <a:r>
              <a:rPr lang="de-DE" baseline="0" dirty="0" smtClean="0"/>
              <a:t> Researchers at TK </a:t>
            </a:r>
            <a:r>
              <a:rPr lang="de-DE" baseline="0" dirty="0" err="1" smtClean="0"/>
              <a:t>wish</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a:t>
            </a:r>
            <a:r>
              <a:rPr lang="de-DE" baseline="0" dirty="0" err="1" smtClean="0"/>
              <a:t>needs</a:t>
            </a:r>
            <a:r>
              <a:rPr lang="de-DE" baseline="0" dirty="0" smtClean="0"/>
              <a:t> large </a:t>
            </a:r>
            <a:r>
              <a:rPr lang="de-DE" baseline="0" dirty="0" err="1" smtClean="0"/>
              <a:t>data</a:t>
            </a:r>
            <a:r>
              <a:rPr lang="de-DE" baseline="0" dirty="0" smtClean="0"/>
              <a:t> </a:t>
            </a:r>
            <a:r>
              <a:rPr lang="de-DE" baseline="0" dirty="0" err="1" smtClean="0"/>
              <a:t>set</a:t>
            </a:r>
            <a:r>
              <a:rPr lang="de-DE" baseline="0" dirty="0" smtClean="0"/>
              <a:t>.</a:t>
            </a:r>
            <a:endParaRPr dirty="0"/>
          </a:p>
        </p:txBody>
      </p:sp>
      <p:sp>
        <p:nvSpPr>
          <p:cNvPr id="110" name="Shape 1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10" name="Shape 1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5</a:t>
            </a:fld>
            <a:endParaRPr lang="de-DE"/>
          </a:p>
        </p:txBody>
      </p:sp>
    </p:spTree>
    <p:extLst>
      <p:ext uri="{BB962C8B-B14F-4D97-AF65-F5344CB8AC3E}">
        <p14:creationId xmlns:p14="http://schemas.microsoft.com/office/powerpoint/2010/main" val="294071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Why</a:t>
            </a:r>
            <a:r>
              <a:rPr lang="de-DE" dirty="0" smtClean="0"/>
              <a:t> Java?</a:t>
            </a:r>
          </a:p>
          <a:p>
            <a:pPr lvl="2">
              <a:buFont typeface="Arial" panose="020B0604020202020204" pitchFamily="34" charset="0"/>
              <a:buChar char="•"/>
            </a:pPr>
            <a:r>
              <a:rPr lang="de-DE" dirty="0" err="1" smtClean="0"/>
              <a:t>Entire</a:t>
            </a:r>
            <a:r>
              <a:rPr lang="de-DE" dirty="0" smtClean="0"/>
              <a:t> </a:t>
            </a:r>
            <a:r>
              <a:rPr lang="de-DE" dirty="0" err="1" smtClean="0"/>
              <a:t>Openvalut</a:t>
            </a:r>
            <a:r>
              <a:rPr lang="de-DE" dirty="0" smtClean="0"/>
              <a:t> Framework </a:t>
            </a:r>
            <a:r>
              <a:rPr lang="de-DE" dirty="0" err="1" smtClean="0"/>
              <a:t>is</a:t>
            </a:r>
            <a:r>
              <a:rPr lang="de-DE" dirty="0" smtClean="0"/>
              <a:t> </a:t>
            </a:r>
            <a:r>
              <a:rPr lang="de-DE" dirty="0" err="1" smtClean="0"/>
              <a:t>built</a:t>
            </a:r>
            <a:r>
              <a:rPr lang="de-DE" dirty="0" smtClean="0"/>
              <a:t> in Java.</a:t>
            </a:r>
          </a:p>
          <a:p>
            <a:pPr lvl="2">
              <a:buFont typeface="Arial" panose="020B0604020202020204" pitchFamily="34" charset="0"/>
              <a:buChar char="•"/>
            </a:pPr>
            <a:r>
              <a:rPr lang="de-DE" dirty="0" smtClean="0"/>
              <a:t>Framework </a:t>
            </a:r>
            <a:r>
              <a:rPr lang="de-DE" dirty="0" err="1" smtClean="0"/>
              <a:t>to</a:t>
            </a:r>
            <a:r>
              <a:rPr lang="de-DE" dirty="0" smtClean="0"/>
              <a:t> </a:t>
            </a:r>
            <a:r>
              <a:rPr lang="de-DE" dirty="0" err="1" smtClean="0"/>
              <a:t>be</a:t>
            </a:r>
            <a:r>
              <a:rPr lang="de-DE" dirty="0" smtClean="0"/>
              <a:t> </a:t>
            </a:r>
            <a:r>
              <a:rPr lang="de-DE" dirty="0" err="1" smtClean="0"/>
              <a:t>written</a:t>
            </a:r>
            <a:r>
              <a:rPr lang="de-DE" dirty="0" smtClean="0"/>
              <a:t> in Java was </a:t>
            </a:r>
            <a:r>
              <a:rPr lang="de-DE" dirty="0" err="1" smtClean="0"/>
              <a:t>decided</a:t>
            </a:r>
            <a:r>
              <a:rPr lang="de-DE" dirty="0" smtClean="0"/>
              <a:t> </a:t>
            </a:r>
            <a:r>
              <a:rPr lang="de-DE" dirty="0" err="1" smtClean="0"/>
              <a:t>by</a:t>
            </a:r>
            <a:r>
              <a:rPr lang="de-DE" dirty="0" smtClean="0"/>
              <a:t> </a:t>
            </a:r>
            <a:r>
              <a:rPr lang="de-DE" dirty="0" err="1" smtClean="0"/>
              <a:t>Mr.Jens</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252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dk1"/>
                </a:solidFill>
                <a:latin typeface="Calibri"/>
                <a:ea typeface="Calibri"/>
                <a:cs typeface="Calibri"/>
                <a:sym typeface="Calibri"/>
              </a:rPr>
              <a:t>There are numerous browser automation tools available such as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QF-Test, </a:t>
            </a:r>
            <a:r>
              <a:rPr lang="en-US" sz="1200" b="0" i="0" u="none" strike="noStrike" kern="1200" cap="none" baseline="0" dirty="0" err="1" smtClean="0">
                <a:solidFill>
                  <a:schemeClr val="dk1"/>
                </a:solidFill>
                <a:latin typeface="Calibri"/>
                <a:ea typeface="Calibri"/>
                <a:cs typeface="Calibri"/>
                <a:sym typeface="Calibri"/>
              </a:rPr>
              <a:t>Sahi</a:t>
            </a:r>
            <a:r>
              <a:rPr lang="en-US" sz="1200" b="0" i="0" u="none" strike="noStrike" kern="1200" cap="none" baseline="0" dirty="0" smtClean="0">
                <a:solidFill>
                  <a:schemeClr val="dk1"/>
                </a:solidFill>
                <a:latin typeface="Calibri"/>
                <a:ea typeface="Calibri"/>
                <a:cs typeface="Calibri"/>
                <a:sym typeface="Calibri"/>
              </a:rPr>
              <a:t>, </a:t>
            </a:r>
            <a:r>
              <a:rPr lang="en-US" sz="1200" b="0" i="0" u="none" strike="noStrike" kern="1200" cap="none" baseline="0" dirty="0" err="1" smtClean="0">
                <a:solidFill>
                  <a:schemeClr val="dk1"/>
                </a:solidFill>
                <a:latin typeface="Calibri"/>
                <a:ea typeface="Calibri"/>
                <a:cs typeface="Calibri"/>
                <a:sym typeface="Calibri"/>
              </a:rPr>
              <a:t>SOAtest</a:t>
            </a:r>
            <a:r>
              <a:rPr lang="en-US" sz="1200" b="0" i="0" u="none" strike="noStrike" kern="1200" cap="none" baseline="0" dirty="0" smtClean="0">
                <a:solidFill>
                  <a:schemeClr val="dk1"/>
                </a:solidFill>
                <a:latin typeface="Calibri"/>
                <a:ea typeface="Calibri"/>
                <a:cs typeface="Calibri"/>
                <a:sym typeface="Calibri"/>
              </a:rPr>
              <a:t>, </a:t>
            </a:r>
            <a:r>
              <a:rPr lang="en-US" sz="1200" b="0" i="0" u="none" strike="noStrike" kern="1200" cap="none" baseline="0" dirty="0" err="1" smtClean="0">
                <a:solidFill>
                  <a:schemeClr val="dk1"/>
                </a:solidFill>
                <a:latin typeface="Calibri"/>
                <a:ea typeface="Calibri"/>
                <a:cs typeface="Calibri"/>
                <a:sym typeface="Calibri"/>
              </a:rPr>
              <a:t>iMacros</a:t>
            </a:r>
            <a:r>
              <a:rPr lang="en-US" sz="1200" b="0" i="0" u="none" strike="noStrike" kern="1200" cap="none" baseline="0" dirty="0" smtClean="0">
                <a:solidFill>
                  <a:schemeClr val="dk1"/>
                </a:solidFill>
                <a:latin typeface="Calibri"/>
                <a:ea typeface="Calibri"/>
                <a:cs typeface="Calibri"/>
                <a:sym typeface="Calibri"/>
              </a:rPr>
              <a:t>,</a:t>
            </a:r>
          </a:p>
          <a:p>
            <a:r>
              <a:rPr lang="en-US" sz="1200" b="0" i="0" u="none" strike="noStrike" kern="1200" cap="none" baseline="0" dirty="0" smtClean="0">
                <a:solidFill>
                  <a:schemeClr val="dk1"/>
                </a:solidFill>
                <a:latin typeface="Calibri"/>
                <a:ea typeface="Calibri"/>
                <a:cs typeface="Calibri"/>
                <a:sym typeface="Calibri"/>
              </a:rPr>
              <a:t>Selenium and so on.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can automate website by taking screenshots. It helps to visually automate</a:t>
            </a:r>
          </a:p>
          <a:p>
            <a:r>
              <a:rPr lang="en-US" sz="1200" b="0" i="0" u="none" strike="noStrike" kern="1200" cap="none" baseline="0" dirty="0" smtClean="0">
                <a:solidFill>
                  <a:schemeClr val="dk1"/>
                </a:solidFill>
                <a:latin typeface="Calibri"/>
                <a:ea typeface="Calibri"/>
                <a:cs typeface="Calibri"/>
                <a:sym typeface="Calibri"/>
              </a:rPr>
              <a:t>tasks and makes web automation </a:t>
            </a:r>
            <a:r>
              <a:rPr lang="en-US" sz="1200" b="0" i="0" u="none" strike="noStrike" kern="1200" cap="none" baseline="0" dirty="0" err="1" smtClean="0">
                <a:solidFill>
                  <a:schemeClr val="dk1"/>
                </a:solidFill>
                <a:latin typeface="Calibri"/>
                <a:ea typeface="Calibri"/>
                <a:cs typeface="Calibri"/>
                <a:sym typeface="Calibri"/>
              </a:rPr>
              <a:t>intresting</a:t>
            </a:r>
            <a:r>
              <a:rPr lang="en-US" sz="1200" b="0" i="0" u="none" strike="noStrike" kern="1200" cap="none" baseline="0" dirty="0" smtClean="0">
                <a:solidFill>
                  <a:schemeClr val="dk1"/>
                </a:solidFill>
                <a:latin typeface="Calibri"/>
                <a:ea typeface="Calibri"/>
                <a:cs typeface="Calibri"/>
                <a:sym typeface="Calibri"/>
              </a:rPr>
              <a:t>. Using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a:t>
            </a:r>
            <a:r>
              <a:rPr lang="en-US" sz="1200" b="0" i="0" u="none" strike="noStrike" kern="1200" cap="none" baseline="0" dirty="0" err="1" smtClean="0">
                <a:solidFill>
                  <a:schemeClr val="dk1"/>
                </a:solidFill>
                <a:latin typeface="Calibri"/>
                <a:ea typeface="Calibri"/>
                <a:cs typeface="Calibri"/>
                <a:sym typeface="Calibri"/>
              </a:rPr>
              <a:t>soutions</a:t>
            </a:r>
            <a:r>
              <a:rPr lang="en-US" sz="1200" b="0" i="0" u="none" strike="noStrike" kern="1200" cap="none" baseline="0" dirty="0" smtClean="0">
                <a:solidFill>
                  <a:schemeClr val="dk1"/>
                </a:solidFill>
                <a:latin typeface="Calibri"/>
                <a:ea typeface="Calibri"/>
                <a:cs typeface="Calibri"/>
                <a:sym typeface="Calibri"/>
              </a:rPr>
              <a:t> can be created for web automation,</a:t>
            </a:r>
          </a:p>
          <a:p>
            <a:r>
              <a:rPr lang="en-US" sz="1200" b="0" i="0" u="none" strike="noStrike" kern="1200" cap="none" baseline="0" dirty="0" smtClean="0">
                <a:solidFill>
                  <a:schemeClr val="dk1"/>
                </a:solidFill>
                <a:latin typeface="Calibri"/>
                <a:ea typeface="Calibri"/>
                <a:cs typeface="Calibri"/>
                <a:sym typeface="Calibri"/>
              </a:rPr>
              <a:t>web scraping or web testing in just few minutes. It works on the visual website similar to how we human</a:t>
            </a:r>
          </a:p>
          <a:p>
            <a:r>
              <a:rPr lang="en-US" sz="1200" b="0" i="0" u="none" strike="noStrike" kern="1200" cap="none" baseline="0" dirty="0" smtClean="0">
                <a:solidFill>
                  <a:schemeClr val="dk1"/>
                </a:solidFill>
                <a:latin typeface="Calibri"/>
                <a:ea typeface="Calibri"/>
                <a:cs typeface="Calibri"/>
                <a:sym typeface="Calibri"/>
              </a:rPr>
              <a:t>does. </a:t>
            </a:r>
            <a:r>
              <a:rPr lang="en-US" sz="1200" b="0" i="0" u="none" strike="noStrike" kern="1200" cap="none" baseline="0" dirty="0" err="1" smtClean="0">
                <a:solidFill>
                  <a:schemeClr val="dk1"/>
                </a:solidFill>
                <a:latin typeface="Calibri"/>
                <a:ea typeface="Calibri"/>
                <a:cs typeface="Calibri"/>
                <a:sym typeface="Calibri"/>
              </a:rPr>
              <a:t>Kantu's</a:t>
            </a:r>
            <a:r>
              <a:rPr lang="en-US" sz="1200" b="0" i="0" u="none" strike="noStrike" kern="1200" cap="none" baseline="0" dirty="0" smtClean="0">
                <a:solidFill>
                  <a:schemeClr val="dk1"/>
                </a:solidFill>
                <a:latin typeface="Calibri"/>
                <a:ea typeface="Calibri"/>
                <a:cs typeface="Calibri"/>
                <a:sym typeface="Calibri"/>
              </a:rPr>
              <a:t> visual approach speeds up web automation projects tenfold. But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uses only screen</a:t>
            </a:r>
          </a:p>
          <a:p>
            <a:r>
              <a:rPr lang="en-US" sz="1200" b="0" i="0" u="none" strike="noStrike" kern="1200" cap="none" baseline="0" dirty="0" smtClean="0">
                <a:solidFill>
                  <a:schemeClr val="dk1"/>
                </a:solidFill>
                <a:latin typeface="Calibri"/>
                <a:ea typeface="Calibri"/>
                <a:cs typeface="Calibri"/>
                <a:sym typeface="Calibri"/>
              </a:rPr>
              <a:t>shots as scripting language and not CSS or DOM object which is needed in our project work. QF-Test is</a:t>
            </a:r>
          </a:p>
          <a:p>
            <a:r>
              <a:rPr lang="en-US" sz="1200" b="0" i="0" u="none" strike="noStrike" kern="1200" cap="none" baseline="0" dirty="0" smtClean="0">
                <a:solidFill>
                  <a:schemeClr val="dk1"/>
                </a:solidFill>
                <a:latin typeface="Calibri"/>
                <a:ea typeface="Calibri"/>
                <a:cs typeface="Calibri"/>
                <a:sym typeface="Calibri"/>
              </a:rPr>
              <a:t>a cross platform software tool for the GUI test automation and specializes in automating test cases rather</a:t>
            </a:r>
          </a:p>
          <a:p>
            <a:r>
              <a:rPr lang="en-US" sz="1200" b="0" i="0" u="none" strike="noStrike" kern="1200" cap="none" baseline="0" dirty="0" smtClean="0">
                <a:solidFill>
                  <a:schemeClr val="dk1"/>
                </a:solidFill>
                <a:latin typeface="Calibri"/>
                <a:ea typeface="Calibri"/>
                <a:cs typeface="Calibri"/>
                <a:sym typeface="Calibri"/>
              </a:rPr>
              <a:t>than any implementation of a Task. QF-Test's capture/replay function enables recording of tests for</a:t>
            </a:r>
          </a:p>
          <a:p>
            <a:r>
              <a:rPr lang="en-US" sz="1200" b="0" i="0" u="none" strike="noStrike" kern="1200" cap="none" baseline="0" dirty="0" smtClean="0">
                <a:solidFill>
                  <a:schemeClr val="dk1"/>
                </a:solidFill>
                <a:latin typeface="Calibri"/>
                <a:ea typeface="Calibri"/>
                <a:cs typeface="Calibri"/>
                <a:sym typeface="Calibri"/>
              </a:rPr>
              <a:t>beginners, while modularization allows for creating large test suites in a concise arrangement. QF-Test</a:t>
            </a:r>
          </a:p>
          <a:p>
            <a:r>
              <a:rPr lang="en-US" sz="1200" b="0" i="0" u="none" strike="noStrike" kern="1200" cap="none" baseline="0" dirty="0" smtClean="0">
                <a:solidFill>
                  <a:schemeClr val="dk1"/>
                </a:solidFill>
                <a:latin typeface="Calibri"/>
                <a:ea typeface="Calibri"/>
                <a:cs typeface="Calibri"/>
                <a:sym typeface="Calibri"/>
              </a:rPr>
              <a:t>uses visual scripting, </a:t>
            </a:r>
            <a:r>
              <a:rPr lang="en-US" sz="1200" b="0" i="0" u="none" strike="noStrike" kern="1200" cap="none" baseline="0" dirty="0" err="1" smtClean="0">
                <a:solidFill>
                  <a:schemeClr val="dk1"/>
                </a:solidFill>
                <a:latin typeface="Calibri"/>
                <a:ea typeface="Calibri"/>
                <a:cs typeface="Calibri"/>
                <a:sym typeface="Calibri"/>
              </a:rPr>
              <a:t>Jython</a:t>
            </a:r>
            <a:r>
              <a:rPr lang="en-US" sz="1200" b="0" i="0" u="none" strike="noStrike" kern="1200" cap="none" baseline="0" dirty="0" smtClean="0">
                <a:solidFill>
                  <a:schemeClr val="dk1"/>
                </a:solidFill>
                <a:latin typeface="Calibri"/>
                <a:ea typeface="Calibri"/>
                <a:cs typeface="Calibri"/>
                <a:sym typeface="Calibri"/>
              </a:rPr>
              <a:t> and Groovy as scripting language. </a:t>
            </a:r>
            <a:r>
              <a:rPr lang="en-US" sz="1200" b="0" i="0" u="none" strike="noStrike" kern="1200" cap="none" baseline="0" dirty="0" err="1" smtClean="0">
                <a:solidFill>
                  <a:schemeClr val="dk1"/>
                </a:solidFill>
                <a:latin typeface="Calibri"/>
                <a:ea typeface="Calibri"/>
                <a:cs typeface="Calibri"/>
                <a:sym typeface="Calibri"/>
              </a:rPr>
              <a:t>Sahi</a:t>
            </a:r>
            <a:r>
              <a:rPr lang="en-US" sz="1200" b="0" i="0" u="none" strike="noStrike" kern="1200" cap="none" baseline="0" dirty="0" smtClean="0">
                <a:solidFill>
                  <a:schemeClr val="dk1"/>
                </a:solidFill>
                <a:latin typeface="Calibri"/>
                <a:ea typeface="Calibri"/>
                <a:cs typeface="Calibri"/>
                <a:sym typeface="Calibri"/>
              </a:rPr>
              <a:t> uses it's own </a:t>
            </a:r>
            <a:r>
              <a:rPr lang="en-US" sz="1200" b="0" i="0" u="none" strike="noStrike" kern="1200" cap="none" baseline="0" dirty="0" err="1" smtClean="0">
                <a:solidFill>
                  <a:schemeClr val="dk1"/>
                </a:solidFill>
                <a:latin typeface="Calibri"/>
                <a:ea typeface="Calibri"/>
                <a:cs typeface="Calibri"/>
                <a:sym typeface="Calibri"/>
              </a:rPr>
              <a:t>Sahi</a:t>
            </a:r>
            <a:r>
              <a:rPr lang="en-US" sz="1200" b="0" i="0" u="none" strike="noStrike" kern="1200" cap="none" baseline="0" dirty="0" smtClean="0">
                <a:solidFill>
                  <a:schemeClr val="dk1"/>
                </a:solidFill>
                <a:latin typeface="Calibri"/>
                <a:ea typeface="Calibri"/>
                <a:cs typeface="Calibri"/>
                <a:sym typeface="Calibri"/>
              </a:rPr>
              <a:t> script whereas</a:t>
            </a:r>
          </a:p>
          <a:p>
            <a:r>
              <a:rPr lang="en-US" sz="1200" b="0" i="0" u="none" strike="noStrike" kern="1200" cap="none" baseline="0" dirty="0" smtClean="0">
                <a:solidFill>
                  <a:schemeClr val="dk1"/>
                </a:solidFill>
                <a:latin typeface="Calibri"/>
                <a:ea typeface="Calibri"/>
                <a:cs typeface="Calibri"/>
                <a:sym typeface="Calibri"/>
              </a:rPr>
              <a:t>Selenium supports Ruby, Java, </a:t>
            </a:r>
            <a:r>
              <a:rPr lang="en-US" sz="1200" b="0" i="0" u="none" strike="noStrike" kern="1200" cap="none" baseline="0" dirty="0" err="1" smtClean="0">
                <a:solidFill>
                  <a:schemeClr val="dk1"/>
                </a:solidFill>
                <a:latin typeface="Calibri"/>
                <a:ea typeface="Calibri"/>
                <a:cs typeface="Calibri"/>
                <a:sym typeface="Calibri"/>
              </a:rPr>
              <a:t>NodeJS</a:t>
            </a:r>
            <a:r>
              <a:rPr lang="en-US" sz="1200" b="0" i="0" u="none" strike="noStrike" kern="1200" cap="none" baseline="0" dirty="0" smtClean="0">
                <a:solidFill>
                  <a:schemeClr val="dk1"/>
                </a:solidFill>
                <a:latin typeface="Calibri"/>
                <a:ea typeface="Calibri"/>
                <a:cs typeface="Calibri"/>
                <a:sym typeface="Calibri"/>
              </a:rPr>
              <a:t>, PHP, Perl, Python, C#, Groovy as scripting language.</a:t>
            </a:r>
          </a:p>
          <a:p>
            <a:r>
              <a:rPr lang="en-US" sz="1200" b="0" i="0" u="none" strike="noStrike" kern="1200" cap="none" baseline="0" dirty="0" smtClean="0">
                <a:solidFill>
                  <a:schemeClr val="dk1"/>
                </a:solidFill>
                <a:latin typeface="Calibri"/>
                <a:ea typeface="Calibri"/>
                <a:cs typeface="Calibri"/>
                <a:sym typeface="Calibri"/>
              </a:rPr>
              <a:t>In addition, the web driver provided by Selenium for Internet Explorer is very reliable, sophisticated</a:t>
            </a:r>
          </a:p>
          <a:p>
            <a:r>
              <a:rPr lang="en-US" sz="1200" b="0" i="0" u="none" strike="noStrike" kern="1200" cap="none" baseline="0" dirty="0" smtClean="0">
                <a:solidFill>
                  <a:schemeClr val="dk1"/>
                </a:solidFill>
                <a:latin typeface="Calibri"/>
                <a:ea typeface="Calibri"/>
                <a:cs typeface="Calibri"/>
                <a:sym typeface="Calibri"/>
              </a:rPr>
              <a:t>and most important it is Open source. Because of added advantage, selenium was chosen to work on.</a:t>
            </a:r>
          </a:p>
          <a:p>
            <a:r>
              <a:rPr lang="en-US" sz="1200" b="0" i="0" u="none" strike="noStrike" kern="1200" cap="none" baseline="0" dirty="0" smtClean="0">
                <a:solidFill>
                  <a:schemeClr val="dk1"/>
                </a:solidFill>
                <a:latin typeface="Calibri"/>
                <a:ea typeface="Calibri"/>
                <a:cs typeface="Calibri"/>
                <a:sym typeface="Calibri"/>
              </a:rPr>
              <a:t>Selenium[11] is a browser automation tool; mostly used to simulate user interaction on web applications.</a:t>
            </a:r>
          </a:p>
          <a:p>
            <a:r>
              <a:rPr lang="en-US" sz="1200" b="0" i="0" u="none" strike="noStrike" kern="1200" cap="none" baseline="0" dirty="0" smtClean="0">
                <a:solidFill>
                  <a:schemeClr val="dk1"/>
                </a:solidFill>
                <a:latin typeface="Calibri"/>
                <a:ea typeface="Calibri"/>
                <a:cs typeface="Calibri"/>
                <a:sym typeface="Calibri"/>
              </a:rPr>
              <a:t>The browser control is automated so that repetitive tasks can be easily achieved with it. One of Selenium's</a:t>
            </a:r>
          </a:p>
          <a:p>
            <a:r>
              <a:rPr lang="en-US" sz="1200" b="0" i="0" u="none" strike="noStrike" kern="1200" cap="none" baseline="0" dirty="0" smtClean="0">
                <a:solidFill>
                  <a:schemeClr val="dk1"/>
                </a:solidFill>
                <a:latin typeface="Calibri"/>
                <a:ea typeface="Calibri"/>
                <a:cs typeface="Calibri"/>
                <a:sym typeface="Calibri"/>
              </a:rPr>
              <a:t>key features is the support for executing one's tests on multiple browser platforms. Selenium, is a</a:t>
            </a:r>
          </a:p>
          <a:p>
            <a:r>
              <a:rPr lang="en-US" sz="1200" b="0" i="0" u="none" strike="noStrike" kern="1200" cap="none" baseline="0" dirty="0" smtClean="0">
                <a:solidFill>
                  <a:schemeClr val="dk1"/>
                </a:solidFill>
                <a:latin typeface="Calibri"/>
                <a:ea typeface="Calibri"/>
                <a:cs typeface="Calibri"/>
                <a:sym typeface="Calibri"/>
              </a:rPr>
              <a:t>combination of selenium IDE, selenium Web driver and selenium gird. Selenium grid helps to use the</a:t>
            </a:r>
          </a:p>
          <a:p>
            <a:r>
              <a:rPr lang="en-US" sz="1200" b="0" i="0" u="none" strike="noStrike" kern="1200" cap="none" baseline="0" dirty="0" smtClean="0">
                <a:solidFill>
                  <a:schemeClr val="dk1"/>
                </a:solidFill>
                <a:latin typeface="Calibri"/>
                <a:ea typeface="Calibri"/>
                <a:cs typeface="Calibri"/>
                <a:sym typeface="Calibri"/>
              </a:rPr>
              <a:t>selenium APIs to control browser instances distributed over a grid of machines. Selenium IDE is an</a:t>
            </a:r>
          </a:p>
          <a:p>
            <a:r>
              <a:rPr lang="en-US" sz="1200" b="0" i="0" u="none" strike="noStrike" kern="1200" cap="none" baseline="0" dirty="0" smtClean="0">
                <a:solidFill>
                  <a:schemeClr val="dk1"/>
                </a:solidFill>
                <a:latin typeface="Calibri"/>
                <a:ea typeface="Calibri"/>
                <a:cs typeface="Calibri"/>
                <a:sym typeface="Calibri"/>
              </a:rPr>
              <a:t>extension for Firefox used to record and playback tests. Selenium uses lot of Jargon.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80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475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folie">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248369" y="427037"/>
            <a:ext cx="8639175" cy="1382268"/>
          </a:xfrm>
          <a:prstGeom prst="rect">
            <a:avLst/>
          </a:prstGeom>
          <a:noFill/>
          <a:ln>
            <a:noFill/>
          </a:ln>
        </p:spPr>
      </p:pic>
      <p:sp>
        <p:nvSpPr>
          <p:cNvPr id="24" name="Shape 24"/>
          <p:cNvSpPr txBox="1">
            <a:spLocks noGrp="1"/>
          </p:cNvSpPr>
          <p:nvPr>
            <p:ph type="subTitle" idx="1"/>
          </p:nvPr>
        </p:nvSpPr>
        <p:spPr>
          <a:xfrm>
            <a:off x="984470" y="3748846"/>
            <a:ext cx="7175060" cy="1143007"/>
          </a:xfrm>
          <a:prstGeom prst="rect">
            <a:avLst/>
          </a:prstGeom>
          <a:noFill/>
          <a:ln>
            <a:noFill/>
          </a:ln>
        </p:spPr>
        <p:txBody>
          <a:bodyPr lIns="91425" tIns="91425" rIns="91425" bIns="91425" anchor="t" anchorCtr="0"/>
          <a:lstStyle>
            <a:lvl1pPr marL="0" marR="0" lvl="0" indent="0" algn="ctr" rtl="0">
              <a:lnSpc>
                <a:spcPct val="100000"/>
              </a:lnSpc>
              <a:spcBef>
                <a:spcPts val="400"/>
              </a:spcBef>
              <a:spcAft>
                <a:spcPts val="0"/>
              </a:spcAft>
              <a:buClr>
                <a:srgbClr val="243572"/>
              </a:buClr>
              <a:buFont typeface="Noto Sans Symbols"/>
              <a:buNone/>
              <a:defRPr sz="2000" b="0" i="0" u="none" strike="noStrike" cap="none">
                <a:solidFill>
                  <a:srgbClr val="243572"/>
                </a:solidFill>
                <a:latin typeface="Calibri"/>
                <a:ea typeface="Calibri"/>
                <a:cs typeface="Calibri"/>
                <a:sym typeface="Calibri"/>
              </a:defRPr>
            </a:lvl1pPr>
            <a:lvl2pPr marL="457200" marR="0" lvl="1" indent="0" algn="ctr" rtl="0">
              <a:lnSpc>
                <a:spcPct val="100000"/>
              </a:lnSpc>
              <a:spcBef>
                <a:spcPts val="400"/>
              </a:spcBef>
              <a:spcAft>
                <a:spcPts val="0"/>
              </a:spcAft>
              <a:buClr>
                <a:srgbClr val="888888"/>
              </a:buClr>
              <a:buFont typeface="Noto Sans Symbols"/>
              <a:buNone/>
              <a:defRPr sz="20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360"/>
              </a:spcBef>
              <a:spcAft>
                <a:spcPts val="0"/>
              </a:spcAft>
              <a:buClr>
                <a:srgbClr val="888888"/>
              </a:buClr>
              <a:buFont typeface="Noto Sans Symbols"/>
              <a:buNone/>
              <a:defRPr sz="18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Font typeface="Noto Sans Symbols"/>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Font typeface="Noto Sans Symbols"/>
              <a:buNone/>
              <a:defRPr sz="18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title"/>
          </p:nvPr>
        </p:nvSpPr>
        <p:spPr>
          <a:xfrm>
            <a:off x="988376" y="2541668"/>
            <a:ext cx="7167245" cy="1071570"/>
          </a:xfrm>
          <a:prstGeom prst="rect">
            <a:avLst/>
          </a:prstGeom>
          <a:noFill/>
          <a:ln>
            <a:noFill/>
          </a:ln>
        </p:spPr>
        <p:txBody>
          <a:bodyPr lIns="91425" tIns="91425" rIns="91425" bIns="91425" anchor="ctr" anchorCtr="0"/>
          <a:lstStyle>
            <a:lvl1pPr marL="0" marR="0" lvl="0" indent="0" algn="ctr" rtl="0">
              <a:spcBef>
                <a:spcPts val="0"/>
              </a:spcBef>
              <a:buClr>
                <a:srgbClr val="243572"/>
              </a:buClr>
              <a:buFont typeface="Calibri"/>
              <a:buNone/>
              <a:defRPr sz="36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p:nvPr/>
        </p:nvSpPr>
        <p:spPr>
          <a:xfrm>
            <a:off x="2743200" y="1981200"/>
            <a:ext cx="5486399" cy="838199"/>
          </a:xfrm>
          <a:prstGeom prst="rect">
            <a:avLst/>
          </a:prstGeom>
          <a:noFill/>
          <a:ln>
            <a:noFill/>
          </a:ln>
        </p:spPr>
        <p:txBody>
          <a:bodyPr lIns="79375" tIns="39675" rIns="79375" bIns="39675" anchor="ctr" anchorCtr="0">
            <a:noAutofit/>
          </a:bodyPr>
          <a:lstStyle/>
          <a:p>
            <a:pPr marL="0" marR="0" lvl="0" indent="0" algn="l" rtl="0">
              <a:spcBef>
                <a:spcPts val="0"/>
              </a:spcBef>
              <a:buNone/>
            </a:pPr>
            <a:endParaRPr sz="4800" b="1" i="1" u="none" strike="noStrike" cap="none">
              <a:solidFill>
                <a:srgbClr val="CCCCFF"/>
              </a:solidFill>
              <a:latin typeface="Calibri"/>
              <a:ea typeface="Calibri"/>
              <a:cs typeface="Calibri"/>
              <a:sym typeface="Calibri"/>
            </a:endParaRPr>
          </a:p>
        </p:txBody>
      </p:sp>
      <p:sp>
        <p:nvSpPr>
          <p:cNvPr id="27" name="Shape 27"/>
          <p:cNvSpPr/>
          <p:nvPr/>
        </p:nvSpPr>
        <p:spPr>
          <a:xfrm>
            <a:off x="250825" y="196850"/>
            <a:ext cx="8642349" cy="144462"/>
          </a:xfrm>
          <a:prstGeom prst="rect">
            <a:avLst/>
          </a:prstGeom>
          <a:solidFill>
            <a:srgbClr val="9C1C2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28" name="Shape 28" descr="tud_logo"/>
          <p:cNvPicPr preferRelativeResize="0"/>
          <p:nvPr/>
        </p:nvPicPr>
        <p:blipFill rotWithShape="1">
          <a:blip r:embed="rId3">
            <a:alphaModFix/>
          </a:blip>
          <a:srcRect r="5452"/>
          <a:stretch/>
        </p:blipFill>
        <p:spPr>
          <a:xfrm>
            <a:off x="7172325" y="657225"/>
            <a:ext cx="1873249" cy="792162"/>
          </a:xfrm>
          <a:prstGeom prst="rect">
            <a:avLst/>
          </a:prstGeom>
          <a:noFill/>
          <a:ln>
            <a:noFill/>
          </a:ln>
        </p:spPr>
      </p:pic>
      <p:sp>
        <p:nvSpPr>
          <p:cNvPr id="29" name="Shape 29"/>
          <p:cNvSpPr/>
          <p:nvPr/>
        </p:nvSpPr>
        <p:spPr>
          <a:xfrm>
            <a:off x="250825" y="360362"/>
            <a:ext cx="8640762" cy="14287"/>
          </a:xfrm>
          <a:prstGeom prst="rect">
            <a:avLst/>
          </a:prstGeom>
          <a:solidFill>
            <a:srgbClr val="000000"/>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Inhalt">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285719" y="1391920"/>
            <a:ext cx="8572560" cy="5037476"/>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
        <p:nvSpPr>
          <p:cNvPr id="45" name="Shape 45"/>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179388" marR="0" lvl="0" indent="-1587" algn="l" rtl="0">
              <a:lnSpc>
                <a:spcPct val="100000"/>
              </a:lnSpc>
              <a:spcBef>
                <a:spcPts val="560"/>
              </a:spcBef>
              <a:spcAft>
                <a:spcPts val="0"/>
              </a:spcAft>
              <a:buClr>
                <a:srgbClr val="243572"/>
              </a:buClr>
              <a:buSzPct val="100000"/>
              <a:buFont typeface="Noto Sans Symbols"/>
              <a:buChar char="▪"/>
              <a:defRPr sz="2800" b="0" i="0" u="none" strike="noStrike" cap="none">
                <a:solidFill>
                  <a:srgbClr val="243572"/>
                </a:solidFill>
                <a:latin typeface="Calibri"/>
                <a:ea typeface="Calibri"/>
                <a:cs typeface="Calibri"/>
                <a:sym typeface="Calibri"/>
              </a:defRPr>
            </a:lvl1pPr>
            <a:lvl2pPr marL="349250" marR="0" lvl="1" indent="-19050"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2pPr>
            <a:lvl3pPr marL="538163" marR="0" lvl="2" indent="-68262"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179388" marR="0" lvl="0" indent="-1587" algn="l" rtl="0">
              <a:lnSpc>
                <a:spcPct val="100000"/>
              </a:lnSpc>
              <a:spcBef>
                <a:spcPts val="560"/>
              </a:spcBef>
              <a:spcAft>
                <a:spcPts val="0"/>
              </a:spcAft>
              <a:buClr>
                <a:srgbClr val="243572"/>
              </a:buClr>
              <a:buSzPct val="100000"/>
              <a:buFont typeface="Noto Sans Symbols"/>
              <a:buChar char="▪"/>
              <a:defRPr sz="2800" b="0" i="0" u="none" strike="noStrike" cap="none">
                <a:solidFill>
                  <a:srgbClr val="243572"/>
                </a:solidFill>
                <a:latin typeface="Calibri"/>
                <a:ea typeface="Calibri"/>
                <a:cs typeface="Calibri"/>
                <a:sym typeface="Calibri"/>
              </a:defRPr>
            </a:lvl1pPr>
            <a:lvl2pPr marL="349250" marR="0" lvl="1" indent="-19050"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2pPr>
            <a:lvl3pPr marL="538163" marR="0" lvl="2" indent="-68262"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rgbClr val="243572"/>
              </a:buClr>
              <a:buFont typeface="Noto Sans Symbols"/>
              <a:buNone/>
              <a:defRPr sz="2400" b="1" i="0" u="none" strike="noStrike" cap="none">
                <a:solidFill>
                  <a:srgbClr val="243572"/>
                </a:solidFill>
                <a:latin typeface="Calibri"/>
                <a:ea typeface="Calibri"/>
                <a:cs typeface="Calibri"/>
                <a:sym typeface="Calibri"/>
              </a:defRPr>
            </a:lvl1pPr>
            <a:lvl2pPr marL="457200" marR="0" lvl="1" indent="0" algn="l" rtl="0">
              <a:lnSpc>
                <a:spcPct val="100000"/>
              </a:lnSpc>
              <a:spcBef>
                <a:spcPts val="400"/>
              </a:spcBef>
              <a:spcAft>
                <a:spcPts val="0"/>
              </a:spcAft>
              <a:buClr>
                <a:srgbClr val="243572"/>
              </a:buClr>
              <a:buFont typeface="Noto Sans Symbols"/>
              <a:buNone/>
              <a:defRPr sz="2000" b="1" i="0" u="none" strike="noStrike" cap="none">
                <a:solidFill>
                  <a:srgbClr val="243572"/>
                </a:solidFill>
                <a:latin typeface="Calibri"/>
                <a:ea typeface="Calibri"/>
                <a:cs typeface="Calibri"/>
                <a:sym typeface="Calibri"/>
              </a:defRPr>
            </a:lvl2pPr>
            <a:lvl3pPr marL="914400" marR="0" lvl="2" indent="0" algn="l" rtl="0">
              <a:lnSpc>
                <a:spcPct val="100000"/>
              </a:lnSpc>
              <a:spcBef>
                <a:spcPts val="360"/>
              </a:spcBef>
              <a:spcAft>
                <a:spcPts val="0"/>
              </a:spcAft>
              <a:buClr>
                <a:srgbClr val="243572"/>
              </a:buClr>
              <a:buFont typeface="Noto Sans Symbols"/>
              <a:buNone/>
              <a:defRPr sz="1800" b="1" i="0" u="none" strike="noStrike" cap="none">
                <a:solidFill>
                  <a:srgbClr val="243572"/>
                </a:solidFill>
                <a:latin typeface="Calibri"/>
                <a:ea typeface="Calibri"/>
                <a:cs typeface="Calibri"/>
                <a:sym typeface="Calibri"/>
              </a:defRPr>
            </a:lvl3pPr>
            <a:lvl4pPr marL="1371600" marR="0" lvl="3"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4pPr>
            <a:lvl5pPr marL="1828800" marR="0" lvl="4"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825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4pPr>
            <a:lvl5pPr marL="908050" marR="0" lvl="4" indent="-952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rgbClr val="243572"/>
              </a:buClr>
              <a:buFont typeface="Noto Sans Symbols"/>
              <a:buNone/>
              <a:defRPr sz="2400" b="1" i="0" u="none" strike="noStrike" cap="none">
                <a:solidFill>
                  <a:srgbClr val="243572"/>
                </a:solidFill>
                <a:latin typeface="Calibri"/>
                <a:ea typeface="Calibri"/>
                <a:cs typeface="Calibri"/>
                <a:sym typeface="Calibri"/>
              </a:defRPr>
            </a:lvl1pPr>
            <a:lvl2pPr marL="457200" marR="0" lvl="1" indent="0" algn="l" rtl="0">
              <a:lnSpc>
                <a:spcPct val="100000"/>
              </a:lnSpc>
              <a:spcBef>
                <a:spcPts val="400"/>
              </a:spcBef>
              <a:spcAft>
                <a:spcPts val="0"/>
              </a:spcAft>
              <a:buClr>
                <a:srgbClr val="243572"/>
              </a:buClr>
              <a:buFont typeface="Noto Sans Symbols"/>
              <a:buNone/>
              <a:defRPr sz="2000" b="1" i="0" u="none" strike="noStrike" cap="none">
                <a:solidFill>
                  <a:srgbClr val="243572"/>
                </a:solidFill>
                <a:latin typeface="Calibri"/>
                <a:ea typeface="Calibri"/>
                <a:cs typeface="Calibri"/>
                <a:sym typeface="Calibri"/>
              </a:defRPr>
            </a:lvl2pPr>
            <a:lvl3pPr marL="914400" marR="0" lvl="2" indent="0" algn="l" rtl="0">
              <a:lnSpc>
                <a:spcPct val="100000"/>
              </a:lnSpc>
              <a:spcBef>
                <a:spcPts val="360"/>
              </a:spcBef>
              <a:spcAft>
                <a:spcPts val="0"/>
              </a:spcAft>
              <a:buClr>
                <a:srgbClr val="243572"/>
              </a:buClr>
              <a:buFont typeface="Noto Sans Symbols"/>
              <a:buNone/>
              <a:defRPr sz="1800" b="1" i="0" u="none" strike="noStrike" cap="none">
                <a:solidFill>
                  <a:srgbClr val="243572"/>
                </a:solidFill>
                <a:latin typeface="Calibri"/>
                <a:ea typeface="Calibri"/>
                <a:cs typeface="Calibri"/>
                <a:sym typeface="Calibri"/>
              </a:defRPr>
            </a:lvl3pPr>
            <a:lvl4pPr marL="1371600" marR="0" lvl="3"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4pPr>
            <a:lvl5pPr marL="1828800" marR="0" lvl="4"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825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4pPr>
            <a:lvl5pPr marL="908050" marR="0" lvl="4" indent="-952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285719" y="1391920"/>
            <a:ext cx="8572560" cy="5037476"/>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de-DE" sz="1000" b="0" i="0" u="none" strike="noStrike" cap="none">
              <a:solidFill>
                <a:srgbClr val="888888"/>
              </a:solidFill>
              <a:latin typeface="Calibri"/>
              <a:ea typeface="Calibri"/>
              <a:cs typeface="Calibri"/>
              <a:sym typeface="Calibri"/>
            </a:endParaRPr>
          </a:p>
        </p:txBody>
      </p:sp>
      <p:sp>
        <p:nvSpPr>
          <p:cNvPr id="14" name="Shape 14"/>
          <p:cNvSpPr/>
          <p:nvPr/>
        </p:nvSpPr>
        <p:spPr>
          <a:xfrm>
            <a:off x="250583" y="368300"/>
            <a:ext cx="8642837" cy="1081088"/>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dk1"/>
              </a:solidFill>
              <a:latin typeface="Calibri"/>
              <a:ea typeface="Calibri"/>
              <a:cs typeface="Calibri"/>
              <a:sym typeface="Calibri"/>
            </a:endParaRPr>
          </a:p>
        </p:txBody>
      </p:sp>
      <p:sp>
        <p:nvSpPr>
          <p:cNvPr id="15" name="Shape 15"/>
          <p:cNvSpPr/>
          <p:nvPr/>
        </p:nvSpPr>
        <p:spPr>
          <a:xfrm>
            <a:off x="250583" y="196852"/>
            <a:ext cx="8640000" cy="125999"/>
          </a:xfrm>
          <a:prstGeom prst="rect">
            <a:avLst/>
          </a:prstGeom>
          <a:solidFill>
            <a:srgbClr val="9C1C26"/>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alibri"/>
              <a:ea typeface="Calibri"/>
              <a:cs typeface="Calibri"/>
              <a:sym typeface="Calibri"/>
            </a:endParaRPr>
          </a:p>
        </p:txBody>
      </p:sp>
      <p:pic>
        <p:nvPicPr>
          <p:cNvPr id="16" name="Shape 16" descr="tud_logo"/>
          <p:cNvPicPr preferRelativeResize="0"/>
          <p:nvPr/>
        </p:nvPicPr>
        <p:blipFill rotWithShape="1">
          <a:blip r:embed="rId7">
            <a:alphaModFix/>
          </a:blip>
          <a:srcRect/>
          <a:stretch/>
        </p:blipFill>
        <p:spPr>
          <a:xfrm>
            <a:off x="7297904" y="466408"/>
            <a:ext cx="1612809" cy="681672"/>
          </a:xfrm>
          <a:prstGeom prst="rect">
            <a:avLst/>
          </a:prstGeom>
          <a:noFill/>
          <a:ln>
            <a:noFill/>
          </a:ln>
        </p:spPr>
      </p:pic>
      <p:cxnSp>
        <p:nvCxnSpPr>
          <p:cNvPr id="17" name="Shape 17"/>
          <p:cNvCxnSpPr/>
          <p:nvPr/>
        </p:nvCxnSpPr>
        <p:spPr>
          <a:xfrm>
            <a:off x="250583" y="1296987"/>
            <a:ext cx="8641372" cy="0"/>
          </a:xfrm>
          <a:prstGeom prst="straightConnector1">
            <a:avLst/>
          </a:prstGeom>
          <a:noFill/>
          <a:ln w="19050" cap="flat" cmpd="sng">
            <a:solidFill>
              <a:srgbClr val="243572"/>
            </a:solidFill>
            <a:prstDash val="solid"/>
            <a:round/>
            <a:headEnd type="none" w="med" len="med"/>
            <a:tailEnd type="none" w="med" len="med"/>
          </a:ln>
        </p:spPr>
      </p:cxnSp>
      <p:cxnSp>
        <p:nvCxnSpPr>
          <p:cNvPr id="18" name="Shape 18"/>
          <p:cNvCxnSpPr/>
          <p:nvPr/>
        </p:nvCxnSpPr>
        <p:spPr>
          <a:xfrm>
            <a:off x="250583" y="6489700"/>
            <a:ext cx="8641374" cy="0"/>
          </a:xfrm>
          <a:prstGeom prst="straightConnector1">
            <a:avLst/>
          </a:prstGeom>
          <a:noFill/>
          <a:ln w="19050" cap="flat" cmpd="sng">
            <a:solidFill>
              <a:srgbClr val="243572"/>
            </a:solidFill>
            <a:prstDash val="solid"/>
            <a:round/>
            <a:headEnd type="none" w="med" len="med"/>
            <a:tailEnd type="none" w="med" len="med"/>
          </a:ln>
        </p:spPr>
      </p:cxnSp>
      <p:pic>
        <p:nvPicPr>
          <p:cNvPr id="19" name="Shape 19" descr="tkNeu2011_HintergrundWeiss.png"/>
          <p:cNvPicPr preferRelativeResize="0"/>
          <p:nvPr/>
        </p:nvPicPr>
        <p:blipFill rotWithShape="1">
          <a:blip r:embed="rId8">
            <a:alphaModFix/>
          </a:blip>
          <a:srcRect b="16111"/>
          <a:stretch/>
        </p:blipFill>
        <p:spPr>
          <a:xfrm>
            <a:off x="273351" y="561545"/>
            <a:ext cx="969695" cy="565503"/>
          </a:xfrm>
          <a:prstGeom prst="rect">
            <a:avLst/>
          </a:prstGeom>
          <a:noFill/>
          <a:ln>
            <a:noFill/>
          </a:ln>
        </p:spPr>
      </p:pic>
      <p:cxnSp>
        <p:nvCxnSpPr>
          <p:cNvPr id="20" name="Shape 20"/>
          <p:cNvCxnSpPr/>
          <p:nvPr/>
        </p:nvCxnSpPr>
        <p:spPr>
          <a:xfrm>
            <a:off x="250583" y="350747"/>
            <a:ext cx="8641372" cy="0"/>
          </a:xfrm>
          <a:prstGeom prst="straightConnector1">
            <a:avLst/>
          </a:prstGeom>
          <a:noFill/>
          <a:ln w="19050" cap="flat" cmpd="sng">
            <a:solidFill>
              <a:srgbClr val="243572"/>
            </a:solidFill>
            <a:prstDash val="solid"/>
            <a:round/>
            <a:headEnd type="none" w="med" len="med"/>
            <a:tailEnd type="none" w="med" len="med"/>
          </a:ln>
        </p:spPr>
      </p:cxnSp>
      <p:sp>
        <p:nvSpPr>
          <p:cNvPr id="21" name="Shape 21"/>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918945" y="4283946"/>
            <a:ext cx="7175100" cy="11430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243572"/>
              </a:buClr>
              <a:buSzPct val="25000"/>
              <a:buFont typeface="Noto Sans Symbols"/>
              <a:buNone/>
            </a:pPr>
            <a:r>
              <a:rPr lang="de-DE" dirty="0"/>
              <a:t>MSc. Thesis Presentation  by </a:t>
            </a:r>
          </a:p>
          <a:p>
            <a:pPr marL="0" marR="0" lvl="0" indent="0" algn="ctr" rtl="0">
              <a:lnSpc>
                <a:spcPct val="100000"/>
              </a:lnSpc>
              <a:spcBef>
                <a:spcPts val="0"/>
              </a:spcBef>
              <a:spcAft>
                <a:spcPts val="0"/>
              </a:spcAft>
              <a:buClr>
                <a:srgbClr val="243572"/>
              </a:buClr>
              <a:buSzPct val="25000"/>
              <a:buFont typeface="Noto Sans Symbols"/>
              <a:buNone/>
            </a:pPr>
            <a:r>
              <a:rPr lang="de-DE" dirty="0" smtClean="0"/>
              <a:t>Ankush Chikhale</a:t>
            </a:r>
            <a:endParaRPr lang="de-DE" dirty="0"/>
          </a:p>
          <a:p>
            <a:pPr marL="0" marR="0" lvl="0" indent="0" algn="ctr" rtl="0">
              <a:lnSpc>
                <a:spcPct val="100000"/>
              </a:lnSpc>
              <a:spcBef>
                <a:spcPts val="0"/>
              </a:spcBef>
              <a:spcAft>
                <a:spcPts val="0"/>
              </a:spcAft>
              <a:buClr>
                <a:srgbClr val="243572"/>
              </a:buClr>
              <a:buSzPct val="25000"/>
              <a:buFont typeface="Noto Sans Symbols"/>
              <a:buNone/>
            </a:pPr>
            <a:endParaRPr dirty="0"/>
          </a:p>
        </p:txBody>
      </p:sp>
      <p:sp>
        <p:nvSpPr>
          <p:cNvPr id="73" name="Shape 73"/>
          <p:cNvSpPr txBox="1">
            <a:spLocks noGrp="1"/>
          </p:cNvSpPr>
          <p:nvPr>
            <p:ph type="title"/>
          </p:nvPr>
        </p:nvSpPr>
        <p:spPr>
          <a:xfrm>
            <a:off x="988376" y="2541668"/>
            <a:ext cx="7167245" cy="1071570"/>
          </a:xfrm>
          <a:prstGeom prst="rect">
            <a:avLst/>
          </a:prstGeom>
          <a:noFill/>
          <a:ln>
            <a:noFill/>
          </a:ln>
        </p:spPr>
        <p:txBody>
          <a:bodyPr lIns="91425" tIns="45700" rIns="91425" bIns="45700" anchor="ctr" anchorCtr="0">
            <a:noAutofit/>
          </a:bodyPr>
          <a:lstStyle/>
          <a:p>
            <a:r>
              <a:rPr lang="en-US" dirty="0" err="1"/>
              <a:t>OpenDiabetesVault</a:t>
            </a:r>
            <a:r>
              <a:rPr lang="en-US" dirty="0"/>
              <a:t>: Data Gathering and Data Slicing Algorithms</a:t>
            </a:r>
            <a:endParaRPr lang="nl-NL" dirty="0"/>
          </a:p>
        </p:txBody>
      </p:sp>
      <p:sp>
        <p:nvSpPr>
          <p:cNvPr id="74" name="Shape 74"/>
          <p:cNvSpPr txBox="1"/>
          <p:nvPr/>
        </p:nvSpPr>
        <p:spPr>
          <a:xfrm>
            <a:off x="5711350" y="5514800"/>
            <a:ext cx="3432600" cy="677100"/>
          </a:xfrm>
          <a:prstGeom prst="rect">
            <a:avLst/>
          </a:prstGeom>
          <a:noFill/>
          <a:ln>
            <a:noFill/>
          </a:ln>
        </p:spPr>
        <p:txBody>
          <a:bodyPr lIns="91425" tIns="91425" rIns="91425" bIns="91425" anchor="t" anchorCtr="0">
            <a:noAutofit/>
          </a:bodyPr>
          <a:lstStyle/>
          <a:p>
            <a:pPr lvl="0">
              <a:spcBef>
                <a:spcPts val="0"/>
              </a:spcBef>
              <a:buNone/>
            </a:pPr>
            <a:r>
              <a:rPr lang="de-DE" sz="2000" dirty="0">
                <a:solidFill>
                  <a:srgbClr val="243572"/>
                </a:solidFill>
                <a:latin typeface="Calibri"/>
                <a:ea typeface="Calibri"/>
                <a:cs typeface="Calibri"/>
                <a:sym typeface="Calibri"/>
              </a:rPr>
              <a:t>Supervisor - </a:t>
            </a:r>
            <a:r>
              <a:rPr lang="de-DE" sz="2000" dirty="0" smtClean="0">
                <a:solidFill>
                  <a:srgbClr val="243572"/>
                </a:solidFill>
                <a:latin typeface="Calibri"/>
                <a:ea typeface="Calibri"/>
                <a:cs typeface="Calibri"/>
                <a:sym typeface="Calibri"/>
              </a:rPr>
              <a:t> Jens Heuschkel</a:t>
            </a:r>
            <a:endParaRPr lang="de-DE" sz="2000" dirty="0">
              <a:solidFill>
                <a:srgbClr val="243572"/>
              </a:solidFill>
              <a:latin typeface="Calibri"/>
              <a:ea typeface="Calibri"/>
              <a:cs typeface="Calibri"/>
              <a:sym typeface="Calibri"/>
            </a:endParaRPr>
          </a:p>
        </p:txBody>
      </p:sp>
      <p:sp>
        <p:nvSpPr>
          <p:cNvPr id="75" name="Shape 75"/>
          <p:cNvSpPr txBox="1"/>
          <p:nvPr/>
        </p:nvSpPr>
        <p:spPr>
          <a:xfrm>
            <a:off x="6879850" y="6497650"/>
            <a:ext cx="2205900" cy="294900"/>
          </a:xfrm>
          <a:prstGeom prst="rect">
            <a:avLst/>
          </a:prstGeom>
          <a:noFill/>
          <a:ln>
            <a:noFill/>
          </a:ln>
        </p:spPr>
        <p:txBody>
          <a:bodyPr lIns="91425" tIns="91425" rIns="91425" bIns="91425" anchor="t" anchorCtr="0">
            <a:noAutofit/>
          </a:bodyPr>
          <a:lstStyle/>
          <a:p>
            <a:pPr marL="457200" lvl="0" indent="457200">
              <a:spcBef>
                <a:spcPts val="0"/>
              </a:spcBef>
              <a:buNone/>
            </a:pPr>
            <a:r>
              <a:rPr lang="de-DE" sz="1200" dirty="0" smtClean="0">
                <a:solidFill>
                  <a:srgbClr val="243572"/>
                </a:solidFill>
                <a:latin typeface="Calibri"/>
                <a:ea typeface="Calibri"/>
                <a:cs typeface="Calibri"/>
                <a:sym typeface="Calibri"/>
              </a:rPr>
              <a:t>2  February </a:t>
            </a:r>
            <a:r>
              <a:rPr lang="de-DE" sz="1200" dirty="0">
                <a:solidFill>
                  <a:srgbClr val="243572"/>
                </a:solidFill>
                <a:latin typeface="Calibri"/>
                <a:ea typeface="Calibri"/>
                <a:cs typeface="Calibri"/>
                <a:sym typeface="Calibri"/>
              </a:rPr>
              <a:t>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a:t>Programming Language and </a:t>
            </a:r>
            <a:r>
              <a:rPr lang="en-US" dirty="0" smtClean="0"/>
              <a:t>Libraries:</a:t>
            </a:r>
            <a:r>
              <a:rPr lang="de-DE" dirty="0" smtClean="0"/>
              <a:t> </a:t>
            </a:r>
          </a:p>
          <a:p>
            <a:r>
              <a:rPr lang="de-DE" dirty="0" err="1" smtClean="0"/>
              <a:t>Programming</a:t>
            </a:r>
            <a:r>
              <a:rPr lang="de-DE" dirty="0" smtClean="0"/>
              <a:t> </a:t>
            </a:r>
            <a:r>
              <a:rPr lang="de-DE" dirty="0"/>
              <a:t>L</a:t>
            </a:r>
            <a:r>
              <a:rPr lang="de-DE" dirty="0" smtClean="0"/>
              <a:t>anguage </a:t>
            </a:r>
            <a:r>
              <a:rPr lang="de-DE" dirty="0" err="1" smtClean="0"/>
              <a:t>used</a:t>
            </a:r>
            <a:r>
              <a:rPr lang="de-DE" dirty="0" smtClean="0"/>
              <a:t> </a:t>
            </a:r>
            <a:r>
              <a:rPr lang="de-DE" dirty="0" err="1" smtClean="0"/>
              <a:t>is</a:t>
            </a:r>
            <a:r>
              <a:rPr lang="de-DE" dirty="0" smtClean="0"/>
              <a:t> Java</a:t>
            </a:r>
          </a:p>
          <a:p>
            <a:r>
              <a:rPr lang="en-IN" dirty="0"/>
              <a:t>As programming </a:t>
            </a:r>
            <a:r>
              <a:rPr lang="en-IN" dirty="0" smtClean="0"/>
              <a:t>language is decided, which all libraries in Java will help with </a:t>
            </a:r>
            <a:r>
              <a:rPr lang="en-IN" dirty="0" smtClean="0"/>
              <a:t>Crawling</a:t>
            </a: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10</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en-US" dirty="0" smtClean="0"/>
              <a:t>Crawler – Technologies used</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608662323"/>
              </p:ext>
            </p:extLst>
          </p:nvPr>
        </p:nvGraphicFramePr>
        <p:xfrm>
          <a:off x="285719" y="3184729"/>
          <a:ext cx="8572560" cy="3201120"/>
        </p:xfrm>
        <a:graphic>
          <a:graphicData uri="http://schemas.openxmlformats.org/drawingml/2006/table">
            <a:tbl>
              <a:tblPr firstRow="1" bandRow="1">
                <a:tableStyleId>{5C22544A-7EE6-4342-B048-85BDC9FD1C3A}</a:tableStyleId>
              </a:tblPr>
              <a:tblGrid>
                <a:gridCol w="1439892">
                  <a:extLst>
                    <a:ext uri="{9D8B030D-6E8A-4147-A177-3AD203B41FA5}">
                      <a16:colId xmlns:a16="http://schemas.microsoft.com/office/drawing/2014/main" val="806659188"/>
                    </a:ext>
                  </a:extLst>
                </a:gridCol>
                <a:gridCol w="7132668">
                  <a:extLst>
                    <a:ext uri="{9D8B030D-6E8A-4147-A177-3AD203B41FA5}">
                      <a16:colId xmlns:a16="http://schemas.microsoft.com/office/drawing/2014/main" val="2450563145"/>
                    </a:ext>
                  </a:extLst>
                </a:gridCol>
              </a:tblGrid>
              <a:tr h="298353">
                <a:tc>
                  <a:txBody>
                    <a:bodyPr/>
                    <a:lstStyle/>
                    <a:p>
                      <a:r>
                        <a:rPr lang="de-DE" sz="1400" b="1" i="0" u="none" strike="noStrike" cap="none" dirty="0" smtClean="0">
                          <a:solidFill>
                            <a:schemeClr val="tx2"/>
                          </a:solidFill>
                          <a:latin typeface="Calibri"/>
                          <a:ea typeface="Calibri"/>
                          <a:cs typeface="Calibri"/>
                          <a:sym typeface="Calibri"/>
                        </a:rPr>
                        <a:t>Library</a:t>
                      </a:r>
                      <a:endParaRPr lang="en-US" sz="1400" b="1" i="0" u="none" strike="noStrike" cap="none" dirty="0">
                        <a:solidFill>
                          <a:schemeClr val="tx2"/>
                        </a:solidFill>
                        <a:latin typeface="Calibri"/>
                        <a:ea typeface="Calibri"/>
                        <a:cs typeface="Calibri"/>
                        <a:sym typeface="Calibri"/>
                      </a:endParaRPr>
                    </a:p>
                  </a:txBody>
                  <a:tcPr/>
                </a:tc>
                <a:tc>
                  <a:txBody>
                    <a:bodyPr/>
                    <a:lstStyle/>
                    <a:p>
                      <a:r>
                        <a:rPr lang="de-DE" sz="1400" b="1" i="0" u="none" strike="noStrike" cap="none" dirty="0" smtClean="0">
                          <a:solidFill>
                            <a:schemeClr val="tx2"/>
                          </a:solidFill>
                          <a:latin typeface="Calibri"/>
                          <a:ea typeface="Calibri"/>
                          <a:cs typeface="Calibri"/>
                          <a:sym typeface="Calibri"/>
                        </a:rPr>
                        <a:t>Short Description</a:t>
                      </a:r>
                      <a:endParaRPr lang="en-US" sz="1400" b="1" i="0" u="none" strike="noStrike" cap="none" dirty="0">
                        <a:solidFill>
                          <a:schemeClr val="tx2"/>
                        </a:solidFill>
                        <a:latin typeface="Calibri"/>
                        <a:ea typeface="Calibri"/>
                        <a:cs typeface="Calibri"/>
                        <a:sym typeface="Calibri"/>
                      </a:endParaRPr>
                    </a:p>
                  </a:txBody>
                  <a:tcPr/>
                </a:tc>
                <a:extLst>
                  <a:ext uri="{0D108BD9-81ED-4DB2-BD59-A6C34878D82A}">
                    <a16:rowId xmlns:a16="http://schemas.microsoft.com/office/drawing/2014/main" val="3101917328"/>
                  </a:ext>
                </a:extLst>
              </a:tr>
              <a:tr h="305520">
                <a:tc>
                  <a:txBody>
                    <a:bodyPr/>
                    <a:lstStyle/>
                    <a:p>
                      <a:r>
                        <a:rPr lang="en-IN" sz="1400" b="0" i="0" u="none" strike="noStrike" cap="none" dirty="0" err="1" smtClean="0">
                          <a:solidFill>
                            <a:srgbClr val="243572"/>
                          </a:solidFill>
                          <a:latin typeface="Calibri"/>
                          <a:ea typeface="Calibri"/>
                          <a:cs typeface="Calibri"/>
                          <a:sym typeface="Calibri"/>
                        </a:rPr>
                        <a:t>Jsoup</a:t>
                      </a:r>
                      <a:endParaRPr lang="en-US" sz="1400" b="0" i="0" u="none" strike="noStrike" cap="none" dirty="0">
                        <a:solidFill>
                          <a:srgbClr val="243572"/>
                        </a:solidFill>
                        <a:latin typeface="Calibri"/>
                        <a:ea typeface="Calibri"/>
                        <a:cs typeface="Calibri"/>
                        <a:sym typeface="Calibri"/>
                      </a:endParaRPr>
                    </a:p>
                  </a:txBody>
                  <a:tcPr/>
                </a:tc>
                <a:tc>
                  <a:txBody>
                    <a:bodyPr/>
                    <a:lstStyle/>
                    <a:p>
                      <a:r>
                        <a:rPr lang="de-DE" sz="1400" b="0" i="0" u="none" strike="noStrike" cap="none" dirty="0" err="1" smtClean="0">
                          <a:solidFill>
                            <a:srgbClr val="243572"/>
                          </a:solidFill>
                          <a:latin typeface="Calibri"/>
                          <a:ea typeface="Calibri"/>
                          <a:cs typeface="Calibri"/>
                          <a:sym typeface="Calibri"/>
                        </a:rPr>
                        <a:t>Jsoup</a:t>
                      </a:r>
                      <a:r>
                        <a:rPr lang="de-DE" sz="1400" b="0" i="0" u="none" strike="noStrike" cap="none" dirty="0" smtClean="0">
                          <a:solidFill>
                            <a:srgbClr val="243572"/>
                          </a:solidFill>
                          <a:latin typeface="Calibri"/>
                          <a:ea typeface="Calibri"/>
                          <a:cs typeface="Calibri"/>
                          <a:sym typeface="Calibri"/>
                        </a:rPr>
                        <a:t> </a:t>
                      </a:r>
                      <a:r>
                        <a:rPr lang="de-DE" sz="1400" b="0" i="0" u="none" strike="noStrike" cap="none" dirty="0" err="1" smtClean="0">
                          <a:solidFill>
                            <a:srgbClr val="243572"/>
                          </a:solidFill>
                          <a:latin typeface="Calibri"/>
                          <a:ea typeface="Calibri"/>
                          <a:cs typeface="Calibri"/>
                          <a:sym typeface="Calibri"/>
                        </a:rPr>
                        <a:t>is</a:t>
                      </a:r>
                      <a:r>
                        <a:rPr lang="de-DE" sz="1400" b="0" i="0" u="none" strike="noStrike" cap="none" dirty="0" smtClean="0">
                          <a:solidFill>
                            <a:srgbClr val="243572"/>
                          </a:solidFill>
                          <a:latin typeface="Calibri"/>
                          <a:ea typeface="Calibri"/>
                          <a:cs typeface="Calibri"/>
                          <a:sym typeface="Calibri"/>
                        </a:rPr>
                        <a:t> a Java </a:t>
                      </a:r>
                      <a:r>
                        <a:rPr lang="de-DE" sz="1400" b="0" i="0" u="none" strike="noStrike" cap="none" dirty="0" err="1" smtClean="0">
                          <a:solidFill>
                            <a:srgbClr val="243572"/>
                          </a:solidFill>
                          <a:latin typeface="Calibri"/>
                          <a:ea typeface="Calibri"/>
                          <a:cs typeface="Calibri"/>
                          <a:sym typeface="Calibri"/>
                        </a:rPr>
                        <a:t>library</a:t>
                      </a:r>
                      <a:r>
                        <a:rPr lang="de-DE" sz="1400" b="0" i="0" u="none" strike="noStrike" cap="none" dirty="0" smtClean="0">
                          <a:solidFill>
                            <a:srgbClr val="243572"/>
                          </a:solidFill>
                          <a:latin typeface="Calibri"/>
                          <a:ea typeface="Calibri"/>
                          <a:cs typeface="Calibri"/>
                          <a:sym typeface="Calibri"/>
                        </a:rPr>
                        <a:t> </a:t>
                      </a:r>
                      <a:r>
                        <a:rPr lang="de-DE" sz="1400" b="0" i="0" u="none" strike="noStrike" cap="none" dirty="0" err="1" smtClean="0">
                          <a:solidFill>
                            <a:srgbClr val="243572"/>
                          </a:solidFill>
                          <a:latin typeface="Calibri"/>
                          <a:ea typeface="Calibri"/>
                          <a:cs typeface="Calibri"/>
                          <a:sym typeface="Calibri"/>
                        </a:rPr>
                        <a:t>working</a:t>
                      </a:r>
                      <a:r>
                        <a:rPr lang="de-DE" sz="1400" b="0" i="0" u="none" strike="noStrike" cap="none" dirty="0" smtClean="0">
                          <a:solidFill>
                            <a:srgbClr val="243572"/>
                          </a:solidFill>
                          <a:latin typeface="Calibri"/>
                          <a:ea typeface="Calibri"/>
                          <a:cs typeface="Calibri"/>
                          <a:sym typeface="Calibri"/>
                        </a:rPr>
                        <a:t> </a:t>
                      </a:r>
                      <a:r>
                        <a:rPr lang="de-DE" sz="1400" b="0" i="0" u="none" strike="noStrike" cap="none" dirty="0" err="1" smtClean="0">
                          <a:solidFill>
                            <a:srgbClr val="243572"/>
                          </a:solidFill>
                          <a:latin typeface="Calibri"/>
                          <a:ea typeface="Calibri"/>
                          <a:cs typeface="Calibri"/>
                          <a:sym typeface="Calibri"/>
                        </a:rPr>
                        <a:t>with</a:t>
                      </a:r>
                      <a:r>
                        <a:rPr lang="de-DE" sz="1400" b="0" i="0" u="none" strike="noStrike" cap="none" dirty="0" smtClean="0">
                          <a:solidFill>
                            <a:srgbClr val="243572"/>
                          </a:solidFill>
                          <a:latin typeface="Calibri"/>
                          <a:ea typeface="Calibri"/>
                          <a:cs typeface="Calibri"/>
                          <a:sym typeface="Calibri"/>
                        </a:rPr>
                        <a:t> real-</a:t>
                      </a:r>
                      <a:r>
                        <a:rPr lang="de-DE" sz="1400" b="0" i="0" u="none" strike="noStrike" cap="none" dirty="0" err="1" smtClean="0">
                          <a:solidFill>
                            <a:srgbClr val="243572"/>
                          </a:solidFill>
                          <a:latin typeface="Calibri"/>
                          <a:ea typeface="Calibri"/>
                          <a:cs typeface="Calibri"/>
                          <a:sym typeface="Calibri"/>
                        </a:rPr>
                        <a:t>world</a:t>
                      </a:r>
                      <a:r>
                        <a:rPr lang="de-DE" sz="1400" b="0" i="0" u="none" strike="noStrike" cap="none" dirty="0" smtClean="0">
                          <a:solidFill>
                            <a:srgbClr val="243572"/>
                          </a:solidFill>
                          <a:latin typeface="Calibri"/>
                          <a:ea typeface="Calibri"/>
                          <a:cs typeface="Calibri"/>
                          <a:sym typeface="Calibri"/>
                        </a:rPr>
                        <a:t> HTML</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372294923"/>
                  </a:ext>
                </a:extLst>
              </a:tr>
              <a:tr h="50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smtClean="0">
                          <a:solidFill>
                            <a:srgbClr val="243572"/>
                          </a:solidFill>
                          <a:latin typeface="Calibri"/>
                          <a:ea typeface="Calibri"/>
                          <a:cs typeface="Calibri"/>
                          <a:sym typeface="Calibri"/>
                        </a:rPr>
                        <a:t>Jaunt API</a:t>
                      </a:r>
                    </a:p>
                    <a:p>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smtClean="0">
                          <a:solidFill>
                            <a:srgbClr val="243572"/>
                          </a:solidFill>
                          <a:latin typeface="Calibri"/>
                          <a:ea typeface="Calibri"/>
                          <a:cs typeface="Calibri"/>
                          <a:sym typeface="Arial"/>
                        </a:rPr>
                        <a:t>Jaunt is a new, free, Java library for web-scraping &amp; web-automation, including JSON querying.</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3882038416"/>
                  </a:ext>
                </a:extLst>
              </a:tr>
              <a:tr h="50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err="1" smtClean="0">
                          <a:solidFill>
                            <a:srgbClr val="243572"/>
                          </a:solidFill>
                          <a:latin typeface="Calibri"/>
                          <a:ea typeface="Calibri"/>
                          <a:cs typeface="Calibri"/>
                          <a:sym typeface="Calibri"/>
                        </a:rPr>
                        <a:t>HtmlCleaner</a:t>
                      </a:r>
                      <a:endParaRPr lang="en-IN" sz="1400" b="0" i="0" u="none" strike="noStrike" cap="none" dirty="0" smtClean="0">
                        <a:solidFill>
                          <a:srgbClr val="243572"/>
                        </a:solidFill>
                        <a:latin typeface="Calibri"/>
                        <a:ea typeface="Calibri"/>
                        <a:cs typeface="Calibri"/>
                        <a:sym typeface="Calibri"/>
                      </a:endParaRPr>
                    </a:p>
                    <a:p>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HtmlCleaner</a:t>
                      </a:r>
                      <a:r>
                        <a:rPr lang="en-US" sz="1400" b="0" i="0" u="none" strike="noStrike" cap="none" dirty="0" smtClean="0">
                          <a:solidFill>
                            <a:srgbClr val="243572"/>
                          </a:solidFill>
                          <a:latin typeface="Calibri"/>
                          <a:ea typeface="Calibri"/>
                          <a:cs typeface="Calibri"/>
                          <a:sym typeface="Arial"/>
                        </a:rPr>
                        <a:t> is an open source HTML parser written in Java.</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2561568195"/>
                  </a:ext>
                </a:extLst>
              </a:tr>
              <a:tr h="716047">
                <a:tc>
                  <a:txBody>
                    <a:bodyPr/>
                    <a:lstStyle/>
                    <a:p>
                      <a:r>
                        <a:rPr lang="en-IN" sz="1400" b="0" i="0" u="none" strike="noStrike" cap="none" dirty="0" err="1" smtClean="0">
                          <a:solidFill>
                            <a:srgbClr val="243572"/>
                          </a:solidFill>
                          <a:latin typeface="Calibri"/>
                          <a:ea typeface="Calibri"/>
                          <a:cs typeface="Calibri"/>
                          <a:sym typeface="Calibri"/>
                        </a:rPr>
                        <a:t>Jtidy</a:t>
                      </a:r>
                      <a:endParaRPr lang="en-IN" sz="1400" b="0" i="0" u="none" strike="noStrike" cap="none" dirty="0" smtClean="0">
                        <a:solidFill>
                          <a:srgbClr val="243572"/>
                        </a:solidFill>
                        <a:latin typeface="Calibri"/>
                        <a:ea typeface="Calibri"/>
                        <a:cs typeface="Calibri"/>
                        <a:sym typeface="Calibri"/>
                      </a:endParaRPr>
                    </a:p>
                    <a:p>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JTidy</a:t>
                      </a:r>
                      <a:r>
                        <a:rPr lang="en-US" sz="1400" b="0" i="0" u="none" strike="noStrike" cap="none" dirty="0" smtClean="0">
                          <a:solidFill>
                            <a:srgbClr val="243572"/>
                          </a:solidFill>
                          <a:latin typeface="Calibri"/>
                          <a:ea typeface="Calibri"/>
                          <a:cs typeface="Calibri"/>
                          <a:sym typeface="Arial"/>
                        </a:rPr>
                        <a:t> is a Java port of HTML Tidy, a HTML syntax checker and pretty printer. Like its non-Java cousin, </a:t>
                      </a:r>
                      <a:r>
                        <a:rPr lang="en-US" sz="1400" b="0" i="0" u="none" strike="noStrike" cap="none" dirty="0" err="1" smtClean="0">
                          <a:solidFill>
                            <a:srgbClr val="243572"/>
                          </a:solidFill>
                          <a:latin typeface="Calibri"/>
                          <a:ea typeface="Calibri"/>
                          <a:cs typeface="Calibri"/>
                          <a:sym typeface="Arial"/>
                        </a:rPr>
                        <a:t>JTidy</a:t>
                      </a:r>
                      <a:r>
                        <a:rPr lang="en-US" sz="1400" b="0" i="0" u="none" strike="noStrike" cap="none" dirty="0" smtClean="0">
                          <a:solidFill>
                            <a:srgbClr val="243572"/>
                          </a:solidFill>
                          <a:latin typeface="Calibri"/>
                          <a:ea typeface="Calibri"/>
                          <a:cs typeface="Calibri"/>
                          <a:sym typeface="Arial"/>
                        </a:rPr>
                        <a:t> can be used as a tool for cleaning up malformed and faulty HTML.</a:t>
                      </a:r>
                    </a:p>
                    <a:p>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2730584103"/>
                  </a:ext>
                </a:extLst>
              </a:tr>
              <a:tr h="507200">
                <a:tc>
                  <a:txBody>
                    <a:bodyPr/>
                    <a:lstStyle/>
                    <a:p>
                      <a:r>
                        <a:rPr lang="en-IN" sz="1400" b="0" i="0" u="none" strike="noStrike" cap="none" dirty="0" err="1" smtClean="0">
                          <a:solidFill>
                            <a:srgbClr val="243572"/>
                          </a:solidFill>
                          <a:latin typeface="Calibri"/>
                          <a:ea typeface="Calibri"/>
                          <a:cs typeface="Calibri"/>
                          <a:sym typeface="Calibri"/>
                        </a:rPr>
                        <a:t>NekoHTML</a:t>
                      </a:r>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NekoHTML</a:t>
                      </a:r>
                      <a:r>
                        <a:rPr lang="en-US" sz="1400" b="0" i="0" u="none" strike="noStrike" cap="none" dirty="0" smtClean="0">
                          <a:solidFill>
                            <a:srgbClr val="243572"/>
                          </a:solidFill>
                          <a:latin typeface="Calibri"/>
                          <a:ea typeface="Calibri"/>
                          <a:cs typeface="Calibri"/>
                          <a:sym typeface="Arial"/>
                        </a:rPr>
                        <a:t> is a simple HTML scanner and tag balancer that enables application programmers to parse HTML</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252902085"/>
                  </a:ext>
                </a:extLst>
              </a:tr>
              <a:tr h="298353">
                <a:tc>
                  <a:txBody>
                    <a:bodyPr/>
                    <a:lstStyle/>
                    <a:p>
                      <a:r>
                        <a:rPr lang="en-IN" sz="1400" b="0" i="0" u="none" strike="noStrike" cap="none" dirty="0" err="1" smtClean="0">
                          <a:solidFill>
                            <a:srgbClr val="243572"/>
                          </a:solidFill>
                          <a:latin typeface="Calibri"/>
                          <a:ea typeface="Calibri"/>
                          <a:cs typeface="Calibri"/>
                          <a:sym typeface="Calibri"/>
                        </a:rPr>
                        <a:t>TagSoup</a:t>
                      </a:r>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TagSoup</a:t>
                      </a:r>
                      <a:r>
                        <a:rPr lang="en-US" sz="1400" b="0" i="0" u="none" strike="noStrike" cap="none" dirty="0" smtClean="0">
                          <a:solidFill>
                            <a:srgbClr val="243572"/>
                          </a:solidFill>
                          <a:latin typeface="Calibri"/>
                          <a:ea typeface="Calibri"/>
                          <a:cs typeface="Calibri"/>
                          <a:sym typeface="Arial"/>
                        </a:rPr>
                        <a:t> is a library for parsing HTML/XML</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722497467"/>
                  </a:ext>
                </a:extLst>
              </a:tr>
            </a:tbl>
          </a:graphicData>
        </a:graphic>
      </p:graphicFrame>
    </p:spTree>
    <p:extLst>
      <p:ext uri="{BB962C8B-B14F-4D97-AF65-F5344CB8AC3E}">
        <p14:creationId xmlns:p14="http://schemas.microsoft.com/office/powerpoint/2010/main" val="373583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de-DE" dirty="0" err="1" smtClean="0"/>
              <a:t>Jsoup</a:t>
            </a:r>
            <a:r>
              <a:rPr lang="de-DE" dirty="0" smtClean="0"/>
              <a:t>: </a:t>
            </a:r>
          </a:p>
          <a:p>
            <a:r>
              <a:rPr lang="de-DE" dirty="0" err="1" smtClean="0"/>
              <a:t>Jsoup</a:t>
            </a:r>
            <a:r>
              <a:rPr lang="de-DE" dirty="0" smtClean="0"/>
              <a:t> </a:t>
            </a:r>
            <a:r>
              <a:rPr lang="de-DE" dirty="0" err="1" smtClean="0"/>
              <a:t>is</a:t>
            </a:r>
            <a:r>
              <a:rPr lang="de-DE" dirty="0" smtClean="0"/>
              <a:t> a Java </a:t>
            </a:r>
            <a:r>
              <a:rPr lang="de-DE" dirty="0" err="1" smtClean="0"/>
              <a:t>library</a:t>
            </a:r>
            <a:r>
              <a:rPr lang="de-DE" dirty="0" smtClean="0"/>
              <a:t> </a:t>
            </a:r>
            <a:r>
              <a:rPr lang="de-DE" dirty="0" err="1" smtClean="0"/>
              <a:t>working</a:t>
            </a:r>
            <a:r>
              <a:rPr lang="de-DE" dirty="0" smtClean="0"/>
              <a:t> </a:t>
            </a:r>
            <a:r>
              <a:rPr lang="de-DE" dirty="0" err="1" smtClean="0"/>
              <a:t>with</a:t>
            </a:r>
            <a:r>
              <a:rPr lang="de-DE" dirty="0" smtClean="0"/>
              <a:t> real-</a:t>
            </a:r>
            <a:r>
              <a:rPr lang="de-DE" dirty="0" err="1" smtClean="0"/>
              <a:t>world</a:t>
            </a:r>
            <a:r>
              <a:rPr lang="de-DE" dirty="0" smtClean="0"/>
              <a:t> HTML.</a:t>
            </a:r>
          </a:p>
          <a:p>
            <a:r>
              <a:rPr lang="de-DE" dirty="0" err="1" smtClean="0"/>
              <a:t>It</a:t>
            </a:r>
            <a:r>
              <a:rPr lang="de-DE" dirty="0" smtClean="0"/>
              <a:t> </a:t>
            </a:r>
            <a:r>
              <a:rPr lang="de-DE" dirty="0" err="1" smtClean="0"/>
              <a:t>provides</a:t>
            </a:r>
            <a:r>
              <a:rPr lang="de-DE" dirty="0" smtClean="0"/>
              <a:t> a </a:t>
            </a:r>
            <a:r>
              <a:rPr lang="de-DE" dirty="0" err="1" smtClean="0"/>
              <a:t>very</a:t>
            </a:r>
            <a:r>
              <a:rPr lang="de-DE" dirty="0" smtClean="0"/>
              <a:t> </a:t>
            </a:r>
            <a:r>
              <a:rPr lang="de-DE" dirty="0" err="1" smtClean="0"/>
              <a:t>convenient</a:t>
            </a:r>
            <a:r>
              <a:rPr lang="de-DE" dirty="0" smtClean="0"/>
              <a:t> API </a:t>
            </a:r>
            <a:r>
              <a:rPr lang="de-DE" dirty="0" err="1" smtClean="0"/>
              <a:t>for</a:t>
            </a:r>
            <a:r>
              <a:rPr lang="de-DE" dirty="0" smtClean="0"/>
              <a:t> </a:t>
            </a:r>
            <a:r>
              <a:rPr lang="de-DE" dirty="0" err="1" smtClean="0"/>
              <a:t>extracting</a:t>
            </a:r>
            <a:r>
              <a:rPr lang="de-DE" dirty="0" smtClean="0"/>
              <a:t> </a:t>
            </a:r>
            <a:r>
              <a:rPr lang="de-DE" dirty="0" err="1" smtClean="0"/>
              <a:t>and</a:t>
            </a:r>
            <a:r>
              <a:rPr lang="de-DE" dirty="0" smtClean="0"/>
              <a:t> </a:t>
            </a:r>
            <a:r>
              <a:rPr lang="de-DE" dirty="0" err="1" smtClean="0"/>
              <a:t>manipulating</a:t>
            </a:r>
            <a:r>
              <a:rPr lang="de-DE" dirty="0" smtClean="0"/>
              <a:t> </a:t>
            </a:r>
            <a:r>
              <a:rPr lang="de-DE" dirty="0" err="1" smtClean="0"/>
              <a:t>data</a:t>
            </a:r>
            <a:r>
              <a:rPr lang="de-DE" dirty="0" smtClean="0"/>
              <a:t>.</a:t>
            </a:r>
          </a:p>
          <a:p>
            <a:r>
              <a:rPr lang="de-DE" dirty="0" err="1" smtClean="0"/>
              <a:t>Jsoup</a:t>
            </a:r>
            <a:r>
              <a:rPr lang="de-DE" dirty="0" smtClean="0"/>
              <a:t> </a:t>
            </a:r>
            <a:r>
              <a:rPr lang="de-DE" dirty="0" err="1" smtClean="0"/>
              <a:t>implements</a:t>
            </a:r>
            <a:r>
              <a:rPr lang="de-DE" dirty="0" smtClean="0"/>
              <a:t> </a:t>
            </a:r>
            <a:r>
              <a:rPr lang="de-DE" dirty="0" err="1" smtClean="0"/>
              <a:t>the</a:t>
            </a:r>
            <a:r>
              <a:rPr lang="de-DE" dirty="0" smtClean="0"/>
              <a:t> </a:t>
            </a:r>
            <a:r>
              <a:rPr lang="de-DE" dirty="0" err="1" smtClean="0"/>
              <a:t>WhatWG</a:t>
            </a:r>
            <a:r>
              <a:rPr lang="de-DE" dirty="0" smtClean="0"/>
              <a:t> HTML5 </a:t>
            </a:r>
            <a:r>
              <a:rPr lang="de-DE" dirty="0" err="1" smtClean="0"/>
              <a:t>specification</a:t>
            </a:r>
            <a:r>
              <a:rPr lang="de-DE" dirty="0" smtClean="0"/>
              <a:t>.</a:t>
            </a:r>
            <a:endParaRPr lang="de-DE" dirty="0" smtClean="0"/>
          </a:p>
          <a:p>
            <a:r>
              <a:rPr lang="en-US" dirty="0"/>
              <a:t>It parses the HTML to the same DOM as modern browsers </a:t>
            </a:r>
            <a:r>
              <a:rPr lang="en-US" dirty="0"/>
              <a:t>do.</a:t>
            </a:r>
          </a:p>
          <a:p>
            <a:pPr lvl="3"/>
            <a:r>
              <a:rPr lang="en-US" dirty="0" smtClean="0"/>
              <a:t>scrape and parse HTML from a URL, file, or string</a:t>
            </a:r>
          </a:p>
          <a:p>
            <a:pPr lvl="3"/>
            <a:r>
              <a:rPr lang="en-US" dirty="0" smtClean="0"/>
              <a:t>Find</a:t>
            </a:r>
            <a:r>
              <a:rPr lang="en-US" u="sng" dirty="0" smtClean="0"/>
              <a:t> </a:t>
            </a:r>
            <a:r>
              <a:rPr lang="en-US" dirty="0" smtClean="0"/>
              <a:t>and </a:t>
            </a:r>
            <a:r>
              <a:rPr lang="en-US" dirty="0"/>
              <a:t>extract data, using DOM traversal or CSS selectors</a:t>
            </a:r>
          </a:p>
          <a:p>
            <a:pPr lvl="3"/>
            <a:r>
              <a:rPr lang="en-US" dirty="0" smtClean="0"/>
              <a:t>Manipulate the </a:t>
            </a:r>
            <a:r>
              <a:rPr lang="en-US" dirty="0"/>
              <a:t>HTML elements, attributes, and text</a:t>
            </a:r>
          </a:p>
          <a:p>
            <a:pPr lvl="3"/>
            <a:r>
              <a:rPr lang="en-IN" dirty="0" smtClean="0"/>
              <a:t>clean user-submitted content against a safe white-list to prevent XSS attacks </a:t>
            </a:r>
          </a:p>
          <a:p>
            <a:pPr lvl="3"/>
            <a:r>
              <a:rPr lang="en-IN" dirty="0" smtClean="0"/>
              <a:t>output tidy HTML</a:t>
            </a:r>
          </a:p>
          <a:p>
            <a:pPr marL="179388" lvl="3" indent="-26987">
              <a:spcBef>
                <a:spcPts val="480"/>
              </a:spcBef>
            </a:pPr>
            <a:r>
              <a:rPr lang="en-IN" sz="2400" dirty="0" smtClean="0"/>
              <a:t>It </a:t>
            </a:r>
            <a:r>
              <a:rPr lang="en-IN" sz="2400" dirty="0"/>
              <a:t>does have </a:t>
            </a:r>
            <a:r>
              <a:rPr lang="en-IN" sz="2400" dirty="0" smtClean="0"/>
              <a:t>good </a:t>
            </a:r>
            <a:r>
              <a:rPr lang="en-IN" sz="2400" dirty="0"/>
              <a:t>online community support.</a:t>
            </a:r>
          </a:p>
          <a:p>
            <a:pPr lvl="3"/>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11</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en-US" dirty="0"/>
              <a:t>Crawler – </a:t>
            </a:r>
            <a:r>
              <a:rPr lang="en-US" dirty="0" err="1" smtClean="0"/>
              <a:t>Jsoup</a:t>
            </a:r>
            <a:endParaRPr lang="en-IN" dirty="0"/>
          </a:p>
        </p:txBody>
      </p:sp>
      <p:sp>
        <p:nvSpPr>
          <p:cNvPr id="11" name="TextBox 10"/>
          <p:cNvSpPr txBox="1"/>
          <p:nvPr/>
        </p:nvSpPr>
        <p:spPr>
          <a:xfrm>
            <a:off x="6934200" y="6460517"/>
            <a:ext cx="1532906" cy="307777"/>
          </a:xfrm>
          <a:prstGeom prst="rect">
            <a:avLst/>
          </a:prstGeom>
          <a:noFill/>
        </p:spPr>
        <p:txBody>
          <a:bodyPr wrap="square" rtlCol="0">
            <a:spAutoFit/>
          </a:bodyPr>
          <a:lstStyle/>
          <a:p>
            <a:r>
              <a:rPr lang="en-US" i="1" u="sng" dirty="0">
                <a:solidFill>
                  <a:srgbClr val="0070C0"/>
                </a:solidFill>
              </a:rPr>
              <a:t>https://jsoup.org/</a:t>
            </a:r>
          </a:p>
        </p:txBody>
      </p:sp>
    </p:spTree>
    <p:extLst>
      <p:ext uri="{BB962C8B-B14F-4D97-AF65-F5344CB8AC3E}">
        <p14:creationId xmlns:p14="http://schemas.microsoft.com/office/powerpoint/2010/main" val="259396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de-DE" dirty="0" smtClean="0"/>
              <a:t>Login </a:t>
            </a:r>
            <a:r>
              <a:rPr lang="de-DE" dirty="0" err="1" smtClean="0"/>
              <a:t>Functionality</a:t>
            </a:r>
            <a:r>
              <a:rPr lang="de-DE" dirty="0" smtClean="0"/>
              <a:t>: </a:t>
            </a:r>
          </a:p>
          <a:p>
            <a:r>
              <a:rPr lang="de-DE" dirty="0" smtClean="0"/>
              <a:t>First </a:t>
            </a:r>
            <a:r>
              <a:rPr lang="de-DE" dirty="0" err="1" smtClean="0"/>
              <a:t>step</a:t>
            </a:r>
            <a:r>
              <a:rPr lang="de-DE" dirty="0" smtClean="0"/>
              <a:t> </a:t>
            </a:r>
            <a:r>
              <a:rPr lang="de-DE" dirty="0" err="1" smtClean="0"/>
              <a:t>is</a:t>
            </a:r>
            <a:r>
              <a:rPr lang="de-DE" dirty="0" smtClean="0"/>
              <a:t> </a:t>
            </a:r>
            <a:r>
              <a:rPr lang="de-DE" dirty="0" err="1" smtClean="0"/>
              <a:t>to</a:t>
            </a:r>
            <a:r>
              <a:rPr lang="de-DE" dirty="0" smtClean="0"/>
              <a:t> </a:t>
            </a:r>
            <a:r>
              <a:rPr lang="de-DE" dirty="0" err="1" smtClean="0"/>
              <a:t>login</a:t>
            </a:r>
            <a:r>
              <a:rPr lang="de-DE" dirty="0" smtClean="0"/>
              <a:t> </a:t>
            </a:r>
            <a:r>
              <a:rPr lang="en-US" dirty="0"/>
              <a:t>programmatically</a:t>
            </a:r>
          </a:p>
          <a:p>
            <a:endParaRPr lang="de-DE" dirty="0" smtClean="0"/>
          </a:p>
          <a:p>
            <a:endParaRPr lang="de-DE" dirty="0"/>
          </a:p>
          <a:p>
            <a:endParaRPr lang="de-DE" dirty="0" smtClean="0"/>
          </a:p>
          <a:p>
            <a:r>
              <a:rPr lang="de-DE" dirty="0" err="1" smtClean="0"/>
              <a:t>j_username</a:t>
            </a:r>
            <a:r>
              <a:rPr lang="de-DE" dirty="0" smtClean="0"/>
              <a:t> </a:t>
            </a:r>
            <a:r>
              <a:rPr lang="de-DE" dirty="0" err="1" smtClean="0"/>
              <a:t>and</a:t>
            </a:r>
            <a:r>
              <a:rPr lang="de-DE" dirty="0" smtClean="0"/>
              <a:t> </a:t>
            </a:r>
            <a:r>
              <a:rPr lang="de-DE" dirty="0" err="1" smtClean="0"/>
              <a:t>j_password</a:t>
            </a:r>
            <a:r>
              <a:rPr lang="de-DE" dirty="0" smtClean="0"/>
              <a:t> </a:t>
            </a:r>
            <a:r>
              <a:rPr lang="de-DE" dirty="0" err="1" smtClean="0"/>
              <a:t>are</a:t>
            </a:r>
            <a:r>
              <a:rPr lang="de-DE" dirty="0" smtClean="0"/>
              <a:t> </a:t>
            </a:r>
            <a:r>
              <a:rPr lang="de-DE" dirty="0" err="1" smtClean="0"/>
              <a:t>the</a:t>
            </a:r>
            <a:r>
              <a:rPr lang="de-DE" dirty="0" smtClean="0"/>
              <a:t> </a:t>
            </a:r>
            <a:r>
              <a:rPr lang="de-DE" dirty="0" err="1" smtClean="0"/>
              <a:t>field</a:t>
            </a:r>
            <a:r>
              <a:rPr lang="de-DE" dirty="0" smtClean="0"/>
              <a:t> </a:t>
            </a:r>
            <a:r>
              <a:rPr lang="de-DE" dirty="0" err="1" smtClean="0"/>
              <a:t>names</a:t>
            </a:r>
            <a:r>
              <a:rPr lang="de-DE" dirty="0" smtClean="0"/>
              <a:t> </a:t>
            </a:r>
            <a:r>
              <a:rPr lang="de-DE" dirty="0" err="1" smtClean="0"/>
              <a:t>deducted</a:t>
            </a:r>
            <a:r>
              <a:rPr lang="de-DE" dirty="0" smtClean="0"/>
              <a:t> </a:t>
            </a:r>
            <a:r>
              <a:rPr lang="de-DE" dirty="0" err="1" smtClean="0"/>
              <a:t>from</a:t>
            </a:r>
            <a:r>
              <a:rPr lang="de-DE" dirty="0" smtClean="0"/>
              <a:t> </a:t>
            </a:r>
            <a:r>
              <a:rPr lang="de-DE" dirty="0" err="1" smtClean="0"/>
              <a:t>inspecting</a:t>
            </a:r>
            <a:r>
              <a:rPr lang="de-DE" dirty="0" smtClean="0"/>
              <a:t> Dom </a:t>
            </a:r>
            <a:r>
              <a:rPr lang="de-DE" dirty="0" err="1" smtClean="0"/>
              <a:t>object</a:t>
            </a:r>
            <a:r>
              <a:rPr lang="de-DE" dirty="0" smtClean="0"/>
              <a:t>.</a:t>
            </a:r>
          </a:p>
          <a:p>
            <a:r>
              <a:rPr lang="de-DE" dirty="0" err="1" smtClean="0"/>
              <a:t>With</a:t>
            </a:r>
            <a:r>
              <a:rPr lang="de-DE" dirty="0" smtClean="0"/>
              <a:t> </a:t>
            </a:r>
            <a:r>
              <a:rPr lang="de-DE" dirty="0" err="1" smtClean="0"/>
              <a:t>the</a:t>
            </a:r>
            <a:r>
              <a:rPr lang="de-DE" dirty="0" smtClean="0"/>
              <a:t> </a:t>
            </a:r>
            <a:r>
              <a:rPr lang="de-DE" dirty="0" err="1" smtClean="0"/>
              <a:t>help</a:t>
            </a:r>
            <a:r>
              <a:rPr lang="de-DE" dirty="0" smtClean="0"/>
              <a:t> </a:t>
            </a:r>
            <a:r>
              <a:rPr lang="de-DE" dirty="0" err="1" smtClean="0"/>
              <a:t>of</a:t>
            </a:r>
            <a:r>
              <a:rPr lang="de-DE" dirty="0" smtClean="0"/>
              <a:t> </a:t>
            </a:r>
            <a:r>
              <a:rPr lang="de-DE" dirty="0" err="1" smtClean="0"/>
              <a:t>these</a:t>
            </a:r>
            <a:r>
              <a:rPr lang="de-DE" dirty="0" smtClean="0"/>
              <a:t> </a:t>
            </a:r>
            <a:r>
              <a:rPr lang="de-DE" dirty="0" err="1" smtClean="0"/>
              <a:t>filed</a:t>
            </a:r>
            <a:r>
              <a:rPr lang="de-DE" dirty="0" smtClean="0"/>
              <a:t> </a:t>
            </a:r>
            <a:r>
              <a:rPr lang="de-DE" dirty="0" err="1" smtClean="0"/>
              <a:t>names</a:t>
            </a:r>
            <a:r>
              <a:rPr lang="de-DE" dirty="0" smtClean="0"/>
              <a:t> </a:t>
            </a:r>
            <a:r>
              <a:rPr lang="de-DE" dirty="0" err="1" smtClean="0"/>
              <a:t>and</a:t>
            </a:r>
            <a:r>
              <a:rPr lang="de-DE" dirty="0" smtClean="0"/>
              <a:t> </a:t>
            </a:r>
            <a:r>
              <a:rPr lang="de-DE" dirty="0" err="1" smtClean="0"/>
              <a:t>Jsoup</a:t>
            </a:r>
            <a:r>
              <a:rPr lang="de-DE" dirty="0" smtClean="0"/>
              <a:t> </a:t>
            </a:r>
            <a:r>
              <a:rPr lang="de-DE" dirty="0" err="1" smtClean="0"/>
              <a:t>login</a:t>
            </a:r>
            <a:r>
              <a:rPr lang="de-DE" dirty="0" smtClean="0"/>
              <a:t> </a:t>
            </a:r>
            <a:r>
              <a:rPr lang="de-DE" dirty="0" err="1" smtClean="0"/>
              <a:t>is</a:t>
            </a:r>
            <a:r>
              <a:rPr lang="de-DE" dirty="0" smtClean="0"/>
              <a:t> </a:t>
            </a:r>
            <a:r>
              <a:rPr lang="de-DE" dirty="0" err="1" smtClean="0"/>
              <a:t>possible</a:t>
            </a:r>
            <a:r>
              <a:rPr lang="de-DE" dirty="0" smtClean="0"/>
              <a:t>.</a:t>
            </a:r>
            <a:endParaRPr lang="de-DE" dirty="0"/>
          </a:p>
          <a:p>
            <a:r>
              <a:rPr lang="de-DE" dirty="0"/>
              <a:t>Cookies will </a:t>
            </a:r>
            <a:r>
              <a:rPr lang="de-DE" dirty="0" err="1"/>
              <a:t>be</a:t>
            </a:r>
            <a:r>
              <a:rPr lang="de-DE" dirty="0"/>
              <a:t> </a:t>
            </a:r>
            <a:r>
              <a:rPr lang="de-DE" dirty="0" err="1"/>
              <a:t>saved</a:t>
            </a:r>
            <a:r>
              <a:rPr lang="de-DE" dirty="0"/>
              <a:t> </a:t>
            </a:r>
            <a:r>
              <a:rPr lang="de-DE" dirty="0" err="1"/>
              <a:t>which</a:t>
            </a:r>
            <a:r>
              <a:rPr lang="de-DE" dirty="0"/>
              <a:t> will </a:t>
            </a:r>
            <a:r>
              <a:rPr lang="en-US" dirty="0"/>
              <a:t> further used to </a:t>
            </a:r>
            <a:r>
              <a:rPr lang="en-US" dirty="0" smtClean="0"/>
              <a:t>manipulate </a:t>
            </a:r>
            <a:r>
              <a:rPr lang="de-DE" dirty="0" err="1" smtClean="0"/>
              <a:t>dates</a:t>
            </a:r>
            <a:r>
              <a:rPr lang="de-DE" dirty="0" smtClean="0"/>
              <a:t> </a:t>
            </a:r>
            <a:r>
              <a:rPr lang="de-DE" dirty="0" err="1"/>
              <a:t>for</a:t>
            </a:r>
            <a:r>
              <a:rPr lang="de-DE" dirty="0"/>
              <a:t> </a:t>
            </a:r>
            <a:r>
              <a:rPr lang="de-DE" dirty="0" err="1"/>
              <a:t>Csv</a:t>
            </a:r>
            <a:r>
              <a:rPr lang="de-DE" dirty="0"/>
              <a:t> </a:t>
            </a:r>
            <a:r>
              <a:rPr lang="de-DE" dirty="0" err="1"/>
              <a:t>report</a:t>
            </a:r>
            <a:r>
              <a:rPr lang="de-DE" dirty="0"/>
              <a:t>.</a:t>
            </a:r>
          </a:p>
          <a:p>
            <a:pPr marL="152401"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12</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Proof </a:t>
            </a:r>
            <a:r>
              <a:rPr lang="de-DE" dirty="0" err="1" smtClean="0"/>
              <a:t>of</a:t>
            </a:r>
            <a:r>
              <a:rPr lang="de-DE" dirty="0" smtClean="0"/>
              <a:t> </a:t>
            </a:r>
            <a:r>
              <a:rPr lang="de-DE" dirty="0" err="1" smtClean="0"/>
              <a:t>Concept</a:t>
            </a:r>
            <a:r>
              <a:rPr lang="de-DE" dirty="0" smtClean="0"/>
              <a:t>- Crawler</a:t>
            </a:r>
            <a:endParaRPr lang="de-DE" noProof="1"/>
          </a:p>
        </p:txBody>
      </p:sp>
      <p:sp>
        <p:nvSpPr>
          <p:cNvPr id="5" name="TextBox 4"/>
          <p:cNvSpPr txBox="1"/>
          <p:nvPr/>
        </p:nvSpPr>
        <p:spPr>
          <a:xfrm>
            <a:off x="1752600" y="1810308"/>
            <a:ext cx="1295400" cy="307777"/>
          </a:xfrm>
          <a:prstGeom prst="rect">
            <a:avLst/>
          </a:prstGeom>
          <a:noFill/>
        </p:spPr>
        <p:txBody>
          <a:bodyPr wrap="square" rtlCol="0">
            <a:spAutoFit/>
          </a:bodyPr>
          <a:lstStyle/>
          <a:p>
            <a:endParaRPr lang="en-US" dirty="0"/>
          </a:p>
        </p:txBody>
      </p:sp>
      <p:sp>
        <p:nvSpPr>
          <p:cNvPr id="6" name="TextBox 5"/>
          <p:cNvSpPr txBox="1"/>
          <p:nvPr/>
        </p:nvSpPr>
        <p:spPr>
          <a:xfrm>
            <a:off x="457200" y="2421661"/>
            <a:ext cx="7924800" cy="954107"/>
          </a:xfrm>
          <a:prstGeom prst="rect">
            <a:avLst/>
          </a:prstGeom>
          <a:noFill/>
        </p:spPr>
        <p:txBody>
          <a:bodyPr wrap="square" rtlCol="0">
            <a:spAutoFit/>
          </a:bodyPr>
          <a:lstStyle/>
          <a:p>
            <a:r>
              <a:rPr lang="en-US" i="1" dirty="0" err="1">
                <a:solidFill>
                  <a:srgbClr val="243572"/>
                </a:solidFill>
                <a:latin typeface="Calibri"/>
                <a:ea typeface="Calibri"/>
                <a:cs typeface="Calibri"/>
                <a:sym typeface="Calibri"/>
              </a:rPr>
              <a:t>Connection.Response</a:t>
            </a:r>
            <a:r>
              <a:rPr lang="en-US" i="1" dirty="0">
                <a:solidFill>
                  <a:srgbClr val="243572"/>
                </a:solidFill>
                <a:latin typeface="Calibri"/>
                <a:ea typeface="Calibri"/>
                <a:cs typeface="Calibri"/>
                <a:sym typeface="Calibri"/>
              </a:rPr>
              <a:t> res = </a:t>
            </a:r>
            <a:r>
              <a:rPr lang="en-US" i="1" dirty="0" err="1">
                <a:solidFill>
                  <a:srgbClr val="243572"/>
                </a:solidFill>
                <a:latin typeface="Calibri"/>
                <a:ea typeface="Calibri"/>
                <a:cs typeface="Calibri"/>
                <a:sym typeface="Calibri"/>
              </a:rPr>
              <a:t>Jsoup.connect</a:t>
            </a:r>
            <a:r>
              <a:rPr lang="en-US" i="1" dirty="0">
                <a:solidFill>
                  <a:srgbClr val="243572"/>
                </a:solidFill>
                <a:latin typeface="Calibri"/>
                <a:ea typeface="Calibri"/>
                <a:cs typeface="Calibri"/>
                <a:sym typeface="Calibri"/>
              </a:rPr>
              <a:t>("https://carelink.minimed.eu/patient/</a:t>
            </a:r>
            <a:r>
              <a:rPr lang="en-US" i="1" dirty="0" err="1">
                <a:solidFill>
                  <a:srgbClr val="243572"/>
                </a:solidFill>
                <a:latin typeface="Calibri"/>
                <a:ea typeface="Calibri"/>
                <a:cs typeface="Calibri"/>
                <a:sym typeface="Calibri"/>
              </a:rPr>
              <a:t>j_security_check</a:t>
            </a:r>
            <a:r>
              <a:rPr lang="en-US" i="1" dirty="0">
                <a:solidFill>
                  <a:srgbClr val="243572"/>
                </a:solidFill>
                <a:latin typeface="Calibri"/>
                <a:ea typeface="Calibri"/>
                <a:cs typeface="Calibri"/>
                <a:sym typeface="Calibri"/>
              </a:rPr>
              <a:t>")</a:t>
            </a:r>
            <a:r>
              <a:rPr lang="pt-BR" i="1" dirty="0">
                <a:solidFill>
                  <a:srgbClr val="243572"/>
                </a:solidFill>
                <a:latin typeface="Calibri"/>
                <a:ea typeface="Calibri"/>
                <a:cs typeface="Calibri"/>
                <a:sym typeface="Calibri"/>
              </a:rPr>
              <a:t>.data("j_username", username).data("j_password",</a:t>
            </a:r>
            <a:r>
              <a:rPr lang="en-US" i="1" dirty="0">
                <a:solidFill>
                  <a:srgbClr val="243572"/>
                </a:solidFill>
                <a:latin typeface="Calibri"/>
                <a:ea typeface="Calibri"/>
                <a:cs typeface="Calibri"/>
                <a:sym typeface="Calibri"/>
              </a:rPr>
              <a:t>password).method(</a:t>
            </a:r>
            <a:r>
              <a:rPr lang="en-US" i="1" dirty="0" err="1">
                <a:solidFill>
                  <a:srgbClr val="243572"/>
                </a:solidFill>
                <a:latin typeface="Calibri"/>
                <a:ea typeface="Calibri"/>
                <a:cs typeface="Calibri"/>
                <a:sym typeface="Calibri"/>
              </a:rPr>
              <a:t>Connection.Method.POST</a:t>
            </a:r>
            <a:r>
              <a:rPr lang="en-US" i="1" dirty="0">
                <a:solidFill>
                  <a:srgbClr val="243572"/>
                </a:solidFill>
                <a:latin typeface="Calibri"/>
                <a:ea typeface="Calibri"/>
                <a:cs typeface="Calibri"/>
                <a:sym typeface="Calibri"/>
              </a:rPr>
              <a:t>).execute</a:t>
            </a:r>
            <a:r>
              <a:rPr lang="en-US" i="1" dirty="0" smtClean="0">
                <a:solidFill>
                  <a:srgbClr val="243572"/>
                </a:solidFill>
                <a:latin typeface="Calibri"/>
                <a:ea typeface="Calibri"/>
                <a:cs typeface="Calibri"/>
                <a:sym typeface="Calibri"/>
              </a:rPr>
              <a:t>();</a:t>
            </a:r>
            <a:br>
              <a:rPr lang="en-US" i="1" dirty="0" smtClean="0">
                <a:solidFill>
                  <a:srgbClr val="243572"/>
                </a:solidFill>
                <a:latin typeface="Calibri"/>
                <a:ea typeface="Calibri"/>
                <a:cs typeface="Calibri"/>
                <a:sym typeface="Calibri"/>
              </a:rPr>
            </a:br>
            <a:r>
              <a:rPr lang="en-US" i="1" dirty="0" smtClean="0">
                <a:solidFill>
                  <a:srgbClr val="243572"/>
                </a:solidFill>
                <a:latin typeface="Calibri"/>
                <a:ea typeface="Calibri"/>
                <a:cs typeface="Calibri"/>
                <a:sym typeface="Calibri"/>
              </a:rPr>
              <a:t> </a:t>
            </a:r>
            <a:r>
              <a:rPr lang="en-US" i="1" dirty="0" err="1">
                <a:solidFill>
                  <a:srgbClr val="243572"/>
                </a:solidFill>
                <a:latin typeface="Calibri"/>
                <a:ea typeface="Calibri"/>
                <a:cs typeface="Calibri"/>
                <a:sym typeface="Calibri"/>
              </a:rPr>
              <a:t>loginCookies</a:t>
            </a:r>
            <a:r>
              <a:rPr lang="en-US" i="1" dirty="0">
                <a:solidFill>
                  <a:srgbClr val="243572"/>
                </a:solidFill>
                <a:latin typeface="Calibri"/>
                <a:ea typeface="Calibri"/>
                <a:cs typeface="Calibri"/>
                <a:sym typeface="Calibri"/>
              </a:rPr>
              <a:t> = </a:t>
            </a:r>
            <a:r>
              <a:rPr lang="en-US" i="1" dirty="0" err="1">
                <a:solidFill>
                  <a:srgbClr val="243572"/>
                </a:solidFill>
                <a:latin typeface="Calibri"/>
                <a:ea typeface="Calibri"/>
                <a:cs typeface="Calibri"/>
                <a:sym typeface="Calibri"/>
              </a:rPr>
              <a:t>res.cookies</a:t>
            </a:r>
            <a:r>
              <a:rPr lang="en-US" i="1" dirty="0">
                <a:solidFill>
                  <a:srgbClr val="243572"/>
                </a:solidFill>
                <a:latin typeface="Calibri"/>
                <a:ea typeface="Calibri"/>
                <a:cs typeface="Calibri"/>
                <a:sym typeface="Calibri"/>
              </a:rPr>
              <a:t>();</a:t>
            </a:r>
            <a:endParaRPr lang="de-DE" i="1" dirty="0">
              <a:solidFill>
                <a:srgbClr val="243572"/>
              </a:solidFill>
              <a:latin typeface="Calibri"/>
              <a:ea typeface="Calibri"/>
              <a:cs typeface="Calibri"/>
              <a:sym typeface="Calibri"/>
            </a:endParaRPr>
          </a:p>
        </p:txBody>
      </p:sp>
    </p:spTree>
    <p:extLst>
      <p:ext uri="{BB962C8B-B14F-4D97-AF65-F5344CB8AC3E}">
        <p14:creationId xmlns:p14="http://schemas.microsoft.com/office/powerpoint/2010/main" val="139778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smtClean="0"/>
              <a:t>Date validation for CSV: </a:t>
            </a:r>
          </a:p>
          <a:p>
            <a:pPr>
              <a:buFont typeface="Wingdings" panose="05000000000000000000" pitchFamily="2" charset="2"/>
              <a:buChar char="§"/>
            </a:pPr>
            <a:r>
              <a:rPr lang="en-US" dirty="0" smtClean="0"/>
              <a:t>Date </a:t>
            </a:r>
            <a:r>
              <a:rPr lang="en-US" dirty="0"/>
              <a:t>format should be DD/MM/YYYY for user with English as base language and </a:t>
            </a:r>
            <a:r>
              <a:rPr lang="en-US" dirty="0" smtClean="0"/>
              <a:t>DD.MM.YYYY as </a:t>
            </a:r>
            <a:r>
              <a:rPr lang="en-US" dirty="0"/>
              <a:t>German </a:t>
            </a:r>
            <a:r>
              <a:rPr lang="en-US" dirty="0"/>
              <a:t> </a:t>
            </a:r>
            <a:r>
              <a:rPr lang="en-US" dirty="0"/>
              <a:t>a base language</a:t>
            </a:r>
            <a:r>
              <a:rPr lang="en-US" dirty="0"/>
              <a:t>.</a:t>
            </a:r>
          </a:p>
          <a:p>
            <a:pPr>
              <a:buFont typeface="Wingdings" panose="05000000000000000000" pitchFamily="2" charset="2"/>
              <a:buChar char="§"/>
            </a:pPr>
            <a:r>
              <a:rPr lang="de-DE" dirty="0" smtClean="0"/>
              <a:t>In </a:t>
            </a:r>
            <a:r>
              <a:rPr lang="de-DE" dirty="0" err="1" smtClean="0"/>
              <a:t>our</a:t>
            </a:r>
            <a:r>
              <a:rPr lang="de-DE" dirty="0" smtClean="0"/>
              <a:t> </a:t>
            </a:r>
            <a:r>
              <a:rPr lang="de-DE" dirty="0" err="1" smtClean="0"/>
              <a:t>current</a:t>
            </a:r>
            <a:r>
              <a:rPr lang="de-DE" dirty="0" smtClean="0"/>
              <a:t> </a:t>
            </a:r>
            <a:r>
              <a:rPr lang="de-DE" dirty="0" err="1" smtClean="0"/>
              <a:t>work</a:t>
            </a:r>
            <a:r>
              <a:rPr lang="de-DE" dirty="0" smtClean="0"/>
              <a:t> </a:t>
            </a:r>
            <a:r>
              <a:rPr lang="de-DE" dirty="0" err="1" smtClean="0"/>
              <a:t>we</a:t>
            </a:r>
            <a:r>
              <a:rPr lang="de-DE" dirty="0" smtClean="0"/>
              <a:t> </a:t>
            </a:r>
            <a:r>
              <a:rPr lang="de-DE" dirty="0" err="1" smtClean="0"/>
              <a:t>have</a:t>
            </a:r>
            <a:r>
              <a:rPr lang="de-DE" dirty="0" smtClean="0"/>
              <a:t> </a:t>
            </a:r>
            <a:r>
              <a:rPr lang="de-DE" dirty="0" err="1" smtClean="0"/>
              <a:t>restricted</a:t>
            </a:r>
            <a:r>
              <a:rPr lang="de-DE" dirty="0" smtClean="0"/>
              <a:t> </a:t>
            </a:r>
            <a:r>
              <a:rPr lang="de-DE" dirty="0" err="1" smtClean="0"/>
              <a:t>our</a:t>
            </a:r>
            <a:r>
              <a:rPr lang="de-DE" dirty="0" smtClean="0"/>
              <a:t> </a:t>
            </a:r>
            <a:r>
              <a:rPr lang="de-DE" dirty="0" err="1" smtClean="0"/>
              <a:t>support</a:t>
            </a:r>
            <a:r>
              <a:rPr lang="de-DE" dirty="0" smtClean="0"/>
              <a:t> </a:t>
            </a:r>
            <a:r>
              <a:rPr lang="de-DE" dirty="0" err="1" smtClean="0"/>
              <a:t>to</a:t>
            </a:r>
            <a:r>
              <a:rPr lang="de-DE" dirty="0" smtClean="0"/>
              <a:t> </a:t>
            </a:r>
            <a:r>
              <a:rPr lang="de-DE" dirty="0" err="1" smtClean="0"/>
              <a:t>users</a:t>
            </a:r>
            <a:r>
              <a:rPr lang="de-DE" dirty="0" smtClean="0"/>
              <a:t> </a:t>
            </a:r>
            <a:r>
              <a:rPr lang="de-DE" dirty="0" err="1" smtClean="0"/>
              <a:t>using</a:t>
            </a:r>
            <a:r>
              <a:rPr lang="de-DE" dirty="0" smtClean="0"/>
              <a:t> </a:t>
            </a:r>
            <a:r>
              <a:rPr lang="de-DE" dirty="0" err="1" smtClean="0"/>
              <a:t>only</a:t>
            </a:r>
            <a:r>
              <a:rPr lang="de-DE" dirty="0" smtClean="0"/>
              <a:t> English </a:t>
            </a:r>
            <a:r>
              <a:rPr lang="de-DE" dirty="0" err="1" smtClean="0"/>
              <a:t>and</a:t>
            </a:r>
            <a:r>
              <a:rPr lang="de-DE" dirty="0" smtClean="0"/>
              <a:t> German </a:t>
            </a:r>
            <a:r>
              <a:rPr lang="de-DE" dirty="0" err="1" smtClean="0"/>
              <a:t>language</a:t>
            </a:r>
            <a:r>
              <a:rPr lang="de-DE" dirty="0"/>
              <a:t>.</a:t>
            </a:r>
            <a:endParaRPr lang="en-US" dirty="0"/>
          </a:p>
          <a:p>
            <a:pPr>
              <a:buFont typeface="Wingdings" panose="05000000000000000000" pitchFamily="2" charset="2"/>
              <a:buChar char="§"/>
            </a:pPr>
            <a:r>
              <a:rPr lang="en-US" dirty="0" smtClean="0"/>
              <a:t>Start </a:t>
            </a:r>
            <a:r>
              <a:rPr lang="en-US" dirty="0"/>
              <a:t>date and end date should not be before 01/01/1998 (01.01.1998)</a:t>
            </a:r>
          </a:p>
          <a:p>
            <a:pPr>
              <a:buFont typeface="Wingdings" panose="05000000000000000000" pitchFamily="2" charset="2"/>
              <a:buChar char="§"/>
            </a:pPr>
            <a:r>
              <a:rPr lang="en-US" dirty="0" smtClean="0"/>
              <a:t> </a:t>
            </a:r>
            <a:r>
              <a:rPr lang="en-US" dirty="0" smtClean="0"/>
              <a:t>The start </a:t>
            </a:r>
            <a:r>
              <a:rPr lang="en-US" dirty="0"/>
              <a:t>date should not be greater than </a:t>
            </a:r>
            <a:r>
              <a:rPr lang="en-US" dirty="0" smtClean="0"/>
              <a:t>end </a:t>
            </a:r>
            <a:r>
              <a:rPr lang="en-US" dirty="0" smtClean="0"/>
              <a:t>date.</a:t>
            </a:r>
            <a:endParaRPr lang="en-US" dirty="0"/>
          </a:p>
          <a:p>
            <a:pPr>
              <a:buFont typeface="Wingdings" panose="05000000000000000000" pitchFamily="2" charset="2"/>
              <a:buChar char="§"/>
            </a:pPr>
            <a:r>
              <a:rPr lang="en-US" dirty="0" smtClean="0"/>
              <a:t>Start </a:t>
            </a:r>
            <a:r>
              <a:rPr lang="en-US" dirty="0"/>
              <a:t>date and end date shall not be greater than Today's date.</a:t>
            </a:r>
          </a:p>
          <a:p>
            <a:pPr marL="647700" lvl="3" indent="0">
              <a:buNone/>
            </a:pPr>
            <a:endParaRPr lang="en-IN" dirty="0" smtClean="0"/>
          </a:p>
          <a:p>
            <a:pPr marL="647700" lvl="3" indent="0">
              <a:buNone/>
            </a:pPr>
            <a:endParaRPr lang="en-IN" dirty="0"/>
          </a:p>
          <a:p>
            <a:pPr marL="647700" lvl="3" indent="0">
              <a:buNone/>
            </a:pPr>
            <a:endParaRPr lang="en-IN" dirty="0" smtClean="0"/>
          </a:p>
          <a:p>
            <a:pPr marL="647700" lvl="3" indent="0">
              <a:buNone/>
            </a:pPr>
            <a:endParaRPr lang="en-IN" dirty="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13</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a:t>Proof </a:t>
            </a:r>
            <a:r>
              <a:rPr lang="de-DE" dirty="0" err="1"/>
              <a:t>of</a:t>
            </a:r>
            <a:r>
              <a:rPr lang="de-DE" dirty="0"/>
              <a:t> </a:t>
            </a:r>
            <a:r>
              <a:rPr lang="de-DE" dirty="0" err="1"/>
              <a:t>Concept</a:t>
            </a:r>
            <a:r>
              <a:rPr lang="de-DE" dirty="0"/>
              <a:t>- Crawler</a:t>
            </a:r>
            <a:endParaRPr lang="de-DE" noProof="1"/>
          </a:p>
        </p:txBody>
      </p:sp>
      <p:sp>
        <p:nvSpPr>
          <p:cNvPr id="5" name="TextBox 4"/>
          <p:cNvSpPr txBox="1"/>
          <p:nvPr/>
        </p:nvSpPr>
        <p:spPr>
          <a:xfrm>
            <a:off x="761999" y="5008435"/>
            <a:ext cx="7620000" cy="1384995"/>
          </a:xfrm>
          <a:prstGeom prst="rect">
            <a:avLst/>
          </a:prstGeom>
          <a:noFill/>
        </p:spPr>
        <p:txBody>
          <a:bodyPr wrap="square" rtlCol="0">
            <a:spAutoFit/>
          </a:bodyPr>
          <a:lstStyle/>
          <a:p>
            <a:r>
              <a:rPr lang="en-US" i="1" dirty="0" err="1">
                <a:solidFill>
                  <a:srgbClr val="243572"/>
                </a:solidFill>
                <a:latin typeface="Calibri"/>
                <a:ea typeface="Calibri"/>
                <a:cs typeface="Calibri"/>
                <a:sym typeface="Calibri"/>
              </a:rPr>
              <a:t>Connection.Response</a:t>
            </a:r>
            <a:r>
              <a:rPr lang="en-US" i="1" dirty="0">
                <a:solidFill>
                  <a:srgbClr val="243572"/>
                </a:solidFill>
                <a:latin typeface="Calibri"/>
                <a:ea typeface="Calibri"/>
                <a:cs typeface="Calibri"/>
                <a:sym typeface="Calibri"/>
              </a:rPr>
              <a:t> </a:t>
            </a:r>
            <a:r>
              <a:rPr lang="en-US" i="1" dirty="0" err="1">
                <a:solidFill>
                  <a:srgbClr val="243572"/>
                </a:solidFill>
                <a:latin typeface="Calibri"/>
                <a:ea typeface="Calibri"/>
                <a:cs typeface="Calibri"/>
                <a:sym typeface="Calibri"/>
              </a:rPr>
              <a:t>ReportDocument</a:t>
            </a:r>
            <a:r>
              <a:rPr lang="en-US" i="1" dirty="0">
                <a:solidFill>
                  <a:srgbClr val="243572"/>
                </a:solidFill>
                <a:latin typeface="Calibri"/>
                <a:ea typeface="Calibri"/>
                <a:cs typeface="Calibri"/>
                <a:sym typeface="Calibri"/>
              </a:rPr>
              <a:t> = </a:t>
            </a:r>
            <a:r>
              <a:rPr lang="en-US" i="1" dirty="0" err="1">
                <a:solidFill>
                  <a:srgbClr val="243572"/>
                </a:solidFill>
                <a:latin typeface="Calibri"/>
                <a:ea typeface="Calibri"/>
                <a:cs typeface="Calibri"/>
                <a:sym typeface="Calibri"/>
              </a:rPr>
              <a:t>Jsoup.connect</a:t>
            </a:r>
            <a:r>
              <a:rPr lang="en-US" i="1" dirty="0">
                <a:solidFill>
                  <a:srgbClr val="243572"/>
                </a:solidFill>
                <a:latin typeface="Calibri"/>
                <a:ea typeface="Calibri"/>
                <a:cs typeface="Calibri"/>
                <a:sym typeface="Calibri"/>
              </a:rPr>
              <a:t>("https://carelink.minimed.eu/patient/main/</a:t>
            </a:r>
            <a:r>
              <a:rPr lang="en-US" i="1" dirty="0" err="1">
                <a:solidFill>
                  <a:srgbClr val="243572"/>
                </a:solidFill>
                <a:latin typeface="Calibri"/>
                <a:ea typeface="Calibri"/>
                <a:cs typeface="Calibri"/>
                <a:sym typeface="Calibri"/>
              </a:rPr>
              <a:t>selectCSV.do?t</a:t>
            </a:r>
            <a:r>
              <a:rPr lang="en-US" i="1" dirty="0">
                <a:solidFill>
                  <a:srgbClr val="243572"/>
                </a:solidFill>
                <a:latin typeface="Calibri"/>
                <a:ea typeface="Calibri"/>
                <a:cs typeface="Calibri"/>
                <a:sym typeface="Calibri"/>
              </a:rPr>
              <a:t>=11?t=11?t=11?t=11</a:t>
            </a:r>
            <a:r>
              <a:rPr lang="en-US" i="1" dirty="0" smtClean="0">
                <a:solidFill>
                  <a:srgbClr val="243572"/>
                </a:solidFill>
                <a:latin typeface="Calibri"/>
                <a:ea typeface="Calibri"/>
                <a:cs typeface="Calibri"/>
                <a:sym typeface="Calibri"/>
              </a:rPr>
              <a:t>")</a:t>
            </a:r>
          </a:p>
          <a:p>
            <a:r>
              <a:rPr lang="en-US" i="1" dirty="0" smtClean="0">
                <a:solidFill>
                  <a:srgbClr val="243572"/>
                </a:solidFill>
                <a:latin typeface="Calibri"/>
                <a:ea typeface="Calibri"/>
                <a:cs typeface="Calibri"/>
                <a:sym typeface="Calibri"/>
              </a:rPr>
              <a:t>.</a:t>
            </a:r>
            <a:r>
              <a:rPr lang="en-US" i="1" dirty="0">
                <a:solidFill>
                  <a:srgbClr val="243572"/>
                </a:solidFill>
                <a:latin typeface="Calibri"/>
                <a:ea typeface="Calibri"/>
                <a:cs typeface="Calibri"/>
                <a:sym typeface="Calibri"/>
              </a:rPr>
              <a:t>timeout(60000).cookies(</a:t>
            </a:r>
            <a:r>
              <a:rPr lang="en-US" i="1" dirty="0" err="1">
                <a:solidFill>
                  <a:srgbClr val="243572"/>
                </a:solidFill>
                <a:latin typeface="Calibri"/>
                <a:ea typeface="Calibri"/>
                <a:cs typeface="Calibri"/>
                <a:sym typeface="Calibri"/>
              </a:rPr>
              <a:t>loginCookies</a:t>
            </a:r>
            <a:r>
              <a:rPr lang="en-US" i="1" dirty="0">
                <a:solidFill>
                  <a:srgbClr val="243572"/>
                </a:solidFill>
                <a:latin typeface="Calibri"/>
                <a:ea typeface="Calibri"/>
                <a:cs typeface="Calibri"/>
                <a:sym typeface="Calibri"/>
              </a:rPr>
              <a:t>).data("report", "11").data("</a:t>
            </a:r>
            <a:r>
              <a:rPr lang="en-US" i="1" dirty="0" err="1">
                <a:solidFill>
                  <a:srgbClr val="243572"/>
                </a:solidFill>
                <a:latin typeface="Calibri"/>
                <a:ea typeface="Calibri"/>
                <a:cs typeface="Calibri"/>
                <a:sym typeface="Calibri"/>
              </a:rPr>
              <a:t>listSeparator</a:t>
            </a:r>
            <a:r>
              <a:rPr lang="en-US" i="1" dirty="0">
                <a:solidFill>
                  <a:srgbClr val="243572"/>
                </a:solidFill>
                <a:latin typeface="Calibri"/>
                <a:ea typeface="Calibri"/>
                <a:cs typeface="Calibri"/>
                <a:sym typeface="Calibri"/>
              </a:rPr>
              <a:t>", ",")</a:t>
            </a:r>
          </a:p>
          <a:p>
            <a:r>
              <a:rPr lang="en-US" i="1" dirty="0">
                <a:solidFill>
                  <a:srgbClr val="243572"/>
                </a:solidFill>
                <a:latin typeface="Calibri"/>
                <a:ea typeface="Calibri"/>
                <a:cs typeface="Calibri"/>
                <a:sym typeface="Calibri"/>
              </a:rPr>
              <a:t>.data("datePicker2", </a:t>
            </a:r>
            <a:r>
              <a:rPr lang="en-US" i="1" dirty="0" err="1">
                <a:solidFill>
                  <a:srgbClr val="243572"/>
                </a:solidFill>
                <a:latin typeface="Calibri"/>
                <a:ea typeface="Calibri"/>
                <a:cs typeface="Calibri"/>
                <a:sym typeface="Calibri"/>
              </a:rPr>
              <a:t>startDate</a:t>
            </a:r>
            <a:r>
              <a:rPr lang="en-US" i="1" dirty="0">
                <a:solidFill>
                  <a:srgbClr val="243572"/>
                </a:solidFill>
                <a:latin typeface="Calibri"/>
                <a:ea typeface="Calibri"/>
                <a:cs typeface="Calibri"/>
                <a:sym typeface="Calibri"/>
              </a:rPr>
              <a:t>) // start date</a:t>
            </a:r>
          </a:p>
          <a:p>
            <a:r>
              <a:rPr lang="en-US" i="1" dirty="0">
                <a:solidFill>
                  <a:srgbClr val="243572"/>
                </a:solidFill>
                <a:latin typeface="Calibri"/>
                <a:ea typeface="Calibri"/>
                <a:cs typeface="Calibri"/>
                <a:sym typeface="Calibri"/>
              </a:rPr>
              <a:t>.data("datePicker1", </a:t>
            </a:r>
            <a:r>
              <a:rPr lang="en-US" i="1" dirty="0" err="1">
                <a:solidFill>
                  <a:srgbClr val="243572"/>
                </a:solidFill>
                <a:latin typeface="Calibri"/>
                <a:ea typeface="Calibri"/>
                <a:cs typeface="Calibri"/>
                <a:sym typeface="Calibri"/>
              </a:rPr>
              <a:t>endDate</a:t>
            </a:r>
            <a:r>
              <a:rPr lang="en-US" i="1" dirty="0">
                <a:solidFill>
                  <a:srgbClr val="243572"/>
                </a:solidFill>
                <a:latin typeface="Calibri"/>
                <a:ea typeface="Calibri"/>
                <a:cs typeface="Calibri"/>
                <a:sym typeface="Calibri"/>
              </a:rPr>
              <a:t>) // End date</a:t>
            </a:r>
          </a:p>
          <a:p>
            <a:r>
              <a:rPr lang="en-US" i="1" dirty="0">
                <a:solidFill>
                  <a:srgbClr val="243572"/>
                </a:solidFill>
                <a:latin typeface="Calibri"/>
                <a:ea typeface="Calibri"/>
                <a:cs typeface="Calibri"/>
                <a:sym typeface="Calibri"/>
              </a:rPr>
              <a:t>.method(</a:t>
            </a:r>
            <a:r>
              <a:rPr lang="en-US" i="1" dirty="0" err="1">
                <a:solidFill>
                  <a:srgbClr val="243572"/>
                </a:solidFill>
                <a:latin typeface="Calibri"/>
                <a:ea typeface="Calibri"/>
                <a:cs typeface="Calibri"/>
                <a:sym typeface="Calibri"/>
              </a:rPr>
              <a:t>Connection.Method.GET</a:t>
            </a:r>
            <a:r>
              <a:rPr lang="en-US" i="1" dirty="0">
                <a:solidFill>
                  <a:srgbClr val="243572"/>
                </a:solidFill>
                <a:latin typeface="Calibri"/>
                <a:ea typeface="Calibri"/>
                <a:cs typeface="Calibri"/>
                <a:sym typeface="Calibri"/>
              </a:rPr>
              <a:t>).execute();</a:t>
            </a:r>
          </a:p>
        </p:txBody>
      </p:sp>
    </p:spTree>
    <p:extLst>
      <p:ext uri="{BB962C8B-B14F-4D97-AF65-F5344CB8AC3E}">
        <p14:creationId xmlns:p14="http://schemas.microsoft.com/office/powerpoint/2010/main" val="3377884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93832" y="3429000"/>
            <a:ext cx="5486400" cy="609600"/>
          </a:xfrm>
        </p:spPr>
        <p:txBody>
          <a:bodyPr/>
          <a:lstStyle/>
          <a:p>
            <a:pPr marL="152401" indent="0">
              <a:buNone/>
            </a:pPr>
            <a:r>
              <a:rPr lang="de-DE" sz="3600" dirty="0"/>
              <a:t>Applet </a:t>
            </a:r>
            <a:r>
              <a:rPr lang="de-DE" sz="3600" dirty="0" smtClean="0"/>
              <a:t>Wrapper </a:t>
            </a:r>
            <a:r>
              <a:rPr lang="de-DE" sz="3600" dirty="0" err="1" smtClean="0"/>
              <a:t>Algorithm</a:t>
            </a:r>
            <a:endParaRPr lang="de-DE" sz="3600"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14</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68850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After successful </a:t>
            </a:r>
            <a:r>
              <a:rPr lang="en-US" dirty="0" err="1" smtClean="0"/>
              <a:t>Poc</a:t>
            </a:r>
            <a:r>
              <a:rPr lang="en-US" dirty="0" smtClean="0"/>
              <a:t> of CSV download, Next step was to upload data to Crawler website.</a:t>
            </a:r>
          </a:p>
          <a:p>
            <a:pPr>
              <a:buFont typeface="Wingdings" panose="05000000000000000000" pitchFamily="2" charset="2"/>
              <a:buChar char="§"/>
            </a:pPr>
            <a:endParaRPr lang="en-IN" dirty="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15</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a:t>
            </a:r>
            <a:endParaRPr lang="de-DE" noProof="1"/>
          </a:p>
        </p:txBody>
      </p:sp>
      <p:pic>
        <p:nvPicPr>
          <p:cNvPr id="6" name="Picture 5"/>
          <p:cNvPicPr>
            <a:picLocks noChangeAspect="1"/>
          </p:cNvPicPr>
          <p:nvPr/>
        </p:nvPicPr>
        <p:blipFill>
          <a:blip r:embed="rId2"/>
          <a:stretch>
            <a:fillRect/>
          </a:stretch>
        </p:blipFill>
        <p:spPr>
          <a:xfrm>
            <a:off x="457200" y="2209800"/>
            <a:ext cx="4872233" cy="3857625"/>
          </a:xfrm>
          <a:prstGeom prst="rect">
            <a:avLst/>
          </a:prstGeom>
        </p:spPr>
      </p:pic>
      <p:sp>
        <p:nvSpPr>
          <p:cNvPr id="7" name="TextBox 6"/>
          <p:cNvSpPr txBox="1"/>
          <p:nvPr/>
        </p:nvSpPr>
        <p:spPr>
          <a:xfrm>
            <a:off x="5748378" y="2286000"/>
            <a:ext cx="3109901" cy="353943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243572"/>
                </a:solidFill>
                <a:latin typeface="Calibri"/>
                <a:ea typeface="Calibri"/>
                <a:cs typeface="Calibri"/>
                <a:sym typeface="Calibri"/>
              </a:rPr>
              <a:t>Upload </a:t>
            </a:r>
            <a:r>
              <a:rPr lang="de-DE" dirty="0" err="1">
                <a:solidFill>
                  <a:srgbClr val="243572"/>
                </a:solidFill>
                <a:latin typeface="Calibri"/>
                <a:ea typeface="Calibri"/>
                <a:cs typeface="Calibri"/>
                <a:sym typeface="Calibri"/>
              </a:rPr>
              <a:t>section</a:t>
            </a:r>
            <a:r>
              <a:rPr lang="de-DE" dirty="0">
                <a:solidFill>
                  <a:srgbClr val="243572"/>
                </a:solidFill>
                <a:latin typeface="Calibri"/>
                <a:ea typeface="Calibri"/>
                <a:cs typeface="Calibri"/>
                <a:sym typeface="Calibri"/>
              </a:rPr>
              <a:t> in </a:t>
            </a:r>
            <a:r>
              <a:rPr lang="de-DE" dirty="0" err="1">
                <a:solidFill>
                  <a:srgbClr val="243572"/>
                </a:solidFill>
                <a:latin typeface="Calibri"/>
                <a:ea typeface="Calibri"/>
                <a:cs typeface="Calibri"/>
                <a:sym typeface="Calibri"/>
              </a:rPr>
              <a:t>Carelink</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website</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has</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been</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implemented</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with</a:t>
            </a:r>
            <a:r>
              <a:rPr lang="de-DE" dirty="0">
                <a:solidFill>
                  <a:srgbClr val="243572"/>
                </a:solidFill>
                <a:latin typeface="Calibri"/>
                <a:ea typeface="Calibri"/>
                <a:cs typeface="Calibri"/>
                <a:sym typeface="Calibri"/>
              </a:rPr>
              <a:t> Applet.</a:t>
            </a:r>
          </a:p>
          <a:p>
            <a:pPr marL="285750" indent="-285750">
              <a:buFont typeface="Arial" panose="020B0604020202020204" pitchFamily="34" charset="0"/>
              <a:buChar char="•"/>
            </a:pPr>
            <a:r>
              <a:rPr lang="en-US" dirty="0" err="1">
                <a:solidFill>
                  <a:srgbClr val="243572"/>
                </a:solidFill>
                <a:latin typeface="Calibri"/>
                <a:ea typeface="Calibri"/>
                <a:cs typeface="Calibri"/>
              </a:rPr>
              <a:t>Intital</a:t>
            </a:r>
            <a:r>
              <a:rPr lang="en-US" dirty="0">
                <a:solidFill>
                  <a:srgbClr val="243572"/>
                </a:solidFill>
                <a:latin typeface="Calibri"/>
                <a:ea typeface="Calibri"/>
                <a:cs typeface="Calibri"/>
              </a:rPr>
              <a:t> Idea of this task was to take the applet out of browser, i.e. to run applet with login cookies generated with </a:t>
            </a:r>
            <a:r>
              <a:rPr lang="en-US" dirty="0" err="1">
                <a:solidFill>
                  <a:srgbClr val="243572"/>
                </a:solidFill>
                <a:latin typeface="Calibri"/>
                <a:ea typeface="Calibri"/>
                <a:cs typeface="Calibri"/>
              </a:rPr>
              <a:t>Jsoup</a:t>
            </a:r>
            <a:r>
              <a:rPr lang="en-US" dirty="0" smtClean="0">
                <a:solidFill>
                  <a:srgbClr val="243572"/>
                </a:solidFill>
                <a:latin typeface="Calibri"/>
                <a:ea typeface="Calibri"/>
                <a:cs typeface="Calibri"/>
              </a:rPr>
              <a:t>.</a:t>
            </a:r>
          </a:p>
          <a:p>
            <a:pPr marL="285750" indent="-285750">
              <a:buFont typeface="Arial" panose="020B0604020202020204" pitchFamily="34" charset="0"/>
              <a:buChar char="•"/>
            </a:pPr>
            <a:r>
              <a:rPr lang="de-DE" dirty="0" smtClean="0">
                <a:solidFill>
                  <a:srgbClr val="243572"/>
                </a:solidFill>
                <a:latin typeface="Calibri"/>
                <a:ea typeface="Calibri"/>
                <a:cs typeface="Calibri"/>
                <a:sym typeface="Calibri"/>
              </a:rPr>
              <a:t>But </a:t>
            </a:r>
            <a:r>
              <a:rPr lang="de-DE" dirty="0" err="1">
                <a:solidFill>
                  <a:srgbClr val="243572"/>
                </a:solidFill>
                <a:latin typeface="Calibri"/>
                <a:ea typeface="Calibri"/>
                <a:cs typeface="Calibri"/>
                <a:sym typeface="Calibri"/>
              </a:rPr>
              <a:t>We</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faced</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technical</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difficulties</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here</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using</a:t>
            </a:r>
            <a:r>
              <a:rPr lang="de-DE" dirty="0">
                <a:solidFill>
                  <a:srgbClr val="243572"/>
                </a:solidFill>
                <a:latin typeface="Calibri"/>
                <a:ea typeface="Calibri"/>
                <a:cs typeface="Calibri"/>
                <a:sym typeface="Calibri"/>
              </a:rPr>
              <a:t> </a:t>
            </a:r>
            <a:r>
              <a:rPr lang="de-DE" dirty="0" smtClean="0">
                <a:solidFill>
                  <a:srgbClr val="243572"/>
                </a:solidFill>
                <a:latin typeface="Calibri"/>
                <a:ea typeface="Calibri"/>
                <a:cs typeface="Calibri"/>
                <a:sym typeface="Calibri"/>
              </a:rPr>
              <a:t>Cookies </a:t>
            </a:r>
            <a:r>
              <a:rPr lang="de-DE" dirty="0" err="1">
                <a:solidFill>
                  <a:srgbClr val="243572"/>
                </a:solidFill>
                <a:latin typeface="Calibri"/>
                <a:ea typeface="Calibri"/>
                <a:cs typeface="Calibri"/>
                <a:sym typeface="Calibri"/>
              </a:rPr>
              <a:t>for</a:t>
            </a:r>
            <a:r>
              <a:rPr lang="de-DE" dirty="0">
                <a:solidFill>
                  <a:srgbClr val="243572"/>
                </a:solidFill>
                <a:latin typeface="Calibri"/>
                <a:ea typeface="Calibri"/>
                <a:cs typeface="Calibri"/>
                <a:sym typeface="Calibri"/>
              </a:rPr>
              <a:t> </a:t>
            </a:r>
            <a:r>
              <a:rPr lang="de-DE" dirty="0" smtClean="0">
                <a:solidFill>
                  <a:srgbClr val="243572"/>
                </a:solidFill>
                <a:latin typeface="Calibri"/>
                <a:ea typeface="Calibri"/>
                <a:cs typeface="Calibri"/>
                <a:sym typeface="Calibri"/>
              </a:rPr>
              <a:t>Applet.</a:t>
            </a:r>
            <a:endParaRPr lang="de-DE" dirty="0">
              <a:solidFill>
                <a:srgbClr val="243572"/>
              </a:solidFill>
              <a:latin typeface="Calibri"/>
              <a:ea typeface="Calibri"/>
              <a:cs typeface="Calibri"/>
              <a:sym typeface="Calibri"/>
            </a:endParaRPr>
          </a:p>
          <a:p>
            <a:pPr marL="285750" indent="-285750">
              <a:buFont typeface="Arial" panose="020B0604020202020204" pitchFamily="34" charset="0"/>
              <a:buChar char="•"/>
            </a:pPr>
            <a:r>
              <a:rPr lang="en-US" dirty="0">
                <a:solidFill>
                  <a:srgbClr val="243572"/>
                </a:solidFill>
                <a:latin typeface="Calibri"/>
                <a:ea typeface="Calibri"/>
                <a:cs typeface="Calibri"/>
              </a:rPr>
              <a:t>The applet uses its own cookies generated for browser</a:t>
            </a:r>
            <a:r>
              <a:rPr lang="en-US" dirty="0" smtClean="0">
                <a:solidFill>
                  <a:srgbClr val="243572"/>
                </a:solidFill>
                <a:latin typeface="Calibri"/>
                <a:ea typeface="Calibri"/>
                <a:cs typeface="Calibri"/>
              </a:rPr>
              <a:t>.</a:t>
            </a:r>
          </a:p>
          <a:p>
            <a:pPr marL="285750" indent="-285750">
              <a:buFont typeface="Arial" panose="020B0604020202020204" pitchFamily="34" charset="0"/>
              <a:buChar char="•"/>
            </a:pPr>
            <a:r>
              <a:rPr lang="de-DE" dirty="0">
                <a:solidFill>
                  <a:srgbClr val="243572"/>
                </a:solidFill>
                <a:latin typeface="Calibri"/>
                <a:ea typeface="Calibri"/>
                <a:cs typeface="Calibri"/>
              </a:rPr>
              <a:t> </a:t>
            </a:r>
            <a:r>
              <a:rPr lang="en-US" dirty="0" smtClean="0">
                <a:solidFill>
                  <a:srgbClr val="243572"/>
                </a:solidFill>
                <a:latin typeface="Calibri"/>
                <a:ea typeface="Calibri"/>
                <a:cs typeface="Calibri"/>
              </a:rPr>
              <a:t>This</a:t>
            </a:r>
            <a:r>
              <a:rPr lang="en-US" dirty="0">
                <a:solidFill>
                  <a:srgbClr val="243572"/>
                </a:solidFill>
                <a:latin typeface="Calibri"/>
                <a:ea typeface="Calibri"/>
                <a:cs typeface="Calibri"/>
              </a:rPr>
              <a:t> is technical roadblock and hence we came up with </a:t>
            </a:r>
            <a:r>
              <a:rPr lang="en-US" dirty="0" smtClean="0">
                <a:solidFill>
                  <a:srgbClr val="243572"/>
                </a:solidFill>
                <a:latin typeface="Calibri"/>
                <a:ea typeface="Calibri"/>
                <a:cs typeface="Calibri"/>
              </a:rPr>
              <a:t>idea of </a:t>
            </a:r>
            <a:r>
              <a:rPr lang="en-US" dirty="0">
                <a:solidFill>
                  <a:srgbClr val="243572"/>
                </a:solidFill>
                <a:latin typeface="Calibri"/>
                <a:ea typeface="Calibri"/>
                <a:cs typeface="Calibri"/>
              </a:rPr>
              <a:t>simulation</a:t>
            </a:r>
            <a:r>
              <a:rPr lang="en-US" dirty="0"/>
              <a:t/>
            </a:r>
            <a:br>
              <a:rPr lang="en-US" dirty="0"/>
            </a:br>
            <a:endParaRPr lang="en-US" dirty="0"/>
          </a:p>
          <a:p>
            <a:r>
              <a:rPr lang="en-US" dirty="0"/>
              <a:t/>
            </a:r>
            <a:br>
              <a:rPr lang="en-US" dirty="0"/>
            </a:br>
            <a:endParaRPr lang="en-US" dirty="0">
              <a:solidFill>
                <a:srgbClr val="243572"/>
              </a:solidFill>
              <a:latin typeface="Calibri"/>
              <a:ea typeface="Calibri"/>
              <a:cs typeface="Calibri"/>
              <a:sym typeface="Calibri"/>
            </a:endParaRPr>
          </a:p>
        </p:txBody>
      </p:sp>
      <p:sp>
        <p:nvSpPr>
          <p:cNvPr id="8" name="TextBox 7"/>
          <p:cNvSpPr txBox="1"/>
          <p:nvPr/>
        </p:nvSpPr>
        <p:spPr>
          <a:xfrm>
            <a:off x="2853108" y="6504067"/>
            <a:ext cx="6257306" cy="307777"/>
          </a:xfrm>
          <a:prstGeom prst="rect">
            <a:avLst/>
          </a:prstGeom>
          <a:noFill/>
        </p:spPr>
        <p:txBody>
          <a:bodyPr wrap="square" rtlCol="0">
            <a:spAutoFit/>
          </a:bodyPr>
          <a:lstStyle/>
          <a:p>
            <a:r>
              <a:rPr lang="en-US" i="1" u="sng" dirty="0">
                <a:solidFill>
                  <a:srgbClr val="0070C0"/>
                </a:solidFill>
              </a:rPr>
              <a:t>https://docs.oracle.com/javase/tutorial/deployment/applet/index.html</a:t>
            </a:r>
          </a:p>
        </p:txBody>
      </p:sp>
    </p:spTree>
    <p:extLst>
      <p:ext uri="{BB962C8B-B14F-4D97-AF65-F5344CB8AC3E}">
        <p14:creationId xmlns:p14="http://schemas.microsoft.com/office/powerpoint/2010/main" val="2062831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Moving forward We implemented the Concept of browser automation.</a:t>
            </a:r>
          </a:p>
          <a:p>
            <a:pPr>
              <a:buFont typeface="Wingdings" panose="05000000000000000000" pitchFamily="2" charset="2"/>
              <a:buChar char="§"/>
            </a:pPr>
            <a:r>
              <a:rPr lang="de-DE" dirty="0" err="1"/>
              <a:t>There</a:t>
            </a:r>
            <a:r>
              <a:rPr lang="de-DE" dirty="0"/>
              <a:t> </a:t>
            </a:r>
            <a:r>
              <a:rPr lang="de-DE" dirty="0" err="1"/>
              <a:t>are</a:t>
            </a:r>
            <a:r>
              <a:rPr lang="de-DE" dirty="0"/>
              <a:t> </a:t>
            </a:r>
            <a:r>
              <a:rPr lang="de-DE" dirty="0" err="1"/>
              <a:t>numerous</a:t>
            </a:r>
            <a:r>
              <a:rPr lang="de-DE" dirty="0"/>
              <a:t> </a:t>
            </a:r>
            <a:r>
              <a:rPr lang="de-DE" dirty="0" err="1"/>
              <a:t>browser</a:t>
            </a:r>
            <a:r>
              <a:rPr lang="de-DE" dirty="0"/>
              <a:t> </a:t>
            </a:r>
            <a:r>
              <a:rPr lang="de-DE" dirty="0" err="1"/>
              <a:t>automation</a:t>
            </a:r>
            <a:r>
              <a:rPr lang="de-DE" dirty="0"/>
              <a:t> </a:t>
            </a:r>
            <a:r>
              <a:rPr lang="de-DE" dirty="0" err="1"/>
              <a:t>tools</a:t>
            </a:r>
            <a:r>
              <a:rPr lang="de-DE" dirty="0"/>
              <a:t> </a:t>
            </a:r>
            <a:r>
              <a:rPr lang="en-US" dirty="0"/>
              <a:t>available</a:t>
            </a:r>
            <a:r>
              <a:rPr lang="de-DE" dirty="0"/>
              <a:t> such </a:t>
            </a:r>
            <a:r>
              <a:rPr lang="de-DE" dirty="0" err="1"/>
              <a:t>as</a:t>
            </a:r>
            <a:endParaRPr lang="de-DE" dirty="0"/>
          </a:p>
          <a:p>
            <a:pPr lvl="3"/>
            <a:r>
              <a:rPr lang="en-US" sz="2000" dirty="0" err="1" smtClean="0"/>
              <a:t>Kantu</a:t>
            </a:r>
            <a:endParaRPr lang="en-US" sz="2000" dirty="0" smtClean="0"/>
          </a:p>
          <a:p>
            <a:pPr lvl="3"/>
            <a:r>
              <a:rPr lang="en-US" sz="2000" dirty="0" smtClean="0"/>
              <a:t>QF-Test</a:t>
            </a:r>
          </a:p>
          <a:p>
            <a:pPr lvl="3"/>
            <a:r>
              <a:rPr lang="en-US" sz="2000" dirty="0" err="1" smtClean="0"/>
              <a:t>Sahi</a:t>
            </a:r>
            <a:endParaRPr lang="en-US" sz="2000" dirty="0" smtClean="0"/>
          </a:p>
          <a:p>
            <a:pPr lvl="3"/>
            <a:r>
              <a:rPr lang="en-US" sz="2000" dirty="0" err="1" smtClean="0"/>
              <a:t>SOAtest</a:t>
            </a:r>
            <a:r>
              <a:rPr lang="en-US" sz="2000" dirty="0" smtClean="0"/>
              <a:t>: </a:t>
            </a:r>
          </a:p>
          <a:p>
            <a:pPr lvl="3"/>
            <a:r>
              <a:rPr lang="en-US" sz="2000" dirty="0" err="1" smtClean="0"/>
              <a:t>iMacros</a:t>
            </a:r>
            <a:endParaRPr lang="en-US" sz="2000" dirty="0" smtClean="0"/>
          </a:p>
          <a:p>
            <a:pPr lvl="3"/>
            <a:r>
              <a:rPr lang="en-US" sz="2000" dirty="0" smtClean="0"/>
              <a:t>Selenium</a:t>
            </a:r>
          </a:p>
          <a:p>
            <a:pPr marL="647700" lvl="3" indent="0">
              <a:buNone/>
            </a:pPr>
            <a:endParaRPr lang="de-DE" dirty="0" smtClean="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16</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Wrapper-Browser automation Tools</a:t>
            </a:r>
            <a:endParaRPr lang="de-DE" noProof="1"/>
          </a:p>
        </p:txBody>
      </p:sp>
    </p:spTree>
    <p:extLst>
      <p:ext uri="{BB962C8B-B14F-4D97-AF65-F5344CB8AC3E}">
        <p14:creationId xmlns:p14="http://schemas.microsoft.com/office/powerpoint/2010/main" val="174455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a:t>
            </a:r>
            <a:r>
              <a:rPr lang="en-US" dirty="0"/>
              <a:t>Selenium </a:t>
            </a:r>
            <a:r>
              <a:rPr lang="en-US" dirty="0" smtClean="0"/>
              <a:t>supports Ruby, Java, </a:t>
            </a:r>
            <a:r>
              <a:rPr lang="en-US" dirty="0" err="1" smtClean="0"/>
              <a:t>NodeJS</a:t>
            </a:r>
            <a:r>
              <a:rPr lang="en-US" dirty="0" smtClean="0"/>
              <a:t>, PHP, Perl, Python, C#, Groovy as the scripting language.</a:t>
            </a:r>
          </a:p>
          <a:p>
            <a:r>
              <a:rPr lang="en-US" dirty="0" smtClean="0"/>
              <a:t>The web driver provided by Selenium for Internet Explorer is very reliable, sophisticated .</a:t>
            </a:r>
          </a:p>
          <a:p>
            <a:r>
              <a:rPr lang="en-US" dirty="0" smtClean="0"/>
              <a:t>It </a:t>
            </a:r>
            <a:r>
              <a:rPr lang="en-US" dirty="0"/>
              <a:t>is Open source</a:t>
            </a:r>
            <a:r>
              <a:rPr lang="en-US" dirty="0" smtClean="0"/>
              <a:t>.</a:t>
            </a:r>
          </a:p>
          <a:p>
            <a:r>
              <a:rPr lang="de-DE" dirty="0" err="1" smtClean="0"/>
              <a:t>One</a:t>
            </a:r>
            <a:r>
              <a:rPr lang="de-DE" dirty="0" smtClean="0"/>
              <a:t> </a:t>
            </a:r>
            <a:r>
              <a:rPr lang="de-DE" dirty="0" err="1" smtClean="0"/>
              <a:t>most</a:t>
            </a:r>
            <a:r>
              <a:rPr lang="de-DE" dirty="0" smtClean="0"/>
              <a:t> </a:t>
            </a:r>
            <a:r>
              <a:rPr lang="de-DE" dirty="0" err="1" smtClean="0"/>
              <a:t>important</a:t>
            </a:r>
            <a:r>
              <a:rPr lang="de-DE" dirty="0" smtClean="0"/>
              <a:t> </a:t>
            </a:r>
            <a:r>
              <a:rPr lang="de-DE" dirty="0" err="1" smtClean="0"/>
              <a:t>constraint</a:t>
            </a:r>
            <a:r>
              <a:rPr lang="de-DE" dirty="0" smtClean="0"/>
              <a:t> </a:t>
            </a:r>
            <a:r>
              <a:rPr lang="de-DE" dirty="0" err="1" smtClean="0"/>
              <a:t>is</a:t>
            </a:r>
            <a:r>
              <a:rPr lang="de-DE" dirty="0" smtClean="0"/>
              <a:t> </a:t>
            </a:r>
            <a:r>
              <a:rPr lang="de-DE" dirty="0" err="1" smtClean="0"/>
              <a:t>with</a:t>
            </a:r>
            <a:r>
              <a:rPr lang="de-DE" dirty="0" smtClean="0"/>
              <a:t> </a:t>
            </a:r>
            <a:r>
              <a:rPr lang="de-DE" dirty="0" err="1" smtClean="0"/>
              <a:t>recent</a:t>
            </a:r>
            <a:r>
              <a:rPr lang="de-DE" dirty="0" smtClean="0"/>
              <a:t> </a:t>
            </a:r>
            <a:r>
              <a:rPr lang="de-DE" dirty="0" err="1" smtClean="0"/>
              <a:t>browser</a:t>
            </a:r>
            <a:r>
              <a:rPr lang="de-DE" dirty="0" smtClean="0"/>
              <a:t> </a:t>
            </a:r>
            <a:r>
              <a:rPr lang="de-DE" dirty="0" err="1" smtClean="0"/>
              <a:t>upgrades</a:t>
            </a:r>
            <a:r>
              <a:rPr lang="de-DE" dirty="0" smtClean="0"/>
              <a:t> </a:t>
            </a:r>
            <a:r>
              <a:rPr lang="de-DE" dirty="0" err="1" smtClean="0"/>
              <a:t>except</a:t>
            </a:r>
            <a:r>
              <a:rPr lang="de-DE" dirty="0" smtClean="0"/>
              <a:t> Internet Explorer, </a:t>
            </a:r>
            <a:r>
              <a:rPr lang="de-DE" dirty="0" err="1" smtClean="0"/>
              <a:t>none</a:t>
            </a:r>
            <a:r>
              <a:rPr lang="de-DE" dirty="0" smtClean="0"/>
              <a:t> </a:t>
            </a:r>
            <a:r>
              <a:rPr lang="de-DE" dirty="0" err="1" smtClean="0"/>
              <a:t>other</a:t>
            </a:r>
            <a:r>
              <a:rPr lang="de-DE" dirty="0" smtClean="0"/>
              <a:t> </a:t>
            </a:r>
            <a:r>
              <a:rPr lang="de-DE" dirty="0" err="1" smtClean="0"/>
              <a:t>supports</a:t>
            </a:r>
            <a:r>
              <a:rPr lang="de-DE" dirty="0" smtClean="0"/>
              <a:t> Applet.</a:t>
            </a:r>
          </a:p>
          <a:p>
            <a:r>
              <a:rPr lang="de-DE" dirty="0" smtClean="0"/>
              <a:t>This was also a </a:t>
            </a:r>
            <a:r>
              <a:rPr lang="de-DE" dirty="0" err="1" smtClean="0"/>
              <a:t>major</a:t>
            </a:r>
            <a:r>
              <a:rPr lang="de-DE" dirty="0" smtClean="0"/>
              <a:t> </a:t>
            </a:r>
            <a:r>
              <a:rPr lang="de-DE" dirty="0" err="1"/>
              <a:t>motivation</a:t>
            </a:r>
            <a:r>
              <a:rPr lang="de-DE" dirty="0"/>
              <a:t> </a:t>
            </a:r>
            <a:r>
              <a:rPr lang="de-DE" dirty="0" err="1" smtClean="0"/>
              <a:t>to</a:t>
            </a:r>
            <a:r>
              <a:rPr lang="de-DE" dirty="0" smtClean="0"/>
              <a:t> </a:t>
            </a:r>
            <a:r>
              <a:rPr lang="de-DE" dirty="0" err="1" smtClean="0"/>
              <a:t>choose</a:t>
            </a:r>
            <a:r>
              <a:rPr lang="de-DE" dirty="0" smtClean="0"/>
              <a:t> </a:t>
            </a:r>
            <a:r>
              <a:rPr lang="de-DE" dirty="0" err="1" smtClean="0"/>
              <a:t>Selenium</a:t>
            </a:r>
            <a:r>
              <a:rPr lang="de-DE" dirty="0" smtClean="0"/>
              <a:t>.</a:t>
            </a:r>
            <a:endParaRPr lang="de-DE" dirty="0" smtClean="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17</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Wrapper-Selenium</a:t>
            </a:r>
            <a:endParaRPr lang="de-DE" noProof="1"/>
          </a:p>
        </p:txBody>
      </p:sp>
    </p:spTree>
    <p:extLst>
      <p:ext uri="{BB962C8B-B14F-4D97-AF65-F5344CB8AC3E}">
        <p14:creationId xmlns:p14="http://schemas.microsoft.com/office/powerpoint/2010/main" val="423909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a:t>
            </a:r>
            <a:r>
              <a:rPr lang="de-DE" dirty="0" err="1" smtClean="0"/>
              <a:t>To</a:t>
            </a:r>
            <a:r>
              <a:rPr lang="de-DE" dirty="0" smtClean="0"/>
              <a:t> </a:t>
            </a:r>
            <a:r>
              <a:rPr lang="de-DE" dirty="0" err="1" smtClean="0"/>
              <a:t>run</a:t>
            </a:r>
            <a:r>
              <a:rPr lang="de-DE" dirty="0" smtClean="0"/>
              <a:t> </a:t>
            </a:r>
            <a:r>
              <a:rPr lang="de-DE" dirty="0" err="1" smtClean="0"/>
              <a:t>Selenium</a:t>
            </a:r>
            <a:r>
              <a:rPr lang="de-DE" dirty="0" smtClean="0"/>
              <a:t> </a:t>
            </a:r>
            <a:r>
              <a:rPr lang="de-DE" dirty="0" smtClean="0"/>
              <a:t>in </a:t>
            </a:r>
            <a:r>
              <a:rPr lang="de-DE" dirty="0" smtClean="0"/>
              <a:t>IE </a:t>
            </a:r>
            <a:r>
              <a:rPr lang="de-DE" dirty="0" err="1" smtClean="0"/>
              <a:t>browser</a:t>
            </a:r>
            <a:r>
              <a:rPr lang="de-DE" dirty="0" smtClean="0"/>
              <a:t>, </a:t>
            </a:r>
            <a:r>
              <a:rPr lang="de-DE" dirty="0" err="1" smtClean="0"/>
              <a:t>Selenium</a:t>
            </a:r>
            <a:r>
              <a:rPr lang="de-DE" dirty="0" smtClean="0"/>
              <a:t> IE </a:t>
            </a:r>
            <a:r>
              <a:rPr lang="de-DE" dirty="0" smtClean="0"/>
              <a:t>web </a:t>
            </a:r>
            <a:r>
              <a:rPr lang="de-DE" dirty="0" err="1" smtClean="0"/>
              <a:t>drivers</a:t>
            </a:r>
            <a:r>
              <a:rPr lang="de-DE" dirty="0" smtClean="0"/>
              <a:t> </a:t>
            </a:r>
            <a:r>
              <a:rPr lang="de-DE" dirty="0" err="1" smtClean="0"/>
              <a:t>need</a:t>
            </a:r>
            <a:r>
              <a:rPr lang="de-DE" dirty="0" smtClean="0"/>
              <a:t> </a:t>
            </a:r>
            <a:r>
              <a:rPr lang="de-DE" dirty="0" err="1" smtClean="0"/>
              <a:t>to</a:t>
            </a:r>
            <a:r>
              <a:rPr lang="de-DE" dirty="0" smtClean="0"/>
              <a:t> </a:t>
            </a:r>
            <a:r>
              <a:rPr lang="de-DE" dirty="0" err="1" smtClean="0"/>
              <a:t>be</a:t>
            </a:r>
            <a:r>
              <a:rPr lang="de-DE" dirty="0" smtClean="0"/>
              <a:t> </a:t>
            </a:r>
            <a:r>
              <a:rPr lang="de-DE" dirty="0" err="1" smtClean="0"/>
              <a:t>installed</a:t>
            </a:r>
            <a:r>
              <a:rPr lang="de-DE" dirty="0" smtClean="0"/>
              <a:t> on </a:t>
            </a:r>
            <a:r>
              <a:rPr lang="de-DE" dirty="0" err="1" smtClean="0"/>
              <a:t>machines</a:t>
            </a:r>
            <a:r>
              <a:rPr lang="de-DE" dirty="0" smtClean="0"/>
              <a:t>.</a:t>
            </a:r>
          </a:p>
          <a:p>
            <a:pPr>
              <a:buFont typeface="Wingdings" panose="05000000000000000000" pitchFamily="2" charset="2"/>
              <a:buChar char="§"/>
            </a:pPr>
            <a:r>
              <a:rPr lang="de-DE" dirty="0" smtClean="0"/>
              <a:t>This </a:t>
            </a:r>
            <a:r>
              <a:rPr lang="de-DE" dirty="0" err="1" smtClean="0"/>
              <a:t>created</a:t>
            </a:r>
            <a:r>
              <a:rPr lang="de-DE" dirty="0" smtClean="0"/>
              <a:t> an </a:t>
            </a:r>
            <a:r>
              <a:rPr lang="de-DE" dirty="0" err="1" smtClean="0"/>
              <a:t>added</a:t>
            </a:r>
            <a:r>
              <a:rPr lang="de-DE" dirty="0" smtClean="0"/>
              <a:t> </a:t>
            </a:r>
            <a:r>
              <a:rPr lang="de-DE" dirty="0" err="1" smtClean="0"/>
              <a:t>dependency</a:t>
            </a:r>
            <a:r>
              <a:rPr lang="de-DE" dirty="0" smtClean="0"/>
              <a:t> </a:t>
            </a:r>
            <a:r>
              <a:rPr lang="de-DE" dirty="0" err="1" smtClean="0"/>
              <a:t>of</a:t>
            </a:r>
            <a:r>
              <a:rPr lang="de-DE" dirty="0" smtClean="0"/>
              <a:t> </a:t>
            </a:r>
            <a:r>
              <a:rPr lang="de-DE" dirty="0" err="1" smtClean="0"/>
              <a:t>installing</a:t>
            </a:r>
            <a:r>
              <a:rPr lang="de-DE" dirty="0" smtClean="0"/>
              <a:t> Webdriver </a:t>
            </a:r>
            <a:r>
              <a:rPr lang="de-DE" dirty="0" err="1" smtClean="0"/>
              <a:t>prior</a:t>
            </a:r>
            <a:r>
              <a:rPr lang="de-DE" dirty="0" smtClean="0"/>
              <a:t> </a:t>
            </a:r>
            <a:r>
              <a:rPr lang="de-DE" dirty="0" err="1" smtClean="0"/>
              <a:t>hand</a:t>
            </a:r>
            <a:r>
              <a:rPr lang="de-DE" dirty="0" smtClean="0"/>
              <a:t>.</a:t>
            </a:r>
          </a:p>
          <a:p>
            <a:pPr>
              <a:buFont typeface="Wingdings" panose="05000000000000000000" pitchFamily="2" charset="2"/>
              <a:buChar char="§"/>
            </a:pPr>
            <a:r>
              <a:rPr lang="de-DE" dirty="0" err="1" smtClean="0"/>
              <a:t>We</a:t>
            </a:r>
            <a:r>
              <a:rPr lang="de-DE" dirty="0" smtClean="0"/>
              <a:t> </a:t>
            </a:r>
            <a:r>
              <a:rPr lang="de-DE" dirty="0" err="1" smtClean="0"/>
              <a:t>bypassed</a:t>
            </a:r>
            <a:r>
              <a:rPr lang="de-DE" dirty="0" smtClean="0"/>
              <a:t> </a:t>
            </a:r>
            <a:r>
              <a:rPr lang="de-DE" dirty="0" err="1" smtClean="0"/>
              <a:t>this</a:t>
            </a:r>
            <a:r>
              <a:rPr lang="de-DE" dirty="0" smtClean="0"/>
              <a:t> </a:t>
            </a:r>
            <a:r>
              <a:rPr lang="de-DE" dirty="0" err="1" smtClean="0"/>
              <a:t>dependency</a:t>
            </a:r>
            <a:r>
              <a:rPr lang="de-DE" dirty="0" smtClean="0"/>
              <a:t> </a:t>
            </a:r>
            <a:r>
              <a:rPr lang="de-DE" dirty="0" err="1" smtClean="0"/>
              <a:t>with</a:t>
            </a:r>
            <a:r>
              <a:rPr lang="de-DE" dirty="0" smtClean="0"/>
              <a:t> </a:t>
            </a:r>
            <a:r>
              <a:rPr lang="de-DE" dirty="0" err="1" smtClean="0"/>
              <a:t>adding</a:t>
            </a:r>
            <a:r>
              <a:rPr lang="de-DE" dirty="0" smtClean="0"/>
              <a:t> Iewebdriver.exe </a:t>
            </a:r>
            <a:r>
              <a:rPr lang="de-DE" dirty="0" err="1" smtClean="0"/>
              <a:t>into</a:t>
            </a:r>
            <a:r>
              <a:rPr lang="de-DE" dirty="0" smtClean="0"/>
              <a:t> </a:t>
            </a:r>
            <a:r>
              <a:rPr lang="de-DE" dirty="0" err="1" smtClean="0"/>
              <a:t>our</a:t>
            </a:r>
            <a:r>
              <a:rPr lang="de-DE" dirty="0" smtClean="0"/>
              <a:t> </a:t>
            </a:r>
            <a:r>
              <a:rPr lang="de-DE" dirty="0" err="1" smtClean="0"/>
              <a:t>project</a:t>
            </a:r>
            <a:r>
              <a:rPr lang="de-DE" dirty="0" smtClean="0"/>
              <a:t> </a:t>
            </a:r>
            <a:r>
              <a:rPr lang="de-DE" dirty="0" err="1" smtClean="0"/>
              <a:t>folder</a:t>
            </a:r>
            <a:r>
              <a:rPr lang="de-DE" dirty="0" smtClean="0"/>
              <a:t>.</a:t>
            </a:r>
          </a:p>
          <a:p>
            <a:pPr>
              <a:buFont typeface="Wingdings" panose="05000000000000000000" pitchFamily="2" charset="2"/>
              <a:buChar char="§"/>
            </a:pPr>
            <a:r>
              <a:rPr lang="de-DE" dirty="0" err="1" smtClean="0"/>
              <a:t>If</a:t>
            </a:r>
            <a:r>
              <a:rPr lang="de-DE" dirty="0" smtClean="0"/>
              <a:t> </a:t>
            </a:r>
            <a:r>
              <a:rPr lang="de-DE" dirty="0" smtClean="0"/>
              <a:t>a </a:t>
            </a:r>
            <a:r>
              <a:rPr lang="de-DE" dirty="0" err="1" smtClean="0"/>
              <a:t>user</a:t>
            </a:r>
            <a:r>
              <a:rPr lang="de-DE" dirty="0" smtClean="0"/>
              <a:t> </a:t>
            </a:r>
            <a:r>
              <a:rPr lang="de-DE" dirty="0" err="1" smtClean="0"/>
              <a:t>runs</a:t>
            </a:r>
            <a:r>
              <a:rPr lang="de-DE" dirty="0" smtClean="0"/>
              <a:t> </a:t>
            </a:r>
            <a:r>
              <a:rPr lang="de-DE" dirty="0" err="1" smtClean="0"/>
              <a:t>our</a:t>
            </a:r>
            <a:r>
              <a:rPr lang="de-DE" dirty="0" smtClean="0"/>
              <a:t> Java </a:t>
            </a:r>
            <a:r>
              <a:rPr lang="de-DE" dirty="0" err="1" smtClean="0"/>
              <a:t>program</a:t>
            </a:r>
            <a:r>
              <a:rPr lang="de-DE" dirty="0" smtClean="0"/>
              <a:t> </a:t>
            </a:r>
            <a:r>
              <a:rPr lang="de-DE" dirty="0" err="1" smtClean="0"/>
              <a:t>as</a:t>
            </a:r>
            <a:r>
              <a:rPr lang="de-DE" dirty="0" smtClean="0"/>
              <a:t> a </a:t>
            </a:r>
            <a:r>
              <a:rPr lang="de-DE" dirty="0" err="1" smtClean="0"/>
              <a:t>jar</a:t>
            </a:r>
            <a:r>
              <a:rPr lang="de-DE" dirty="0" smtClean="0"/>
              <a:t> </a:t>
            </a:r>
            <a:r>
              <a:rPr lang="de-DE" dirty="0" err="1" smtClean="0"/>
              <a:t>file</a:t>
            </a:r>
            <a:r>
              <a:rPr lang="de-DE" dirty="0" smtClean="0"/>
              <a:t>, </a:t>
            </a:r>
            <a:r>
              <a:rPr lang="de-DE" dirty="0" err="1" smtClean="0"/>
              <a:t>it</a:t>
            </a:r>
            <a:r>
              <a:rPr lang="de-DE" dirty="0" smtClean="0"/>
              <a:t> </a:t>
            </a:r>
            <a:r>
              <a:rPr lang="de-DE" dirty="0" err="1" smtClean="0"/>
              <a:t>is</a:t>
            </a:r>
            <a:r>
              <a:rPr lang="de-DE" dirty="0" smtClean="0"/>
              <a:t> </a:t>
            </a:r>
            <a:r>
              <a:rPr lang="de-DE" dirty="0" err="1" smtClean="0"/>
              <a:t>added</a:t>
            </a:r>
            <a:r>
              <a:rPr lang="de-DE" dirty="0" smtClean="0"/>
              <a:t> </a:t>
            </a:r>
            <a:r>
              <a:rPr lang="de-DE" dirty="0" err="1" smtClean="0"/>
              <a:t>into</a:t>
            </a:r>
            <a:r>
              <a:rPr lang="de-DE" dirty="0" smtClean="0"/>
              <a:t> </a:t>
            </a:r>
            <a:r>
              <a:rPr lang="de-DE" dirty="0" err="1" smtClean="0"/>
              <a:t>Jar</a:t>
            </a:r>
            <a:r>
              <a:rPr lang="de-DE" dirty="0" smtClean="0"/>
              <a:t> </a:t>
            </a:r>
            <a:r>
              <a:rPr lang="de-DE" dirty="0" err="1" smtClean="0"/>
              <a:t>file</a:t>
            </a:r>
            <a:r>
              <a:rPr lang="de-DE" dirty="0" smtClean="0"/>
              <a:t> </a:t>
            </a:r>
            <a:r>
              <a:rPr lang="de-DE" dirty="0" err="1" smtClean="0"/>
              <a:t>as</a:t>
            </a:r>
            <a:r>
              <a:rPr lang="de-DE" dirty="0" smtClean="0"/>
              <a:t> </a:t>
            </a:r>
            <a:r>
              <a:rPr lang="de-DE" dirty="0" err="1" smtClean="0"/>
              <a:t>well</a:t>
            </a:r>
            <a:r>
              <a:rPr lang="de-DE" dirty="0" smtClean="0"/>
              <a:t>.</a:t>
            </a:r>
          </a:p>
          <a:p>
            <a:pPr>
              <a:buFont typeface="Wingdings" panose="05000000000000000000" pitchFamily="2" charset="2"/>
              <a:buChar char="§"/>
            </a:pPr>
            <a:r>
              <a:rPr lang="de-DE" dirty="0" err="1" smtClean="0"/>
              <a:t>Hence</a:t>
            </a:r>
            <a:r>
              <a:rPr lang="de-DE" dirty="0" smtClean="0"/>
              <a:t> </a:t>
            </a:r>
            <a:r>
              <a:rPr lang="de-DE" dirty="0" err="1" smtClean="0"/>
              <a:t>this</a:t>
            </a:r>
            <a:r>
              <a:rPr lang="de-DE" dirty="0" smtClean="0"/>
              <a:t> will </a:t>
            </a:r>
            <a:r>
              <a:rPr lang="de-DE" dirty="0" err="1" smtClean="0"/>
              <a:t>reduce</a:t>
            </a:r>
            <a:r>
              <a:rPr lang="de-DE" dirty="0" smtClean="0"/>
              <a:t> </a:t>
            </a:r>
            <a:r>
              <a:rPr lang="de-DE" dirty="0" err="1" smtClean="0"/>
              <a:t>one</a:t>
            </a:r>
            <a:r>
              <a:rPr lang="de-DE" dirty="0" smtClean="0"/>
              <a:t> </a:t>
            </a:r>
            <a:r>
              <a:rPr lang="de-DE" dirty="0" err="1" smtClean="0"/>
              <a:t>step</a:t>
            </a:r>
            <a:r>
              <a:rPr lang="de-DE" dirty="0" smtClean="0"/>
              <a:t> </a:t>
            </a:r>
            <a:r>
              <a:rPr lang="de-DE" dirty="0" err="1" smtClean="0"/>
              <a:t>of</a:t>
            </a:r>
            <a:r>
              <a:rPr lang="de-DE" dirty="0" smtClean="0"/>
              <a:t> </a:t>
            </a:r>
            <a:r>
              <a:rPr lang="de-DE" dirty="0" err="1" smtClean="0"/>
              <a:t>dependency</a:t>
            </a:r>
            <a:r>
              <a:rPr lang="de-DE" dirty="0" smtClean="0"/>
              <a:t>.</a:t>
            </a:r>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18</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Proof of concept-Applet Wrapper</a:t>
            </a:r>
            <a:endParaRPr lang="de-DE" noProof="1"/>
          </a:p>
        </p:txBody>
      </p:sp>
      <p:sp>
        <p:nvSpPr>
          <p:cNvPr id="5" name="TextBox 4"/>
          <p:cNvSpPr txBox="1"/>
          <p:nvPr/>
        </p:nvSpPr>
        <p:spPr>
          <a:xfrm>
            <a:off x="762000" y="5257800"/>
            <a:ext cx="8001000" cy="954107"/>
          </a:xfrm>
          <a:prstGeom prst="rect">
            <a:avLst/>
          </a:prstGeom>
          <a:noFill/>
        </p:spPr>
        <p:txBody>
          <a:bodyPr wrap="square" rtlCol="0">
            <a:spAutoFit/>
          </a:bodyPr>
          <a:lstStyle/>
          <a:p>
            <a:r>
              <a:rPr lang="en-US" i="1" dirty="0" err="1">
                <a:solidFill>
                  <a:srgbClr val="243572"/>
                </a:solidFill>
                <a:latin typeface="Calibri"/>
                <a:ea typeface="Calibri"/>
                <a:cs typeface="Calibri"/>
                <a:sym typeface="Calibri"/>
              </a:rPr>
              <a:t>System.setProperty</a:t>
            </a:r>
            <a:r>
              <a:rPr lang="en-US" i="1" dirty="0">
                <a:solidFill>
                  <a:srgbClr val="243572"/>
                </a:solidFill>
                <a:latin typeface="Calibri"/>
                <a:ea typeface="Calibri"/>
                <a:cs typeface="Calibri"/>
                <a:sym typeface="Calibri"/>
              </a:rPr>
              <a:t>("</a:t>
            </a:r>
            <a:r>
              <a:rPr lang="en-US" i="1" dirty="0" err="1">
                <a:solidFill>
                  <a:srgbClr val="243572"/>
                </a:solidFill>
                <a:latin typeface="Calibri"/>
                <a:ea typeface="Calibri"/>
                <a:cs typeface="Calibri"/>
                <a:sym typeface="Calibri"/>
              </a:rPr>
              <a:t>webdriver.ie.driver</a:t>
            </a:r>
            <a:r>
              <a:rPr lang="en-US" i="1" dirty="0">
                <a:solidFill>
                  <a:srgbClr val="243572"/>
                </a:solidFill>
                <a:latin typeface="Calibri"/>
                <a:ea typeface="Calibri"/>
                <a:cs typeface="Calibri"/>
                <a:sym typeface="Calibri"/>
              </a:rPr>
              <a:t>", </a:t>
            </a:r>
            <a:r>
              <a:rPr lang="en-US" i="1" dirty="0" err="1">
                <a:solidFill>
                  <a:srgbClr val="243572"/>
                </a:solidFill>
                <a:latin typeface="Calibri"/>
                <a:ea typeface="Calibri"/>
                <a:cs typeface="Calibri"/>
                <a:sym typeface="Calibri"/>
              </a:rPr>
              <a:t>fileWhereIEDriverislocated.getAbsolutePath</a:t>
            </a:r>
            <a:r>
              <a:rPr lang="en-US" i="1" dirty="0">
                <a:solidFill>
                  <a:srgbClr val="243572"/>
                </a:solidFill>
                <a:latin typeface="Calibri"/>
                <a:ea typeface="Calibri"/>
                <a:cs typeface="Calibri"/>
                <a:sym typeface="Calibri"/>
              </a:rPr>
              <a:t>());</a:t>
            </a:r>
          </a:p>
          <a:p>
            <a:r>
              <a:rPr lang="en-US" i="1" dirty="0">
                <a:solidFill>
                  <a:srgbClr val="243572"/>
                </a:solidFill>
                <a:latin typeface="Calibri"/>
                <a:ea typeface="Calibri"/>
                <a:cs typeface="Calibri"/>
                <a:sym typeface="Calibri"/>
              </a:rPr>
              <a:t>driver = new </a:t>
            </a:r>
            <a:r>
              <a:rPr lang="en-US" i="1" dirty="0" err="1">
                <a:solidFill>
                  <a:srgbClr val="243572"/>
                </a:solidFill>
                <a:latin typeface="Calibri"/>
                <a:ea typeface="Calibri"/>
                <a:cs typeface="Calibri"/>
                <a:sym typeface="Calibri"/>
              </a:rPr>
              <a:t>InternetExplorerDriver</a:t>
            </a:r>
            <a:r>
              <a:rPr lang="en-US" i="1" dirty="0">
                <a:solidFill>
                  <a:srgbClr val="243572"/>
                </a:solidFill>
                <a:latin typeface="Calibri"/>
                <a:ea typeface="Calibri"/>
                <a:cs typeface="Calibri"/>
                <a:sym typeface="Calibri"/>
              </a:rPr>
              <a:t>(capabilities);</a:t>
            </a:r>
          </a:p>
          <a:p>
            <a:r>
              <a:rPr lang="en-US" i="1" dirty="0" err="1">
                <a:solidFill>
                  <a:srgbClr val="243572"/>
                </a:solidFill>
                <a:latin typeface="Calibri"/>
                <a:ea typeface="Calibri"/>
                <a:cs typeface="Calibri"/>
                <a:sym typeface="Calibri"/>
              </a:rPr>
              <a:t>driver.manage</a:t>
            </a:r>
            <a:r>
              <a:rPr lang="en-US" i="1" dirty="0">
                <a:solidFill>
                  <a:srgbClr val="243572"/>
                </a:solidFill>
                <a:latin typeface="Calibri"/>
                <a:ea typeface="Calibri"/>
                <a:cs typeface="Calibri"/>
                <a:sym typeface="Calibri"/>
              </a:rPr>
              <a:t>().window().maximize();</a:t>
            </a:r>
          </a:p>
          <a:p>
            <a:r>
              <a:rPr lang="en-US" i="1" dirty="0" err="1">
                <a:solidFill>
                  <a:srgbClr val="243572"/>
                </a:solidFill>
                <a:latin typeface="Calibri"/>
                <a:ea typeface="Calibri"/>
                <a:cs typeface="Calibri"/>
                <a:sym typeface="Calibri"/>
              </a:rPr>
              <a:t>driver.get</a:t>
            </a:r>
            <a:r>
              <a:rPr lang="en-US" i="1" dirty="0">
                <a:solidFill>
                  <a:srgbClr val="243572"/>
                </a:solidFill>
                <a:latin typeface="Calibri"/>
                <a:ea typeface="Calibri"/>
                <a:cs typeface="Calibri"/>
                <a:sym typeface="Calibri"/>
              </a:rPr>
              <a:t>("https://carelink.minimed.eu/patient/</a:t>
            </a:r>
            <a:r>
              <a:rPr lang="en-US" i="1" dirty="0" err="1">
                <a:solidFill>
                  <a:srgbClr val="243572"/>
                </a:solidFill>
                <a:latin typeface="Calibri"/>
                <a:ea typeface="Calibri"/>
                <a:cs typeface="Calibri"/>
                <a:sym typeface="Calibri"/>
              </a:rPr>
              <a:t>entry.jsp?bhcp</a:t>
            </a:r>
            <a:r>
              <a:rPr lang="en-US" i="1" dirty="0">
                <a:solidFill>
                  <a:srgbClr val="243572"/>
                </a:solidFill>
                <a:latin typeface="Calibri"/>
                <a:ea typeface="Calibri"/>
                <a:cs typeface="Calibri"/>
                <a:sym typeface="Calibri"/>
              </a:rPr>
              <a:t>=1");</a:t>
            </a:r>
          </a:p>
        </p:txBody>
      </p:sp>
    </p:spTree>
    <p:extLst>
      <p:ext uri="{BB962C8B-B14F-4D97-AF65-F5344CB8AC3E}">
        <p14:creationId xmlns:p14="http://schemas.microsoft.com/office/powerpoint/2010/main" val="258732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smtClean="0"/>
              <a:t> Login:</a:t>
            </a:r>
          </a:p>
          <a:p>
            <a:r>
              <a:rPr lang="de-DE" dirty="0" err="1" smtClean="0"/>
              <a:t>Using</a:t>
            </a:r>
            <a:r>
              <a:rPr lang="de-DE" dirty="0" smtClean="0"/>
              <a:t> </a:t>
            </a:r>
            <a:r>
              <a:rPr lang="de-DE" dirty="0" err="1" smtClean="0"/>
              <a:t>selenium</a:t>
            </a:r>
            <a:r>
              <a:rPr lang="de-DE" dirty="0" smtClean="0"/>
              <a:t> </a:t>
            </a:r>
            <a:r>
              <a:rPr lang="de-DE" dirty="0" err="1" smtClean="0"/>
              <a:t>and</a:t>
            </a:r>
            <a:r>
              <a:rPr lang="de-DE" dirty="0" smtClean="0"/>
              <a:t> </a:t>
            </a:r>
            <a:r>
              <a:rPr lang="de-DE" dirty="0" err="1" smtClean="0"/>
              <a:t>it‘s</a:t>
            </a:r>
            <a:r>
              <a:rPr lang="de-DE" dirty="0" smtClean="0"/>
              <a:t> </a:t>
            </a:r>
            <a:r>
              <a:rPr lang="de-DE" dirty="0" err="1" smtClean="0"/>
              <a:t>driver</a:t>
            </a:r>
            <a:r>
              <a:rPr lang="de-DE" dirty="0" smtClean="0"/>
              <a:t> </a:t>
            </a:r>
            <a:r>
              <a:rPr lang="de-DE" dirty="0" err="1" smtClean="0"/>
              <a:t>properties</a:t>
            </a:r>
            <a:r>
              <a:rPr lang="de-DE" dirty="0" smtClean="0"/>
              <a:t> </a:t>
            </a:r>
            <a:r>
              <a:rPr lang="de-DE" dirty="0" err="1" smtClean="0"/>
              <a:t>login</a:t>
            </a:r>
            <a:r>
              <a:rPr lang="de-DE" dirty="0" smtClean="0"/>
              <a:t> </a:t>
            </a:r>
            <a:r>
              <a:rPr lang="de-DE" dirty="0" err="1" smtClean="0"/>
              <a:t>is</a:t>
            </a:r>
            <a:r>
              <a:rPr lang="de-DE" dirty="0" smtClean="0"/>
              <a:t> </a:t>
            </a:r>
            <a:r>
              <a:rPr lang="de-DE" dirty="0" err="1" smtClean="0"/>
              <a:t>performed</a:t>
            </a:r>
            <a:r>
              <a:rPr lang="de-DE" dirty="0" smtClean="0"/>
              <a:t> </a:t>
            </a:r>
            <a:r>
              <a:rPr lang="de-DE" dirty="0" err="1" smtClean="0"/>
              <a:t>and</a:t>
            </a:r>
            <a:r>
              <a:rPr lang="de-DE" dirty="0" smtClean="0"/>
              <a:t> </a:t>
            </a:r>
            <a:r>
              <a:rPr lang="de-DE" dirty="0" err="1" smtClean="0"/>
              <a:t>theron</a:t>
            </a:r>
            <a:r>
              <a:rPr lang="de-DE" dirty="0" smtClean="0"/>
              <a:t> </a:t>
            </a:r>
            <a:r>
              <a:rPr lang="de-DE" dirty="0" err="1" smtClean="0"/>
              <a:t>login</a:t>
            </a:r>
            <a:r>
              <a:rPr lang="de-DE" dirty="0" smtClean="0"/>
              <a:t> </a:t>
            </a:r>
            <a:r>
              <a:rPr lang="de-DE" dirty="0" err="1" smtClean="0"/>
              <a:t>page</a:t>
            </a:r>
            <a:r>
              <a:rPr lang="de-DE" dirty="0" smtClean="0"/>
              <a:t> </a:t>
            </a:r>
            <a:r>
              <a:rPr lang="de-DE" dirty="0" err="1" smtClean="0"/>
              <a:t>appears</a:t>
            </a:r>
            <a:endParaRPr lang="de-DE" dirty="0" smtClean="0"/>
          </a:p>
          <a:p>
            <a:r>
              <a:rPr lang="de-DE" dirty="0" err="1" smtClean="0"/>
              <a:t>During</a:t>
            </a:r>
            <a:r>
              <a:rPr lang="de-DE" dirty="0" smtClean="0"/>
              <a:t> </a:t>
            </a:r>
            <a:r>
              <a:rPr lang="de-DE" dirty="0" err="1" smtClean="0"/>
              <a:t>each</a:t>
            </a:r>
            <a:r>
              <a:rPr lang="de-DE" dirty="0" smtClean="0"/>
              <a:t> </a:t>
            </a:r>
            <a:r>
              <a:rPr lang="de-DE" dirty="0" err="1" smtClean="0"/>
              <a:t>operation</a:t>
            </a:r>
            <a:r>
              <a:rPr lang="de-DE" dirty="0" smtClean="0"/>
              <a:t> </a:t>
            </a:r>
            <a:r>
              <a:rPr lang="de-DE" dirty="0" err="1" smtClean="0"/>
              <a:t>with</a:t>
            </a:r>
            <a:r>
              <a:rPr lang="de-DE" dirty="0" smtClean="0"/>
              <a:t> </a:t>
            </a:r>
            <a:r>
              <a:rPr lang="de-DE" dirty="0" err="1" smtClean="0"/>
              <a:t>selenium</a:t>
            </a:r>
            <a:r>
              <a:rPr lang="de-DE" dirty="0" smtClean="0"/>
              <a:t> </a:t>
            </a:r>
            <a:r>
              <a:rPr lang="de-DE" dirty="0" err="1" smtClean="0"/>
              <a:t>we</a:t>
            </a:r>
            <a:r>
              <a:rPr lang="de-DE" dirty="0" smtClean="0"/>
              <a:t> </a:t>
            </a:r>
            <a:r>
              <a:rPr lang="de-DE" dirty="0" err="1" smtClean="0"/>
              <a:t>have</a:t>
            </a:r>
            <a:r>
              <a:rPr lang="de-DE" dirty="0" smtClean="0"/>
              <a:t> an</a:t>
            </a:r>
            <a:r>
              <a:rPr lang="de-DE" dirty="0" smtClean="0"/>
              <a:t> </a:t>
            </a:r>
            <a:r>
              <a:rPr lang="de-DE" dirty="0" err="1" smtClean="0"/>
              <a:t>waiting</a:t>
            </a:r>
            <a:r>
              <a:rPr lang="de-DE" dirty="0" smtClean="0"/>
              <a:t> time </a:t>
            </a:r>
            <a:r>
              <a:rPr lang="de-DE" dirty="0" err="1" smtClean="0"/>
              <a:t>of</a:t>
            </a:r>
            <a:r>
              <a:rPr lang="de-DE" dirty="0" smtClean="0"/>
              <a:t> 2-3 </a:t>
            </a:r>
            <a:r>
              <a:rPr lang="de-DE" dirty="0" err="1" smtClean="0"/>
              <a:t>seconds</a:t>
            </a:r>
            <a:r>
              <a:rPr lang="de-DE" dirty="0" smtClean="0"/>
              <a:t> </a:t>
            </a:r>
            <a:r>
              <a:rPr lang="de-DE" dirty="0" err="1" smtClean="0"/>
              <a:t>because</a:t>
            </a:r>
            <a:r>
              <a:rPr lang="de-DE" dirty="0" smtClean="0"/>
              <a:t> </a:t>
            </a:r>
            <a:r>
              <a:rPr lang="de-DE" dirty="0" err="1" smtClean="0"/>
              <a:t>sometimes</a:t>
            </a:r>
            <a:r>
              <a:rPr lang="de-DE" dirty="0" smtClean="0"/>
              <a:t> </a:t>
            </a:r>
            <a:r>
              <a:rPr lang="de-DE" dirty="0" err="1" smtClean="0"/>
              <a:t>it</a:t>
            </a:r>
            <a:r>
              <a:rPr lang="de-DE" dirty="0" smtClean="0"/>
              <a:t> </a:t>
            </a:r>
            <a:r>
              <a:rPr lang="de-DE" dirty="0" err="1" smtClean="0"/>
              <a:t>takes</a:t>
            </a:r>
            <a:r>
              <a:rPr lang="de-DE" dirty="0" smtClean="0"/>
              <a:t> time </a:t>
            </a:r>
            <a:r>
              <a:rPr lang="de-DE" dirty="0" err="1" smtClean="0"/>
              <a:t>to</a:t>
            </a:r>
            <a:r>
              <a:rPr lang="de-DE" dirty="0" smtClean="0"/>
              <a:t> </a:t>
            </a:r>
            <a:r>
              <a:rPr lang="de-DE" dirty="0" err="1" smtClean="0"/>
              <a:t>load</a:t>
            </a:r>
            <a:r>
              <a:rPr lang="de-DE" dirty="0" smtClean="0"/>
              <a:t> a </a:t>
            </a:r>
            <a:r>
              <a:rPr lang="de-DE" dirty="0" err="1" smtClean="0"/>
              <a:t>page</a:t>
            </a:r>
            <a:r>
              <a:rPr lang="de-DE" dirty="0" smtClean="0"/>
              <a:t>.</a:t>
            </a:r>
            <a:endParaRPr lang="de-DE" dirty="0" smtClean="0"/>
          </a:p>
          <a:p>
            <a:r>
              <a:rPr lang="de-DE" dirty="0" smtClean="0"/>
              <a:t>Below </a:t>
            </a:r>
            <a:r>
              <a:rPr lang="de-DE" dirty="0" err="1" smtClean="0"/>
              <a:t>is</a:t>
            </a:r>
            <a:r>
              <a:rPr lang="de-DE" dirty="0" smtClean="0"/>
              <a:t> </a:t>
            </a:r>
            <a:r>
              <a:rPr lang="de-DE" dirty="0" err="1" smtClean="0"/>
              <a:t>the</a:t>
            </a:r>
            <a:r>
              <a:rPr lang="de-DE" dirty="0" smtClean="0"/>
              <a:t> </a:t>
            </a:r>
            <a:r>
              <a:rPr lang="de-DE" dirty="0" err="1" smtClean="0"/>
              <a:t>code</a:t>
            </a:r>
            <a:r>
              <a:rPr lang="de-DE" dirty="0" smtClean="0"/>
              <a:t> </a:t>
            </a:r>
            <a:r>
              <a:rPr lang="de-DE" dirty="0" err="1" smtClean="0"/>
              <a:t>snippet</a:t>
            </a:r>
            <a:r>
              <a:rPr lang="de-DE" dirty="0" smtClean="0"/>
              <a:t> </a:t>
            </a:r>
            <a:r>
              <a:rPr lang="de-DE" dirty="0" err="1" smtClean="0"/>
              <a:t>for</a:t>
            </a:r>
            <a:r>
              <a:rPr lang="de-DE" dirty="0" smtClean="0"/>
              <a:t> </a:t>
            </a:r>
            <a:r>
              <a:rPr lang="de-DE" dirty="0" err="1" smtClean="0"/>
              <a:t>entering</a:t>
            </a:r>
            <a:r>
              <a:rPr lang="de-DE" dirty="0" smtClean="0"/>
              <a:t> </a:t>
            </a:r>
            <a:r>
              <a:rPr lang="de-DE" dirty="0" err="1" smtClean="0"/>
              <a:t>login</a:t>
            </a:r>
            <a:r>
              <a:rPr lang="de-DE" dirty="0" smtClean="0"/>
              <a:t> </a:t>
            </a:r>
            <a:r>
              <a:rPr lang="de-DE" dirty="0" err="1" smtClean="0"/>
              <a:t>details</a:t>
            </a:r>
            <a:r>
              <a:rPr lang="de-DE" dirty="0" smtClean="0"/>
              <a:t> </a:t>
            </a:r>
            <a:r>
              <a:rPr lang="de-DE" dirty="0" err="1" smtClean="0"/>
              <a:t>and</a:t>
            </a:r>
            <a:r>
              <a:rPr lang="de-DE" dirty="0" smtClean="0"/>
              <a:t> </a:t>
            </a:r>
            <a:endParaRPr lang="en-US" dirty="0" smtClean="0"/>
          </a:p>
          <a:p>
            <a:pPr marL="152401" indent="0">
              <a:buNone/>
            </a:pPr>
            <a:r>
              <a:rPr lang="en-US" sz="1400" i="1" dirty="0" err="1"/>
              <a:t>driver.findElement</a:t>
            </a:r>
            <a:r>
              <a:rPr lang="en-US" sz="1400" i="1" dirty="0"/>
              <a:t>(By.id("</a:t>
            </a:r>
            <a:r>
              <a:rPr lang="en-US" sz="1400" i="1" dirty="0" err="1"/>
              <a:t>j_username</a:t>
            </a:r>
            <a:r>
              <a:rPr lang="en-US" sz="1400" i="1" dirty="0"/>
              <a:t>")).</a:t>
            </a:r>
            <a:r>
              <a:rPr lang="en-US" sz="1400" i="1" dirty="0" err="1"/>
              <a:t>sendKeys</a:t>
            </a:r>
            <a:r>
              <a:rPr lang="en-US" sz="1400" i="1" dirty="0"/>
              <a:t>(</a:t>
            </a:r>
            <a:r>
              <a:rPr lang="en-US" sz="1400" i="1" dirty="0" err="1"/>
              <a:t>loginName</a:t>
            </a:r>
            <a:r>
              <a:rPr lang="en-US" sz="1400" i="1" dirty="0" smtClean="0"/>
              <a:t>);</a:t>
            </a:r>
            <a:br>
              <a:rPr lang="en-US" sz="1400" i="1" dirty="0" smtClean="0"/>
            </a:br>
            <a:r>
              <a:rPr lang="en-US" sz="1400" i="1" dirty="0" err="1" smtClean="0"/>
              <a:t>driver.findElement</a:t>
            </a:r>
            <a:r>
              <a:rPr lang="en-US" sz="1400" i="1" dirty="0" smtClean="0"/>
              <a:t>(By.id</a:t>
            </a:r>
            <a:r>
              <a:rPr lang="en-US" sz="1400" i="1" dirty="0"/>
              <a:t>("</a:t>
            </a:r>
            <a:r>
              <a:rPr lang="en-US" sz="1400" i="1" dirty="0" err="1"/>
              <a:t>j_password</a:t>
            </a:r>
            <a:r>
              <a:rPr lang="en-US" sz="1400" i="1" dirty="0"/>
              <a:t>")).</a:t>
            </a:r>
            <a:r>
              <a:rPr lang="en-US" sz="1400" i="1" dirty="0" err="1"/>
              <a:t>sendKeys</a:t>
            </a:r>
            <a:r>
              <a:rPr lang="en-US" sz="1400" i="1" dirty="0"/>
              <a:t>(</a:t>
            </a:r>
            <a:r>
              <a:rPr lang="en-US" sz="1400" i="1" dirty="0" err="1"/>
              <a:t>loginPassword</a:t>
            </a:r>
            <a:r>
              <a:rPr lang="en-US" sz="1400" i="1" dirty="0" smtClean="0"/>
              <a:t>);</a:t>
            </a:r>
          </a:p>
          <a:p>
            <a:pPr marL="152401" indent="0">
              <a:buNone/>
            </a:pPr>
            <a:r>
              <a:rPr lang="en-US" sz="1400" i="1" dirty="0" err="1"/>
              <a:t>driver.findElement</a:t>
            </a:r>
            <a:r>
              <a:rPr lang="en-US" sz="1400" i="1" dirty="0"/>
              <a:t>(By.id("</a:t>
            </a:r>
            <a:r>
              <a:rPr lang="en-US" sz="1400" i="1" dirty="0" err="1"/>
              <a:t>j_password</a:t>
            </a:r>
            <a:r>
              <a:rPr lang="en-US" sz="1400" i="1" dirty="0"/>
              <a:t>")).</a:t>
            </a:r>
            <a:r>
              <a:rPr lang="en-US" sz="1400" i="1" dirty="0" err="1"/>
              <a:t>sendKeys</a:t>
            </a:r>
            <a:r>
              <a:rPr lang="en-US" sz="1400" i="1" dirty="0"/>
              <a:t>(</a:t>
            </a:r>
            <a:r>
              <a:rPr lang="en-US" sz="1400" i="1" dirty="0" err="1"/>
              <a:t>Keys.ENTER</a:t>
            </a:r>
            <a:r>
              <a:rPr lang="en-US" sz="1400" i="1" dirty="0" smtClean="0"/>
              <a:t>);</a:t>
            </a:r>
          </a:p>
          <a:p>
            <a:pPr marL="152401" indent="0">
              <a:buNone/>
            </a:pPr>
            <a:endParaRPr lang="de-DE" sz="1400" dirty="0"/>
          </a:p>
          <a:p>
            <a:r>
              <a:rPr lang="de-DE" dirty="0"/>
              <a:t>In a </a:t>
            </a:r>
            <a:r>
              <a:rPr lang="de-DE" dirty="0" err="1"/>
              <a:t>similar</a:t>
            </a:r>
            <a:r>
              <a:rPr lang="de-DE" dirty="0"/>
              <a:t> </a:t>
            </a:r>
            <a:r>
              <a:rPr lang="de-DE" dirty="0" err="1" smtClean="0"/>
              <a:t>fashion</a:t>
            </a:r>
            <a:r>
              <a:rPr lang="de-DE" dirty="0" smtClean="0"/>
              <a:t> </a:t>
            </a:r>
            <a:r>
              <a:rPr lang="de-DE" dirty="0" err="1"/>
              <a:t>upload</a:t>
            </a:r>
            <a:r>
              <a:rPr lang="de-DE" dirty="0"/>
              <a:t> </a:t>
            </a:r>
            <a:r>
              <a:rPr lang="de-DE" dirty="0" err="1"/>
              <a:t>section</a:t>
            </a:r>
            <a:r>
              <a:rPr lang="de-DE" dirty="0"/>
              <a:t> </a:t>
            </a:r>
            <a:r>
              <a:rPr lang="de-DE" dirty="0" err="1"/>
              <a:t>is</a:t>
            </a:r>
            <a:r>
              <a:rPr lang="de-DE" dirty="0"/>
              <a:t> </a:t>
            </a:r>
            <a:r>
              <a:rPr lang="de-DE" dirty="0" err="1" smtClean="0"/>
              <a:t>clicked</a:t>
            </a:r>
            <a:r>
              <a:rPr lang="de-DE" dirty="0" smtClean="0"/>
              <a:t> </a:t>
            </a:r>
            <a:r>
              <a:rPr lang="de-DE" dirty="0" err="1" smtClean="0"/>
              <a:t>with</a:t>
            </a:r>
            <a:r>
              <a:rPr lang="de-DE" dirty="0" smtClean="0"/>
              <a:t> </a:t>
            </a:r>
            <a:r>
              <a:rPr lang="de-DE" dirty="0" err="1" smtClean="0"/>
              <a:t>Selenium</a:t>
            </a:r>
            <a:endParaRPr lang="de-DE" dirty="0"/>
          </a:p>
          <a:p>
            <a:pPr marL="152401" indent="0">
              <a:buNone/>
            </a:pPr>
            <a:r>
              <a:rPr lang="en-US" sz="1400" i="1" dirty="0" err="1"/>
              <a:t>driver.findElement</a:t>
            </a:r>
            <a:r>
              <a:rPr lang="en-US" sz="1400" i="1" dirty="0"/>
              <a:t>(By.id("upload")).</a:t>
            </a:r>
            <a:r>
              <a:rPr lang="en-US" sz="1400" i="1" dirty="0" err="1"/>
              <a:t>sendKeys</a:t>
            </a:r>
            <a:r>
              <a:rPr lang="en-US" sz="1400" i="1" dirty="0"/>
              <a:t>(</a:t>
            </a:r>
            <a:r>
              <a:rPr lang="en-US" sz="1400" i="1" dirty="0" err="1"/>
              <a:t>Keys.ENTER</a:t>
            </a:r>
            <a:r>
              <a:rPr lang="en-US" sz="1400" i="1" dirty="0"/>
              <a:t>);</a:t>
            </a:r>
            <a:endParaRPr lang="en-IN" sz="1400" i="1"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19</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Proof of concept-Applet Wrapper</a:t>
            </a:r>
            <a:endParaRPr lang="de-DE" noProof="1"/>
          </a:p>
        </p:txBody>
      </p:sp>
    </p:spTree>
    <p:extLst>
      <p:ext uri="{BB962C8B-B14F-4D97-AF65-F5344CB8AC3E}">
        <p14:creationId xmlns:p14="http://schemas.microsoft.com/office/powerpoint/2010/main" val="175364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8" name="Shape 81"/>
          <p:cNvSpPr txBox="1">
            <a:spLocks noGrp="1"/>
          </p:cNvSpPr>
          <p:nvPr>
            <p:ph type="title"/>
          </p:nvPr>
        </p:nvSpPr>
        <p:spPr>
          <a:xfrm>
            <a:off x="990600" y="1905000"/>
            <a:ext cx="7200000" cy="1045387"/>
          </a:xfrm>
          <a:prstGeom prst="rect">
            <a:avLst/>
          </a:prstGeom>
          <a:noFill/>
          <a:ln>
            <a:noFill/>
          </a:ln>
        </p:spPr>
        <p:txBody>
          <a:bodyPr lIns="91425" tIns="45700" rIns="91425" bIns="45700" anchor="ctr" anchorCtr="0">
            <a:noAutofit/>
          </a:bodyPr>
          <a:lstStyle/>
          <a:p>
            <a:pPr marL="0" marR="0" lvl="0" indent="0" algn="ctr" rtl="0">
              <a:spcBef>
                <a:spcPts val="0"/>
              </a:spcBef>
              <a:buClr>
                <a:srgbClr val="003366"/>
              </a:buClr>
              <a:buSzPct val="25000"/>
              <a:buFont typeface="Calibri"/>
              <a:buNone/>
            </a:pPr>
            <a:r>
              <a:rPr lang="de-DE" sz="4000" b="1" i="0" u="none" strike="noStrike" cap="none" dirty="0">
                <a:solidFill>
                  <a:srgbClr val="003366"/>
                </a:solidFill>
                <a:latin typeface="Calibri"/>
                <a:ea typeface="Calibri"/>
                <a:cs typeface="Calibri"/>
                <a:sym typeface="Calibri"/>
              </a:rPr>
              <a:t>CONTENT</a:t>
            </a:r>
          </a:p>
        </p:txBody>
      </p:sp>
      <p:sp>
        <p:nvSpPr>
          <p:cNvPr id="9" name="Shape 82"/>
          <p:cNvSpPr txBox="1">
            <a:spLocks/>
          </p:cNvSpPr>
          <p:nvPr/>
        </p:nvSpPr>
        <p:spPr>
          <a:xfrm>
            <a:off x="914400" y="2895600"/>
            <a:ext cx="7200000" cy="2895600"/>
          </a:xfrm>
          <a:prstGeom prst="rect">
            <a:avLst/>
          </a:prstGeom>
          <a:noFill/>
          <a:ln>
            <a:noFill/>
          </a:ln>
        </p:spPr>
        <p:txBody>
          <a:bodyPr lIns="91425" tIns="45700" rIns="91425" bIns="45700" anchor="t" anchorCtr="0">
            <a:noAutofit/>
          </a:bodyPr>
          <a:lstStyle/>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Introduction</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rPr>
              <a:t>Crawler </a:t>
            </a: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Algorithm</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rPr>
              <a:t>Applet Wrapper </a:t>
            </a: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Algorithm</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en-US" sz="2000" b="0" i="0" u="none" strike="noStrike" kern="0" cap="none" spc="0" normalizeH="0" baseline="0" dirty="0" smtClean="0">
                <a:ln>
                  <a:noFill/>
                </a:ln>
                <a:solidFill>
                  <a:srgbClr val="243572"/>
                </a:solidFill>
                <a:effectLst/>
                <a:uLnTx/>
                <a:uFillTx/>
                <a:latin typeface="Calibri"/>
                <a:ea typeface="Calibri"/>
                <a:cs typeface="Calibri"/>
                <a:sym typeface="Calibri"/>
              </a:rPr>
              <a:t>Combining</a:t>
            </a:r>
            <a:r>
              <a:rPr kumimoji="0" lang="de-DE" sz="2000" b="0" i="0" u="none" strike="noStrike" kern="0" cap="none" spc="0" normalizeH="0" noProof="0" dirty="0" smtClean="0">
                <a:ln>
                  <a:noFill/>
                </a:ln>
                <a:solidFill>
                  <a:srgbClr val="243572"/>
                </a:solidFill>
                <a:effectLst/>
                <a:uLnTx/>
                <a:uFillTx/>
                <a:latin typeface="Calibri"/>
                <a:ea typeface="Calibri"/>
                <a:cs typeface="Calibri"/>
                <a:sym typeface="Calibri"/>
              </a:rPr>
              <a:t> Crawler </a:t>
            </a:r>
            <a:r>
              <a:rPr kumimoji="0" lang="en-US" sz="2000" b="0" i="0" u="none" strike="noStrike" kern="0" cap="none" spc="0" normalizeH="0" dirty="0" smtClean="0">
                <a:ln>
                  <a:noFill/>
                </a:ln>
                <a:solidFill>
                  <a:srgbClr val="243572"/>
                </a:solidFill>
                <a:effectLst/>
                <a:uLnTx/>
                <a:uFillTx/>
                <a:latin typeface="Calibri"/>
                <a:ea typeface="Calibri"/>
                <a:cs typeface="Calibri"/>
                <a:sym typeface="Calibri"/>
              </a:rPr>
              <a:t>and</a:t>
            </a:r>
            <a:r>
              <a:rPr kumimoji="0" lang="de-DE" sz="2000" b="0" i="0" u="none" strike="noStrike" kern="0" cap="none" spc="0" normalizeH="0" noProof="0" dirty="0" smtClean="0">
                <a:ln>
                  <a:noFill/>
                </a:ln>
                <a:solidFill>
                  <a:srgbClr val="243572"/>
                </a:solidFill>
                <a:effectLst/>
                <a:uLnTx/>
                <a:uFillTx/>
                <a:latin typeface="Calibri"/>
                <a:ea typeface="Calibri"/>
                <a:cs typeface="Calibri"/>
                <a:sym typeface="Calibri"/>
              </a:rPr>
              <a:t> Wrapper</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indent="-358775">
              <a:spcBef>
                <a:spcPts val="400"/>
              </a:spcBef>
              <a:buClr>
                <a:srgbClr val="243572"/>
              </a:buClr>
              <a:buSzPct val="100000"/>
              <a:buFont typeface="Noto Sans Symbols"/>
              <a:buChar char="▪"/>
              <a:defRPr/>
            </a:pPr>
            <a:r>
              <a:rPr lang="de-DE" sz="2000" dirty="0">
                <a:solidFill>
                  <a:srgbClr val="243572"/>
                </a:solidFill>
                <a:latin typeface="Calibri"/>
                <a:ea typeface="Calibri"/>
                <a:cs typeface="Calibri"/>
              </a:rPr>
              <a:t>Data </a:t>
            </a:r>
            <a:r>
              <a:rPr lang="de-DE" sz="2000" dirty="0" err="1">
                <a:solidFill>
                  <a:srgbClr val="243572"/>
                </a:solidFill>
                <a:latin typeface="Calibri"/>
                <a:ea typeface="Calibri"/>
                <a:cs typeface="Calibri"/>
              </a:rPr>
              <a:t>slicer</a:t>
            </a:r>
            <a:r>
              <a:rPr lang="de-DE" sz="2000" dirty="0">
                <a:solidFill>
                  <a:srgbClr val="243572"/>
                </a:solidFill>
                <a:latin typeface="Calibri"/>
                <a:ea typeface="Calibri"/>
                <a:cs typeface="Calibri"/>
              </a:rPr>
              <a:t> </a:t>
            </a:r>
            <a:r>
              <a:rPr lang="de-DE" sz="2000" dirty="0" err="1" smtClean="0">
                <a:solidFill>
                  <a:srgbClr val="243572"/>
                </a:solidFill>
                <a:latin typeface="Calibri"/>
                <a:ea typeface="Calibri"/>
                <a:cs typeface="Calibri"/>
              </a:rPr>
              <a:t>Algorithm</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indent="-358775">
              <a:spcBef>
                <a:spcPts val="400"/>
              </a:spcBef>
              <a:buClr>
                <a:srgbClr val="243572"/>
              </a:buClr>
              <a:buSzPct val="100000"/>
              <a:buFont typeface="Noto Sans Symbols"/>
              <a:buChar char="▪"/>
              <a:defRPr/>
            </a:pPr>
            <a:r>
              <a:rPr lang="de-DE" sz="2000" dirty="0">
                <a:solidFill>
                  <a:srgbClr val="243572"/>
                </a:solidFill>
                <a:latin typeface="Calibri"/>
                <a:ea typeface="Calibri"/>
                <a:cs typeface="Calibri"/>
              </a:rPr>
              <a:t>Unit </a:t>
            </a:r>
            <a:r>
              <a:rPr lang="de-DE" sz="2000" dirty="0" err="1">
                <a:solidFill>
                  <a:srgbClr val="243572"/>
                </a:solidFill>
                <a:latin typeface="Calibri"/>
                <a:ea typeface="Calibri"/>
                <a:cs typeface="Calibri"/>
              </a:rPr>
              <a:t>Testing</a:t>
            </a:r>
            <a:endParaRPr lang="de-DE" sz="2000" dirty="0">
              <a:solidFill>
                <a:srgbClr val="243572"/>
              </a:solidFill>
              <a:latin typeface="Calibri"/>
              <a:ea typeface="Calibri"/>
              <a:cs typeface="Calibri"/>
            </a:endParaRPr>
          </a:p>
          <a:p>
            <a:pPr marL="358775" marR="0" lvl="0" indent="-358775" algn="l" defTabSz="914400" rtl="0" eaLnBrk="1" fontAlgn="auto" latinLnBrk="0" hangingPunct="1">
              <a:lnSpc>
                <a:spcPct val="100000"/>
              </a:lnSpc>
              <a:spcBef>
                <a:spcPts val="400"/>
              </a:spcBef>
              <a:spcAft>
                <a:spcPts val="0"/>
              </a:spcAft>
              <a:buClr>
                <a:srgbClr val="243572"/>
              </a:buClr>
              <a:buSzPct val="100000"/>
              <a:buFont typeface="Noto Sans Symbols"/>
              <a:buChar char="▪"/>
              <a:tabLst/>
              <a:defRPr/>
            </a:pP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Conclusion</a:t>
            </a:r>
            <a:endParaRPr kumimoji="0" lang="de-DE" sz="2000" b="0" i="0" u="none" strike="noStrike" kern="0" cap="none" spc="0" normalizeH="0" baseline="0" noProof="0" dirty="0">
              <a:ln>
                <a:noFill/>
              </a:ln>
              <a:solidFill>
                <a:srgbClr val="243572"/>
              </a:solidFill>
              <a:effectLst/>
              <a:uLnTx/>
              <a:uFillTx/>
              <a:latin typeface="Calibri"/>
              <a:ea typeface="Calibri"/>
              <a:cs typeface="Calibri"/>
              <a:sym typeface="Calibri"/>
            </a:endParaRPr>
          </a:p>
        </p:txBody>
      </p:sp>
      <p:sp>
        <p:nvSpPr>
          <p:cNvPr id="4" name="Shape 92"/>
          <p:cNvSpPr txBox="1">
            <a:spLocks/>
          </p:cNvSpPr>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de-DE" sz="10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Pct val="25000"/>
                <a:buFontTx/>
                <a:buNone/>
                <a:tabLst/>
                <a:defRPr/>
              </a:pPr>
              <a:t>2</a:t>
            </a:fld>
            <a:endParaRPr kumimoji="0" lang="de-DE" sz="10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smtClean="0"/>
              <a:t> Upload:</a:t>
            </a:r>
          </a:p>
          <a:p>
            <a:r>
              <a:rPr lang="de-DE" dirty="0" err="1" smtClean="0"/>
              <a:t>Once</a:t>
            </a:r>
            <a:r>
              <a:rPr lang="de-DE" dirty="0" smtClean="0"/>
              <a:t> </a:t>
            </a:r>
            <a:r>
              <a:rPr lang="de-DE" dirty="0" err="1" smtClean="0"/>
              <a:t>the</a:t>
            </a:r>
            <a:r>
              <a:rPr lang="de-DE" dirty="0" smtClean="0"/>
              <a:t> </a:t>
            </a:r>
            <a:r>
              <a:rPr lang="de-DE" dirty="0" err="1" smtClean="0"/>
              <a:t>upload</a:t>
            </a:r>
            <a:r>
              <a:rPr lang="de-DE" dirty="0" smtClean="0"/>
              <a:t> </a:t>
            </a:r>
            <a:r>
              <a:rPr lang="de-DE" dirty="0" err="1" smtClean="0"/>
              <a:t>page</a:t>
            </a:r>
            <a:r>
              <a:rPr lang="de-DE" dirty="0" smtClean="0"/>
              <a:t> </a:t>
            </a:r>
            <a:r>
              <a:rPr lang="de-DE" dirty="0" err="1" smtClean="0"/>
              <a:t>is</a:t>
            </a:r>
            <a:r>
              <a:rPr lang="de-DE" dirty="0" smtClean="0"/>
              <a:t> </a:t>
            </a:r>
            <a:r>
              <a:rPr lang="de-DE" dirty="0" err="1" smtClean="0"/>
              <a:t>clicked</a:t>
            </a:r>
            <a:r>
              <a:rPr lang="de-DE" dirty="0" smtClean="0"/>
              <a:t>, Applet </a:t>
            </a:r>
            <a:r>
              <a:rPr lang="de-DE" dirty="0" smtClean="0"/>
              <a:t>will </a:t>
            </a:r>
            <a:r>
              <a:rPr lang="de-DE" dirty="0" err="1" smtClean="0"/>
              <a:t>appear</a:t>
            </a:r>
            <a:r>
              <a:rPr lang="de-DE" dirty="0" smtClean="0"/>
              <a:t>.</a:t>
            </a:r>
            <a:endParaRPr lang="de-DE" dirty="0"/>
          </a:p>
          <a:p>
            <a:r>
              <a:rPr lang="de-DE" dirty="0" err="1" smtClean="0"/>
              <a:t>DoM</a:t>
            </a:r>
            <a:r>
              <a:rPr lang="de-DE" dirty="0" smtClean="0"/>
              <a:t> </a:t>
            </a:r>
            <a:r>
              <a:rPr lang="de-DE" dirty="0" err="1" smtClean="0"/>
              <a:t>object</a:t>
            </a:r>
            <a:r>
              <a:rPr lang="de-DE" dirty="0" smtClean="0"/>
              <a:t> </a:t>
            </a:r>
            <a:r>
              <a:rPr lang="en-US" dirty="0"/>
              <a:t>manipulation</a:t>
            </a:r>
            <a:r>
              <a:rPr lang="de-DE" dirty="0" smtClean="0"/>
              <a:t> </a:t>
            </a:r>
            <a:r>
              <a:rPr lang="de-DE" dirty="0" err="1" smtClean="0"/>
              <a:t>is</a:t>
            </a:r>
            <a:r>
              <a:rPr lang="de-DE" dirty="0" smtClean="0"/>
              <a:t> not </a:t>
            </a:r>
            <a:r>
              <a:rPr lang="de-DE" dirty="0" err="1" smtClean="0"/>
              <a:t>possible</a:t>
            </a:r>
            <a:r>
              <a:rPr lang="de-DE" dirty="0" smtClean="0"/>
              <a:t> </a:t>
            </a:r>
            <a:r>
              <a:rPr lang="de-DE" dirty="0" err="1" smtClean="0"/>
              <a:t>here</a:t>
            </a:r>
            <a:r>
              <a:rPr lang="de-DE" dirty="0" smtClean="0"/>
              <a:t> </a:t>
            </a:r>
            <a:r>
              <a:rPr lang="de-DE" dirty="0" err="1" smtClean="0"/>
              <a:t>as</a:t>
            </a:r>
            <a:r>
              <a:rPr lang="de-DE" dirty="0" smtClean="0"/>
              <a:t> </a:t>
            </a:r>
            <a:r>
              <a:rPr lang="de-DE" dirty="0" err="1" smtClean="0"/>
              <a:t>it</a:t>
            </a:r>
            <a:r>
              <a:rPr lang="de-DE" dirty="0" smtClean="0"/>
              <a:t> </a:t>
            </a:r>
            <a:r>
              <a:rPr lang="de-DE" dirty="0" err="1" smtClean="0"/>
              <a:t>appears</a:t>
            </a:r>
            <a:r>
              <a:rPr lang="de-DE" dirty="0" smtClean="0"/>
              <a:t> </a:t>
            </a:r>
            <a:r>
              <a:rPr lang="de-DE" dirty="0" err="1" smtClean="0"/>
              <a:t>static</a:t>
            </a:r>
            <a:r>
              <a:rPr lang="de-DE" dirty="0" smtClean="0"/>
              <a:t>.</a:t>
            </a:r>
            <a:endParaRPr lang="de-DE" dirty="0" smtClean="0"/>
          </a:p>
          <a:p>
            <a:r>
              <a:rPr lang="de-DE" dirty="0" err="1" smtClean="0"/>
              <a:t>Hence</a:t>
            </a:r>
            <a:r>
              <a:rPr lang="de-DE" dirty="0" smtClean="0"/>
              <a:t> </a:t>
            </a:r>
            <a:r>
              <a:rPr lang="de-DE" dirty="0" err="1" smtClean="0"/>
              <a:t>we</a:t>
            </a:r>
            <a:r>
              <a:rPr lang="de-DE" dirty="0" smtClean="0"/>
              <a:t> </a:t>
            </a:r>
            <a:r>
              <a:rPr lang="de-DE" dirty="0" err="1" smtClean="0"/>
              <a:t>user</a:t>
            </a:r>
            <a:r>
              <a:rPr lang="de-DE" dirty="0" smtClean="0"/>
              <a:t> Robot </a:t>
            </a:r>
            <a:r>
              <a:rPr lang="de-DE" dirty="0" err="1" smtClean="0"/>
              <a:t>class</a:t>
            </a:r>
            <a:r>
              <a:rPr lang="de-DE" dirty="0" smtClean="0"/>
              <a:t> in Java </a:t>
            </a:r>
            <a:r>
              <a:rPr lang="de-DE" dirty="0" err="1" smtClean="0"/>
              <a:t>to</a:t>
            </a:r>
            <a:r>
              <a:rPr lang="de-DE" dirty="0" smtClean="0"/>
              <a:t> </a:t>
            </a:r>
            <a:r>
              <a:rPr lang="de-DE" dirty="0" err="1" smtClean="0"/>
              <a:t>simulate</a:t>
            </a:r>
            <a:r>
              <a:rPr lang="de-DE" dirty="0" smtClean="0"/>
              <a:t> </a:t>
            </a:r>
            <a:r>
              <a:rPr lang="de-DE" dirty="0" err="1" smtClean="0"/>
              <a:t>user</a:t>
            </a:r>
            <a:r>
              <a:rPr lang="de-DE" dirty="0" smtClean="0"/>
              <a:t> </a:t>
            </a:r>
            <a:r>
              <a:rPr lang="de-DE" dirty="0" err="1" smtClean="0"/>
              <a:t>kepypressed</a:t>
            </a:r>
            <a:r>
              <a:rPr lang="de-DE" dirty="0" smtClean="0"/>
              <a:t> such </a:t>
            </a:r>
            <a:r>
              <a:rPr lang="de-DE" dirty="0" err="1" smtClean="0"/>
              <a:t>as</a:t>
            </a:r>
            <a:r>
              <a:rPr lang="de-DE" dirty="0" smtClean="0"/>
              <a:t> ALT+N(Next) </a:t>
            </a:r>
            <a:r>
              <a:rPr lang="de-DE" dirty="0" err="1" smtClean="0"/>
              <a:t>Alt+B</a:t>
            </a:r>
            <a:r>
              <a:rPr lang="de-DE" dirty="0" smtClean="0"/>
              <a:t>(back) </a:t>
            </a:r>
            <a:r>
              <a:rPr lang="de-DE" dirty="0" err="1" smtClean="0"/>
              <a:t>and</a:t>
            </a:r>
            <a:r>
              <a:rPr lang="de-DE" dirty="0" smtClean="0"/>
              <a:t> so on</a:t>
            </a:r>
            <a:r>
              <a:rPr lang="de-DE" dirty="0" smtClean="0"/>
              <a:t>.</a:t>
            </a:r>
          </a:p>
          <a:p>
            <a:r>
              <a:rPr lang="de-DE" dirty="0" err="1" smtClean="0"/>
              <a:t>Which</a:t>
            </a:r>
            <a:r>
              <a:rPr lang="de-DE" dirty="0" smtClean="0"/>
              <a:t> Key </a:t>
            </a:r>
            <a:r>
              <a:rPr lang="de-DE" dirty="0" err="1" smtClean="0"/>
              <a:t>combination</a:t>
            </a:r>
            <a:r>
              <a:rPr lang="de-DE" dirty="0" smtClean="0"/>
              <a:t> </a:t>
            </a:r>
            <a:r>
              <a:rPr lang="de-DE" dirty="0" err="1" smtClean="0"/>
              <a:t>to</a:t>
            </a:r>
            <a:r>
              <a:rPr lang="de-DE" dirty="0" smtClean="0"/>
              <a:t> press </a:t>
            </a:r>
            <a:r>
              <a:rPr lang="de-DE" dirty="0" err="1" smtClean="0"/>
              <a:t>depends</a:t>
            </a:r>
            <a:r>
              <a:rPr lang="de-DE" dirty="0" smtClean="0"/>
              <a:t> on </a:t>
            </a:r>
            <a:r>
              <a:rPr lang="de-DE" dirty="0" err="1" smtClean="0"/>
              <a:t>user</a:t>
            </a:r>
            <a:r>
              <a:rPr lang="de-DE" dirty="0" smtClean="0"/>
              <a:t> </a:t>
            </a:r>
            <a:r>
              <a:rPr lang="de-DE" dirty="0" err="1" smtClean="0"/>
              <a:t>language</a:t>
            </a:r>
            <a:r>
              <a:rPr lang="de-DE" dirty="0" smtClean="0"/>
              <a:t> </a:t>
            </a:r>
            <a:r>
              <a:rPr lang="de-DE" dirty="0" err="1" smtClean="0"/>
              <a:t>chosen</a:t>
            </a:r>
            <a:r>
              <a:rPr lang="de-DE" dirty="0" smtClean="0"/>
              <a:t>.</a:t>
            </a:r>
            <a:endParaRPr lang="de-DE" dirty="0" smtClean="0"/>
          </a:p>
          <a:p>
            <a:r>
              <a:rPr lang="de-DE" dirty="0" err="1" smtClean="0"/>
              <a:t>Depending</a:t>
            </a:r>
            <a:r>
              <a:rPr lang="de-DE" dirty="0" smtClean="0"/>
              <a:t> on </a:t>
            </a:r>
            <a:r>
              <a:rPr lang="de-DE" dirty="0" err="1" smtClean="0"/>
              <a:t>what</a:t>
            </a:r>
            <a:r>
              <a:rPr lang="de-DE" dirty="0" smtClean="0"/>
              <a:t> </a:t>
            </a:r>
            <a:r>
              <a:rPr lang="de-DE" dirty="0" err="1" smtClean="0"/>
              <a:t>logic</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performed</a:t>
            </a:r>
            <a:r>
              <a:rPr lang="de-DE" dirty="0" smtClean="0"/>
              <a:t>, </a:t>
            </a:r>
            <a:r>
              <a:rPr lang="de-DE" dirty="0" err="1" smtClean="0"/>
              <a:t>buttons</a:t>
            </a:r>
            <a:r>
              <a:rPr lang="de-DE" dirty="0" smtClean="0"/>
              <a:t> </a:t>
            </a:r>
            <a:r>
              <a:rPr lang="de-DE" dirty="0" err="1" smtClean="0"/>
              <a:t>are</a:t>
            </a:r>
            <a:r>
              <a:rPr lang="de-DE" dirty="0" smtClean="0"/>
              <a:t> </a:t>
            </a:r>
            <a:r>
              <a:rPr lang="de-DE" dirty="0" err="1" smtClean="0"/>
              <a:t>clicked</a:t>
            </a:r>
            <a:r>
              <a:rPr lang="de-DE" dirty="0" smtClean="0"/>
              <a:t> </a:t>
            </a:r>
            <a:r>
              <a:rPr lang="de-DE" dirty="0" err="1" smtClean="0"/>
              <a:t>and</a:t>
            </a:r>
            <a:r>
              <a:rPr lang="de-DE" dirty="0"/>
              <a:t> </a:t>
            </a:r>
            <a:r>
              <a:rPr lang="de-DE" dirty="0" err="1" smtClean="0"/>
              <a:t>theron</a:t>
            </a:r>
            <a:r>
              <a:rPr lang="de-DE" dirty="0" smtClean="0"/>
              <a:t> </a:t>
            </a:r>
            <a:r>
              <a:rPr lang="de-DE" dirty="0" err="1" smtClean="0"/>
              <a:t>upload</a:t>
            </a:r>
            <a:r>
              <a:rPr lang="de-DE" dirty="0" smtClean="0"/>
              <a:t> </a:t>
            </a:r>
            <a:r>
              <a:rPr lang="de-DE" dirty="0" err="1" smtClean="0"/>
              <a:t>functionality</a:t>
            </a:r>
            <a:r>
              <a:rPr lang="de-DE" dirty="0" smtClean="0"/>
              <a:t> </a:t>
            </a:r>
            <a:r>
              <a:rPr lang="de-DE" dirty="0" err="1" smtClean="0"/>
              <a:t>can</a:t>
            </a:r>
            <a:r>
              <a:rPr lang="de-DE" dirty="0" smtClean="0"/>
              <a:t> </a:t>
            </a:r>
            <a:r>
              <a:rPr lang="de-DE" dirty="0" err="1" smtClean="0"/>
              <a:t>be</a:t>
            </a:r>
            <a:r>
              <a:rPr lang="de-DE" dirty="0" smtClean="0"/>
              <a:t> </a:t>
            </a:r>
            <a:r>
              <a:rPr lang="de-DE" dirty="0" err="1" smtClean="0"/>
              <a:t>completed</a:t>
            </a:r>
            <a:r>
              <a:rPr lang="de-DE" dirty="0" smtClean="0"/>
              <a:t>.</a:t>
            </a:r>
          </a:p>
          <a:p>
            <a:pPr marL="152401" indent="0">
              <a:buNone/>
            </a:pPr>
            <a:endParaRPr lang="de-DE" dirty="0" smtClean="0"/>
          </a:p>
          <a:p>
            <a:endParaRPr lang="en-US" dirty="0" smtClean="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20</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Proof of concept-Applet Wrapper</a:t>
            </a:r>
            <a:endParaRPr lang="de-DE" noProof="1"/>
          </a:p>
        </p:txBody>
      </p:sp>
    </p:spTree>
    <p:extLst>
      <p:ext uri="{BB962C8B-B14F-4D97-AF65-F5344CB8AC3E}">
        <p14:creationId xmlns:p14="http://schemas.microsoft.com/office/powerpoint/2010/main" val="2957272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de-DE" dirty="0" err="1" smtClean="0"/>
              <a:t>What</a:t>
            </a:r>
            <a:r>
              <a:rPr lang="de-DE" dirty="0" smtClean="0"/>
              <a:t> all </a:t>
            </a:r>
            <a:r>
              <a:rPr lang="de-DE" dirty="0" err="1" smtClean="0"/>
              <a:t>options</a:t>
            </a:r>
            <a:r>
              <a:rPr lang="de-DE" dirty="0" smtClean="0"/>
              <a:t> </a:t>
            </a:r>
            <a:r>
              <a:rPr lang="de-DE" dirty="0" err="1" smtClean="0"/>
              <a:t>are</a:t>
            </a:r>
            <a:r>
              <a:rPr lang="de-DE" dirty="0" smtClean="0"/>
              <a:t> </a:t>
            </a:r>
            <a:r>
              <a:rPr lang="de-DE" dirty="0" err="1" smtClean="0"/>
              <a:t>available</a:t>
            </a:r>
            <a:r>
              <a:rPr lang="de-DE" dirty="0" smtClean="0"/>
              <a:t>:</a:t>
            </a:r>
          </a:p>
          <a:p>
            <a:pPr lvl="2"/>
            <a:r>
              <a:rPr lang="de-DE" dirty="0" smtClean="0"/>
              <a:t>#</a:t>
            </a:r>
            <a:r>
              <a:rPr lang="de-DE" dirty="0"/>
              <a:t>Device </a:t>
            </a:r>
            <a:r>
              <a:rPr lang="de-DE" dirty="0" err="1"/>
              <a:t>for</a:t>
            </a:r>
            <a:r>
              <a:rPr lang="de-DE" dirty="0"/>
              <a:t> pump </a:t>
            </a:r>
            <a:r>
              <a:rPr lang="de-DE" dirty="0" err="1"/>
              <a:t>communication</a:t>
            </a:r>
            <a:r>
              <a:rPr lang="de-DE" dirty="0"/>
              <a:t>. </a:t>
            </a:r>
            <a:r>
              <a:rPr lang="de-DE" dirty="0" err="1"/>
              <a:t>Available</a:t>
            </a:r>
            <a:r>
              <a:rPr lang="de-DE" dirty="0"/>
              <a:t> </a:t>
            </a:r>
            <a:r>
              <a:rPr lang="de-DE" dirty="0" err="1"/>
              <a:t>options</a:t>
            </a:r>
            <a:r>
              <a:rPr lang="de-DE" dirty="0"/>
              <a:t> </a:t>
            </a:r>
            <a:r>
              <a:rPr lang="de-DE" dirty="0" err="1"/>
              <a:t>are</a:t>
            </a:r>
            <a:r>
              <a:rPr lang="de-DE" dirty="0"/>
              <a:t>: stick, </a:t>
            </a:r>
            <a:r>
              <a:rPr lang="de-DE" dirty="0" err="1"/>
              <a:t>bgdevice</a:t>
            </a:r>
            <a:endParaRPr lang="de-DE" dirty="0"/>
          </a:p>
          <a:p>
            <a:pPr lvl="2"/>
            <a:r>
              <a:rPr lang="de-DE" dirty="0" smtClean="0"/>
              <a:t>#</a:t>
            </a:r>
            <a:r>
              <a:rPr lang="de-DE" dirty="0"/>
              <a:t>Select Pump Type. </a:t>
            </a:r>
            <a:r>
              <a:rPr lang="de-DE" dirty="0" err="1"/>
              <a:t>Available</a:t>
            </a:r>
            <a:r>
              <a:rPr lang="de-DE" dirty="0"/>
              <a:t> </a:t>
            </a:r>
            <a:r>
              <a:rPr lang="de-DE" dirty="0" err="1"/>
              <a:t>options</a:t>
            </a:r>
            <a:r>
              <a:rPr lang="de-DE" dirty="0"/>
              <a:t> </a:t>
            </a:r>
            <a:r>
              <a:rPr lang="de-DE" dirty="0" err="1"/>
              <a:t>are</a:t>
            </a:r>
            <a:r>
              <a:rPr lang="de-DE" dirty="0"/>
              <a:t>: </a:t>
            </a:r>
            <a:r>
              <a:rPr lang="de-DE" dirty="0" err="1"/>
              <a:t>Minimed</a:t>
            </a:r>
            <a:r>
              <a:rPr lang="de-DE" dirty="0"/>
              <a:t>, </a:t>
            </a:r>
            <a:r>
              <a:rPr lang="de-DE" dirty="0" err="1" smtClean="0"/>
              <a:t>Paradigm</a:t>
            </a:r>
            <a:endParaRPr lang="de-DE" dirty="0"/>
          </a:p>
          <a:p>
            <a:pPr lvl="2"/>
            <a:r>
              <a:rPr lang="de-DE" dirty="0"/>
              <a:t>#Serial </a:t>
            </a:r>
            <a:r>
              <a:rPr lang="de-DE" dirty="0" err="1"/>
              <a:t>number</a:t>
            </a:r>
            <a:r>
              <a:rPr lang="de-DE" dirty="0"/>
              <a:t> </a:t>
            </a:r>
            <a:r>
              <a:rPr lang="de-DE" dirty="0" err="1"/>
              <a:t>of</a:t>
            </a:r>
            <a:r>
              <a:rPr lang="de-DE" dirty="0"/>
              <a:t> </a:t>
            </a:r>
            <a:r>
              <a:rPr lang="de-DE" dirty="0" err="1"/>
              <a:t>the</a:t>
            </a:r>
            <a:r>
              <a:rPr lang="de-DE" dirty="0"/>
              <a:t> pump </a:t>
            </a:r>
            <a:r>
              <a:rPr lang="de-DE" dirty="0" err="1"/>
              <a:t>you</a:t>
            </a:r>
            <a:r>
              <a:rPr lang="de-DE" dirty="0"/>
              <a:t> </a:t>
            </a:r>
            <a:r>
              <a:rPr lang="de-DE" dirty="0" err="1"/>
              <a:t>upload</a:t>
            </a:r>
            <a:r>
              <a:rPr lang="de-DE" dirty="0"/>
              <a:t> </a:t>
            </a:r>
            <a:r>
              <a:rPr lang="de-DE" dirty="0" err="1"/>
              <a:t>data</a:t>
            </a:r>
            <a:r>
              <a:rPr lang="de-DE" dirty="0"/>
              <a:t> </a:t>
            </a:r>
            <a:r>
              <a:rPr lang="de-DE" dirty="0" err="1"/>
              <a:t>from</a:t>
            </a:r>
            <a:r>
              <a:rPr lang="de-DE" dirty="0"/>
              <a:t>. 10 </a:t>
            </a:r>
            <a:r>
              <a:rPr lang="de-DE" dirty="0" err="1"/>
              <a:t>characters</a:t>
            </a:r>
            <a:r>
              <a:rPr lang="de-DE" dirty="0"/>
              <a:t> </a:t>
            </a:r>
            <a:r>
              <a:rPr lang="de-DE" dirty="0" err="1"/>
              <a:t>for</a:t>
            </a:r>
            <a:r>
              <a:rPr lang="de-DE" dirty="0"/>
              <a:t> </a:t>
            </a:r>
            <a:r>
              <a:rPr lang="de-DE" dirty="0" err="1"/>
              <a:t>Minimed</a:t>
            </a:r>
            <a:r>
              <a:rPr lang="de-DE" dirty="0"/>
              <a:t> 600 </a:t>
            </a:r>
            <a:r>
              <a:rPr lang="de-DE" dirty="0" err="1"/>
              <a:t>pumps</a:t>
            </a:r>
            <a:r>
              <a:rPr lang="de-DE" dirty="0"/>
              <a:t>. 6 </a:t>
            </a:r>
            <a:r>
              <a:rPr lang="de-DE" dirty="0" err="1"/>
              <a:t>characters</a:t>
            </a:r>
            <a:r>
              <a:rPr lang="de-DE" dirty="0"/>
              <a:t> </a:t>
            </a:r>
            <a:r>
              <a:rPr lang="de-DE" dirty="0" err="1"/>
              <a:t>for</a:t>
            </a:r>
            <a:r>
              <a:rPr lang="de-DE" dirty="0"/>
              <a:t> </a:t>
            </a:r>
            <a:r>
              <a:rPr lang="de-DE" dirty="0" err="1"/>
              <a:t>Paradgim</a:t>
            </a:r>
            <a:r>
              <a:rPr lang="de-DE" dirty="0"/>
              <a:t> </a:t>
            </a:r>
            <a:r>
              <a:rPr lang="de-DE" dirty="0" err="1"/>
              <a:t>pumps</a:t>
            </a:r>
            <a:endParaRPr lang="de-DE" dirty="0"/>
          </a:p>
          <a:p>
            <a:r>
              <a:rPr lang="de-DE" dirty="0" err="1" smtClean="0"/>
              <a:t>Depending</a:t>
            </a:r>
            <a:r>
              <a:rPr lang="de-DE" dirty="0" smtClean="0"/>
              <a:t> on </a:t>
            </a:r>
            <a:r>
              <a:rPr lang="de-DE" dirty="0" err="1" smtClean="0"/>
              <a:t>which</a:t>
            </a:r>
            <a:r>
              <a:rPr lang="de-DE" dirty="0" smtClean="0"/>
              <a:t> </a:t>
            </a:r>
            <a:r>
              <a:rPr lang="de-DE" dirty="0" err="1" smtClean="0"/>
              <a:t>device</a:t>
            </a:r>
            <a:r>
              <a:rPr lang="de-DE" dirty="0" smtClean="0"/>
              <a:t> </a:t>
            </a:r>
            <a:r>
              <a:rPr lang="de-DE" dirty="0" err="1" smtClean="0"/>
              <a:t>selected</a:t>
            </a:r>
            <a:r>
              <a:rPr lang="de-DE" dirty="0" smtClean="0"/>
              <a:t>, </a:t>
            </a:r>
            <a:r>
              <a:rPr lang="de-DE" dirty="0" err="1" smtClean="0"/>
              <a:t>combination</a:t>
            </a:r>
            <a:r>
              <a:rPr lang="de-DE" dirty="0" smtClean="0"/>
              <a:t> </a:t>
            </a:r>
            <a:r>
              <a:rPr lang="de-DE" dirty="0" err="1" smtClean="0"/>
              <a:t>of</a:t>
            </a:r>
            <a:r>
              <a:rPr lang="de-DE" dirty="0" smtClean="0"/>
              <a:t> Keys </a:t>
            </a:r>
            <a:r>
              <a:rPr lang="de-DE" dirty="0" err="1" smtClean="0"/>
              <a:t>to</a:t>
            </a:r>
            <a:r>
              <a:rPr lang="de-DE" dirty="0" smtClean="0"/>
              <a:t> </a:t>
            </a:r>
            <a:r>
              <a:rPr lang="de-DE" dirty="0" err="1" smtClean="0"/>
              <a:t>simulate</a:t>
            </a:r>
            <a:r>
              <a:rPr lang="de-DE" dirty="0" smtClean="0"/>
              <a:t> </a:t>
            </a:r>
            <a:r>
              <a:rPr lang="de-DE" dirty="0" err="1" smtClean="0"/>
              <a:t>user</a:t>
            </a:r>
            <a:r>
              <a:rPr lang="de-DE" dirty="0" smtClean="0"/>
              <a:t> </a:t>
            </a:r>
            <a:r>
              <a:rPr lang="de-DE" dirty="0" err="1" smtClean="0"/>
              <a:t>changes</a:t>
            </a:r>
            <a:r>
              <a:rPr lang="de-DE" dirty="0" smtClean="0"/>
              <a:t> </a:t>
            </a:r>
            <a:r>
              <a:rPr lang="de-DE" dirty="0" err="1" smtClean="0"/>
              <a:t>as</a:t>
            </a:r>
            <a:r>
              <a:rPr lang="de-DE" dirty="0" smtClean="0"/>
              <a:t> </a:t>
            </a:r>
            <a:r>
              <a:rPr lang="de-DE" dirty="0" err="1" smtClean="0"/>
              <a:t>well</a:t>
            </a:r>
            <a:r>
              <a:rPr lang="de-DE" dirty="0" smtClean="0"/>
              <a:t>.</a:t>
            </a:r>
          </a:p>
          <a:p>
            <a:r>
              <a:rPr lang="de-DE" dirty="0" smtClean="0"/>
              <a:t>Validation also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done</a:t>
            </a:r>
            <a:r>
              <a:rPr lang="de-DE" dirty="0" smtClean="0"/>
              <a:t> </a:t>
            </a:r>
            <a:r>
              <a:rPr lang="de-DE" dirty="0" err="1" smtClean="0"/>
              <a:t>for</a:t>
            </a:r>
            <a:r>
              <a:rPr lang="de-DE" dirty="0" smtClean="0"/>
              <a:t> </a:t>
            </a:r>
            <a:r>
              <a:rPr lang="de-DE" dirty="0" err="1" smtClean="0"/>
              <a:t>serial</a:t>
            </a:r>
            <a:r>
              <a:rPr lang="de-DE" dirty="0" smtClean="0"/>
              <a:t> </a:t>
            </a:r>
            <a:r>
              <a:rPr lang="de-DE" dirty="0" err="1" smtClean="0"/>
              <a:t>number</a:t>
            </a:r>
            <a:r>
              <a:rPr lang="de-DE" dirty="0" smtClean="0"/>
              <a:t> </a:t>
            </a:r>
            <a:r>
              <a:rPr lang="de-DE" dirty="0" err="1" smtClean="0"/>
              <a:t>entered</a:t>
            </a:r>
            <a:r>
              <a:rPr lang="de-DE" dirty="0" smtClean="0"/>
              <a:t>.</a:t>
            </a:r>
          </a:p>
          <a:p>
            <a:r>
              <a:rPr lang="de-DE" dirty="0" smtClean="0"/>
              <a:t>All </a:t>
            </a:r>
            <a:r>
              <a:rPr lang="de-DE" dirty="0" err="1" smtClean="0"/>
              <a:t>the</a:t>
            </a:r>
            <a:r>
              <a:rPr lang="de-DE" dirty="0" smtClean="0"/>
              <a:t> </a:t>
            </a:r>
            <a:r>
              <a:rPr lang="de-DE" dirty="0" err="1" smtClean="0"/>
              <a:t>three</a:t>
            </a:r>
            <a:r>
              <a:rPr lang="de-DE" dirty="0" smtClean="0"/>
              <a:t> </a:t>
            </a:r>
            <a:r>
              <a:rPr lang="de-DE" dirty="0" err="1" smtClean="0"/>
              <a:t>options</a:t>
            </a:r>
            <a:r>
              <a:rPr lang="de-DE" dirty="0" smtClean="0"/>
              <a:t> </a:t>
            </a:r>
            <a:r>
              <a:rPr lang="de-DE" dirty="0" err="1" smtClean="0"/>
              <a:t>are</a:t>
            </a:r>
            <a:r>
              <a:rPr lang="de-DE" dirty="0" smtClean="0"/>
              <a:t> </a:t>
            </a:r>
            <a:r>
              <a:rPr lang="de-DE" dirty="0" err="1" smtClean="0"/>
              <a:t>needed</a:t>
            </a:r>
            <a:r>
              <a:rPr lang="de-DE" dirty="0" smtClean="0"/>
              <a:t> </a:t>
            </a:r>
            <a:r>
              <a:rPr lang="de-DE" dirty="0" err="1" smtClean="0"/>
              <a:t>to</a:t>
            </a:r>
            <a:r>
              <a:rPr lang="de-DE" dirty="0" smtClean="0"/>
              <a:t> </a:t>
            </a:r>
            <a:r>
              <a:rPr lang="de-DE" dirty="0" err="1" smtClean="0"/>
              <a:t>run</a:t>
            </a:r>
            <a:r>
              <a:rPr lang="de-DE" dirty="0" smtClean="0"/>
              <a:t> Applet </a:t>
            </a:r>
            <a:r>
              <a:rPr lang="de-DE" dirty="0" err="1" smtClean="0"/>
              <a:t>wrapper</a:t>
            </a:r>
            <a:r>
              <a:rPr lang="de-DE" dirty="0" smtClean="0"/>
              <a:t>.</a:t>
            </a:r>
            <a:endParaRPr lang="de-DE" dirty="0" smtClean="0"/>
          </a:p>
          <a:p>
            <a:endParaRPr lang="en-US" dirty="0" smtClean="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21</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 Validating options</a:t>
            </a:r>
            <a:endParaRPr lang="de-DE" noProof="1"/>
          </a:p>
        </p:txBody>
      </p:sp>
    </p:spTree>
    <p:extLst>
      <p:ext uri="{BB962C8B-B14F-4D97-AF65-F5344CB8AC3E}">
        <p14:creationId xmlns:p14="http://schemas.microsoft.com/office/powerpoint/2010/main" val="229296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66801" y="3200400"/>
            <a:ext cx="6705600" cy="1066800"/>
          </a:xfrm>
        </p:spPr>
        <p:txBody>
          <a:bodyPr/>
          <a:lstStyle/>
          <a:p>
            <a:pPr marL="152401" indent="0">
              <a:buNone/>
            </a:pPr>
            <a:r>
              <a:rPr lang="de-DE" sz="3600" dirty="0" err="1"/>
              <a:t>Combining</a:t>
            </a:r>
            <a:r>
              <a:rPr lang="de-DE" sz="3600" dirty="0"/>
              <a:t> Crawler </a:t>
            </a:r>
            <a:r>
              <a:rPr lang="de-DE" sz="3600" dirty="0" err="1"/>
              <a:t>and</a:t>
            </a:r>
            <a:r>
              <a:rPr lang="de-DE" sz="3600" dirty="0"/>
              <a:t> Wrapper</a:t>
            </a:r>
          </a:p>
          <a:p>
            <a:pPr marL="152401" indent="0">
              <a:buNone/>
            </a:pPr>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22</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13430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Two independent modules were successfully created, </a:t>
            </a:r>
            <a:r>
              <a:rPr lang="en-US" dirty="0" smtClean="0"/>
              <a:t>but how </a:t>
            </a:r>
            <a:r>
              <a:rPr lang="en-US" dirty="0"/>
              <a:t>to </a:t>
            </a:r>
            <a:r>
              <a:rPr lang="en-US" dirty="0" smtClean="0"/>
              <a:t>club</a:t>
            </a:r>
            <a:r>
              <a:rPr lang="en-US" dirty="0"/>
              <a:t> them in a </a:t>
            </a:r>
            <a:r>
              <a:rPr lang="en-US" dirty="0"/>
              <a:t>framework</a:t>
            </a:r>
          </a:p>
          <a:p>
            <a:r>
              <a:rPr lang="de-DE" dirty="0" err="1" smtClean="0"/>
              <a:t>We</a:t>
            </a:r>
            <a:r>
              <a:rPr lang="de-DE" dirty="0" smtClean="0"/>
              <a:t> </a:t>
            </a:r>
            <a:r>
              <a:rPr lang="de-DE" dirty="0" err="1" smtClean="0"/>
              <a:t>came</a:t>
            </a:r>
            <a:r>
              <a:rPr lang="de-DE" dirty="0" smtClean="0"/>
              <a:t> </a:t>
            </a:r>
            <a:r>
              <a:rPr lang="de-DE" dirty="0" err="1" smtClean="0"/>
              <a:t>up</a:t>
            </a:r>
            <a:r>
              <a:rPr lang="de-DE" dirty="0" smtClean="0"/>
              <a:t> </a:t>
            </a:r>
            <a:r>
              <a:rPr lang="de-DE" dirty="0" err="1" smtClean="0"/>
              <a:t>with</a:t>
            </a:r>
            <a:r>
              <a:rPr lang="de-DE" dirty="0" smtClean="0"/>
              <a:t> an </a:t>
            </a:r>
            <a:r>
              <a:rPr lang="de-DE" dirty="0" err="1" smtClean="0"/>
              <a:t>Idea</a:t>
            </a:r>
            <a:r>
              <a:rPr lang="de-DE" dirty="0" smtClean="0"/>
              <a:t> </a:t>
            </a:r>
            <a:r>
              <a:rPr lang="de-DE" dirty="0" err="1" smtClean="0"/>
              <a:t>of</a:t>
            </a:r>
            <a:r>
              <a:rPr lang="de-DE" dirty="0" smtClean="0"/>
              <a:t> </a:t>
            </a:r>
            <a:r>
              <a:rPr lang="de-DE" dirty="0" err="1" smtClean="0"/>
              <a:t>using</a:t>
            </a:r>
            <a:r>
              <a:rPr lang="de-DE" dirty="0" smtClean="0"/>
              <a:t> </a:t>
            </a:r>
            <a:r>
              <a:rPr lang="de-DE" dirty="0" err="1" smtClean="0"/>
              <a:t>Config</a:t>
            </a:r>
            <a:r>
              <a:rPr lang="de-DE" dirty="0" smtClean="0"/>
              <a:t> </a:t>
            </a:r>
            <a:r>
              <a:rPr lang="de-DE" dirty="0" err="1" smtClean="0"/>
              <a:t>file</a:t>
            </a:r>
            <a:r>
              <a:rPr lang="de-DE" dirty="0" smtClean="0"/>
              <a:t>.</a:t>
            </a:r>
          </a:p>
          <a:p>
            <a:r>
              <a:rPr lang="de-DE" dirty="0" err="1" smtClean="0"/>
              <a:t>What</a:t>
            </a:r>
            <a:r>
              <a:rPr lang="de-DE" dirty="0" smtClean="0"/>
              <a:t> will </a:t>
            </a:r>
            <a:r>
              <a:rPr lang="de-DE" dirty="0" err="1" smtClean="0"/>
              <a:t>config</a:t>
            </a:r>
            <a:r>
              <a:rPr lang="de-DE" dirty="0" smtClean="0"/>
              <a:t> </a:t>
            </a:r>
            <a:r>
              <a:rPr lang="de-DE" dirty="0" err="1" smtClean="0"/>
              <a:t>file</a:t>
            </a:r>
            <a:r>
              <a:rPr lang="de-DE" dirty="0" smtClean="0"/>
              <a:t> </a:t>
            </a:r>
            <a:r>
              <a:rPr lang="de-DE" dirty="0" err="1" smtClean="0"/>
              <a:t>contain</a:t>
            </a:r>
            <a:r>
              <a:rPr lang="de-DE" dirty="0" smtClean="0"/>
              <a:t>:</a:t>
            </a:r>
          </a:p>
          <a:p>
            <a:pPr lvl="2"/>
            <a:r>
              <a:rPr lang="de-DE" dirty="0" smtClean="0"/>
              <a:t>User </a:t>
            </a:r>
            <a:r>
              <a:rPr lang="de-DE" dirty="0" err="1" smtClean="0"/>
              <a:t>name</a:t>
            </a:r>
            <a:r>
              <a:rPr lang="de-DE" dirty="0" smtClean="0"/>
              <a:t> </a:t>
            </a:r>
            <a:r>
              <a:rPr lang="de-DE" dirty="0" err="1" smtClean="0"/>
              <a:t>and</a:t>
            </a:r>
            <a:r>
              <a:rPr lang="de-DE" dirty="0" smtClean="0"/>
              <a:t> </a:t>
            </a:r>
            <a:r>
              <a:rPr lang="de-DE" dirty="0" err="1" smtClean="0"/>
              <a:t>password</a:t>
            </a:r>
            <a:r>
              <a:rPr lang="de-DE" dirty="0" smtClean="0"/>
              <a:t> (</a:t>
            </a:r>
            <a:r>
              <a:rPr lang="de-DE" dirty="0" err="1" smtClean="0"/>
              <a:t>Ofcourse</a:t>
            </a:r>
            <a:r>
              <a:rPr lang="de-DE" dirty="0" smtClean="0"/>
              <a:t> </a:t>
            </a:r>
            <a:r>
              <a:rPr lang="de-DE" dirty="0" err="1" smtClean="0"/>
              <a:t>hashed</a:t>
            </a:r>
            <a:r>
              <a:rPr lang="de-DE" dirty="0" smtClean="0"/>
              <a:t> </a:t>
            </a:r>
            <a:r>
              <a:rPr lang="de-DE" dirty="0" smtClean="0">
                <a:sym typeface="Wingdings" panose="05000000000000000000" pitchFamily="2" charset="2"/>
              </a:rPr>
              <a:t>)</a:t>
            </a:r>
          </a:p>
          <a:p>
            <a:pPr lvl="2"/>
            <a:r>
              <a:rPr lang="de-DE" dirty="0" smtClean="0">
                <a:sym typeface="Wingdings" panose="05000000000000000000" pitchFamily="2" charset="2"/>
              </a:rPr>
              <a:t>Path </a:t>
            </a:r>
            <a:r>
              <a:rPr lang="de-DE" dirty="0" err="1" smtClean="0">
                <a:sym typeface="Wingdings" panose="05000000000000000000" pitchFamily="2" charset="2"/>
              </a:rPr>
              <a:t>to</a:t>
            </a:r>
            <a:r>
              <a:rPr lang="de-DE" dirty="0" smtClean="0">
                <a:sym typeface="Wingdings" panose="05000000000000000000" pitchFamily="2" charset="2"/>
              </a:rPr>
              <a:t> save CSV </a:t>
            </a:r>
            <a:r>
              <a:rPr lang="de-DE" dirty="0" err="1" smtClean="0">
                <a:sym typeface="Wingdings" panose="05000000000000000000" pitchFamily="2" charset="2"/>
              </a:rPr>
              <a:t>data</a:t>
            </a:r>
            <a:r>
              <a:rPr lang="de-DE" dirty="0" smtClean="0">
                <a:sym typeface="Wingdings" panose="05000000000000000000" pitchFamily="2" charset="2"/>
              </a:rPr>
              <a:t> (optional)</a:t>
            </a:r>
          </a:p>
          <a:p>
            <a:pPr lvl="2"/>
            <a:r>
              <a:rPr lang="de-DE" dirty="0" smtClean="0">
                <a:sym typeface="Wingdings" panose="05000000000000000000" pitchFamily="2" charset="2"/>
              </a:rPr>
              <a:t>Different </a:t>
            </a:r>
            <a:r>
              <a:rPr lang="de-DE" dirty="0" err="1" smtClean="0">
                <a:sym typeface="Wingdings" panose="05000000000000000000" pitchFamily="2" charset="2"/>
              </a:rPr>
              <a:t>options</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Applet </a:t>
            </a:r>
            <a:r>
              <a:rPr lang="de-DE" dirty="0" err="1" smtClean="0">
                <a:sym typeface="Wingdings" panose="05000000000000000000" pitchFamily="2" charset="2"/>
              </a:rPr>
              <a:t>wrapper</a:t>
            </a:r>
            <a:endParaRPr lang="de-DE" dirty="0" smtClean="0">
              <a:sym typeface="Wingdings" panose="05000000000000000000" pitchFamily="2" charset="2"/>
            </a:endParaRPr>
          </a:p>
          <a:p>
            <a:pPr marL="152401" indent="0">
              <a:buNone/>
            </a:pPr>
            <a:endParaRPr lang="en-US" dirty="0" smtClean="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23</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pPr marL="152401"/>
            <a:r>
              <a:rPr lang="de-DE" dirty="0" err="1"/>
              <a:t>Combining</a:t>
            </a:r>
            <a:r>
              <a:rPr lang="de-DE" dirty="0"/>
              <a:t> Crawler </a:t>
            </a:r>
            <a:r>
              <a:rPr lang="de-DE" dirty="0" err="1"/>
              <a:t>and</a:t>
            </a:r>
            <a:r>
              <a:rPr lang="de-DE" dirty="0"/>
              <a:t> Wrapper</a:t>
            </a:r>
            <a:endParaRPr lang="de-DE" dirty="0"/>
          </a:p>
        </p:txBody>
      </p:sp>
    </p:spTree>
    <p:extLst>
      <p:ext uri="{BB962C8B-B14F-4D97-AF65-F5344CB8AC3E}">
        <p14:creationId xmlns:p14="http://schemas.microsoft.com/office/powerpoint/2010/main" val="2188967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sz="1600" dirty="0" smtClean="0"/>
              <a:t> </a:t>
            </a:r>
            <a:r>
              <a:rPr lang="en-US" sz="1600" dirty="0" smtClean="0"/>
              <a:t>Let us first look at how one would run this Java program with different combinations together</a:t>
            </a:r>
          </a:p>
          <a:p>
            <a:pPr>
              <a:buFont typeface="Wingdings" panose="05000000000000000000" pitchFamily="2" charset="2"/>
              <a:buChar char="§"/>
            </a:pPr>
            <a:r>
              <a:rPr lang="de-DE" sz="1600" dirty="0" err="1" smtClean="0"/>
              <a:t>We</a:t>
            </a:r>
            <a:r>
              <a:rPr lang="de-DE" sz="1600" dirty="0" smtClean="0"/>
              <a:t> </a:t>
            </a:r>
            <a:r>
              <a:rPr lang="de-DE" sz="1600" dirty="0" err="1" smtClean="0"/>
              <a:t>have</a:t>
            </a:r>
            <a:r>
              <a:rPr lang="de-DE" sz="1600" dirty="0" smtClean="0"/>
              <a:t> </a:t>
            </a:r>
            <a:r>
              <a:rPr lang="de-DE" sz="1600" dirty="0" err="1" smtClean="0"/>
              <a:t>used</a:t>
            </a:r>
            <a:r>
              <a:rPr lang="de-DE" sz="1600" dirty="0" smtClean="0"/>
              <a:t> </a:t>
            </a:r>
            <a:r>
              <a:rPr lang="de-DE" sz="1600" dirty="0" err="1" smtClean="0"/>
              <a:t>Commons</a:t>
            </a:r>
            <a:r>
              <a:rPr lang="de-DE" sz="1600" dirty="0" smtClean="0"/>
              <a:t> CLI (Apache </a:t>
            </a:r>
            <a:r>
              <a:rPr lang="de-DE" sz="1600" dirty="0" err="1" smtClean="0"/>
              <a:t>Commons</a:t>
            </a:r>
            <a:r>
              <a:rPr lang="de-DE" sz="1600" dirty="0" smtClean="0"/>
              <a:t>) </a:t>
            </a:r>
            <a:r>
              <a:rPr lang="de-DE" sz="1600" dirty="0" err="1" smtClean="0"/>
              <a:t>external</a:t>
            </a:r>
            <a:r>
              <a:rPr lang="de-DE" sz="1600" dirty="0" smtClean="0"/>
              <a:t> </a:t>
            </a:r>
            <a:r>
              <a:rPr lang="de-DE" sz="1600" dirty="0" err="1" smtClean="0"/>
              <a:t>libraries</a:t>
            </a:r>
            <a:r>
              <a:rPr lang="de-DE" sz="1600" dirty="0" smtClean="0"/>
              <a:t>.</a:t>
            </a:r>
            <a:endParaRPr lang="en-US" sz="1600" dirty="0" smtClean="0"/>
          </a:p>
          <a:p>
            <a:pPr marL="152401" indent="0">
              <a:buNone/>
            </a:pPr>
            <a:r>
              <a:rPr lang="en-US" sz="1200" i="1" dirty="0" smtClean="0"/>
              <a:t>Version: </a:t>
            </a:r>
            <a:r>
              <a:rPr lang="en-US" sz="1200" i="1" dirty="0" err="1" smtClean="0"/>
              <a:t>Carelink</a:t>
            </a:r>
            <a:r>
              <a:rPr lang="en-US" sz="1200" i="1" dirty="0" smtClean="0"/>
              <a:t> Crawler v0.1</a:t>
            </a:r>
          </a:p>
          <a:p>
            <a:pPr marL="152401" indent="0">
              <a:buNone/>
            </a:pPr>
            <a:r>
              <a:rPr lang="en-US" sz="1200" i="1" dirty="0" smtClean="0"/>
              <a:t>Options</a:t>
            </a:r>
            <a:r>
              <a:rPr lang="en-US" sz="1200" i="1" dirty="0"/>
              <a:t>:   -v,--version       show program's version number and exit</a:t>
            </a:r>
          </a:p>
          <a:p>
            <a:pPr marL="152401" indent="0">
              <a:buNone/>
            </a:pPr>
            <a:r>
              <a:rPr lang="en-US" sz="1200" i="1" dirty="0"/>
              <a:t>   -h, --help         show this help message and exit</a:t>
            </a:r>
          </a:p>
          <a:p>
            <a:pPr marL="152401" indent="0">
              <a:buNone/>
            </a:pPr>
            <a:r>
              <a:rPr lang="en-US" sz="1200" i="1" dirty="0"/>
              <a:t>   -</a:t>
            </a:r>
            <a:r>
              <a:rPr lang="en-US" sz="1200" i="1" dirty="0" err="1"/>
              <a:t>i</a:t>
            </a:r>
            <a:r>
              <a:rPr lang="en-US" sz="1200" i="1" dirty="0"/>
              <a:t>, --</a:t>
            </a:r>
            <a:r>
              <a:rPr lang="en-US" sz="1200" i="1" dirty="0" err="1"/>
              <a:t>init</a:t>
            </a:r>
            <a:r>
              <a:rPr lang="en-US" sz="1200" i="1" dirty="0"/>
              <a:t> FILE initializes a new </a:t>
            </a:r>
            <a:r>
              <a:rPr lang="en-US" sz="1200" i="1" dirty="0" err="1"/>
              <a:t>config</a:t>
            </a:r>
            <a:r>
              <a:rPr lang="en-US" sz="1200" i="1" dirty="0"/>
              <a:t> file at the given path.</a:t>
            </a:r>
          </a:p>
          <a:p>
            <a:pPr marL="152401" indent="0">
              <a:buNone/>
            </a:pPr>
            <a:r>
              <a:rPr lang="en-US" sz="1200" i="1" dirty="0"/>
              <a:t>   -c, --</a:t>
            </a:r>
            <a:r>
              <a:rPr lang="en-US" sz="1200" i="1" dirty="0" err="1"/>
              <a:t>config</a:t>
            </a:r>
            <a:r>
              <a:rPr lang="en-US" sz="1200" i="1" dirty="0"/>
              <a:t> FILE defines the used </a:t>
            </a:r>
            <a:r>
              <a:rPr lang="en-US" sz="1200" i="1" dirty="0" err="1"/>
              <a:t>config</a:t>
            </a:r>
            <a:r>
              <a:rPr lang="en-US" sz="1200" i="1" dirty="0"/>
              <a:t> file.</a:t>
            </a:r>
          </a:p>
          <a:p>
            <a:pPr marL="152401" indent="0">
              <a:buNone/>
            </a:pPr>
            <a:r>
              <a:rPr lang="en-US" sz="1200" i="1" dirty="0"/>
              <a:t>   -o,--output-path FILE defines output path (Default is ./).</a:t>
            </a:r>
          </a:p>
          <a:p>
            <a:pPr marL="152401" indent="0">
              <a:buNone/>
            </a:pPr>
            <a:r>
              <a:rPr lang="en-US" sz="1200" i="1" dirty="0"/>
              <a:t>   -</a:t>
            </a:r>
            <a:r>
              <a:rPr lang="en-US" sz="1200" i="1" dirty="0" smtClean="0"/>
              <a:t>crawler starts </a:t>
            </a:r>
            <a:r>
              <a:rPr lang="en-US" sz="1200" i="1" dirty="0"/>
              <a:t>in crawler mode. -from and -to is required.</a:t>
            </a:r>
          </a:p>
          <a:p>
            <a:pPr marL="152401" indent="0">
              <a:buNone/>
            </a:pPr>
            <a:r>
              <a:rPr lang="en-US" sz="1200" i="1" dirty="0"/>
              <a:t>   -</a:t>
            </a:r>
            <a:r>
              <a:rPr lang="en-US" sz="1200" i="1" dirty="0" smtClean="0"/>
              <a:t>from defines </a:t>
            </a:r>
            <a:r>
              <a:rPr lang="en-US" sz="1200" i="1" dirty="0"/>
              <a:t>start time point for the dataset.</a:t>
            </a:r>
          </a:p>
          <a:p>
            <a:pPr marL="152401" indent="0">
              <a:buNone/>
            </a:pPr>
            <a:r>
              <a:rPr lang="en-US" sz="1200" i="1" dirty="0"/>
              <a:t>   -</a:t>
            </a:r>
            <a:r>
              <a:rPr lang="en-US" sz="1200" i="1" dirty="0" smtClean="0"/>
              <a:t>to defines </a:t>
            </a:r>
            <a:r>
              <a:rPr lang="en-US" sz="1200" i="1" dirty="0"/>
              <a:t>end time point for the dataset.</a:t>
            </a:r>
          </a:p>
          <a:p>
            <a:pPr marL="152401" indent="0">
              <a:buNone/>
            </a:pPr>
            <a:r>
              <a:rPr lang="en-US" sz="1200" i="1" dirty="0"/>
              <a:t>   -u, --upload starts in upload mode.</a:t>
            </a:r>
          </a:p>
          <a:p>
            <a:pPr marL="152401" indent="0">
              <a:buNone/>
            </a:pPr>
            <a:r>
              <a:rPr lang="en-US" sz="1200" i="1" dirty="0"/>
              <a:t>   Combination to </a:t>
            </a:r>
            <a:r>
              <a:rPr lang="en-US" sz="1200" i="1" dirty="0" err="1"/>
              <a:t>initilize</a:t>
            </a:r>
            <a:r>
              <a:rPr lang="en-US" sz="1200" i="1" dirty="0"/>
              <a:t> a program : java -jar XYZ.jar -</a:t>
            </a:r>
            <a:r>
              <a:rPr lang="en-US" sz="1200" i="1" dirty="0" err="1"/>
              <a:t>i</a:t>
            </a:r>
            <a:r>
              <a:rPr lang="en-US" sz="1200" i="1" dirty="0"/>
              <a:t>,--</a:t>
            </a:r>
            <a:r>
              <a:rPr lang="en-US" sz="1200" i="1" dirty="0" err="1"/>
              <a:t>init</a:t>
            </a:r>
            <a:endParaRPr lang="en-US" sz="1200" i="1" dirty="0"/>
          </a:p>
          <a:p>
            <a:pPr marL="152401" indent="0">
              <a:buNone/>
            </a:pPr>
            <a:r>
              <a:rPr lang="en-US" sz="1200" i="1" dirty="0"/>
              <a:t>   Combination to run upload program : java -jar XYZ.jar -c or --</a:t>
            </a:r>
            <a:r>
              <a:rPr lang="en-US" sz="1200" i="1" dirty="0" err="1"/>
              <a:t>config</a:t>
            </a:r>
            <a:r>
              <a:rPr lang="en-US" sz="1200" i="1" dirty="0"/>
              <a:t> </a:t>
            </a:r>
            <a:r>
              <a:rPr lang="en-US" sz="1200" i="1" dirty="0" err="1"/>
              <a:t>completepathwithfilename</a:t>
            </a:r>
            <a:r>
              <a:rPr lang="en-US" sz="1200" i="1" dirty="0"/>
              <a:t>  -u,--upload</a:t>
            </a:r>
          </a:p>
          <a:p>
            <a:pPr marL="152401" indent="0">
              <a:buNone/>
            </a:pPr>
            <a:r>
              <a:rPr lang="en-US" sz="1200" i="1" dirty="0"/>
              <a:t>   Combination to run crawler program : java -jar XYZ.jar -c,--</a:t>
            </a:r>
            <a:r>
              <a:rPr lang="en-US" sz="1200" i="1" dirty="0" err="1"/>
              <a:t>config</a:t>
            </a:r>
            <a:r>
              <a:rPr lang="en-US" sz="1200" i="1" dirty="0"/>
              <a:t> </a:t>
            </a:r>
            <a:r>
              <a:rPr lang="en-US" sz="1200" i="1" dirty="0" err="1"/>
              <a:t>completepathwithfilename</a:t>
            </a:r>
            <a:r>
              <a:rPr lang="en-US" sz="1200" i="1" dirty="0"/>
              <a:t> -crawler -from 15/05/2017 -to 20/06/2017 --output </a:t>
            </a:r>
            <a:r>
              <a:rPr lang="en-US" sz="1200" i="1" dirty="0" err="1"/>
              <a:t>outputfolderpath</a:t>
            </a:r>
            <a:r>
              <a:rPr lang="en-US" sz="1200" i="1" dirty="0"/>
              <a:t> </a:t>
            </a:r>
          </a:p>
          <a:p>
            <a:pPr marL="152401" indent="0">
              <a:buNone/>
            </a:pPr>
            <a:r>
              <a:rPr lang="en-US" sz="1200" i="1" dirty="0"/>
              <a:t>Date Format:</a:t>
            </a:r>
          </a:p>
          <a:p>
            <a:pPr marL="152401" indent="0">
              <a:buNone/>
            </a:pPr>
            <a:r>
              <a:rPr lang="en-US" sz="1200" i="1" dirty="0"/>
              <a:t>English: DD/MM/YYYY</a:t>
            </a:r>
          </a:p>
          <a:p>
            <a:pPr marL="152401" indent="0">
              <a:buNone/>
            </a:pPr>
            <a:r>
              <a:rPr lang="en-US" sz="1200" i="1" dirty="0"/>
              <a:t>German: DD.MM.YYYY</a:t>
            </a:r>
            <a:endParaRPr lang="en-US" sz="1200" i="1"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24</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Options to run a Java program</a:t>
            </a:r>
            <a:endParaRPr lang="de-DE" noProof="1"/>
          </a:p>
        </p:txBody>
      </p:sp>
    </p:spTree>
    <p:extLst>
      <p:ext uri="{BB962C8B-B14F-4D97-AF65-F5344CB8AC3E}">
        <p14:creationId xmlns:p14="http://schemas.microsoft.com/office/powerpoint/2010/main" val="1070753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sz="1600" i="1" dirty="0" smtClean="0"/>
              <a:t> </a:t>
            </a:r>
            <a:r>
              <a:rPr lang="en-US" sz="1600" i="1" dirty="0"/>
              <a:t>#Username for access on http://carelink.minimed.eu</a:t>
            </a:r>
          </a:p>
          <a:p>
            <a:pPr marL="152401" indent="0">
              <a:buNone/>
            </a:pPr>
            <a:r>
              <a:rPr lang="en-US" sz="1600" i="1" dirty="0" err="1"/>
              <a:t>UserName</a:t>
            </a:r>
            <a:r>
              <a:rPr lang="en-US" sz="1600" i="1" dirty="0"/>
              <a:t>: </a:t>
            </a:r>
            <a:r>
              <a:rPr lang="en-US" sz="1600" i="1" dirty="0" err="1"/>
              <a:t>chikhalehero</a:t>
            </a:r>
            <a:endParaRPr lang="en-US" sz="1600" i="1" dirty="0"/>
          </a:p>
          <a:p>
            <a:pPr marL="152401" indent="0">
              <a:buNone/>
            </a:pPr>
            <a:r>
              <a:rPr lang="en-US" sz="1600" i="1" dirty="0"/>
              <a:t>#Password for access on http://carelink.minimed.eu</a:t>
            </a:r>
          </a:p>
          <a:p>
            <a:pPr marL="152401" indent="0">
              <a:buNone/>
            </a:pPr>
            <a:r>
              <a:rPr lang="en-US" sz="1600" i="1" dirty="0"/>
              <a:t>Password: qdoKzKHZndaYFc3O1/Z7/g==:M4h2mVYzeivqJMwaU9xeaw==</a:t>
            </a:r>
          </a:p>
          <a:p>
            <a:pPr marL="152401" indent="0">
              <a:buNone/>
            </a:pPr>
            <a:r>
              <a:rPr lang="en-US" sz="1600" i="1" dirty="0"/>
              <a:t>#Device for pump communication. Available options are: stick, </a:t>
            </a:r>
            <a:r>
              <a:rPr lang="en-US" sz="1600" i="1" dirty="0" err="1"/>
              <a:t>bgdevice</a:t>
            </a:r>
            <a:endParaRPr lang="en-US" sz="1600" i="1" dirty="0"/>
          </a:p>
          <a:p>
            <a:pPr marL="152401" indent="0">
              <a:buNone/>
            </a:pPr>
            <a:r>
              <a:rPr lang="en-US" sz="1600" i="1" dirty="0"/>
              <a:t>Device: stick</a:t>
            </a:r>
          </a:p>
          <a:p>
            <a:pPr marL="152401" indent="0">
              <a:buNone/>
            </a:pPr>
            <a:r>
              <a:rPr lang="en-US" sz="1600" i="1" dirty="0"/>
              <a:t>#Select Pump Type. Available options are: </a:t>
            </a:r>
            <a:r>
              <a:rPr lang="en-US" sz="1600" i="1" dirty="0" err="1"/>
              <a:t>Minimed</a:t>
            </a:r>
            <a:r>
              <a:rPr lang="en-US" sz="1600" i="1" dirty="0"/>
              <a:t>, Paradigm</a:t>
            </a:r>
          </a:p>
          <a:p>
            <a:pPr marL="152401" indent="0">
              <a:buNone/>
            </a:pPr>
            <a:r>
              <a:rPr lang="en-US" sz="1600" i="1" dirty="0"/>
              <a:t>Pump: </a:t>
            </a:r>
            <a:r>
              <a:rPr lang="en-US" sz="1600" i="1" dirty="0" err="1"/>
              <a:t>Minimed</a:t>
            </a:r>
            <a:endParaRPr lang="en-US" sz="1600" i="1" dirty="0"/>
          </a:p>
          <a:p>
            <a:pPr marL="152401" indent="0">
              <a:buNone/>
            </a:pPr>
            <a:r>
              <a:rPr lang="en-US" sz="1600" i="1" dirty="0"/>
              <a:t>#Serial number of the pump you upload data from. 10 characters for </a:t>
            </a:r>
            <a:r>
              <a:rPr lang="en-US" sz="1600" i="1" dirty="0" err="1"/>
              <a:t>Minimed</a:t>
            </a:r>
            <a:r>
              <a:rPr lang="en-US" sz="1600" i="1" dirty="0"/>
              <a:t> 600 pumps. 6 characters for </a:t>
            </a:r>
            <a:r>
              <a:rPr lang="en-US" sz="1600" i="1" dirty="0" err="1"/>
              <a:t>Paradgim</a:t>
            </a:r>
            <a:r>
              <a:rPr lang="en-US" sz="1600" i="1" dirty="0"/>
              <a:t> pumps</a:t>
            </a:r>
          </a:p>
          <a:p>
            <a:pPr marL="152401" indent="0">
              <a:buNone/>
            </a:pPr>
            <a:r>
              <a:rPr lang="en-US" sz="1600" i="1" dirty="0"/>
              <a:t>SN: 1234567890	 	#SN Number should be of 10 characters (alpha numeric only</a:t>
            </a:r>
            <a:r>
              <a:rPr lang="en-US" sz="1600" i="1" dirty="0" smtClean="0"/>
              <a:t>)</a:t>
            </a:r>
            <a:endParaRPr lang="en-US" sz="1600" i="1"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25</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Config file Example</a:t>
            </a:r>
            <a:endParaRPr lang="de-DE" noProof="1"/>
          </a:p>
        </p:txBody>
      </p:sp>
    </p:spTree>
    <p:extLst>
      <p:ext uri="{BB962C8B-B14F-4D97-AF65-F5344CB8AC3E}">
        <p14:creationId xmlns:p14="http://schemas.microsoft.com/office/powerpoint/2010/main" val="2867853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57400" y="3276600"/>
            <a:ext cx="4724400" cy="1524000"/>
          </a:xfrm>
        </p:spPr>
        <p:txBody>
          <a:bodyPr/>
          <a:lstStyle/>
          <a:p>
            <a:pPr marL="152401" indent="0">
              <a:buNone/>
            </a:pPr>
            <a:r>
              <a:rPr lang="de-DE" sz="3600" dirty="0" smtClean="0"/>
              <a:t>Data </a:t>
            </a:r>
            <a:r>
              <a:rPr lang="de-DE" sz="3600" dirty="0" err="1" smtClean="0"/>
              <a:t>slicer</a:t>
            </a:r>
            <a:r>
              <a:rPr lang="de-DE" sz="3600" dirty="0" smtClean="0"/>
              <a:t> </a:t>
            </a:r>
            <a:r>
              <a:rPr lang="de-DE" sz="3600" dirty="0" err="1"/>
              <a:t>Algorithm</a:t>
            </a:r>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26</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47460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pPr marL="152401" indent="0">
              <a:buNone/>
            </a:pPr>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27</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err="1" smtClean="0"/>
              <a:t>OpenVault</a:t>
            </a:r>
            <a:r>
              <a:rPr lang="de-DE" dirty="0" smtClean="0"/>
              <a:t> </a:t>
            </a:r>
            <a:r>
              <a:rPr lang="de-DE" dirty="0" err="1" smtClean="0"/>
              <a:t>Architecture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98564"/>
            <a:ext cx="8534400" cy="4148872"/>
          </a:xfrm>
          <a:prstGeom prst="rect">
            <a:avLst/>
          </a:prstGeom>
        </p:spPr>
      </p:pic>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https://github.com/OpenDiabetes/OpenDiabetesVault-engine/wiki/Architecture</a:t>
            </a:r>
          </a:p>
        </p:txBody>
      </p:sp>
    </p:spTree>
    <p:extLst>
      <p:ext uri="{BB962C8B-B14F-4D97-AF65-F5344CB8AC3E}">
        <p14:creationId xmlns:p14="http://schemas.microsoft.com/office/powerpoint/2010/main" val="4094703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a:t>For data filtering we provide the Filter interface</a:t>
            </a:r>
            <a:r>
              <a:rPr lang="en-US" dirty="0" smtClean="0"/>
              <a:t>.</a:t>
            </a:r>
          </a:p>
          <a:p>
            <a:pPr marL="152401" indent="0">
              <a:buNone/>
            </a:pPr>
            <a:endParaRPr lang="en-US" dirty="0"/>
          </a:p>
          <a:p>
            <a:r>
              <a:rPr lang="en-US" dirty="0"/>
              <a:t>Filters can be registered at processing services like the </a:t>
            </a:r>
            <a:r>
              <a:rPr lang="en-US" dirty="0" err="1"/>
              <a:t>DataSlicer</a:t>
            </a:r>
            <a:r>
              <a:rPr lang="en-US" dirty="0"/>
              <a:t> and have to implement the Filter interface</a:t>
            </a:r>
            <a:r>
              <a:rPr lang="en-US" dirty="0" smtClean="0"/>
              <a:t>.</a:t>
            </a:r>
          </a:p>
          <a:p>
            <a:pPr marL="152401" indent="0">
              <a:buNone/>
            </a:pPr>
            <a:endParaRPr lang="en-US" dirty="0"/>
          </a:p>
          <a:p>
            <a:r>
              <a:rPr lang="en-US" dirty="0"/>
              <a:t>Multiple filters are combined with the logical "and" paradigm.</a:t>
            </a:r>
            <a:endParaRPr lang="en-US" dirty="0"/>
          </a:p>
          <a:p>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28</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132" y="4267200"/>
            <a:ext cx="6781800" cy="1828800"/>
          </a:xfrm>
          <a:prstGeom prst="rect">
            <a:avLst/>
          </a:prstGeom>
        </p:spPr>
      </p:pic>
    </p:spTree>
    <p:extLst>
      <p:ext uri="{BB962C8B-B14F-4D97-AF65-F5344CB8AC3E}">
        <p14:creationId xmlns:p14="http://schemas.microsoft.com/office/powerpoint/2010/main" val="238924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smtClean="0"/>
              <a:t>Time Related Filter: </a:t>
            </a:r>
            <a:r>
              <a:rPr lang="en-US" sz="1400" dirty="0"/>
              <a:t>This kind of filters </a:t>
            </a:r>
            <a:r>
              <a:rPr lang="en-US" sz="1400" dirty="0" smtClean="0"/>
              <a:t>is </a:t>
            </a:r>
            <a:r>
              <a:rPr lang="en-US" sz="1400" dirty="0"/>
              <a:t>used to find a time point or a time span where some kind of event </a:t>
            </a:r>
            <a:r>
              <a:rPr lang="en-US" sz="1400" dirty="0" smtClean="0"/>
              <a:t>happened </a:t>
            </a:r>
            <a:r>
              <a:rPr lang="en-US" sz="1400" dirty="0"/>
              <a:t>or some kind of data is available or not available. For instance, if you want to check the basal insulin rate you search for time spans where no bolus is given. Filters of the time point type should provide a margin option enable data observation around the </a:t>
            </a:r>
            <a:endParaRPr lang="en-US" sz="1400" dirty="0" smtClean="0"/>
          </a:p>
          <a:p>
            <a:pPr marL="152401" indent="0">
              <a:buNone/>
            </a:pPr>
            <a:endParaRPr lang="en-US" sz="1400" dirty="0" smtClean="0"/>
          </a:p>
          <a:p>
            <a:pPr marL="152401" indent="0">
              <a:buNone/>
            </a:pPr>
            <a:endParaRPr lang="en-US" dirty="0"/>
          </a:p>
          <a:p>
            <a:endParaRPr lang="en-US" dirty="0" smtClean="0"/>
          </a:p>
          <a:p>
            <a:endParaRPr lang="en-US" dirty="0" smtClean="0"/>
          </a:p>
          <a:p>
            <a:r>
              <a:rPr lang="en-US" dirty="0"/>
              <a:t>Threshold-Related Filter: </a:t>
            </a:r>
            <a:r>
              <a:rPr lang="en-US" sz="1400" dirty="0"/>
              <a:t>This kind of filter are used to find data over or under a certain threshold.</a:t>
            </a:r>
            <a:r>
              <a:rPr lang="en-US" dirty="0"/>
              <a:t> </a:t>
            </a:r>
            <a:endParaRPr lang="en-US" sz="3600" dirty="0" smtClean="0"/>
          </a:p>
          <a:p>
            <a:pPr marL="152401" indent="0">
              <a:buNone/>
            </a:pPr>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29</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r>
              <a:rPr lang="de-DE" dirty="0" smtClean="0"/>
              <a:t>- </a:t>
            </a:r>
            <a:r>
              <a:rPr lang="de-DE" dirty="0" err="1" smtClean="0"/>
              <a:t>Types</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14600"/>
            <a:ext cx="7543800" cy="1447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4897171"/>
            <a:ext cx="8517082" cy="1503629"/>
          </a:xfrm>
          <a:prstGeom prst="rect">
            <a:avLst/>
          </a:prstGeom>
        </p:spPr>
      </p:pic>
    </p:spTree>
    <p:extLst>
      <p:ext uri="{BB962C8B-B14F-4D97-AF65-F5344CB8AC3E}">
        <p14:creationId xmlns:p14="http://schemas.microsoft.com/office/powerpoint/2010/main" val="2864301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285719" y="1391920"/>
            <a:ext cx="8572560" cy="5037476"/>
          </a:xfrm>
          <a:prstGeom prst="rect">
            <a:avLst/>
          </a:prstGeom>
          <a:noFill/>
          <a:ln>
            <a:noFill/>
          </a:ln>
        </p:spPr>
        <p:txBody>
          <a:bodyPr lIns="91425" tIns="45700" rIns="91425" bIns="45700" anchor="t" anchorCtr="0">
            <a:noAutofit/>
          </a:bodyPr>
          <a:lstStyle/>
          <a:p>
            <a:pPr marL="358775" lvl="2" indent="0">
              <a:spcBef>
                <a:spcPts val="0"/>
              </a:spcBef>
            </a:pPr>
            <a:r>
              <a:rPr lang="en-US" sz="2200" dirty="0" smtClean="0"/>
              <a:t>Volume of data being created is growing every year</a:t>
            </a:r>
          </a:p>
          <a:p>
            <a:pPr marL="358775" lvl="2" indent="0">
              <a:spcBef>
                <a:spcPts val="0"/>
              </a:spcBef>
              <a:buNone/>
            </a:pPr>
            <a:endParaRPr lang="en-US" sz="2200" dirty="0" smtClean="0"/>
          </a:p>
          <a:p>
            <a:pPr marL="358775" lvl="2" indent="0">
              <a:spcBef>
                <a:spcPts val="0"/>
              </a:spcBef>
            </a:pPr>
            <a:r>
              <a:rPr lang="en-US" sz="2200" dirty="0" smtClean="0"/>
              <a:t>According to Forbes, by the year 2020 the amount of generated data will be 44 trillion gigabytes.</a:t>
            </a:r>
          </a:p>
          <a:p>
            <a:pPr marL="358775" lvl="2" indent="0">
              <a:spcBef>
                <a:spcPts val="0"/>
              </a:spcBef>
            </a:pPr>
            <a:endParaRPr lang="en-US" sz="2200" dirty="0" smtClean="0"/>
          </a:p>
          <a:p>
            <a:pPr marL="358775" lvl="2" indent="0">
              <a:spcBef>
                <a:spcPts val="0"/>
              </a:spcBef>
            </a:pPr>
            <a:r>
              <a:rPr lang="en-US" sz="2200" dirty="0" smtClean="0"/>
              <a:t>One of the biggest challenges is to handle the huge amount of data and gain information from them.</a:t>
            </a:r>
          </a:p>
          <a:p>
            <a:pPr marL="358775" lvl="2" indent="0">
              <a:spcBef>
                <a:spcPts val="0"/>
              </a:spcBef>
            </a:pPr>
            <a:endParaRPr sz="2200" dirty="0"/>
          </a:p>
        </p:txBody>
      </p:sp>
      <p:sp>
        <p:nvSpPr>
          <p:cNvPr id="92" name="Shape 9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3</a:t>
            </a:fld>
            <a:endParaRPr lang="de-DE" sz="1000" dirty="0">
              <a:solidFill>
                <a:srgbClr val="888888"/>
              </a:solidFill>
              <a:latin typeface="Calibri"/>
              <a:ea typeface="Calibri"/>
              <a:cs typeface="Calibri"/>
              <a:sym typeface="Calibri"/>
            </a:endParaRPr>
          </a:p>
        </p:txBody>
      </p:sp>
      <p:sp>
        <p:nvSpPr>
          <p:cNvPr id="93" name="Shape 93"/>
          <p:cNvSpPr txBox="1">
            <a:spLocks noGrp="1"/>
          </p:cNvSpPr>
          <p:nvPr>
            <p:ph type="title"/>
          </p:nvPr>
        </p:nvSpPr>
        <p:spPr>
          <a:xfrm>
            <a:off x="1448094" y="428604"/>
            <a:ext cx="5857915" cy="800755"/>
          </a:xfrm>
          <a:prstGeom prst="rect">
            <a:avLst/>
          </a:prstGeom>
          <a:noFill/>
          <a:ln>
            <a:noFill/>
          </a:ln>
        </p:spPr>
        <p:txBody>
          <a:bodyPr lIns="91425" tIns="45700" rIns="91425" bIns="45700" anchor="ctr" anchorCtr="0">
            <a:noAutofit/>
          </a:bodyPr>
          <a:lstStyle/>
          <a:p>
            <a:pPr marL="0" marR="0" lvl="0" indent="0" algn="l" rtl="0">
              <a:spcBef>
                <a:spcPts val="0"/>
              </a:spcBef>
              <a:buClr>
                <a:srgbClr val="243572"/>
              </a:buClr>
              <a:buSzPct val="25000"/>
              <a:buFont typeface="Calibri"/>
              <a:buNone/>
            </a:pPr>
            <a:r>
              <a:rPr lang="de-DE"/>
              <a:t>Introduction</a:t>
            </a:r>
          </a:p>
        </p:txBody>
      </p:sp>
      <p:pic>
        <p:nvPicPr>
          <p:cNvPr id="1026" name="Picture 2" descr="C:\Users\VAMSI KRISHNA\Desktop\data volume.jpg"/>
          <p:cNvPicPr>
            <a:picLocks noChangeAspect="1" noChangeArrowheads="1"/>
          </p:cNvPicPr>
          <p:nvPr/>
        </p:nvPicPr>
        <p:blipFill>
          <a:blip r:embed="rId3"/>
          <a:srcRect/>
          <a:stretch>
            <a:fillRect/>
          </a:stretch>
        </p:blipFill>
        <p:spPr bwMode="auto">
          <a:xfrm>
            <a:off x="5410200" y="4343817"/>
            <a:ext cx="3381554" cy="2025233"/>
          </a:xfrm>
          <a:prstGeom prst="rect">
            <a:avLst/>
          </a:prstGeom>
          <a:noFill/>
          <a:ln>
            <a:solidFill>
              <a:schemeClr val="tx1"/>
            </a:solidFill>
          </a:ln>
        </p:spPr>
      </p:pic>
      <p:pic>
        <p:nvPicPr>
          <p:cNvPr id="1027" name="Picture 3" descr="C:\Users\VAMSI KRISHNA\Desktop\data.png"/>
          <p:cNvPicPr>
            <a:picLocks noChangeAspect="1" noChangeArrowheads="1"/>
          </p:cNvPicPr>
          <p:nvPr/>
        </p:nvPicPr>
        <p:blipFill>
          <a:blip r:embed="rId4"/>
          <a:srcRect/>
          <a:stretch>
            <a:fillRect/>
          </a:stretch>
        </p:blipFill>
        <p:spPr bwMode="auto">
          <a:xfrm>
            <a:off x="457199" y="5029200"/>
            <a:ext cx="4136571" cy="1447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de-DE" dirty="0" smtClean="0"/>
              <a:t>The </a:t>
            </a:r>
            <a:r>
              <a:rPr lang="de-DE" dirty="0" err="1" smtClean="0"/>
              <a:t>data</a:t>
            </a:r>
            <a:r>
              <a:rPr lang="de-DE" dirty="0" smtClean="0"/>
              <a:t> </a:t>
            </a:r>
            <a:r>
              <a:rPr lang="de-DE" dirty="0" err="1" smtClean="0"/>
              <a:t>set</a:t>
            </a:r>
            <a:r>
              <a:rPr lang="de-DE" dirty="0" smtClean="0"/>
              <a:t> </a:t>
            </a:r>
            <a:r>
              <a:rPr lang="de-DE" dirty="0" err="1" smtClean="0"/>
              <a:t>used</a:t>
            </a:r>
            <a:r>
              <a:rPr lang="de-DE" dirty="0" smtClean="0"/>
              <a:t> </a:t>
            </a:r>
            <a:r>
              <a:rPr lang="de-DE" dirty="0" err="1" smtClean="0"/>
              <a:t>for</a:t>
            </a:r>
            <a:r>
              <a:rPr lang="de-DE" dirty="0" smtClean="0"/>
              <a:t> </a:t>
            </a:r>
            <a:r>
              <a:rPr lang="de-DE" dirty="0" err="1" smtClean="0"/>
              <a:t>Filtering</a:t>
            </a:r>
            <a:r>
              <a:rPr lang="de-DE" dirty="0" smtClean="0"/>
              <a:t> </a:t>
            </a:r>
            <a:r>
              <a:rPr lang="de-DE" dirty="0" err="1" smtClean="0"/>
              <a:t>data</a:t>
            </a:r>
            <a:r>
              <a:rPr lang="de-DE" dirty="0" smtClean="0"/>
              <a:t> was in </a:t>
            </a:r>
            <a:r>
              <a:rPr lang="de-DE" dirty="0" err="1" smtClean="0"/>
              <a:t>below</a:t>
            </a:r>
            <a:r>
              <a:rPr lang="de-DE" dirty="0" smtClean="0"/>
              <a:t> </a:t>
            </a:r>
            <a:r>
              <a:rPr lang="de-DE" dirty="0" err="1" smtClean="0"/>
              <a:t>format</a:t>
            </a:r>
            <a:endParaRPr lang="de-DE" dirty="0" smtClean="0"/>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VaultEntryType.GLUCOSE_BG</a:t>
            </a:r>
            <a:r>
              <a:rPr lang="en-US" sz="1050" dirty="0"/>
              <a:t>, </a:t>
            </a:r>
            <a:r>
              <a:rPr lang="en-US" sz="1050" dirty="0" err="1"/>
              <a:t>TimestampUtils.createCleanTimestamp</a:t>
            </a:r>
            <a:r>
              <a:rPr lang="en-US" sz="1050" dirty="0"/>
              <a:t>("2017.06.29-04:53", "</a:t>
            </a:r>
            <a:r>
              <a:rPr lang="en-US" sz="1050" dirty="0" err="1"/>
              <a:t>yyyy.MM.dd-HH:mm</a:t>
            </a:r>
            <a:r>
              <a:rPr lang="en-US" sz="1050" dirty="0"/>
              <a:t>"), 109.0, </a:t>
            </a:r>
            <a:r>
              <a:rPr lang="en-US" sz="1050" dirty="0" err="1"/>
              <a:t>tmpAnnotations</a:t>
            </a:r>
            <a:r>
              <a:rPr lang="en-US" sz="1050" dirty="0"/>
              <a:t>));</a:t>
            </a:r>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VaultEntryType.STRESS</a:t>
            </a:r>
            <a:r>
              <a:rPr lang="en-US" sz="1050" dirty="0"/>
              <a:t>, </a:t>
            </a:r>
            <a:r>
              <a:rPr lang="en-US" sz="1050" dirty="0" err="1"/>
              <a:t>TimestampUtils.createCleanTimestamp</a:t>
            </a:r>
            <a:r>
              <a:rPr lang="en-US" sz="1050" dirty="0"/>
              <a:t>("2017.06.29-04:56", "</a:t>
            </a:r>
            <a:r>
              <a:rPr lang="en-US" sz="1050" dirty="0" err="1"/>
              <a:t>yyyy.MM.dd-HH:mm</a:t>
            </a:r>
            <a:r>
              <a:rPr lang="en-US" sz="1050" dirty="0"/>
              <a:t>"), 36.25));</a:t>
            </a:r>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VaultEntryType.HEART_RATE</a:t>
            </a:r>
            <a:r>
              <a:rPr lang="en-US" sz="1050" dirty="0"/>
              <a:t>, </a:t>
            </a:r>
            <a:r>
              <a:rPr lang="en-US" sz="1050" dirty="0" err="1"/>
              <a:t>TimestampUtils.createCleanTimestamp</a:t>
            </a:r>
            <a:r>
              <a:rPr lang="en-US" sz="1050" dirty="0"/>
              <a:t>("2017.06.29-04:56", "</a:t>
            </a:r>
            <a:r>
              <a:rPr lang="en-US" sz="1050" dirty="0" err="1"/>
              <a:t>yyyy.MM.dd-HH:mm</a:t>
            </a:r>
            <a:r>
              <a:rPr lang="en-US" sz="1050" dirty="0"/>
              <a:t>"), 72.0));</a:t>
            </a:r>
          </a:p>
          <a:p>
            <a:pPr marL="152401" indent="0">
              <a:buNone/>
            </a:pPr>
            <a:r>
              <a:rPr lang="en-US" sz="1050" dirty="0" err="1" smtClean="0"/>
              <a:t>vaultEntries.add</a:t>
            </a:r>
            <a:r>
              <a:rPr lang="en-US" sz="1050" dirty="0" smtClean="0"/>
              <a:t>(new </a:t>
            </a:r>
            <a:r>
              <a:rPr lang="en-US" sz="1050" dirty="0" err="1"/>
              <a:t>VaultEntry</a:t>
            </a:r>
            <a:r>
              <a:rPr lang="en-US" sz="1050" dirty="0"/>
              <a:t>(</a:t>
            </a:r>
            <a:r>
              <a:rPr lang="en-US" sz="1050" dirty="0" err="1"/>
              <a:t>VaultEntryType.SLEEP_LIGHT</a:t>
            </a:r>
            <a:r>
              <a:rPr lang="en-US" sz="1050" dirty="0"/>
              <a:t>, </a:t>
            </a:r>
            <a:r>
              <a:rPr lang="en-US" sz="1050" dirty="0" err="1"/>
              <a:t>TimestampUtils.createCleanTimestamp</a:t>
            </a:r>
            <a:r>
              <a:rPr lang="en-US" sz="1050" dirty="0"/>
              <a:t>("2017.06.29-04:58", "</a:t>
            </a:r>
            <a:r>
              <a:rPr lang="en-US" sz="1050" dirty="0" err="1"/>
              <a:t>yyyy.MM.dd-HH:mm</a:t>
            </a:r>
            <a:r>
              <a:rPr lang="en-US" sz="1050" dirty="0"/>
              <a:t>"), 24.0));</a:t>
            </a:r>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VaultEntryType.BASAL_PROFILE</a:t>
            </a:r>
            <a:r>
              <a:rPr lang="en-US" sz="1050" dirty="0"/>
              <a:t>, </a:t>
            </a:r>
            <a:r>
              <a:rPr lang="en-US" sz="1050" dirty="0" err="1"/>
              <a:t>TimestampUtils.createCleanTimestamp</a:t>
            </a:r>
            <a:r>
              <a:rPr lang="en-US" sz="1050" dirty="0"/>
              <a:t>("2017.06.29-05:00", "</a:t>
            </a:r>
            <a:r>
              <a:rPr lang="en-US" sz="1050" dirty="0" err="1"/>
              <a:t>yyyy.MM.dd-HH:mm</a:t>
            </a:r>
            <a:r>
              <a:rPr lang="en-US" sz="1050" dirty="0"/>
              <a:t>"), 1.05</a:t>
            </a:r>
            <a:r>
              <a:rPr lang="en-US" sz="1050" dirty="0" smtClean="0"/>
              <a:t>));</a:t>
            </a:r>
          </a:p>
          <a:p>
            <a:pPr marL="152401" indent="0">
              <a:buNone/>
            </a:pPr>
            <a:endParaRPr lang="de-DE" sz="1050" dirty="0"/>
          </a:p>
          <a:p>
            <a:r>
              <a:rPr lang="de-DE" dirty="0" err="1"/>
              <a:t>For</a:t>
            </a:r>
            <a:r>
              <a:rPr lang="de-DE" dirty="0"/>
              <a:t> </a:t>
            </a:r>
            <a:r>
              <a:rPr lang="de-DE" dirty="0" err="1"/>
              <a:t>TimeSpan</a:t>
            </a:r>
            <a:r>
              <a:rPr lang="de-DE" dirty="0"/>
              <a:t> Filter, </a:t>
            </a:r>
            <a:r>
              <a:rPr lang="de-DE" dirty="0" err="1"/>
              <a:t>Program</a:t>
            </a:r>
            <a:r>
              <a:rPr lang="de-DE" dirty="0"/>
              <a:t>  will </a:t>
            </a:r>
            <a:r>
              <a:rPr lang="de-DE" dirty="0" err="1"/>
              <a:t>take</a:t>
            </a:r>
            <a:r>
              <a:rPr lang="de-DE" dirty="0"/>
              <a:t> </a:t>
            </a:r>
            <a:r>
              <a:rPr lang="de-DE" dirty="0" err="1"/>
              <a:t>start</a:t>
            </a:r>
            <a:r>
              <a:rPr lang="de-DE" dirty="0"/>
              <a:t> time </a:t>
            </a:r>
            <a:r>
              <a:rPr lang="de-DE" dirty="0" err="1"/>
              <a:t>and</a:t>
            </a:r>
            <a:r>
              <a:rPr lang="de-DE" dirty="0"/>
              <a:t> end time </a:t>
            </a:r>
            <a:r>
              <a:rPr lang="de-DE" dirty="0" err="1"/>
              <a:t>as</a:t>
            </a:r>
            <a:r>
              <a:rPr lang="de-DE" dirty="0"/>
              <a:t> </a:t>
            </a:r>
            <a:r>
              <a:rPr lang="de-DE" dirty="0" err="1"/>
              <a:t>parameter</a:t>
            </a:r>
            <a:r>
              <a:rPr lang="de-DE" dirty="0"/>
              <a:t>, </a:t>
            </a:r>
            <a:r>
              <a:rPr lang="de-DE" dirty="0" err="1"/>
              <a:t>with</a:t>
            </a:r>
            <a:r>
              <a:rPr lang="de-DE" dirty="0"/>
              <a:t> </a:t>
            </a:r>
            <a:r>
              <a:rPr lang="de-DE" dirty="0" err="1"/>
              <a:t>dataset</a:t>
            </a:r>
            <a:r>
              <a:rPr lang="de-DE" dirty="0"/>
              <a:t> </a:t>
            </a:r>
            <a:r>
              <a:rPr lang="de-DE" dirty="0" err="1"/>
              <a:t>and</a:t>
            </a:r>
            <a:r>
              <a:rPr lang="de-DE" dirty="0"/>
              <a:t> will </a:t>
            </a:r>
            <a:r>
              <a:rPr lang="de-DE" dirty="0" err="1"/>
              <a:t>produce</a:t>
            </a:r>
            <a:r>
              <a:rPr lang="de-DE" dirty="0"/>
              <a:t> all </a:t>
            </a:r>
            <a:r>
              <a:rPr lang="de-DE" dirty="0" err="1"/>
              <a:t>the</a:t>
            </a:r>
            <a:r>
              <a:rPr lang="de-DE" dirty="0"/>
              <a:t> </a:t>
            </a:r>
            <a:r>
              <a:rPr lang="de-DE" dirty="0" err="1"/>
              <a:t>entires</a:t>
            </a:r>
            <a:r>
              <a:rPr lang="de-DE" dirty="0"/>
              <a:t> </a:t>
            </a:r>
            <a:r>
              <a:rPr lang="de-DE" dirty="0" err="1" smtClean="0"/>
              <a:t>matching</a:t>
            </a:r>
            <a:r>
              <a:rPr lang="de-DE" dirty="0" smtClean="0"/>
              <a:t> </a:t>
            </a:r>
            <a:r>
              <a:rPr lang="de-DE" dirty="0" err="1"/>
              <a:t>the</a:t>
            </a:r>
            <a:r>
              <a:rPr lang="de-DE" dirty="0"/>
              <a:t> </a:t>
            </a:r>
            <a:r>
              <a:rPr lang="de-DE" dirty="0" err="1"/>
              <a:t>criteria</a:t>
            </a:r>
            <a:r>
              <a:rPr lang="de-DE" dirty="0" smtClean="0"/>
              <a:t>.</a:t>
            </a:r>
          </a:p>
          <a:p>
            <a:pPr marL="152401" indent="0">
              <a:buNone/>
            </a:pPr>
            <a:r>
              <a:rPr lang="de-DE" dirty="0"/>
              <a:t/>
            </a:r>
            <a:br>
              <a:rPr lang="de-DE" dirty="0"/>
            </a:br>
            <a:r>
              <a:rPr lang="de-DE" sz="1050" dirty="0"/>
              <a:t> </a:t>
            </a:r>
            <a:r>
              <a:rPr lang="de-DE" sz="1200" dirty="0" err="1"/>
              <a:t>LocalTime</a:t>
            </a:r>
            <a:r>
              <a:rPr lang="de-DE" sz="1200" dirty="0"/>
              <a:t> </a:t>
            </a:r>
            <a:r>
              <a:rPr lang="de-DE" sz="1200" dirty="0" err="1"/>
              <a:t>startTime</a:t>
            </a:r>
            <a:r>
              <a:rPr lang="de-DE" sz="1200" dirty="0"/>
              <a:t> = </a:t>
            </a:r>
            <a:r>
              <a:rPr lang="de-DE" sz="1200" dirty="0" err="1"/>
              <a:t>LocalTime.parse</a:t>
            </a:r>
            <a:r>
              <a:rPr lang="de-DE" sz="1200" dirty="0"/>
              <a:t>("04:46:00");</a:t>
            </a:r>
          </a:p>
          <a:p>
            <a:pPr marL="152401" indent="0">
              <a:buNone/>
            </a:pPr>
            <a:r>
              <a:rPr lang="de-DE" sz="1200" dirty="0" err="1"/>
              <a:t>LocalTime</a:t>
            </a:r>
            <a:r>
              <a:rPr lang="de-DE" sz="1200" dirty="0"/>
              <a:t> </a:t>
            </a:r>
            <a:r>
              <a:rPr lang="de-DE" sz="1200" dirty="0" err="1"/>
              <a:t>endTime</a:t>
            </a:r>
            <a:r>
              <a:rPr lang="de-DE" sz="1200" dirty="0"/>
              <a:t> = </a:t>
            </a:r>
            <a:r>
              <a:rPr lang="de-DE" sz="1200" dirty="0" err="1"/>
              <a:t>LocalTime.parse</a:t>
            </a:r>
            <a:r>
              <a:rPr lang="de-DE" sz="1200" dirty="0"/>
              <a:t>("09:46:00");</a:t>
            </a:r>
          </a:p>
          <a:p>
            <a:pPr marL="152401" indent="0">
              <a:buNone/>
            </a:pPr>
            <a:r>
              <a:rPr lang="de-DE" sz="1200" dirty="0" smtClean="0"/>
              <a:t>Filter </a:t>
            </a:r>
            <a:r>
              <a:rPr lang="de-DE" sz="1200" dirty="0" err="1"/>
              <a:t>filter</a:t>
            </a:r>
            <a:r>
              <a:rPr lang="de-DE" sz="1200" dirty="0"/>
              <a:t> = </a:t>
            </a:r>
            <a:r>
              <a:rPr lang="de-DE" sz="1200" dirty="0" err="1"/>
              <a:t>new</a:t>
            </a:r>
            <a:r>
              <a:rPr lang="de-DE" sz="1200" dirty="0"/>
              <a:t> </a:t>
            </a:r>
            <a:r>
              <a:rPr lang="de-DE" sz="1200" dirty="0" err="1"/>
              <a:t>TimeSpanFilter</a:t>
            </a:r>
            <a:r>
              <a:rPr lang="de-DE" sz="1200" dirty="0"/>
              <a:t>(</a:t>
            </a:r>
            <a:r>
              <a:rPr lang="de-DE" sz="1200" dirty="0" err="1"/>
              <a:t>startTime</a:t>
            </a:r>
            <a:r>
              <a:rPr lang="de-DE" sz="1200" dirty="0"/>
              <a:t>, </a:t>
            </a:r>
            <a:r>
              <a:rPr lang="de-DE" sz="1200" dirty="0" err="1"/>
              <a:t>endTime</a:t>
            </a:r>
            <a:r>
              <a:rPr lang="de-DE" sz="1200" dirty="0"/>
              <a:t>);</a:t>
            </a:r>
            <a:endParaRPr lang="de-DE" sz="12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30</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r>
              <a:rPr lang="de-DE" dirty="0" smtClean="0"/>
              <a:t>- </a:t>
            </a:r>
            <a:r>
              <a:rPr lang="de-DE" dirty="0" err="1" smtClean="0"/>
              <a:t>Types</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spTree>
    <p:extLst>
      <p:ext uri="{BB962C8B-B14F-4D97-AF65-F5344CB8AC3E}">
        <p14:creationId xmlns:p14="http://schemas.microsoft.com/office/powerpoint/2010/main" val="3754317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de-DE" dirty="0" err="1"/>
              <a:t>Similarly</a:t>
            </a:r>
            <a:r>
              <a:rPr lang="de-DE" dirty="0"/>
              <a:t> </a:t>
            </a:r>
            <a:r>
              <a:rPr lang="de-DE" dirty="0" err="1"/>
              <a:t>for</a:t>
            </a:r>
            <a:r>
              <a:rPr lang="de-DE" dirty="0"/>
              <a:t> </a:t>
            </a:r>
            <a:r>
              <a:rPr lang="de-DE" dirty="0" err="1"/>
              <a:t>timepoint</a:t>
            </a:r>
            <a:r>
              <a:rPr lang="de-DE" dirty="0"/>
              <a:t> a </a:t>
            </a:r>
            <a:r>
              <a:rPr lang="de-DE" dirty="0" err="1"/>
              <a:t>particular</a:t>
            </a:r>
            <a:r>
              <a:rPr lang="de-DE" dirty="0"/>
              <a:t> </a:t>
            </a:r>
            <a:r>
              <a:rPr lang="de-DE" dirty="0" err="1"/>
              <a:t>timepoint</a:t>
            </a:r>
            <a:r>
              <a:rPr lang="de-DE" dirty="0"/>
              <a:t> </a:t>
            </a:r>
            <a:r>
              <a:rPr lang="de-DE" dirty="0" err="1"/>
              <a:t>is</a:t>
            </a:r>
            <a:r>
              <a:rPr lang="de-DE" dirty="0"/>
              <a:t> </a:t>
            </a:r>
            <a:r>
              <a:rPr lang="de-DE" dirty="0" err="1"/>
              <a:t>given</a:t>
            </a:r>
            <a:r>
              <a:rPr lang="de-DE" dirty="0"/>
              <a:t> </a:t>
            </a:r>
            <a:r>
              <a:rPr lang="de-DE" dirty="0" err="1"/>
              <a:t>with</a:t>
            </a:r>
            <a:r>
              <a:rPr lang="de-DE" dirty="0"/>
              <a:t> </a:t>
            </a:r>
            <a:r>
              <a:rPr lang="de-DE" dirty="0" err="1"/>
              <a:t>marginInMinutes</a:t>
            </a:r>
            <a:r>
              <a:rPr lang="de-DE" dirty="0"/>
              <a:t>, </a:t>
            </a:r>
            <a:r>
              <a:rPr lang="de-DE" dirty="0" err="1"/>
              <a:t>which</a:t>
            </a:r>
            <a:r>
              <a:rPr lang="de-DE" dirty="0"/>
              <a:t> will </a:t>
            </a:r>
            <a:r>
              <a:rPr lang="de-DE" dirty="0" err="1"/>
              <a:t>create</a:t>
            </a:r>
            <a:r>
              <a:rPr lang="de-DE" dirty="0"/>
              <a:t> a time </a:t>
            </a:r>
            <a:r>
              <a:rPr lang="de-DE" dirty="0" err="1"/>
              <a:t>frame</a:t>
            </a:r>
            <a:r>
              <a:rPr lang="de-DE" dirty="0"/>
              <a:t> </a:t>
            </a:r>
            <a:r>
              <a:rPr lang="de-DE" dirty="0" err="1"/>
              <a:t>of</a:t>
            </a:r>
            <a:r>
              <a:rPr lang="de-DE" dirty="0"/>
              <a:t> </a:t>
            </a:r>
            <a:r>
              <a:rPr lang="de-DE" dirty="0" err="1"/>
              <a:t>few</a:t>
            </a:r>
            <a:r>
              <a:rPr lang="de-DE" dirty="0"/>
              <a:t> </a:t>
            </a:r>
            <a:r>
              <a:rPr lang="de-DE" dirty="0" err="1"/>
              <a:t>points</a:t>
            </a:r>
            <a:r>
              <a:rPr lang="de-DE" dirty="0"/>
              <a:t> </a:t>
            </a:r>
            <a:r>
              <a:rPr lang="de-DE" dirty="0" err="1"/>
              <a:t>and</a:t>
            </a:r>
            <a:r>
              <a:rPr lang="de-DE" dirty="0"/>
              <a:t> will </a:t>
            </a:r>
            <a:r>
              <a:rPr lang="de-DE" dirty="0" err="1"/>
              <a:t>return</a:t>
            </a:r>
            <a:r>
              <a:rPr lang="de-DE" dirty="0"/>
              <a:t> </a:t>
            </a:r>
            <a:r>
              <a:rPr lang="de-DE" dirty="0" err="1"/>
              <a:t>timepoints</a:t>
            </a:r>
            <a:r>
              <a:rPr lang="de-DE" dirty="0"/>
              <a:t> </a:t>
            </a:r>
            <a:r>
              <a:rPr lang="de-DE" dirty="0" err="1"/>
              <a:t>matching</a:t>
            </a:r>
            <a:r>
              <a:rPr lang="de-DE" dirty="0"/>
              <a:t> </a:t>
            </a:r>
            <a:r>
              <a:rPr lang="de-DE" dirty="0" err="1"/>
              <a:t>those</a:t>
            </a:r>
            <a:r>
              <a:rPr lang="de-DE" dirty="0"/>
              <a:t> </a:t>
            </a:r>
            <a:r>
              <a:rPr lang="de-DE" dirty="0" err="1"/>
              <a:t>timepoints</a:t>
            </a:r>
            <a:r>
              <a:rPr lang="de-DE" dirty="0"/>
              <a:t>.</a:t>
            </a:r>
            <a:endParaRPr lang="en-US" dirty="0"/>
          </a:p>
          <a:p>
            <a:pPr marL="152401" indent="0">
              <a:buNone/>
            </a:pPr>
            <a:r>
              <a:rPr lang="de-DE" sz="1200" i="1" dirty="0" err="1"/>
              <a:t>LocalTime</a:t>
            </a:r>
            <a:r>
              <a:rPr lang="de-DE" sz="1200" i="1" dirty="0"/>
              <a:t> </a:t>
            </a:r>
            <a:r>
              <a:rPr lang="de-DE" sz="1200" i="1" dirty="0" err="1"/>
              <a:t>startTime</a:t>
            </a:r>
            <a:r>
              <a:rPr lang="de-DE" sz="1200" i="1" dirty="0"/>
              <a:t> = </a:t>
            </a:r>
            <a:r>
              <a:rPr lang="de-DE" sz="1200" i="1" dirty="0" err="1"/>
              <a:t>LocalTime.parse</a:t>
            </a:r>
            <a:r>
              <a:rPr lang="de-DE" sz="1200" i="1" dirty="0"/>
              <a:t>("04:46:00</a:t>
            </a:r>
            <a:r>
              <a:rPr lang="de-DE" sz="1200" i="1" dirty="0" smtClean="0"/>
              <a:t>");</a:t>
            </a:r>
            <a:endParaRPr lang="de-DE" sz="1200" i="1" dirty="0"/>
          </a:p>
          <a:p>
            <a:pPr marL="152401" indent="0">
              <a:buNone/>
            </a:pPr>
            <a:r>
              <a:rPr lang="de-DE" sz="1200" i="1" dirty="0"/>
              <a:t> </a:t>
            </a:r>
            <a:r>
              <a:rPr lang="de-DE" sz="1200" i="1" dirty="0" smtClean="0"/>
              <a:t>Filter </a:t>
            </a:r>
            <a:r>
              <a:rPr lang="de-DE" sz="1200" i="1" dirty="0" err="1"/>
              <a:t>filter</a:t>
            </a:r>
            <a:r>
              <a:rPr lang="de-DE" sz="1200" i="1" dirty="0"/>
              <a:t> = </a:t>
            </a:r>
            <a:r>
              <a:rPr lang="de-DE" sz="1200" i="1" dirty="0" err="1"/>
              <a:t>new</a:t>
            </a:r>
            <a:r>
              <a:rPr lang="de-DE" sz="1200" i="1" dirty="0"/>
              <a:t> </a:t>
            </a:r>
            <a:r>
              <a:rPr lang="de-DE" sz="1200" i="1" dirty="0" err="1"/>
              <a:t>TimePointFilter</a:t>
            </a:r>
            <a:r>
              <a:rPr lang="de-DE" sz="1200" i="1" dirty="0"/>
              <a:t>(</a:t>
            </a:r>
            <a:r>
              <a:rPr lang="de-DE" sz="1200" i="1" dirty="0" err="1"/>
              <a:t>startTime</a:t>
            </a:r>
            <a:r>
              <a:rPr lang="de-DE" sz="1200" i="1" dirty="0"/>
              <a:t>, 12</a:t>
            </a:r>
            <a:r>
              <a:rPr lang="de-DE" sz="1200" i="1" dirty="0" smtClean="0"/>
              <a:t>);</a:t>
            </a:r>
            <a:br>
              <a:rPr lang="de-DE" sz="1200" i="1" dirty="0" smtClean="0"/>
            </a:br>
            <a:endParaRPr lang="de-DE" sz="1200" i="1" dirty="0" smtClean="0"/>
          </a:p>
          <a:p>
            <a:pPr marL="152401" indent="0">
              <a:buNone/>
            </a:pPr>
            <a:r>
              <a:rPr lang="en-US" sz="1200" dirty="0"/>
              <a:t>public </a:t>
            </a:r>
            <a:r>
              <a:rPr lang="en-US" sz="1200" dirty="0" err="1"/>
              <a:t>TimePointFilter</a:t>
            </a:r>
            <a:r>
              <a:rPr lang="en-US" sz="1200" dirty="0"/>
              <a:t>(</a:t>
            </a:r>
            <a:r>
              <a:rPr lang="en-US" sz="1200" dirty="0" err="1"/>
              <a:t>LocalTime</a:t>
            </a:r>
            <a:r>
              <a:rPr lang="en-US" sz="1200" dirty="0"/>
              <a:t> </a:t>
            </a:r>
            <a:r>
              <a:rPr lang="en-US" sz="1200" dirty="0" err="1"/>
              <a:t>timePoint</a:t>
            </a:r>
            <a:r>
              <a:rPr lang="en-US" sz="1200" dirty="0"/>
              <a:t>, </a:t>
            </a:r>
            <a:r>
              <a:rPr lang="en-US" sz="1200" dirty="0" err="1"/>
              <a:t>int</a:t>
            </a:r>
            <a:r>
              <a:rPr lang="en-US" sz="1200" dirty="0"/>
              <a:t> </a:t>
            </a:r>
            <a:r>
              <a:rPr lang="en-US" sz="1200" dirty="0" err="1"/>
              <a:t>marginInMinutes</a:t>
            </a:r>
            <a:r>
              <a:rPr lang="en-US" sz="1200" dirty="0"/>
              <a:t>) {</a:t>
            </a:r>
          </a:p>
          <a:p>
            <a:pPr marL="152401" indent="0">
              <a:buNone/>
            </a:pPr>
            <a:r>
              <a:rPr lang="en-US" sz="1200" dirty="0"/>
              <a:t>        </a:t>
            </a:r>
            <a:r>
              <a:rPr lang="en-US" sz="1200" dirty="0" err="1"/>
              <a:t>LocalTime</a:t>
            </a:r>
            <a:r>
              <a:rPr lang="en-US" sz="1200" dirty="0"/>
              <a:t> </a:t>
            </a:r>
            <a:r>
              <a:rPr lang="en-US" sz="1200" dirty="0" err="1"/>
              <a:t>startTime</a:t>
            </a:r>
            <a:r>
              <a:rPr lang="en-US" sz="1200" dirty="0"/>
              <a:t> = </a:t>
            </a:r>
            <a:r>
              <a:rPr lang="en-US" sz="1200" dirty="0" err="1"/>
              <a:t>timePoint.minus</a:t>
            </a:r>
            <a:r>
              <a:rPr lang="en-US" sz="1200" dirty="0"/>
              <a:t>(</a:t>
            </a:r>
            <a:r>
              <a:rPr lang="en-US" sz="1200" dirty="0" err="1"/>
              <a:t>marginInMinutes</a:t>
            </a:r>
            <a:r>
              <a:rPr lang="en-US" sz="1200" dirty="0"/>
              <a:t>, </a:t>
            </a:r>
            <a:r>
              <a:rPr lang="en-US" sz="1200" dirty="0" err="1"/>
              <a:t>ChronoUnit.MINUTES</a:t>
            </a:r>
            <a:r>
              <a:rPr lang="en-US" sz="1200" dirty="0"/>
              <a:t>);</a:t>
            </a:r>
          </a:p>
          <a:p>
            <a:pPr marL="152401" indent="0">
              <a:buNone/>
            </a:pPr>
            <a:r>
              <a:rPr lang="en-US" sz="1200" dirty="0"/>
              <a:t>        </a:t>
            </a:r>
            <a:r>
              <a:rPr lang="en-US" sz="1200" dirty="0" err="1"/>
              <a:t>LocalTime</a:t>
            </a:r>
            <a:r>
              <a:rPr lang="en-US" sz="1200" dirty="0"/>
              <a:t> </a:t>
            </a:r>
            <a:r>
              <a:rPr lang="en-US" sz="1200" dirty="0" err="1"/>
              <a:t>endTime</a:t>
            </a:r>
            <a:r>
              <a:rPr lang="en-US" sz="1200" dirty="0"/>
              <a:t> = </a:t>
            </a:r>
            <a:r>
              <a:rPr lang="en-US" sz="1200" dirty="0" err="1"/>
              <a:t>timePoint.plus</a:t>
            </a:r>
            <a:r>
              <a:rPr lang="en-US" sz="1200" dirty="0"/>
              <a:t>(</a:t>
            </a:r>
            <a:r>
              <a:rPr lang="en-US" sz="1200" dirty="0" err="1"/>
              <a:t>marginInMinutes</a:t>
            </a:r>
            <a:r>
              <a:rPr lang="en-US" sz="1200" dirty="0"/>
              <a:t>, </a:t>
            </a:r>
            <a:r>
              <a:rPr lang="en-US" sz="1200" dirty="0" err="1"/>
              <a:t>ChronoUnit.MINUTES</a:t>
            </a:r>
            <a:r>
              <a:rPr lang="en-US" sz="1200" dirty="0"/>
              <a:t>);</a:t>
            </a:r>
          </a:p>
          <a:p>
            <a:pPr marL="152401" indent="0">
              <a:buNone/>
            </a:pPr>
            <a:r>
              <a:rPr lang="en-US" sz="1200" dirty="0"/>
              <a:t>        filter = new </a:t>
            </a:r>
            <a:r>
              <a:rPr lang="en-US" sz="1200" dirty="0" err="1"/>
              <a:t>TimeSpanFilter</a:t>
            </a:r>
            <a:r>
              <a:rPr lang="en-US" sz="1200" dirty="0"/>
              <a:t>(</a:t>
            </a:r>
            <a:r>
              <a:rPr lang="en-US" sz="1200" dirty="0" err="1"/>
              <a:t>startTime</a:t>
            </a:r>
            <a:r>
              <a:rPr lang="en-US" sz="1200" dirty="0"/>
              <a:t>, </a:t>
            </a:r>
            <a:r>
              <a:rPr lang="en-US" sz="1200" dirty="0" err="1"/>
              <a:t>endTime</a:t>
            </a:r>
            <a:r>
              <a:rPr lang="en-US" sz="1200" dirty="0"/>
              <a:t>);</a:t>
            </a:r>
          </a:p>
          <a:p>
            <a:pPr marL="152401" indent="0">
              <a:buNone/>
            </a:pPr>
            <a:r>
              <a:rPr lang="en-US" sz="1200" dirty="0"/>
              <a:t>    }</a:t>
            </a:r>
          </a:p>
          <a:p>
            <a:pPr marL="152401" indent="0">
              <a:buNone/>
            </a:pPr>
            <a:endParaRPr lang="de-DE" sz="1200" i="1" dirty="0" smtClean="0"/>
          </a:p>
          <a:p>
            <a:r>
              <a:rPr lang="de-DE" dirty="0" err="1" smtClean="0"/>
              <a:t>For</a:t>
            </a:r>
            <a:r>
              <a:rPr lang="de-DE" dirty="0" smtClean="0"/>
              <a:t> Overhead </a:t>
            </a:r>
            <a:r>
              <a:rPr lang="de-DE" dirty="0" err="1" smtClean="0"/>
              <a:t>and</a:t>
            </a:r>
            <a:r>
              <a:rPr lang="de-DE" dirty="0" smtClean="0"/>
              <a:t> </a:t>
            </a:r>
            <a:r>
              <a:rPr lang="de-DE" dirty="0" err="1" smtClean="0"/>
              <a:t>underhead</a:t>
            </a:r>
            <a:r>
              <a:rPr lang="de-DE" dirty="0" smtClean="0"/>
              <a:t> </a:t>
            </a:r>
            <a:r>
              <a:rPr lang="de-DE" dirty="0" err="1" smtClean="0"/>
              <a:t>Threshold</a:t>
            </a:r>
            <a:r>
              <a:rPr lang="de-DE" dirty="0" smtClean="0"/>
              <a:t>, </a:t>
            </a:r>
            <a:r>
              <a:rPr lang="de-DE" dirty="0" err="1" smtClean="0"/>
              <a:t>Program</a:t>
            </a:r>
            <a:r>
              <a:rPr lang="de-DE" dirty="0" smtClean="0"/>
              <a:t> </a:t>
            </a:r>
            <a:r>
              <a:rPr lang="de-DE" dirty="0" err="1" smtClean="0"/>
              <a:t>expects</a:t>
            </a:r>
            <a:r>
              <a:rPr lang="de-DE" dirty="0" smtClean="0"/>
              <a:t> </a:t>
            </a:r>
            <a:r>
              <a:rPr lang="de-DE" dirty="0" err="1" smtClean="0"/>
              <a:t>inupt</a:t>
            </a:r>
            <a:r>
              <a:rPr lang="de-DE" dirty="0" smtClean="0"/>
              <a:t> </a:t>
            </a:r>
            <a:r>
              <a:rPr lang="de-DE" dirty="0" err="1" smtClean="0"/>
              <a:t>as</a:t>
            </a:r>
            <a:r>
              <a:rPr lang="de-DE" dirty="0" smtClean="0"/>
              <a:t> </a:t>
            </a:r>
            <a:r>
              <a:rPr lang="de-DE" dirty="0" err="1" smtClean="0"/>
              <a:t>below</a:t>
            </a:r>
            <a:endParaRPr lang="de-DE" dirty="0" smtClean="0"/>
          </a:p>
          <a:p>
            <a:pPr marL="152401" indent="0">
              <a:buNone/>
            </a:pPr>
            <a:r>
              <a:rPr lang="en-US" sz="1400" i="1" dirty="0"/>
              <a:t>Filter </a:t>
            </a:r>
            <a:r>
              <a:rPr lang="en-US" sz="1400" i="1" dirty="0" err="1"/>
              <a:t>filter</a:t>
            </a:r>
            <a:r>
              <a:rPr lang="en-US" sz="1400" i="1" dirty="0"/>
              <a:t> = new </a:t>
            </a:r>
            <a:r>
              <a:rPr lang="en-US" sz="1400" i="1" dirty="0" err="1"/>
              <a:t>OverThresholdFilter</a:t>
            </a:r>
            <a:r>
              <a:rPr lang="en-US" sz="1400" i="1" dirty="0"/>
              <a:t>(</a:t>
            </a:r>
            <a:r>
              <a:rPr lang="en-US" sz="1400" i="1" dirty="0" err="1"/>
              <a:t>VaultEntryType.BASAL_PROFILE</a:t>
            </a:r>
            <a:r>
              <a:rPr lang="en-US" sz="1400" i="1" dirty="0"/>
              <a:t>, 1.00, </a:t>
            </a:r>
            <a:r>
              <a:rPr lang="en-US" sz="1400" i="1" dirty="0" err="1"/>
              <a:t>FilterType.BASAL_AVAILABLE</a:t>
            </a:r>
            <a:r>
              <a:rPr lang="en-US" sz="1400" i="1" dirty="0"/>
              <a:t>, </a:t>
            </a:r>
            <a:r>
              <a:rPr lang="en-US" sz="1400" i="1" dirty="0" err="1"/>
              <a:t>FilterType.BASAL_TH</a:t>
            </a:r>
            <a:r>
              <a:rPr lang="en-US" sz="1400" i="1" dirty="0"/>
              <a:t>);</a:t>
            </a:r>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31</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r>
              <a:rPr lang="de-DE" dirty="0" smtClean="0"/>
              <a:t>- </a:t>
            </a:r>
            <a:r>
              <a:rPr lang="de-DE" dirty="0" err="1" smtClean="0"/>
              <a:t>Types</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spTree>
    <p:extLst>
      <p:ext uri="{BB962C8B-B14F-4D97-AF65-F5344CB8AC3E}">
        <p14:creationId xmlns:p14="http://schemas.microsoft.com/office/powerpoint/2010/main" val="3700775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smtClean="0"/>
              <a:t> </a:t>
            </a:r>
            <a:r>
              <a:rPr lang="en-US" dirty="0"/>
              <a:t>For most experiments we have a certain focus on what kind of data we need and how the quality has to be. To get this focused data we provide the </a:t>
            </a:r>
            <a:r>
              <a:rPr lang="en-US" dirty="0" err="1"/>
              <a:t>DataSlicer</a:t>
            </a:r>
            <a:r>
              <a:rPr lang="en-US" dirty="0"/>
              <a:t>. </a:t>
            </a:r>
            <a:endParaRPr lang="en-US" dirty="0" smtClean="0"/>
          </a:p>
          <a:p>
            <a:endParaRPr lang="de-DE"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32</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Slicer</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github.com/OpenDiabetes/OpenDiabetesVault-engine/wiki/Data-Slicing</a:t>
            </a:r>
            <a:endParaRPr lang="en-US" i="1" u="sng" dirty="0">
              <a:solidFill>
                <a:srgbClr val="00B0F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895600"/>
            <a:ext cx="7705105" cy="3162300"/>
          </a:xfrm>
          <a:prstGeom prst="rect">
            <a:avLst/>
          </a:prstGeom>
        </p:spPr>
      </p:pic>
    </p:spTree>
    <p:extLst>
      <p:ext uri="{BB962C8B-B14F-4D97-AF65-F5344CB8AC3E}">
        <p14:creationId xmlns:p14="http://schemas.microsoft.com/office/powerpoint/2010/main" val="1733593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sz="2200" dirty="0" smtClean="0"/>
              <a:t>Data slicer expects result in  option value with Timestamp from a bunc</a:t>
            </a:r>
            <a:r>
              <a:rPr lang="en-US" sz="2200" dirty="0"/>
              <a:t>h</a:t>
            </a:r>
            <a:r>
              <a:rPr lang="en-US" sz="2200" dirty="0" smtClean="0"/>
              <a:t> of a filtered data.</a:t>
            </a:r>
          </a:p>
          <a:p>
            <a:r>
              <a:rPr lang="de-DE" sz="2200" dirty="0" smtClean="0"/>
              <a:t> T</a:t>
            </a:r>
            <a:r>
              <a:rPr lang="en-US" sz="2200" dirty="0" smtClean="0"/>
              <a:t>o get the sliced data, program would expect parameters as option and Which Timestamp is needed from a bunch of results  i.e.  First of series or Mid of series of End of series.</a:t>
            </a:r>
            <a:r>
              <a:rPr lang="en-US" dirty="0"/>
              <a:t/>
            </a:r>
            <a:br>
              <a:rPr lang="en-US" dirty="0"/>
            </a:br>
            <a:r>
              <a:rPr lang="en-US" sz="1100" i="1" dirty="0"/>
              <a:t>Filter </a:t>
            </a:r>
            <a:r>
              <a:rPr lang="en-US" sz="1100" i="1" dirty="0" err="1"/>
              <a:t>filter</a:t>
            </a:r>
            <a:r>
              <a:rPr lang="en-US" sz="1100" i="1" dirty="0"/>
              <a:t> = new </a:t>
            </a:r>
            <a:r>
              <a:rPr lang="en-US" sz="1100" i="1" dirty="0" err="1"/>
              <a:t>TimePointFilter</a:t>
            </a:r>
            <a:r>
              <a:rPr lang="en-US" sz="1100" i="1" dirty="0"/>
              <a:t>(</a:t>
            </a:r>
            <a:r>
              <a:rPr lang="en-US" sz="1100" i="1" dirty="0" err="1"/>
              <a:t>startTime</a:t>
            </a:r>
            <a:r>
              <a:rPr lang="en-US" sz="1100" i="1" dirty="0"/>
              <a:t>, 12);</a:t>
            </a:r>
          </a:p>
          <a:p>
            <a:pPr marL="152401" indent="0">
              <a:buNone/>
            </a:pPr>
            <a:r>
              <a:rPr lang="en-US" sz="1100" i="1" dirty="0" err="1" smtClean="0"/>
              <a:t>DataSlicerOptions</a:t>
            </a:r>
            <a:r>
              <a:rPr lang="en-US" sz="1100" i="1" dirty="0" smtClean="0"/>
              <a:t> </a:t>
            </a:r>
            <a:r>
              <a:rPr lang="en-US" sz="1100" i="1" dirty="0"/>
              <a:t>options = new </a:t>
            </a:r>
            <a:r>
              <a:rPr lang="en-US" sz="1100" i="1" dirty="0" err="1"/>
              <a:t>DataSlicerOptions</a:t>
            </a:r>
            <a:r>
              <a:rPr lang="en-US" sz="1100" i="1" dirty="0"/>
              <a:t>(60, FIRST_OF_SERIES</a:t>
            </a:r>
            <a:r>
              <a:rPr lang="en-US" sz="1100" i="1" dirty="0" smtClean="0"/>
              <a:t>);</a:t>
            </a:r>
          </a:p>
          <a:p>
            <a:pPr marL="152401" indent="0">
              <a:buNone/>
            </a:pPr>
            <a:r>
              <a:rPr lang="en-US" sz="1100" i="1" dirty="0" err="1"/>
              <a:t>DataSlicer</a:t>
            </a:r>
            <a:r>
              <a:rPr lang="en-US" sz="1100" i="1" dirty="0"/>
              <a:t> instance = new </a:t>
            </a:r>
            <a:r>
              <a:rPr lang="en-US" sz="1100" i="1" dirty="0" err="1"/>
              <a:t>DataSlicer</a:t>
            </a:r>
            <a:r>
              <a:rPr lang="en-US" sz="1100" i="1" dirty="0"/>
              <a:t>(options);</a:t>
            </a:r>
          </a:p>
          <a:p>
            <a:pPr marL="152401" indent="0">
              <a:buNone/>
            </a:pPr>
            <a:r>
              <a:rPr lang="en-US" sz="1100" i="1" dirty="0"/>
              <a:t>        </a:t>
            </a:r>
            <a:r>
              <a:rPr lang="en-US" sz="1100" i="1" dirty="0" err="1"/>
              <a:t>instance.registerFilter</a:t>
            </a:r>
            <a:r>
              <a:rPr lang="en-US" sz="1100" i="1" dirty="0"/>
              <a:t>(filter);</a:t>
            </a:r>
            <a:endParaRPr lang="en-US" sz="1100" i="1" dirty="0" smtClean="0"/>
          </a:p>
          <a:p>
            <a:pPr marL="152401" indent="0">
              <a:buNone/>
            </a:pPr>
            <a:r>
              <a:rPr lang="en-US" sz="1100" i="1" dirty="0"/>
              <a:t>switch (</a:t>
            </a:r>
            <a:r>
              <a:rPr lang="en-US" sz="1100" i="1" dirty="0" err="1"/>
              <a:t>options.outputFilter</a:t>
            </a:r>
            <a:r>
              <a:rPr lang="en-US" sz="1100" i="1" dirty="0"/>
              <a:t>) </a:t>
            </a:r>
            <a:r>
              <a:rPr lang="en-US" sz="1100" i="1" dirty="0" smtClean="0"/>
              <a:t>{</a:t>
            </a:r>
          </a:p>
          <a:p>
            <a:pPr marL="152401" indent="0">
              <a:buNone/>
            </a:pPr>
            <a:r>
              <a:rPr lang="en-US" sz="1100" i="1" dirty="0" smtClean="0"/>
              <a:t> </a:t>
            </a:r>
            <a:r>
              <a:rPr lang="en-US" sz="1100" i="1" dirty="0"/>
              <a:t>case FIRST_OF_SERIES</a:t>
            </a:r>
            <a:r>
              <a:rPr lang="en-US" sz="1100" i="1" dirty="0" smtClean="0"/>
              <a:t>: </a:t>
            </a:r>
            <a:r>
              <a:rPr lang="en-US" sz="1100" i="1" dirty="0" err="1"/>
              <a:t>tmpTimestamp</a:t>
            </a:r>
            <a:r>
              <a:rPr lang="en-US" sz="1100" i="1" dirty="0"/>
              <a:t> = </a:t>
            </a:r>
            <a:r>
              <a:rPr lang="en-US" sz="1100" i="1" dirty="0" err="1"/>
              <a:t>item.getKey</a:t>
            </a:r>
            <a:r>
              <a:rPr lang="en-US" sz="1100" i="1" dirty="0"/>
              <a:t>();</a:t>
            </a:r>
          </a:p>
          <a:p>
            <a:pPr marL="152401" indent="0">
              <a:buNone/>
            </a:pPr>
            <a:r>
              <a:rPr lang="en-US" sz="1100" i="1" dirty="0"/>
              <a:t>  </a:t>
            </a:r>
            <a:r>
              <a:rPr lang="en-US" sz="1100" i="1" dirty="0" smtClean="0"/>
              <a:t>break</a:t>
            </a:r>
            <a:r>
              <a:rPr lang="en-US" sz="1100" i="1" dirty="0"/>
              <a:t>;</a:t>
            </a:r>
          </a:p>
          <a:p>
            <a:pPr marL="152401" indent="0">
              <a:buNone/>
            </a:pPr>
            <a:r>
              <a:rPr lang="en-US" sz="1100" i="1" dirty="0"/>
              <a:t>  </a:t>
            </a:r>
            <a:r>
              <a:rPr lang="en-US" sz="1100" i="1" dirty="0" smtClean="0"/>
              <a:t>case </a:t>
            </a:r>
            <a:r>
              <a:rPr lang="en-US" sz="1100" i="1" dirty="0"/>
              <a:t>MID_OF_SERIES</a:t>
            </a:r>
            <a:r>
              <a:rPr lang="en-US" sz="1100" i="1" dirty="0" smtClean="0"/>
              <a:t>: </a:t>
            </a:r>
            <a:r>
              <a:rPr lang="en-US" sz="1100" i="1" dirty="0" err="1" smtClean="0"/>
              <a:t>tmpTimestamp</a:t>
            </a:r>
            <a:r>
              <a:rPr lang="en-US" sz="1100" i="1" dirty="0" smtClean="0"/>
              <a:t> </a:t>
            </a:r>
            <a:r>
              <a:rPr lang="en-US" sz="1100" i="1" dirty="0"/>
              <a:t>= </a:t>
            </a:r>
            <a:r>
              <a:rPr lang="en-US" sz="1100" i="1" dirty="0" err="1"/>
              <a:t>generateMidPoint</a:t>
            </a:r>
            <a:r>
              <a:rPr lang="en-US" sz="1100" i="1" dirty="0"/>
              <a:t>(</a:t>
            </a:r>
            <a:r>
              <a:rPr lang="en-US" sz="1100" i="1" dirty="0" err="1"/>
              <a:t>lastResult</a:t>
            </a:r>
            <a:r>
              <a:rPr lang="en-US" sz="1100" i="1" dirty="0"/>
              <a:t>, new Date((</a:t>
            </a:r>
            <a:r>
              <a:rPr lang="en-US" sz="1100" i="1" dirty="0" err="1"/>
              <a:t>item.getValue</a:t>
            </a:r>
            <a:r>
              <a:rPr lang="en-US" sz="1100" i="1" dirty="0"/>
              <a:t>().</a:t>
            </a:r>
            <a:r>
              <a:rPr lang="en-US" sz="1100" i="1" dirty="0" err="1"/>
              <a:t>getTime</a:t>
            </a:r>
            <a:r>
              <a:rPr lang="en-US" sz="1100" i="1" dirty="0"/>
              <a:t>() + </a:t>
            </a:r>
            <a:r>
              <a:rPr lang="en-US" sz="1100" i="1" dirty="0" err="1"/>
              <a:t>item.getKey</a:t>
            </a:r>
            <a:r>
              <a:rPr lang="en-US" sz="1100" i="1" dirty="0"/>
              <a:t>().</a:t>
            </a:r>
            <a:r>
              <a:rPr lang="en-US" sz="1100" i="1" dirty="0" err="1"/>
              <a:t>getTime</a:t>
            </a:r>
            <a:r>
              <a:rPr lang="en-US" sz="1100" i="1" dirty="0"/>
              <a:t>()) / 2</a:t>
            </a:r>
            <a:r>
              <a:rPr lang="en-US" sz="1100" i="1" dirty="0" smtClean="0"/>
              <a:t>));</a:t>
            </a:r>
            <a:endParaRPr lang="en-US" sz="1100" i="1" dirty="0"/>
          </a:p>
          <a:p>
            <a:pPr marL="152401" indent="0">
              <a:buNone/>
            </a:pPr>
            <a:r>
              <a:rPr lang="en-US" sz="1100" i="1" dirty="0" smtClean="0"/>
              <a:t>break</a:t>
            </a:r>
            <a:r>
              <a:rPr lang="en-US" sz="1100" i="1" dirty="0"/>
              <a:t>;</a:t>
            </a:r>
          </a:p>
          <a:p>
            <a:pPr marL="152401" indent="0">
              <a:buNone/>
            </a:pPr>
            <a:r>
              <a:rPr lang="en-US" sz="1100" i="1" dirty="0" smtClean="0"/>
              <a:t>case </a:t>
            </a:r>
            <a:r>
              <a:rPr lang="en-US" sz="1100" i="1" dirty="0"/>
              <a:t>END_OF_SERIES</a:t>
            </a:r>
            <a:r>
              <a:rPr lang="en-US" sz="1100" i="1" dirty="0" smtClean="0"/>
              <a:t>:  </a:t>
            </a:r>
            <a:r>
              <a:rPr lang="en-US" sz="1100" i="1" dirty="0" err="1"/>
              <a:t>tmpTimestamp</a:t>
            </a:r>
            <a:r>
              <a:rPr lang="en-US" sz="1100" i="1" dirty="0"/>
              <a:t> = </a:t>
            </a:r>
            <a:r>
              <a:rPr lang="en-US" sz="1100" i="1" dirty="0" err="1"/>
              <a:t>item.getValue</a:t>
            </a:r>
            <a:r>
              <a:rPr lang="en-US" sz="1100" i="1" dirty="0"/>
              <a:t>();</a:t>
            </a:r>
          </a:p>
          <a:p>
            <a:pPr marL="152401" indent="0">
              <a:buNone/>
            </a:pPr>
            <a:r>
              <a:rPr lang="en-US" sz="1100" i="1" dirty="0" smtClean="0"/>
              <a:t>break</a:t>
            </a:r>
            <a:r>
              <a:rPr lang="en-US" sz="1100" i="1" dirty="0"/>
              <a:t>;</a:t>
            </a:r>
          </a:p>
          <a:p>
            <a:pPr marL="152401" indent="0">
              <a:buNone/>
            </a:pPr>
            <a:r>
              <a:rPr lang="en-US" sz="1100" i="1" dirty="0" smtClean="0"/>
              <a:t>default:</a:t>
            </a:r>
          </a:p>
          <a:p>
            <a:pPr marL="152401" indent="0">
              <a:buNone/>
            </a:pPr>
            <a:r>
              <a:rPr lang="en-US" sz="1100" i="1" dirty="0"/>
              <a:t>throw new </a:t>
            </a:r>
            <a:r>
              <a:rPr lang="en-US" sz="1100" i="1" dirty="0" err="1"/>
              <a:t>AssertionError</a:t>
            </a:r>
            <a:r>
              <a:rPr lang="en-US" sz="1100" i="1" dirty="0"/>
              <a:t>("Unknown output filter");</a:t>
            </a:r>
            <a:endParaRPr lang="en-US" sz="1100" i="1" dirty="0"/>
          </a:p>
          <a:p>
            <a:pPr marL="152401" indent="0">
              <a:buNone/>
            </a:pPr>
            <a:r>
              <a:rPr lang="en-US" sz="1100" i="1" dirty="0" smtClean="0"/>
              <a:t>}</a:t>
            </a:r>
            <a:endParaRPr lang="en-US" sz="1100" i="1" dirty="0"/>
          </a:p>
          <a:p>
            <a:pPr marL="152401" indent="0">
              <a:buNone/>
            </a:pPr>
            <a:endParaRPr lang="de-DE"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33</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Slicer</a:t>
            </a:r>
            <a:r>
              <a:rPr lang="de-DE" dirty="0" smtClean="0"/>
              <a:t>- Implementation</a:t>
            </a:r>
            <a:endParaRPr lang="en-US" dirty="0"/>
          </a:p>
        </p:txBody>
      </p:sp>
    </p:spTree>
    <p:extLst>
      <p:ext uri="{BB962C8B-B14F-4D97-AF65-F5344CB8AC3E}">
        <p14:creationId xmlns:p14="http://schemas.microsoft.com/office/powerpoint/2010/main" val="305579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14600" y="3048000"/>
            <a:ext cx="3810000" cy="685800"/>
          </a:xfrm>
        </p:spPr>
        <p:txBody>
          <a:bodyPr/>
          <a:lstStyle/>
          <a:p>
            <a:pPr marL="152401" indent="0">
              <a:buNone/>
            </a:pPr>
            <a:r>
              <a:rPr lang="de-DE" sz="3600" dirty="0" smtClean="0"/>
              <a:t>Unit </a:t>
            </a:r>
            <a:r>
              <a:rPr lang="de-DE" sz="3600" dirty="0" err="1" smtClean="0"/>
              <a:t>Testing</a:t>
            </a:r>
            <a:endParaRPr lang="de-DE" sz="3600"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34</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963784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smtClean="0"/>
              <a:t>With </a:t>
            </a:r>
            <a:r>
              <a:rPr lang="en-US" dirty="0"/>
              <a:t>respect to thesis work, The entire project is divided in three main modules as Crawler, </a:t>
            </a:r>
            <a:r>
              <a:rPr lang="en-US" dirty="0" smtClean="0"/>
              <a:t>Uploader and </a:t>
            </a:r>
            <a:r>
              <a:rPr lang="en-US" dirty="0"/>
              <a:t>Data slicer. </a:t>
            </a:r>
            <a:endParaRPr lang="en-US" dirty="0" smtClean="0"/>
          </a:p>
          <a:p>
            <a:r>
              <a:rPr lang="en-US" dirty="0" smtClean="0"/>
              <a:t>The </a:t>
            </a:r>
            <a:r>
              <a:rPr lang="en-US" dirty="0"/>
              <a:t>plan for setting unit testing is bifurcated with respect to module</a:t>
            </a:r>
            <a:r>
              <a:rPr lang="en-US" dirty="0" smtClean="0"/>
              <a:t>.</a:t>
            </a:r>
          </a:p>
          <a:p>
            <a:r>
              <a:rPr lang="en-US" sz="2200" dirty="0"/>
              <a:t> </a:t>
            </a:r>
            <a:r>
              <a:rPr lang="en-US" dirty="0"/>
              <a:t>Adding unit testing has </a:t>
            </a:r>
            <a:r>
              <a:rPr lang="en-US" dirty="0" smtClean="0"/>
              <a:t>not only </a:t>
            </a:r>
            <a:r>
              <a:rPr lang="en-US" dirty="0"/>
              <a:t>helped us understanding modules more in depth but also </a:t>
            </a:r>
            <a:r>
              <a:rPr lang="en-US" dirty="0" smtClean="0"/>
              <a:t>significantly </a:t>
            </a:r>
            <a:r>
              <a:rPr lang="en-US" dirty="0"/>
              <a:t>improved the code </a:t>
            </a:r>
            <a:r>
              <a:rPr lang="en-US" dirty="0" smtClean="0"/>
              <a:t>quality.</a:t>
            </a:r>
          </a:p>
          <a:p>
            <a:r>
              <a:rPr lang="en-US" dirty="0" smtClean="0"/>
              <a:t>Especially in case of Data slicing algorithm, we were not exactly sure before had how we need the output to appear. But using sample data set and writing unit test cases for it helped to visualize, what output we would achieve.</a:t>
            </a:r>
            <a:endParaRPr lang="de-DE"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35</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Unit </a:t>
            </a:r>
            <a:r>
              <a:rPr lang="de-DE" dirty="0" err="1" smtClean="0"/>
              <a:t>Testing</a:t>
            </a:r>
            <a:endParaRPr lang="en-US" dirty="0"/>
          </a:p>
        </p:txBody>
      </p:sp>
    </p:spTree>
    <p:extLst>
      <p:ext uri="{BB962C8B-B14F-4D97-AF65-F5344CB8AC3E}">
        <p14:creationId xmlns:p14="http://schemas.microsoft.com/office/powerpoint/2010/main" val="318714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r>
              <a:rPr lang="en-US" sz="2200" dirty="0" smtClean="0"/>
              <a:t>The framework in this thesis </a:t>
            </a:r>
            <a:r>
              <a:rPr lang="en-US" sz="2200" dirty="0"/>
              <a:t>is basically built to solve problem of generating huge </a:t>
            </a:r>
            <a:r>
              <a:rPr lang="en-US" sz="2200" dirty="0" smtClean="0"/>
              <a:t>amount of </a:t>
            </a:r>
            <a:r>
              <a:rPr lang="en-US" sz="2200" dirty="0"/>
              <a:t>medical data at bulk without repetitive human </a:t>
            </a:r>
            <a:r>
              <a:rPr lang="en-US" sz="2200" dirty="0" smtClean="0"/>
              <a:t>efforts.</a:t>
            </a:r>
          </a:p>
          <a:p>
            <a:r>
              <a:rPr lang="en-US" sz="2200" dirty="0" smtClean="0"/>
              <a:t> </a:t>
            </a:r>
            <a:r>
              <a:rPr lang="en-US" sz="2200" dirty="0"/>
              <a:t>Generating data from website posses challenges such as parsing HTML, checking login user and </a:t>
            </a:r>
            <a:r>
              <a:rPr lang="en-US" sz="2200" dirty="0" smtClean="0"/>
              <a:t>user's preferred </a:t>
            </a:r>
            <a:r>
              <a:rPr lang="en-US" sz="2200" dirty="0"/>
              <a:t>language. </a:t>
            </a:r>
            <a:endParaRPr lang="en-US" sz="2200" dirty="0" smtClean="0"/>
          </a:p>
          <a:p>
            <a:r>
              <a:rPr lang="en-US" sz="2200" dirty="0" smtClean="0"/>
              <a:t>Depending </a:t>
            </a:r>
            <a:r>
              <a:rPr lang="en-US" sz="2200" dirty="0"/>
              <a:t>on individual parameters, logic has been </a:t>
            </a:r>
            <a:r>
              <a:rPr lang="en-US" sz="2200" dirty="0" smtClean="0"/>
              <a:t>implemented.</a:t>
            </a:r>
          </a:p>
          <a:p>
            <a:r>
              <a:rPr lang="en-US" sz="2200" dirty="0" smtClean="0"/>
              <a:t>The generated data posses </a:t>
            </a:r>
            <a:r>
              <a:rPr lang="en-US" sz="2200" dirty="0"/>
              <a:t>challenge to extract exact information needed using </a:t>
            </a:r>
            <a:r>
              <a:rPr lang="en-US" sz="2200" dirty="0" smtClean="0"/>
              <a:t>different </a:t>
            </a:r>
            <a:r>
              <a:rPr lang="en-US" sz="2200" dirty="0"/>
              <a:t>options and </a:t>
            </a:r>
            <a:r>
              <a:rPr lang="en-US" sz="2200" dirty="0" smtClean="0"/>
              <a:t>parameters</a:t>
            </a:r>
            <a:r>
              <a:rPr lang="en-US" sz="2200" dirty="0"/>
              <a:t> </a:t>
            </a:r>
            <a:r>
              <a:rPr lang="en-US" sz="2200" dirty="0" smtClean="0"/>
              <a:t>hence </a:t>
            </a:r>
            <a:r>
              <a:rPr lang="en-US" sz="2200" dirty="0"/>
              <a:t>Data slicers and filters are </a:t>
            </a:r>
            <a:r>
              <a:rPr lang="en-US" sz="2200" dirty="0" smtClean="0"/>
              <a:t> also implemented</a:t>
            </a:r>
            <a:r>
              <a:rPr lang="en-US" sz="2200" dirty="0"/>
              <a:t>. </a:t>
            </a:r>
            <a:endParaRPr lang="en-US" sz="2200" dirty="0" smtClean="0"/>
          </a:p>
          <a:p>
            <a:r>
              <a:rPr lang="en-US" sz="2200" dirty="0"/>
              <a:t>The current Thesis work focuses on extracting and uploading </a:t>
            </a:r>
            <a:r>
              <a:rPr lang="en-US" sz="2200" dirty="0" smtClean="0"/>
              <a:t>data </a:t>
            </a:r>
            <a:r>
              <a:rPr lang="en-US" sz="2200" dirty="0"/>
              <a:t>from/to one particular website. </a:t>
            </a:r>
            <a:r>
              <a:rPr lang="en-US" sz="2200" dirty="0" smtClean="0"/>
              <a:t>In future </a:t>
            </a:r>
            <a:r>
              <a:rPr lang="en-US" sz="2200" dirty="0"/>
              <a:t>if the need to generate data from even more multiple sources, this thesis work can be very </a:t>
            </a:r>
            <a:r>
              <a:rPr lang="en-US" sz="2200" dirty="0" smtClean="0"/>
              <a:t>well expanded </a:t>
            </a:r>
            <a:r>
              <a:rPr lang="en-US" sz="2200" dirty="0"/>
              <a:t>to encapsulate </a:t>
            </a:r>
            <a:r>
              <a:rPr lang="en-US" sz="2200" dirty="0" smtClean="0"/>
              <a:t>different </a:t>
            </a:r>
            <a:r>
              <a:rPr lang="en-US" sz="2200" dirty="0"/>
              <a:t>such sources.</a:t>
            </a:r>
            <a:r>
              <a:rPr lang="en-US" sz="2200" dirty="0" smtClean="0"/>
              <a:t/>
            </a:r>
            <a:br>
              <a:rPr lang="en-US" sz="2200" dirty="0" smtClean="0"/>
            </a:br>
            <a:endParaRPr lang="en-US" sz="2200" dirty="0" smtClean="0"/>
          </a:p>
        </p:txBody>
      </p:sp>
      <p:sp>
        <p:nvSpPr>
          <p:cNvPr id="308" name="Shape 308"/>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a:t>Conclusion</a:t>
            </a:r>
          </a:p>
        </p:txBody>
      </p:sp>
      <p:sp>
        <p:nvSpPr>
          <p:cNvPr id="5" name="Shape 92"/>
          <p:cNvSpPr txBox="1">
            <a:spLocks noGrp="1"/>
          </p:cNvSpPr>
          <p:nvPr>
            <p:ph type="sldNum" idx="12"/>
          </p:nvPr>
        </p:nvSpPr>
        <p:spPr>
          <a:xfrm>
            <a:off x="8467725" y="6581775"/>
            <a:ext cx="449263" cy="20478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36</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lvl="0">
              <a:spcBef>
                <a:spcPts val="0"/>
              </a:spcBef>
              <a:buNone/>
            </a:pPr>
            <a:endParaRPr dirty="0"/>
          </a:p>
        </p:txBody>
      </p:sp>
      <p:sp>
        <p:nvSpPr>
          <p:cNvPr id="332" name="Shape 332"/>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a:t>Questions?</a:t>
            </a:r>
          </a:p>
        </p:txBody>
      </p:sp>
      <p:pic>
        <p:nvPicPr>
          <p:cNvPr id="333" name="Shape 333"/>
          <p:cNvPicPr preferRelativeResize="0"/>
          <p:nvPr/>
        </p:nvPicPr>
        <p:blipFill>
          <a:blip r:embed="rId3">
            <a:alphaModFix/>
          </a:blip>
          <a:stretch>
            <a:fillRect/>
          </a:stretch>
        </p:blipFill>
        <p:spPr>
          <a:xfrm>
            <a:off x="3003500" y="2316925"/>
            <a:ext cx="2667000" cy="2857500"/>
          </a:xfrm>
          <a:prstGeom prst="rect">
            <a:avLst/>
          </a:prstGeom>
          <a:noFill/>
          <a:ln>
            <a:noFill/>
          </a:ln>
        </p:spPr>
      </p:pic>
      <p:sp>
        <p:nvSpPr>
          <p:cNvPr id="6" name="Shape 92"/>
          <p:cNvSpPr txBox="1">
            <a:spLocks noGrp="1"/>
          </p:cNvSpPr>
          <p:nvPr>
            <p:ph type="sldNum" idx="12"/>
          </p:nvPr>
        </p:nvSpPr>
        <p:spPr>
          <a:xfrm>
            <a:off x="8467725" y="6581775"/>
            <a:ext cx="449263" cy="20478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37</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marL="457200" lvl="0" indent="-228600" rtl="0">
              <a:spcBef>
                <a:spcPts val="0"/>
              </a:spcBef>
              <a:buNone/>
            </a:pPr>
            <a:r>
              <a:rPr lang="de-DE" b="1" dirty="0" smtClean="0"/>
              <a:t>Motivation:</a:t>
            </a:r>
          </a:p>
          <a:p>
            <a:pPr marL="457200" lvl="0" indent="-228600">
              <a:spcBef>
                <a:spcPts val="0"/>
              </a:spcBef>
            </a:pPr>
            <a:r>
              <a:rPr lang="de-DE" sz="2000" dirty="0" smtClean="0"/>
              <a:t>Researchers </a:t>
            </a:r>
            <a:r>
              <a:rPr lang="de-DE" sz="2000" dirty="0"/>
              <a:t>at TK </a:t>
            </a:r>
            <a:r>
              <a:rPr lang="de-DE" sz="2000" dirty="0" err="1"/>
              <a:t>have</a:t>
            </a:r>
            <a:r>
              <a:rPr lang="de-DE" sz="2000" dirty="0"/>
              <a:t> </a:t>
            </a:r>
            <a:r>
              <a:rPr lang="de-DE" sz="2000" dirty="0" smtClean="0"/>
              <a:t> </a:t>
            </a:r>
            <a:r>
              <a:rPr lang="de-DE" sz="2000" dirty="0" err="1" smtClean="0"/>
              <a:t>undertaken</a:t>
            </a:r>
            <a:r>
              <a:rPr lang="de-DE" sz="2000" dirty="0" smtClean="0"/>
              <a:t> </a:t>
            </a:r>
            <a:r>
              <a:rPr lang="de-DE" sz="2000" dirty="0"/>
              <a:t>a </a:t>
            </a:r>
            <a:r>
              <a:rPr lang="de-DE" sz="2000" dirty="0" err="1"/>
              <a:t>project</a:t>
            </a:r>
            <a:r>
              <a:rPr lang="de-DE" sz="2000" dirty="0"/>
              <a:t> </a:t>
            </a:r>
            <a:r>
              <a:rPr lang="de-DE" sz="2000" dirty="0" err="1"/>
              <a:t>for</a:t>
            </a:r>
            <a:r>
              <a:rPr lang="de-DE" sz="2000" dirty="0"/>
              <a:t> </a:t>
            </a:r>
            <a:r>
              <a:rPr lang="de-DE" sz="2000" dirty="0" err="1"/>
              <a:t>analyzing</a:t>
            </a:r>
            <a:r>
              <a:rPr lang="de-DE" sz="2000" dirty="0"/>
              <a:t> </a:t>
            </a:r>
            <a:r>
              <a:rPr lang="de-DE" sz="2000" dirty="0" err="1"/>
              <a:t>medical</a:t>
            </a:r>
            <a:r>
              <a:rPr lang="de-DE" sz="2000" dirty="0"/>
              <a:t> </a:t>
            </a:r>
            <a:r>
              <a:rPr lang="de-DE" sz="2000" dirty="0" err="1" smtClean="0"/>
              <a:t>data</a:t>
            </a:r>
            <a:r>
              <a:rPr lang="de-DE" sz="2000" dirty="0" smtClean="0"/>
              <a:t>.</a:t>
            </a:r>
            <a:br>
              <a:rPr lang="de-DE" sz="2000" dirty="0" smtClean="0"/>
            </a:br>
            <a:endParaRPr lang="de-DE" sz="2000" dirty="0" smtClean="0"/>
          </a:p>
          <a:p>
            <a:pPr marL="457200" lvl="0" indent="-228600">
              <a:spcBef>
                <a:spcPts val="0"/>
              </a:spcBef>
            </a:pPr>
            <a:r>
              <a:rPr lang="de-DE" sz="2000" dirty="0" err="1" smtClean="0"/>
              <a:t>By</a:t>
            </a:r>
            <a:r>
              <a:rPr lang="de-DE" sz="2000" dirty="0" smtClean="0"/>
              <a:t> </a:t>
            </a:r>
            <a:r>
              <a:rPr lang="de-DE" sz="2000" dirty="0" err="1" smtClean="0"/>
              <a:t>a</a:t>
            </a:r>
            <a:r>
              <a:rPr lang="de-DE" sz="2000" dirty="0" err="1" smtClean="0"/>
              <a:t>nalyzing</a:t>
            </a:r>
            <a:r>
              <a:rPr lang="de-DE" sz="2000" dirty="0" smtClean="0"/>
              <a:t> </a:t>
            </a:r>
            <a:r>
              <a:rPr lang="de-DE" sz="2000" dirty="0" err="1"/>
              <a:t>medical</a:t>
            </a:r>
            <a:r>
              <a:rPr lang="de-DE" sz="2000" dirty="0"/>
              <a:t> </a:t>
            </a:r>
            <a:r>
              <a:rPr lang="de-DE" sz="2000" dirty="0" err="1"/>
              <a:t>data</a:t>
            </a:r>
            <a:r>
              <a:rPr lang="de-DE" sz="2000" dirty="0"/>
              <a:t>, </a:t>
            </a:r>
            <a:r>
              <a:rPr lang="de-DE" sz="2000" dirty="0" err="1"/>
              <a:t>researchers</a:t>
            </a:r>
            <a:r>
              <a:rPr lang="de-DE" sz="2000" dirty="0"/>
              <a:t> </a:t>
            </a:r>
            <a:r>
              <a:rPr lang="de-DE" sz="2000" dirty="0" err="1" smtClean="0"/>
              <a:t>wish</a:t>
            </a:r>
            <a:r>
              <a:rPr lang="de-DE" sz="2000" dirty="0" smtClean="0"/>
              <a:t> </a:t>
            </a:r>
            <a:r>
              <a:rPr lang="de-DE" sz="2000" dirty="0" err="1"/>
              <a:t>to</a:t>
            </a:r>
            <a:r>
              <a:rPr lang="de-DE" sz="2000" dirty="0"/>
              <a:t> </a:t>
            </a:r>
            <a:r>
              <a:rPr lang="en-US" sz="2000" dirty="0"/>
              <a:t>generate</a:t>
            </a:r>
            <a:r>
              <a:rPr lang="de-DE" sz="2000" dirty="0"/>
              <a:t> </a:t>
            </a:r>
            <a:r>
              <a:rPr lang="de-DE" sz="2000" dirty="0" err="1"/>
              <a:t>patterns</a:t>
            </a:r>
            <a:r>
              <a:rPr lang="de-DE" sz="2000" dirty="0"/>
              <a:t>/ </a:t>
            </a:r>
            <a:r>
              <a:rPr lang="de-DE" sz="2000" dirty="0" smtClean="0"/>
              <a:t>Trends.</a:t>
            </a:r>
            <a:r>
              <a:rPr lang="de-DE" sz="2000" dirty="0" smtClean="0"/>
              <a:t/>
            </a:r>
            <a:br>
              <a:rPr lang="de-DE" sz="2000" dirty="0" smtClean="0"/>
            </a:br>
            <a:endParaRPr lang="de-DE" sz="2000" dirty="0" smtClean="0"/>
          </a:p>
          <a:p>
            <a:pPr marL="457200" lvl="0" indent="-228600">
              <a:spcBef>
                <a:spcPts val="0"/>
              </a:spcBef>
            </a:pPr>
            <a:r>
              <a:rPr lang="de-DE" sz="2000" dirty="0"/>
              <a:t>Basic </a:t>
            </a:r>
            <a:r>
              <a:rPr lang="de-DE" sz="2000" dirty="0" err="1"/>
              <a:t>steps</a:t>
            </a:r>
            <a:r>
              <a:rPr lang="de-DE" sz="2000" dirty="0"/>
              <a:t> </a:t>
            </a:r>
            <a:r>
              <a:rPr lang="de-DE" sz="2000" dirty="0" err="1"/>
              <a:t>of</a:t>
            </a:r>
            <a:r>
              <a:rPr lang="de-DE" sz="2000" dirty="0"/>
              <a:t> Data </a:t>
            </a:r>
            <a:r>
              <a:rPr lang="de-DE" sz="2000" dirty="0" err="1"/>
              <a:t>mining</a:t>
            </a:r>
            <a:r>
              <a:rPr lang="de-DE" sz="2000" dirty="0"/>
              <a:t>/</a:t>
            </a:r>
            <a:r>
              <a:rPr lang="de-DE" sz="2000" dirty="0" err="1"/>
              <a:t>analysis</a:t>
            </a:r>
            <a:r>
              <a:rPr lang="de-DE" sz="2000" dirty="0"/>
              <a:t> </a:t>
            </a:r>
            <a:r>
              <a:rPr lang="de-DE" sz="2000" dirty="0" err="1"/>
              <a:t>is</a:t>
            </a:r>
            <a:r>
              <a:rPr lang="de-DE" sz="2000" dirty="0"/>
              <a:t> </a:t>
            </a:r>
            <a:r>
              <a:rPr lang="de-DE" sz="2000" dirty="0" err="1"/>
              <a:t>to</a:t>
            </a:r>
            <a:r>
              <a:rPr lang="de-DE" sz="2000" dirty="0"/>
              <a:t> </a:t>
            </a:r>
            <a:r>
              <a:rPr lang="de-DE" sz="2000" dirty="0" err="1"/>
              <a:t>have</a:t>
            </a:r>
            <a:r>
              <a:rPr lang="de-DE" sz="2000" dirty="0"/>
              <a:t> a </a:t>
            </a:r>
            <a:r>
              <a:rPr lang="de-DE" sz="2000" dirty="0" err="1"/>
              <a:t>big</a:t>
            </a:r>
            <a:r>
              <a:rPr lang="de-DE" sz="2000" dirty="0"/>
              <a:t> </a:t>
            </a:r>
            <a:r>
              <a:rPr lang="de-DE" sz="2000" dirty="0" err="1"/>
              <a:t>set</a:t>
            </a:r>
            <a:r>
              <a:rPr lang="de-DE" sz="2000" dirty="0"/>
              <a:t> </a:t>
            </a:r>
            <a:r>
              <a:rPr lang="de-DE" sz="2000" dirty="0" err="1"/>
              <a:t>of</a:t>
            </a:r>
            <a:r>
              <a:rPr lang="de-DE" sz="2000" dirty="0"/>
              <a:t> </a:t>
            </a:r>
            <a:r>
              <a:rPr lang="de-DE" sz="2000" dirty="0" err="1" smtClean="0"/>
              <a:t>data</a:t>
            </a:r>
            <a:r>
              <a:rPr lang="de-DE" sz="2000" dirty="0" smtClean="0"/>
              <a:t>.</a:t>
            </a:r>
            <a:br>
              <a:rPr lang="de-DE" sz="2000" dirty="0" smtClean="0"/>
            </a:br>
            <a:endParaRPr lang="de-DE" sz="2000" dirty="0" smtClean="0"/>
          </a:p>
          <a:p>
            <a:pPr marL="457200" lvl="1" indent="0">
              <a:buNone/>
            </a:pPr>
            <a:endParaRPr lang="en-US" dirty="0"/>
          </a:p>
        </p:txBody>
      </p:sp>
      <p:sp>
        <p:nvSpPr>
          <p:cNvPr id="114" name="Shape 114"/>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dirty="0" smtClean="0"/>
              <a:t>Introduction</a:t>
            </a:r>
            <a:endParaRPr lang="de-DE" dirty="0"/>
          </a:p>
        </p:txBody>
      </p:sp>
      <p:sp>
        <p:nvSpPr>
          <p:cNvPr id="7" name="Shape 9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4</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marL="457200" lvl="0" indent="-228600" rtl="0">
              <a:spcBef>
                <a:spcPts val="0"/>
              </a:spcBef>
              <a:buNone/>
            </a:pPr>
            <a:r>
              <a:rPr lang="de-DE" b="1" dirty="0" smtClean="0"/>
              <a:t>Motivation:</a:t>
            </a:r>
          </a:p>
          <a:p>
            <a:pPr marL="457200" indent="-228600">
              <a:spcBef>
                <a:spcPts val="0"/>
              </a:spcBef>
            </a:pPr>
            <a:r>
              <a:rPr lang="de-DE" sz="2000" dirty="0" err="1"/>
              <a:t>Where</a:t>
            </a:r>
            <a:r>
              <a:rPr lang="de-DE" sz="2000" dirty="0"/>
              <a:t> do </a:t>
            </a:r>
            <a:r>
              <a:rPr lang="de-DE" sz="2000" dirty="0" err="1"/>
              <a:t>we</a:t>
            </a:r>
            <a:r>
              <a:rPr lang="de-DE" sz="2000" dirty="0"/>
              <a:t> </a:t>
            </a:r>
            <a:r>
              <a:rPr lang="de-DE" sz="2000" dirty="0" err="1"/>
              <a:t>get</a:t>
            </a:r>
            <a:r>
              <a:rPr lang="de-DE" sz="2000" dirty="0"/>
              <a:t> </a:t>
            </a:r>
            <a:r>
              <a:rPr lang="de-DE" sz="2000" dirty="0" err="1"/>
              <a:t>this</a:t>
            </a:r>
            <a:r>
              <a:rPr lang="de-DE" sz="2000" dirty="0"/>
              <a:t> </a:t>
            </a:r>
            <a:r>
              <a:rPr lang="de-DE" sz="2000" dirty="0" err="1"/>
              <a:t>huge</a:t>
            </a:r>
            <a:r>
              <a:rPr lang="de-DE" sz="2000" dirty="0"/>
              <a:t> </a:t>
            </a:r>
            <a:r>
              <a:rPr lang="de-DE" sz="2000" dirty="0" err="1"/>
              <a:t>data</a:t>
            </a:r>
            <a:r>
              <a:rPr lang="de-DE" sz="2000" dirty="0"/>
              <a:t> </a:t>
            </a:r>
            <a:r>
              <a:rPr lang="de-DE" sz="2000" dirty="0" err="1"/>
              <a:t>from</a:t>
            </a:r>
            <a:r>
              <a:rPr lang="de-DE" sz="2000" dirty="0"/>
              <a:t>?</a:t>
            </a:r>
          </a:p>
          <a:p>
            <a:pPr marL="628650" lvl="1" indent="-171450">
              <a:buFont typeface="Arial" panose="020B0604020202020204" pitchFamily="34" charset="0"/>
              <a:buChar char="•"/>
            </a:pPr>
            <a:r>
              <a:rPr lang="de-DE" dirty="0"/>
              <a:t>Crawler </a:t>
            </a:r>
            <a:r>
              <a:rPr lang="de-DE" dirty="0" err="1"/>
              <a:t>Carelink</a:t>
            </a:r>
            <a:r>
              <a:rPr lang="de-DE" dirty="0"/>
              <a:t> Website</a:t>
            </a:r>
          </a:p>
          <a:p>
            <a:pPr marL="628650" lvl="1" indent="-171450">
              <a:buFont typeface="Arial" panose="020B0604020202020204" pitchFamily="34" charset="0"/>
              <a:buChar char="•"/>
            </a:pPr>
            <a:r>
              <a:rPr lang="de-DE" dirty="0"/>
              <a:t>Google </a:t>
            </a:r>
            <a:r>
              <a:rPr lang="de-DE" dirty="0" err="1"/>
              <a:t>Maps</a:t>
            </a:r>
            <a:r>
              <a:rPr lang="de-DE" dirty="0"/>
              <a:t> Timeline</a:t>
            </a:r>
          </a:p>
          <a:p>
            <a:pPr marL="628650" lvl="1" indent="-171450">
              <a:buFont typeface="Arial" panose="020B0604020202020204" pitchFamily="34" charset="0"/>
              <a:buChar char="•"/>
            </a:pPr>
            <a:r>
              <a:rPr lang="de-DE" dirty="0" smtClean="0"/>
              <a:t>Smartband App</a:t>
            </a:r>
          </a:p>
          <a:p>
            <a:pPr marL="628650" lvl="1" indent="-171450">
              <a:buFont typeface="Arial" panose="020B0604020202020204" pitchFamily="34" charset="0"/>
              <a:buChar char="•"/>
            </a:pPr>
            <a:r>
              <a:rPr lang="de-DE" dirty="0" err="1" smtClean="0"/>
              <a:t>Glucosio</a:t>
            </a:r>
            <a:r>
              <a:rPr lang="de-DE" dirty="0" smtClean="0"/>
              <a:t> </a:t>
            </a:r>
            <a:r>
              <a:rPr lang="de-DE" dirty="0" err="1" smtClean="0"/>
              <a:t>Plugin</a:t>
            </a:r>
            <a:r>
              <a:rPr lang="de-DE" dirty="0" smtClean="0"/>
              <a:t/>
            </a:r>
            <a:br>
              <a:rPr lang="de-DE" dirty="0" smtClean="0"/>
            </a:br>
            <a:endParaRPr lang="de-DE" dirty="0"/>
          </a:p>
          <a:p>
            <a:pPr marL="457200" lvl="1" indent="-228600">
              <a:spcBef>
                <a:spcPts val="0"/>
              </a:spcBef>
            </a:pPr>
            <a:r>
              <a:rPr lang="de-DE" dirty="0" err="1" smtClean="0"/>
              <a:t>During</a:t>
            </a:r>
            <a:r>
              <a:rPr lang="de-DE" dirty="0" smtClean="0"/>
              <a:t> </a:t>
            </a:r>
            <a:r>
              <a:rPr lang="de-DE" dirty="0" err="1"/>
              <a:t>this</a:t>
            </a:r>
            <a:r>
              <a:rPr lang="de-DE" dirty="0"/>
              <a:t> </a:t>
            </a:r>
            <a:r>
              <a:rPr lang="de-DE" dirty="0" err="1" smtClean="0"/>
              <a:t>thesis</a:t>
            </a:r>
            <a:r>
              <a:rPr lang="de-DE" dirty="0" smtClean="0"/>
              <a:t> </a:t>
            </a:r>
            <a:r>
              <a:rPr lang="de-DE" dirty="0" err="1" smtClean="0"/>
              <a:t>work</a:t>
            </a:r>
            <a:r>
              <a:rPr lang="de-DE" dirty="0" smtClean="0"/>
              <a:t>, </a:t>
            </a:r>
            <a:r>
              <a:rPr lang="de-DE" dirty="0" err="1"/>
              <a:t>we</a:t>
            </a:r>
            <a:r>
              <a:rPr lang="de-DE" dirty="0"/>
              <a:t> </a:t>
            </a:r>
            <a:r>
              <a:rPr lang="de-DE" dirty="0" err="1" smtClean="0"/>
              <a:t>concentrated</a:t>
            </a:r>
            <a:r>
              <a:rPr lang="de-DE" dirty="0" smtClean="0"/>
              <a:t> on </a:t>
            </a:r>
            <a:r>
              <a:rPr lang="de-DE" dirty="0" err="1"/>
              <a:t>data</a:t>
            </a:r>
            <a:r>
              <a:rPr lang="de-DE" dirty="0"/>
              <a:t> </a:t>
            </a:r>
            <a:r>
              <a:rPr lang="de-DE" dirty="0" err="1"/>
              <a:t>extraction</a:t>
            </a:r>
            <a:r>
              <a:rPr lang="de-DE" dirty="0"/>
              <a:t> </a:t>
            </a:r>
            <a:r>
              <a:rPr lang="de-DE" dirty="0" err="1" smtClean="0"/>
              <a:t>from</a:t>
            </a:r>
            <a:r>
              <a:rPr lang="de-DE" dirty="0" smtClean="0"/>
              <a:t> </a:t>
            </a:r>
            <a:r>
              <a:rPr lang="de-DE" dirty="0" err="1" smtClean="0"/>
              <a:t>the</a:t>
            </a:r>
            <a:r>
              <a:rPr lang="de-DE" dirty="0" smtClean="0"/>
              <a:t> </a:t>
            </a:r>
            <a:r>
              <a:rPr lang="de-DE" dirty="0"/>
              <a:t>Crawler </a:t>
            </a:r>
            <a:r>
              <a:rPr lang="de-DE" dirty="0" err="1"/>
              <a:t>Carelink</a:t>
            </a:r>
            <a:r>
              <a:rPr lang="de-DE" dirty="0"/>
              <a:t> </a:t>
            </a:r>
            <a:r>
              <a:rPr lang="de-DE" dirty="0" smtClean="0"/>
              <a:t>Website </a:t>
            </a:r>
            <a:r>
              <a:rPr lang="de-DE" dirty="0" err="1" smtClean="0"/>
              <a:t>only</a:t>
            </a:r>
            <a:r>
              <a:rPr lang="de-DE" dirty="0" smtClean="0"/>
              <a:t>.</a:t>
            </a:r>
          </a:p>
          <a:p>
            <a:pPr marL="228600" lvl="1" indent="0">
              <a:spcBef>
                <a:spcPts val="0"/>
              </a:spcBef>
              <a:buNone/>
            </a:pPr>
            <a:endParaRPr lang="de-DE" dirty="0"/>
          </a:p>
          <a:p>
            <a:pPr marL="457200" lvl="1" indent="-228600">
              <a:spcBef>
                <a:spcPts val="0"/>
              </a:spcBef>
            </a:pPr>
            <a:r>
              <a:rPr lang="de-DE" dirty="0" err="1" smtClean="0"/>
              <a:t>Once</a:t>
            </a:r>
            <a:r>
              <a:rPr lang="de-DE" dirty="0" smtClean="0"/>
              <a:t> </a:t>
            </a:r>
            <a:r>
              <a:rPr lang="de-DE" dirty="0" err="1" smtClean="0"/>
              <a:t>data</a:t>
            </a:r>
            <a:r>
              <a:rPr lang="de-DE" dirty="0" smtClean="0"/>
              <a:t> </a:t>
            </a:r>
            <a:r>
              <a:rPr lang="de-DE" dirty="0" err="1" smtClean="0"/>
              <a:t>extraction</a:t>
            </a:r>
            <a:r>
              <a:rPr lang="de-DE" dirty="0" smtClean="0"/>
              <a:t> </a:t>
            </a:r>
            <a:r>
              <a:rPr lang="de-DE" dirty="0" err="1" smtClean="0"/>
              <a:t>is</a:t>
            </a:r>
            <a:r>
              <a:rPr lang="de-DE" dirty="0" smtClean="0"/>
              <a:t> </a:t>
            </a:r>
            <a:r>
              <a:rPr lang="de-DE" dirty="0" err="1" smtClean="0"/>
              <a:t>done</a:t>
            </a:r>
            <a:r>
              <a:rPr lang="de-DE" dirty="0" smtClean="0"/>
              <a:t>, This </a:t>
            </a:r>
            <a:r>
              <a:rPr lang="de-DE" dirty="0" err="1" smtClean="0"/>
              <a:t>data</a:t>
            </a:r>
            <a:r>
              <a:rPr lang="de-DE" dirty="0" smtClean="0"/>
              <a:t> </a:t>
            </a:r>
            <a:r>
              <a:rPr lang="de-DE" dirty="0" err="1" smtClean="0"/>
              <a:t>has</a:t>
            </a:r>
            <a:r>
              <a:rPr lang="de-DE" dirty="0" smtClean="0"/>
              <a:t> </a:t>
            </a:r>
            <a:r>
              <a:rPr lang="de-DE" dirty="0" err="1" smtClean="0"/>
              <a:t>to</a:t>
            </a:r>
            <a:r>
              <a:rPr lang="de-DE" dirty="0" smtClean="0"/>
              <a:t> </a:t>
            </a:r>
            <a:r>
              <a:rPr lang="de-DE" dirty="0" err="1" smtClean="0"/>
              <a:t>be</a:t>
            </a:r>
            <a:r>
              <a:rPr lang="de-DE" dirty="0" smtClean="0"/>
              <a:t> </a:t>
            </a:r>
            <a:r>
              <a:rPr lang="de-DE" dirty="0" err="1" smtClean="0"/>
              <a:t>filtered</a:t>
            </a:r>
            <a:r>
              <a:rPr lang="de-DE" dirty="0" smtClean="0"/>
              <a:t>/</a:t>
            </a:r>
            <a:r>
              <a:rPr lang="de-DE" dirty="0" err="1" smtClean="0"/>
              <a:t>sliced</a:t>
            </a:r>
            <a:r>
              <a:rPr lang="de-DE" dirty="0" smtClean="0"/>
              <a:t> </a:t>
            </a:r>
            <a:r>
              <a:rPr lang="de-DE" dirty="0" err="1" smtClean="0"/>
              <a:t>to</a:t>
            </a:r>
            <a:r>
              <a:rPr lang="de-DE" dirty="0" smtClean="0"/>
              <a:t> </a:t>
            </a:r>
            <a:r>
              <a:rPr lang="de-DE" dirty="0" err="1" smtClean="0"/>
              <a:t>the</a:t>
            </a:r>
            <a:r>
              <a:rPr lang="de-DE" dirty="0" smtClean="0"/>
              <a:t> </a:t>
            </a:r>
            <a:r>
              <a:rPr lang="de-DE" dirty="0" err="1" smtClean="0"/>
              <a:t>requirement</a:t>
            </a:r>
            <a:r>
              <a:rPr lang="de-DE" dirty="0" smtClean="0"/>
              <a:t> </a:t>
            </a:r>
            <a:r>
              <a:rPr lang="de-DE" dirty="0" err="1" smtClean="0"/>
              <a:t>of</a:t>
            </a:r>
            <a:r>
              <a:rPr lang="de-DE" dirty="0" smtClean="0"/>
              <a:t> </a:t>
            </a:r>
            <a:r>
              <a:rPr lang="de-DE" dirty="0" err="1" smtClean="0"/>
              <a:t>the</a:t>
            </a:r>
            <a:r>
              <a:rPr lang="de-DE" dirty="0" smtClean="0"/>
              <a:t> </a:t>
            </a:r>
            <a:r>
              <a:rPr lang="de-DE" dirty="0" err="1" smtClean="0"/>
              <a:t>problem</a:t>
            </a:r>
            <a:r>
              <a:rPr lang="de-DE" dirty="0" smtClean="0"/>
              <a:t> </a:t>
            </a:r>
            <a:r>
              <a:rPr lang="de-DE" dirty="0" err="1" smtClean="0"/>
              <a:t>statement</a:t>
            </a:r>
            <a:r>
              <a:rPr lang="de-DE" dirty="0" smtClean="0"/>
              <a:t>.</a:t>
            </a:r>
            <a:br>
              <a:rPr lang="de-DE" dirty="0" smtClean="0"/>
            </a:br>
            <a:endParaRPr lang="de-DE" dirty="0" smtClean="0"/>
          </a:p>
          <a:p>
            <a:pPr marL="457200" lvl="1" indent="-228600">
              <a:spcBef>
                <a:spcPts val="0"/>
              </a:spcBef>
            </a:pPr>
            <a:r>
              <a:rPr lang="de-DE" dirty="0" smtClean="0"/>
              <a:t> </a:t>
            </a:r>
            <a:r>
              <a:rPr lang="de-DE" sz="2000" dirty="0" smtClean="0"/>
              <a:t>Parallel </a:t>
            </a:r>
            <a:r>
              <a:rPr lang="de-DE" sz="2000" dirty="0" err="1"/>
              <a:t>to</a:t>
            </a:r>
            <a:r>
              <a:rPr lang="de-DE" sz="2000" dirty="0"/>
              <a:t> </a:t>
            </a:r>
            <a:r>
              <a:rPr lang="de-DE" sz="2000" dirty="0" err="1"/>
              <a:t>developing</a:t>
            </a:r>
            <a:r>
              <a:rPr lang="de-DE" sz="2000" dirty="0"/>
              <a:t> </a:t>
            </a:r>
            <a:r>
              <a:rPr lang="de-DE" sz="2000" dirty="0" err="1"/>
              <a:t>new</a:t>
            </a:r>
            <a:r>
              <a:rPr lang="de-DE" sz="2000" dirty="0"/>
              <a:t> </a:t>
            </a:r>
            <a:r>
              <a:rPr lang="de-DE" sz="2000" dirty="0" err="1"/>
              <a:t>algorithms</a:t>
            </a:r>
            <a:r>
              <a:rPr lang="de-DE" sz="2000" dirty="0"/>
              <a:t>, Unit </a:t>
            </a:r>
            <a:r>
              <a:rPr lang="de-DE" sz="2000" dirty="0" err="1"/>
              <a:t>testing</a:t>
            </a:r>
            <a:r>
              <a:rPr lang="de-DE" sz="2000" dirty="0"/>
              <a:t> </a:t>
            </a:r>
            <a:r>
              <a:rPr lang="de-DE" sz="2000" dirty="0" err="1"/>
              <a:t>of</a:t>
            </a:r>
            <a:r>
              <a:rPr lang="de-DE" sz="2000" dirty="0"/>
              <a:t> </a:t>
            </a:r>
            <a:r>
              <a:rPr lang="de-DE" sz="2000" dirty="0" err="1"/>
              <a:t>each</a:t>
            </a:r>
            <a:r>
              <a:rPr lang="de-DE" sz="2000" dirty="0"/>
              <a:t> </a:t>
            </a:r>
            <a:r>
              <a:rPr lang="de-DE" sz="2000" dirty="0" err="1"/>
              <a:t>module</a:t>
            </a:r>
            <a:r>
              <a:rPr lang="de-DE" sz="2000" dirty="0"/>
              <a:t> </a:t>
            </a:r>
            <a:r>
              <a:rPr lang="de-DE" sz="2000" dirty="0" err="1"/>
              <a:t>has</a:t>
            </a:r>
            <a:r>
              <a:rPr lang="de-DE" sz="2000" dirty="0"/>
              <a:t> </a:t>
            </a:r>
            <a:r>
              <a:rPr lang="de-DE" sz="2000" dirty="0" err="1"/>
              <a:t>been</a:t>
            </a:r>
            <a:r>
              <a:rPr lang="de-DE" sz="2000" dirty="0"/>
              <a:t> </a:t>
            </a:r>
            <a:r>
              <a:rPr lang="de-DE" sz="2000" dirty="0" err="1" smtClean="0"/>
              <a:t>taking</a:t>
            </a:r>
            <a:r>
              <a:rPr lang="de-DE" sz="2000" dirty="0" smtClean="0"/>
              <a:t> </a:t>
            </a:r>
            <a:r>
              <a:rPr lang="de-DE" sz="2000" dirty="0" err="1"/>
              <a:t>place</a:t>
            </a:r>
            <a:r>
              <a:rPr lang="de-DE" sz="2000" dirty="0"/>
              <a:t>.</a:t>
            </a:r>
          </a:p>
          <a:p>
            <a:pPr marL="628650" lvl="1" indent="-171450">
              <a:buFont typeface="Arial" panose="020B0604020202020204" pitchFamily="34" charset="0"/>
              <a:buChar char="•"/>
            </a:pPr>
            <a:endParaRPr lang="de-DE" dirty="0"/>
          </a:p>
          <a:p>
            <a:pPr marL="457200" lvl="1" indent="0">
              <a:buNone/>
            </a:pPr>
            <a:endParaRPr lang="de-DE" dirty="0"/>
          </a:p>
        </p:txBody>
      </p:sp>
      <p:sp>
        <p:nvSpPr>
          <p:cNvPr id="114" name="Shape 114"/>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dirty="0" smtClean="0"/>
              <a:t>Introduction</a:t>
            </a:r>
            <a:endParaRPr lang="de-DE" dirty="0"/>
          </a:p>
        </p:txBody>
      </p:sp>
      <p:sp>
        <p:nvSpPr>
          <p:cNvPr id="7" name="Shape 9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5</a:t>
            </a:fld>
            <a:endParaRPr lang="de-DE" sz="1000" dirty="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0832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marL="457200" lvl="0" indent="-228600" rtl="0">
              <a:spcBef>
                <a:spcPts val="0"/>
              </a:spcBef>
              <a:buNone/>
            </a:pPr>
            <a:r>
              <a:rPr lang="de-DE" b="1" dirty="0" smtClean="0"/>
              <a:t>Goal and Contribution:</a:t>
            </a:r>
          </a:p>
          <a:p>
            <a:pPr marL="457200" indent="-228600">
              <a:spcBef>
                <a:spcPts val="0"/>
              </a:spcBef>
            </a:pPr>
            <a:r>
              <a:rPr lang="de-DE" dirty="0" err="1" smtClean="0"/>
              <a:t>To</a:t>
            </a:r>
            <a:r>
              <a:rPr lang="de-DE" dirty="0" smtClean="0"/>
              <a:t> </a:t>
            </a:r>
            <a:r>
              <a:rPr lang="de-DE" dirty="0" err="1" smtClean="0"/>
              <a:t>develop</a:t>
            </a:r>
            <a:r>
              <a:rPr lang="de-DE" dirty="0" smtClean="0"/>
              <a:t> </a:t>
            </a:r>
            <a:r>
              <a:rPr lang="de-DE" dirty="0" err="1" smtClean="0"/>
              <a:t>algorithms</a:t>
            </a:r>
            <a:r>
              <a:rPr lang="de-DE" dirty="0" smtClean="0"/>
              <a:t> </a:t>
            </a:r>
            <a:r>
              <a:rPr lang="de-DE" dirty="0" err="1" smtClean="0"/>
              <a:t>for</a:t>
            </a:r>
            <a:r>
              <a:rPr lang="de-DE" dirty="0" smtClean="0"/>
              <a:t> </a:t>
            </a:r>
            <a:r>
              <a:rPr lang="de-DE" dirty="0" err="1" smtClean="0"/>
              <a:t>extracting</a:t>
            </a:r>
            <a:r>
              <a:rPr lang="de-DE" dirty="0" smtClean="0"/>
              <a:t> </a:t>
            </a:r>
            <a:r>
              <a:rPr lang="de-DE" dirty="0" err="1" smtClean="0"/>
              <a:t>bulk</a:t>
            </a:r>
            <a:r>
              <a:rPr lang="de-DE" dirty="0" smtClean="0"/>
              <a:t> </a:t>
            </a:r>
            <a:r>
              <a:rPr lang="de-DE" dirty="0" err="1" smtClean="0"/>
              <a:t>amount</a:t>
            </a:r>
            <a:r>
              <a:rPr lang="de-DE" dirty="0" smtClean="0"/>
              <a:t> </a:t>
            </a:r>
            <a:r>
              <a:rPr lang="de-DE" dirty="0" err="1" smtClean="0"/>
              <a:t>of</a:t>
            </a:r>
            <a:r>
              <a:rPr lang="de-DE" dirty="0" smtClean="0"/>
              <a:t> </a:t>
            </a:r>
            <a:r>
              <a:rPr lang="de-DE" dirty="0" err="1" smtClean="0"/>
              <a:t>data</a:t>
            </a:r>
            <a:r>
              <a:rPr lang="de-DE" dirty="0" smtClean="0"/>
              <a:t> </a:t>
            </a:r>
            <a:r>
              <a:rPr lang="de-DE" dirty="0" err="1" smtClean="0"/>
              <a:t>from</a:t>
            </a:r>
            <a:r>
              <a:rPr lang="de-DE" dirty="0" smtClean="0"/>
              <a:t> </a:t>
            </a:r>
            <a:r>
              <a:rPr lang="de-DE" dirty="0" err="1" smtClean="0"/>
              <a:t>Carelink</a:t>
            </a:r>
            <a:r>
              <a:rPr lang="de-DE" dirty="0" smtClean="0"/>
              <a:t> </a:t>
            </a:r>
            <a:r>
              <a:rPr lang="de-DE" dirty="0" err="1" smtClean="0"/>
              <a:t>website</a:t>
            </a:r>
            <a:r>
              <a:rPr lang="de-DE" dirty="0" smtClean="0"/>
              <a:t>.</a:t>
            </a:r>
            <a:br>
              <a:rPr lang="de-DE" dirty="0" smtClean="0"/>
            </a:br>
            <a:endParaRPr lang="de-DE" dirty="0" smtClean="0"/>
          </a:p>
          <a:p>
            <a:pPr marL="457200" indent="-228600">
              <a:spcBef>
                <a:spcPts val="0"/>
              </a:spcBef>
            </a:pPr>
            <a:r>
              <a:rPr lang="de-DE" dirty="0" err="1" smtClean="0"/>
              <a:t>To</a:t>
            </a:r>
            <a:r>
              <a:rPr lang="de-DE" dirty="0" smtClean="0"/>
              <a:t> </a:t>
            </a:r>
            <a:r>
              <a:rPr lang="de-DE" dirty="0" err="1" smtClean="0"/>
              <a:t>develop</a:t>
            </a:r>
            <a:r>
              <a:rPr lang="de-DE" dirty="0" smtClean="0"/>
              <a:t> </a:t>
            </a:r>
            <a:r>
              <a:rPr lang="de-DE" dirty="0" err="1" smtClean="0"/>
              <a:t>algorithm</a:t>
            </a:r>
            <a:r>
              <a:rPr lang="de-DE" dirty="0" smtClean="0"/>
              <a:t> </a:t>
            </a:r>
            <a:r>
              <a:rPr lang="de-DE" dirty="0" err="1" smtClean="0"/>
              <a:t>for</a:t>
            </a:r>
            <a:r>
              <a:rPr lang="de-DE" dirty="0" smtClean="0"/>
              <a:t> </a:t>
            </a:r>
            <a:r>
              <a:rPr lang="de-DE" dirty="0" err="1" smtClean="0"/>
              <a:t>cleaning</a:t>
            </a:r>
            <a:r>
              <a:rPr lang="de-DE" dirty="0" smtClean="0"/>
              <a:t> </a:t>
            </a:r>
            <a:r>
              <a:rPr lang="de-DE" dirty="0" err="1" smtClean="0"/>
              <a:t>huge</a:t>
            </a:r>
            <a:r>
              <a:rPr lang="de-DE" dirty="0" smtClean="0"/>
              <a:t> </a:t>
            </a:r>
            <a:r>
              <a:rPr lang="de-DE" dirty="0" err="1" smtClean="0"/>
              <a:t>data</a:t>
            </a:r>
            <a:r>
              <a:rPr lang="de-DE" dirty="0" smtClean="0"/>
              <a:t> </a:t>
            </a:r>
            <a:r>
              <a:rPr lang="de-DE" dirty="0" err="1" smtClean="0"/>
              <a:t>set</a:t>
            </a:r>
            <a:r>
              <a:rPr lang="de-DE" dirty="0" smtClean="0"/>
              <a:t> </a:t>
            </a:r>
            <a:r>
              <a:rPr lang="en-US" dirty="0"/>
              <a:t>concerning</a:t>
            </a:r>
            <a:r>
              <a:rPr lang="de-DE" dirty="0" smtClean="0"/>
              <a:t> </a:t>
            </a:r>
            <a:r>
              <a:rPr lang="de-DE" dirty="0" err="1" smtClean="0"/>
              <a:t>the</a:t>
            </a:r>
            <a:r>
              <a:rPr lang="de-DE" dirty="0" smtClean="0"/>
              <a:t> </a:t>
            </a:r>
            <a:r>
              <a:rPr lang="de-DE" dirty="0" err="1" smtClean="0"/>
              <a:t>expected</a:t>
            </a:r>
            <a:r>
              <a:rPr lang="de-DE" dirty="0" smtClean="0"/>
              <a:t> </a:t>
            </a:r>
            <a:r>
              <a:rPr lang="de-DE" dirty="0" err="1" smtClean="0"/>
              <a:t>data</a:t>
            </a:r>
            <a:r>
              <a:rPr lang="de-DE" dirty="0" smtClean="0"/>
              <a:t>.</a:t>
            </a:r>
            <a:br>
              <a:rPr lang="de-DE" dirty="0" smtClean="0"/>
            </a:br>
            <a:endParaRPr lang="de-DE" dirty="0" smtClean="0"/>
          </a:p>
          <a:p>
            <a:pPr marL="457200" lvl="0" indent="-228600" rtl="0">
              <a:spcBef>
                <a:spcPts val="0"/>
              </a:spcBef>
            </a:pPr>
            <a:r>
              <a:rPr lang="de-DE" dirty="0" err="1" smtClean="0"/>
              <a:t>To</a:t>
            </a:r>
            <a:r>
              <a:rPr lang="de-DE" dirty="0" smtClean="0"/>
              <a:t> </a:t>
            </a:r>
            <a:r>
              <a:rPr lang="de-DE" dirty="0" err="1" smtClean="0"/>
              <a:t>build</a:t>
            </a:r>
            <a:r>
              <a:rPr lang="de-DE" dirty="0" smtClean="0"/>
              <a:t> </a:t>
            </a:r>
            <a:r>
              <a:rPr lang="de-DE" dirty="0" err="1" smtClean="0"/>
              <a:t>unit</a:t>
            </a:r>
            <a:r>
              <a:rPr lang="de-DE" dirty="0" smtClean="0"/>
              <a:t> </a:t>
            </a:r>
            <a:r>
              <a:rPr lang="de-DE" dirty="0" err="1" smtClean="0"/>
              <a:t>test</a:t>
            </a:r>
            <a:r>
              <a:rPr lang="de-DE" dirty="0" smtClean="0"/>
              <a:t> </a:t>
            </a:r>
            <a:r>
              <a:rPr lang="de-DE" dirty="0" err="1" smtClean="0"/>
              <a:t>cases</a:t>
            </a:r>
            <a:r>
              <a:rPr lang="de-DE" dirty="0" smtClean="0"/>
              <a:t> </a:t>
            </a:r>
            <a:r>
              <a:rPr lang="de-DE" dirty="0" err="1" smtClean="0"/>
              <a:t>for</a:t>
            </a:r>
            <a:r>
              <a:rPr lang="de-DE" dirty="0" smtClean="0"/>
              <a:t> </a:t>
            </a:r>
            <a:r>
              <a:rPr lang="de-DE" dirty="0" err="1" smtClean="0"/>
              <a:t>data</a:t>
            </a:r>
            <a:r>
              <a:rPr lang="de-DE" dirty="0" smtClean="0"/>
              <a:t> </a:t>
            </a:r>
            <a:r>
              <a:rPr lang="de-DE" dirty="0" err="1" smtClean="0"/>
              <a:t>extraction</a:t>
            </a:r>
            <a:r>
              <a:rPr lang="de-DE" dirty="0" smtClean="0"/>
              <a:t> </a:t>
            </a:r>
            <a:r>
              <a:rPr lang="de-DE" dirty="0" err="1" smtClean="0"/>
              <a:t>and</a:t>
            </a:r>
            <a:r>
              <a:rPr lang="de-DE" dirty="0" smtClean="0"/>
              <a:t> </a:t>
            </a:r>
            <a:r>
              <a:rPr lang="de-DE" dirty="0" err="1" smtClean="0"/>
              <a:t>data</a:t>
            </a:r>
            <a:r>
              <a:rPr lang="de-DE" dirty="0" smtClean="0"/>
              <a:t> </a:t>
            </a:r>
            <a:r>
              <a:rPr lang="de-DE" dirty="0" err="1" smtClean="0"/>
              <a:t>cleaning</a:t>
            </a:r>
            <a:r>
              <a:rPr lang="de-DE" dirty="0" smtClean="0"/>
              <a:t> </a:t>
            </a:r>
            <a:r>
              <a:rPr lang="de-DE" dirty="0" err="1" smtClean="0"/>
              <a:t>algorithms</a:t>
            </a:r>
            <a:r>
              <a:rPr lang="de-DE" dirty="0" smtClean="0"/>
              <a:t>.</a:t>
            </a:r>
            <a:endParaRPr lang="de-DE" dirty="0" smtClean="0"/>
          </a:p>
          <a:p>
            <a:pPr marL="457200" lvl="0" indent="-228600" rtl="0">
              <a:spcBef>
                <a:spcPts val="0"/>
              </a:spcBef>
            </a:pPr>
            <a:endParaRPr lang="de-DE" dirty="0" smtClean="0"/>
          </a:p>
          <a:p>
            <a:pPr marL="457200" lvl="0" indent="-228600" rtl="0">
              <a:spcBef>
                <a:spcPts val="0"/>
              </a:spcBef>
            </a:pPr>
            <a:endParaRPr lang="de-DE" dirty="0"/>
          </a:p>
        </p:txBody>
      </p:sp>
      <p:sp>
        <p:nvSpPr>
          <p:cNvPr id="122" name="Shape 122"/>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dirty="0" smtClean="0"/>
              <a:t>Introduction</a:t>
            </a:r>
            <a:endParaRPr lang="de-DE" dirty="0"/>
          </a:p>
        </p:txBody>
      </p:sp>
      <p:sp>
        <p:nvSpPr>
          <p:cNvPr id="5" name="Shape 92"/>
          <p:cNvSpPr txBox="1">
            <a:spLocks noGrp="1"/>
          </p:cNvSpPr>
          <p:nvPr>
            <p:ph type="sldNum" idx="12"/>
          </p:nvPr>
        </p:nvSpPr>
        <p:spPr>
          <a:xfrm>
            <a:off x="8467725" y="6581775"/>
            <a:ext cx="461963" cy="20478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6</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93932" y="3276600"/>
            <a:ext cx="3886200" cy="685800"/>
          </a:xfrm>
        </p:spPr>
        <p:txBody>
          <a:bodyPr/>
          <a:lstStyle/>
          <a:p>
            <a:pPr marL="152401" indent="0">
              <a:buNone/>
            </a:pPr>
            <a:r>
              <a:rPr lang="de-DE" sz="3600" dirty="0" smtClean="0"/>
              <a:t>Crawler </a:t>
            </a:r>
            <a:r>
              <a:rPr lang="de-DE" sz="3600" dirty="0" err="1"/>
              <a:t>Algorithm</a:t>
            </a:r>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7</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2062904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de-DE" dirty="0" err="1" smtClean="0"/>
              <a:t>Carelink</a:t>
            </a:r>
            <a:r>
              <a:rPr lang="de-DE" dirty="0" smtClean="0"/>
              <a:t> Website:</a:t>
            </a:r>
            <a:endParaRPr lang="en-US" dirty="0" smtClean="0"/>
          </a:p>
          <a:p>
            <a:r>
              <a:rPr lang="en-US" dirty="0" smtClean="0"/>
              <a:t>This </a:t>
            </a:r>
            <a:r>
              <a:rPr lang="en-US" dirty="0"/>
              <a:t>Web-based system is designed to help you take information from all of your diabetes management tools – your insulin pump, continuous glucose monitor, blood glucose meter(s), and logbook – and organize it into easy-to-read charts, graphs and tables. </a:t>
            </a:r>
            <a:endParaRPr lang="en-US" dirty="0" smtClean="0"/>
          </a:p>
          <a:p>
            <a:r>
              <a:rPr lang="en-US" dirty="0" smtClean="0"/>
              <a:t>These </a:t>
            </a:r>
            <a:r>
              <a:rPr lang="en-US" dirty="0"/>
              <a:t>reports can help you and your healthcare provider discover trends and other information that can lead to improved therapy management for greater control</a:t>
            </a:r>
            <a:r>
              <a:rPr lang="en-US" dirty="0" smtClean="0"/>
              <a:t>.</a:t>
            </a:r>
          </a:p>
          <a:p>
            <a:pPr marL="152401"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8</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a:t>Proof </a:t>
            </a:r>
            <a:r>
              <a:rPr lang="de-DE" dirty="0" err="1"/>
              <a:t>of</a:t>
            </a:r>
            <a:r>
              <a:rPr lang="de-DE" dirty="0"/>
              <a:t> </a:t>
            </a:r>
            <a:r>
              <a:rPr lang="de-DE" dirty="0" err="1"/>
              <a:t>Concept</a:t>
            </a:r>
            <a:r>
              <a:rPr lang="de-DE" dirty="0"/>
              <a:t>- Crawler</a:t>
            </a:r>
            <a:endParaRPr lang="en-IN" dirty="0"/>
          </a:p>
        </p:txBody>
      </p:sp>
      <p:sp>
        <p:nvSpPr>
          <p:cNvPr id="5" name="TextBox 4"/>
          <p:cNvSpPr txBox="1"/>
          <p:nvPr/>
        </p:nvSpPr>
        <p:spPr>
          <a:xfrm>
            <a:off x="5943600" y="6550223"/>
            <a:ext cx="2362200" cy="307777"/>
          </a:xfrm>
          <a:prstGeom prst="rect">
            <a:avLst/>
          </a:prstGeom>
          <a:noFill/>
        </p:spPr>
        <p:txBody>
          <a:bodyPr wrap="square" rtlCol="0">
            <a:spAutoFit/>
          </a:bodyPr>
          <a:lstStyle/>
          <a:p>
            <a:r>
              <a:rPr lang="en-US" i="1" u="sng" dirty="0">
                <a:solidFill>
                  <a:srgbClr val="0070C0"/>
                </a:solidFill>
              </a:rPr>
              <a:t>https://carelink.minimed.eu/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9</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a:t>Proof </a:t>
            </a:r>
            <a:r>
              <a:rPr lang="de-DE" dirty="0" err="1"/>
              <a:t>of</a:t>
            </a:r>
            <a:r>
              <a:rPr lang="de-DE" dirty="0"/>
              <a:t> </a:t>
            </a:r>
            <a:r>
              <a:rPr lang="de-DE" dirty="0" err="1"/>
              <a:t>Concept</a:t>
            </a:r>
            <a:r>
              <a:rPr lang="de-DE" dirty="0"/>
              <a:t>- Crawler</a:t>
            </a:r>
            <a:endParaRPr lang="en-IN" dirty="0"/>
          </a:p>
        </p:txBody>
      </p:sp>
      <p:sp>
        <p:nvSpPr>
          <p:cNvPr id="5" name="TextBox 4"/>
          <p:cNvSpPr txBox="1"/>
          <p:nvPr/>
        </p:nvSpPr>
        <p:spPr>
          <a:xfrm>
            <a:off x="5943600" y="6550223"/>
            <a:ext cx="2523506" cy="307777"/>
          </a:xfrm>
          <a:prstGeom prst="rect">
            <a:avLst/>
          </a:prstGeom>
          <a:noFill/>
        </p:spPr>
        <p:txBody>
          <a:bodyPr wrap="square" rtlCol="0">
            <a:spAutoFit/>
          </a:bodyPr>
          <a:lstStyle/>
          <a:p>
            <a:r>
              <a:rPr lang="en-US" i="1" u="sng" dirty="0">
                <a:solidFill>
                  <a:srgbClr val="0070C0"/>
                </a:solidFill>
              </a:rPr>
              <a:t>https://carelink.minimed.eu/</a:t>
            </a:r>
          </a:p>
        </p:txBody>
      </p:sp>
      <p:pic>
        <p:nvPicPr>
          <p:cNvPr id="6" name="Picture 5"/>
          <p:cNvPicPr>
            <a:picLocks noChangeAspect="1"/>
          </p:cNvPicPr>
          <p:nvPr/>
        </p:nvPicPr>
        <p:blipFill>
          <a:blip r:embed="rId2"/>
          <a:stretch>
            <a:fillRect/>
          </a:stretch>
        </p:blipFill>
        <p:spPr>
          <a:xfrm>
            <a:off x="381000" y="1411316"/>
            <a:ext cx="4876800" cy="4197685"/>
          </a:xfrm>
          <a:prstGeom prst="rect">
            <a:avLst/>
          </a:prstGeom>
        </p:spPr>
      </p:pic>
      <p:sp>
        <p:nvSpPr>
          <p:cNvPr id="7" name="TextBox 6"/>
          <p:cNvSpPr txBox="1"/>
          <p:nvPr/>
        </p:nvSpPr>
        <p:spPr>
          <a:xfrm>
            <a:off x="5410200" y="1524000"/>
            <a:ext cx="3352800" cy="2800767"/>
          </a:xfrm>
          <a:prstGeom prst="rect">
            <a:avLst/>
          </a:prstGeom>
          <a:noFill/>
        </p:spPr>
        <p:txBody>
          <a:bodyPr wrap="square" rtlCol="0">
            <a:spAutoFit/>
          </a:bodyPr>
          <a:lstStyle/>
          <a:p>
            <a:pPr marL="285750" indent="-285750">
              <a:buFont typeface="Arial" panose="020B0604020202020204" pitchFamily="34" charset="0"/>
              <a:buChar char="•"/>
            </a:pPr>
            <a:r>
              <a:rPr lang="de-DE" sz="1600" dirty="0" smtClean="0">
                <a:solidFill>
                  <a:srgbClr val="243572"/>
                </a:solidFill>
                <a:latin typeface="Calibri"/>
                <a:ea typeface="Calibri"/>
                <a:cs typeface="Calibri"/>
                <a:sym typeface="Calibri"/>
              </a:rPr>
              <a:t>Report </a:t>
            </a:r>
            <a:r>
              <a:rPr lang="de-DE" sz="1600" dirty="0" err="1" smtClean="0">
                <a:solidFill>
                  <a:srgbClr val="243572"/>
                </a:solidFill>
                <a:latin typeface="Calibri"/>
                <a:ea typeface="Calibri"/>
                <a:cs typeface="Calibri"/>
                <a:sym typeface="Calibri"/>
              </a:rPr>
              <a:t>page</a:t>
            </a:r>
            <a:r>
              <a:rPr lang="de-DE" sz="1600" dirty="0" smtClean="0">
                <a:solidFill>
                  <a:srgbClr val="243572"/>
                </a:solidFill>
                <a:latin typeface="Calibri"/>
                <a:ea typeface="Calibri"/>
                <a:cs typeface="Calibri"/>
                <a:sym typeface="Calibri"/>
              </a:rPr>
              <a:t> in </a:t>
            </a:r>
            <a:r>
              <a:rPr lang="de-DE" sz="1600" dirty="0" err="1" smtClean="0">
                <a:solidFill>
                  <a:srgbClr val="243572"/>
                </a:solidFill>
                <a:latin typeface="Calibri"/>
                <a:ea typeface="Calibri"/>
                <a:cs typeface="Calibri"/>
                <a:sym typeface="Calibri"/>
              </a:rPr>
              <a:t>browser</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from</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where</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report</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has</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to</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be</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fetched</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is</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shown</a:t>
            </a:r>
            <a:r>
              <a:rPr lang="de-DE" sz="1600" dirty="0" smtClean="0">
                <a:solidFill>
                  <a:srgbClr val="243572"/>
                </a:solidFill>
                <a:latin typeface="Calibri"/>
                <a:ea typeface="Calibri"/>
                <a:cs typeface="Calibri"/>
                <a:sym typeface="Calibri"/>
              </a:rPr>
              <a:t> in </a:t>
            </a:r>
            <a:r>
              <a:rPr lang="de-DE" sz="1600" dirty="0" err="1" smtClean="0">
                <a:solidFill>
                  <a:srgbClr val="243572"/>
                </a:solidFill>
                <a:latin typeface="Calibri"/>
                <a:ea typeface="Calibri"/>
                <a:cs typeface="Calibri"/>
                <a:sym typeface="Calibri"/>
              </a:rPr>
              <a:t>screenshot</a:t>
            </a:r>
            <a:r>
              <a:rPr lang="de-DE" sz="1600" dirty="0" smtClean="0">
                <a:solidFill>
                  <a:srgbClr val="243572"/>
                </a:solidFill>
                <a:latin typeface="Calibri"/>
                <a:ea typeface="Calibri"/>
                <a:cs typeface="Calibri"/>
                <a:sym typeface="Calibri"/>
              </a:rPr>
              <a:t>.</a:t>
            </a:r>
          </a:p>
          <a:p>
            <a:endParaRPr lang="de-DE" sz="1600" dirty="0">
              <a:solidFill>
                <a:srgbClr val="243572"/>
              </a:solidFill>
              <a:latin typeface="Calibri"/>
              <a:ea typeface="Calibri"/>
              <a:cs typeface="Calibri"/>
              <a:sym typeface="Calibri"/>
            </a:endParaRPr>
          </a:p>
          <a:p>
            <a:pPr marL="285750" indent="-285750">
              <a:buFont typeface="Arial" panose="020B0604020202020204" pitchFamily="34" charset="0"/>
              <a:buChar char="•"/>
            </a:pP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reach</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this</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Page, User </a:t>
            </a:r>
            <a:r>
              <a:rPr lang="de-DE" sz="1600" dirty="0" err="1">
                <a:solidFill>
                  <a:srgbClr val="243572"/>
                </a:solidFill>
                <a:latin typeface="Calibri"/>
                <a:ea typeface="Calibri"/>
                <a:cs typeface="Calibri"/>
                <a:sym typeface="Calibri"/>
              </a:rPr>
              <a:t>has</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Login </a:t>
            </a:r>
            <a:r>
              <a:rPr lang="de-DE" sz="1600" dirty="0" err="1">
                <a:solidFill>
                  <a:srgbClr val="243572"/>
                </a:solidFill>
                <a:latin typeface="Calibri"/>
                <a:ea typeface="Calibri"/>
                <a:cs typeface="Calibri"/>
                <a:sym typeface="Calibri"/>
              </a:rPr>
              <a:t>into</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Website</a:t>
            </a:r>
            <a:r>
              <a:rPr lang="de-DE" sz="1600" dirty="0" smtClean="0">
                <a:solidFill>
                  <a:srgbClr val="243572"/>
                </a:solidFill>
                <a:latin typeface="Calibri"/>
                <a:ea typeface="Calibri"/>
                <a:cs typeface="Calibri"/>
                <a:sym typeface="Calibri"/>
              </a:rPr>
              <a:t>.</a:t>
            </a:r>
            <a:br>
              <a:rPr lang="de-DE" sz="1600" dirty="0" smtClean="0">
                <a:solidFill>
                  <a:srgbClr val="243572"/>
                </a:solidFill>
                <a:latin typeface="Calibri"/>
                <a:ea typeface="Calibri"/>
                <a:cs typeface="Calibri"/>
                <a:sym typeface="Calibri"/>
              </a:rPr>
            </a:br>
            <a:endParaRPr lang="de-DE" sz="1600" dirty="0">
              <a:solidFill>
                <a:srgbClr val="243572"/>
              </a:solidFill>
              <a:latin typeface="Calibri"/>
              <a:ea typeface="Calibri"/>
              <a:cs typeface="Calibri"/>
              <a:sym typeface="Calibri"/>
            </a:endParaRPr>
          </a:p>
          <a:p>
            <a:pPr marL="285750" indent="-285750">
              <a:buFont typeface="Arial" panose="020B0604020202020204" pitchFamily="34" charset="0"/>
              <a:buChar char="•"/>
            </a:pPr>
            <a:r>
              <a:rPr lang="de-DE" sz="1600" dirty="0" err="1">
                <a:solidFill>
                  <a:srgbClr val="243572"/>
                </a:solidFill>
                <a:latin typeface="Calibri"/>
                <a:ea typeface="Calibri"/>
                <a:cs typeface="Calibri"/>
                <a:sym typeface="Calibri"/>
              </a:rPr>
              <a:t>We</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need</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Program</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logic</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bypass</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the</a:t>
            </a:r>
            <a:r>
              <a:rPr lang="de-DE" sz="1600" dirty="0" smtClean="0">
                <a:solidFill>
                  <a:srgbClr val="243572"/>
                </a:solidFill>
                <a:latin typeface="Calibri"/>
                <a:ea typeface="Calibri"/>
                <a:cs typeface="Calibri"/>
                <a:sym typeface="Calibri"/>
              </a:rPr>
              <a:t> User Agent </a:t>
            </a:r>
            <a:r>
              <a:rPr lang="de-DE" sz="1600" dirty="0" err="1" smtClean="0">
                <a:solidFill>
                  <a:srgbClr val="243572"/>
                </a:solidFill>
                <a:latin typeface="Calibri"/>
                <a:ea typeface="Calibri"/>
                <a:cs typeface="Calibri"/>
                <a:sym typeface="Calibri"/>
              </a:rPr>
              <a:t>which</a:t>
            </a:r>
            <a:r>
              <a:rPr lang="de-DE" sz="1600" dirty="0" smtClean="0">
                <a:solidFill>
                  <a:srgbClr val="243572"/>
                </a:solidFill>
                <a:latin typeface="Calibri"/>
                <a:ea typeface="Calibri"/>
                <a:cs typeface="Calibri"/>
                <a:sym typeface="Calibri"/>
              </a:rPr>
              <a:t> </a:t>
            </a:r>
            <a:r>
              <a:rPr lang="de-DE" sz="1600" dirty="0">
                <a:solidFill>
                  <a:srgbClr val="243572"/>
                </a:solidFill>
                <a:latin typeface="Calibri"/>
                <a:ea typeface="Calibri"/>
                <a:cs typeface="Calibri"/>
                <a:sym typeface="Calibri"/>
              </a:rPr>
              <a:t>will </a:t>
            </a:r>
            <a:r>
              <a:rPr lang="de-DE" sz="1600" dirty="0" err="1">
                <a:solidFill>
                  <a:srgbClr val="243572"/>
                </a:solidFill>
                <a:latin typeface="Calibri"/>
                <a:ea typeface="Calibri"/>
                <a:cs typeface="Calibri"/>
                <a:sym typeface="Calibri"/>
              </a:rPr>
              <a:t>use</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Cookies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keep</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Session </a:t>
            </a:r>
            <a:r>
              <a:rPr lang="de-DE" sz="1600" dirty="0" err="1" smtClean="0">
                <a:solidFill>
                  <a:srgbClr val="243572"/>
                </a:solidFill>
                <a:latin typeface="Calibri"/>
                <a:ea typeface="Calibri"/>
                <a:cs typeface="Calibri"/>
                <a:sym typeface="Calibri"/>
              </a:rPr>
              <a:t>and</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download</a:t>
            </a:r>
            <a:r>
              <a:rPr lang="de-DE" sz="1600" dirty="0" smtClean="0">
                <a:solidFill>
                  <a:srgbClr val="243572"/>
                </a:solidFill>
                <a:latin typeface="Calibri"/>
                <a:ea typeface="Calibri"/>
                <a:cs typeface="Calibri"/>
                <a:sym typeface="Calibri"/>
              </a:rPr>
              <a:t> in </a:t>
            </a:r>
            <a:r>
              <a:rPr lang="de-DE" sz="1600" dirty="0" err="1" smtClean="0">
                <a:solidFill>
                  <a:srgbClr val="243572"/>
                </a:solidFill>
                <a:latin typeface="Calibri"/>
                <a:ea typeface="Calibri"/>
                <a:cs typeface="Calibri"/>
                <a:sym typeface="Calibri"/>
              </a:rPr>
              <a:t>bulk</a:t>
            </a:r>
            <a:r>
              <a:rPr lang="de-DE" sz="1600" dirty="0" smtClean="0">
                <a:solidFill>
                  <a:srgbClr val="243572"/>
                </a:solidFill>
                <a:latin typeface="Calibri"/>
                <a:ea typeface="Calibri"/>
                <a:cs typeface="Calibri"/>
                <a:sym typeface="Calibri"/>
              </a:rPr>
              <a:t>.</a:t>
            </a:r>
            <a:endParaRPr lang="en-US" sz="1600" dirty="0">
              <a:solidFill>
                <a:srgbClr val="243572"/>
              </a:solidFill>
              <a:latin typeface="Calibri"/>
              <a:ea typeface="Calibri"/>
              <a:cs typeface="Calibri"/>
              <a:sym typeface="Calibri"/>
            </a:endParaRPr>
          </a:p>
        </p:txBody>
      </p:sp>
    </p:spTree>
    <p:extLst>
      <p:ext uri="{BB962C8B-B14F-4D97-AF65-F5344CB8AC3E}">
        <p14:creationId xmlns:p14="http://schemas.microsoft.com/office/powerpoint/2010/main" val="856676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TK-2011VorschlagImmi1">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2536</TotalTime>
  <Words>3105</Words>
  <Application>Microsoft Office PowerPoint</Application>
  <PresentationFormat>On-screen Show (4:3)</PresentationFormat>
  <Paragraphs>397</Paragraphs>
  <Slides>37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Noto Sans Symbols</vt:lpstr>
      <vt:lpstr>Wingdings</vt:lpstr>
      <vt:lpstr>Vorlage-TK-2011VorschlagImmi1</vt:lpstr>
      <vt:lpstr>OpenDiabetesVault: Data Gathering and Data Slicing Algorithms</vt:lpstr>
      <vt:lpstr>CONTENT</vt:lpstr>
      <vt:lpstr>Introduction</vt:lpstr>
      <vt:lpstr>Introduction</vt:lpstr>
      <vt:lpstr>Introduction</vt:lpstr>
      <vt:lpstr>Introduction</vt:lpstr>
      <vt:lpstr>PowerPoint Presentation</vt:lpstr>
      <vt:lpstr>Proof of Concept- Crawler</vt:lpstr>
      <vt:lpstr>Proof of Concept- Crawler</vt:lpstr>
      <vt:lpstr>Crawler – Technologies used</vt:lpstr>
      <vt:lpstr>Crawler – Jsoup</vt:lpstr>
      <vt:lpstr>Proof of Concept- Crawler</vt:lpstr>
      <vt:lpstr>Proof of Concept- Crawler</vt:lpstr>
      <vt:lpstr>PowerPoint Presentation</vt:lpstr>
      <vt:lpstr>Applet Wrapper</vt:lpstr>
      <vt:lpstr>Applet Wrapper-Browser automation Tools</vt:lpstr>
      <vt:lpstr>Applet Wrapper-Selenium</vt:lpstr>
      <vt:lpstr>Proof of concept-Applet Wrapper</vt:lpstr>
      <vt:lpstr>Proof of concept-Applet Wrapper</vt:lpstr>
      <vt:lpstr>Proof of concept-Applet Wrapper</vt:lpstr>
      <vt:lpstr>Applet Wrapper- Validating options</vt:lpstr>
      <vt:lpstr>PowerPoint Presentation</vt:lpstr>
      <vt:lpstr>Combining Crawler and Wrapper</vt:lpstr>
      <vt:lpstr>Options to run a Java program</vt:lpstr>
      <vt:lpstr>Config file Example</vt:lpstr>
      <vt:lpstr>PowerPoint Presentation</vt:lpstr>
      <vt:lpstr>OpenVault Architecture</vt:lpstr>
      <vt:lpstr>Data Filtering</vt:lpstr>
      <vt:lpstr>Data Filtering- Types</vt:lpstr>
      <vt:lpstr>Data Filtering- Types</vt:lpstr>
      <vt:lpstr>Data Filtering- Types</vt:lpstr>
      <vt:lpstr>Data Slicer</vt:lpstr>
      <vt:lpstr>Data Slicer- Implementation</vt:lpstr>
      <vt:lpstr>PowerPoint Presentation</vt:lpstr>
      <vt:lpstr>Unit Testing</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and Comparison: Complexity Reduction in Graphs to Support the Visualization of Big Data</dc:title>
  <dc:creator>Vamsi Krishna Sripathi</dc:creator>
  <cp:lastModifiedBy>Ankush Chikhale</cp:lastModifiedBy>
  <cp:revision>471</cp:revision>
  <dcterms:modified xsi:type="dcterms:W3CDTF">2017-09-14T14:09:47Z</dcterms:modified>
</cp:coreProperties>
</file>