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Oswald Medium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hwhTeuHonIYReDgAQTk4erqq2Q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swald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OswaldMedium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f192adc75_0_29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f192adc75_0_2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f192adc75_0_3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f192adc75_0_3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f192adc75_0_2944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0f192adc75_0_2944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30f192adc75_0_2944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30f192adc75_0_29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0f192adc75_0_2989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0f192adc75_0_2989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30f192adc75_0_298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f192adc75_0_299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0f192adc75_0_2949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0f192adc75_0_2949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0f192adc75_0_2949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30f192adc75_0_29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0f192adc75_0_295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0f192adc75_0_295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0f192adc75_0_295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0f192adc75_0_295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30f192adc75_0_295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30f192adc75_0_29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0f192adc75_0_2961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30f192adc75_0_2961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30f192adc75_0_2961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30f192adc75_0_2961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30f192adc75_0_29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0f192adc75_0_2967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0f192adc75_0_2967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30f192adc75_0_29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0f192adc75_0_2971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0f192adc75_0_2971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30f192adc75_0_2971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30f192adc75_0_297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f192adc75_0_2976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30f192adc75_0_29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f192adc75_0_297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0f192adc75_0_297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0f192adc75_0_297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30f192adc75_0_297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30f192adc75_0_29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f192adc75_0_2985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0f192adc75_0_2985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30f192adc75_0_298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f192adc75_0_29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30f192adc75_0_29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0f192adc75_0_29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ciencedirect.com/science/article/pii/S2772818623000200" TargetMode="External"/><Relationship Id="rId10" Type="http://schemas.openxmlformats.org/officeDocument/2006/relationships/hyperlink" Target="https://ieeexplore.ieee.org/document/10151338" TargetMode="External"/><Relationship Id="rId13" Type="http://schemas.openxmlformats.org/officeDocument/2006/relationships/hyperlink" Target="https://www.mdpi.com/2076-3417/14/13/5735" TargetMode="External"/><Relationship Id="rId12" Type="http://schemas.openxmlformats.org/officeDocument/2006/relationships/hyperlink" Target="https://www.sciencedirect.com/science/article/pii/S277281862300020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1016/j.procs.2024.03.002" TargetMode="External"/><Relationship Id="rId4" Type="http://schemas.openxmlformats.org/officeDocument/2006/relationships/hyperlink" Target="https://doi.org/10.1016/j.procs.2024.03.002" TargetMode="External"/><Relationship Id="rId9" Type="http://schemas.openxmlformats.org/officeDocument/2006/relationships/hyperlink" Target="https://ieeexplore.ieee.org/document/10151338" TargetMode="External"/><Relationship Id="rId15" Type="http://schemas.openxmlformats.org/officeDocument/2006/relationships/hyperlink" Target="https://arxiv.org/abs/2011.04166" TargetMode="External"/><Relationship Id="rId14" Type="http://schemas.openxmlformats.org/officeDocument/2006/relationships/hyperlink" Target="https://www.mdpi.com/2076-3417/14/13/5735" TargetMode="External"/><Relationship Id="rId16" Type="http://schemas.openxmlformats.org/officeDocument/2006/relationships/hyperlink" Target="https://arxiv.org/abs/2011.04166" TargetMode="External"/><Relationship Id="rId5" Type="http://schemas.openxmlformats.org/officeDocument/2006/relationships/hyperlink" Target="https://doi.org/10.1016/S0164-1212(01)00157-8" TargetMode="External"/><Relationship Id="rId6" Type="http://schemas.openxmlformats.org/officeDocument/2006/relationships/hyperlink" Target="https://doi.org/10.1016/S0164-1212(01)00157-8" TargetMode="External"/><Relationship Id="rId7" Type="http://schemas.openxmlformats.org/officeDocument/2006/relationships/hyperlink" Target="https://doi.org/10.1016/j.ijpe.2023.102912" TargetMode="External"/><Relationship Id="rId8" Type="http://schemas.openxmlformats.org/officeDocument/2006/relationships/hyperlink" Target="https://doi.org/10.1016/j.ijpe.2023.1029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f192adc75_0_2995"/>
          <p:cNvSpPr txBox="1"/>
          <p:nvPr>
            <p:ph type="title"/>
          </p:nvPr>
        </p:nvSpPr>
        <p:spPr>
          <a:xfrm>
            <a:off x="311700" y="414829"/>
            <a:ext cx="85206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Leveraging Predictive Analytics to Revolutionize Inventory Management in Online Retail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ct val="34859"/>
              <a:buNone/>
            </a:pPr>
            <a:r>
              <a:t/>
            </a:r>
            <a:endParaRPr b="1" sz="284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g30f192adc75_0_2995"/>
          <p:cNvSpPr txBox="1"/>
          <p:nvPr/>
        </p:nvSpPr>
        <p:spPr>
          <a:xfrm>
            <a:off x="397150" y="1843050"/>
            <a:ext cx="82578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 Medium"/>
                <a:ea typeface="Oswald Medium"/>
                <a:cs typeface="Oswald Medium"/>
                <a:sym typeface="Oswald Medium"/>
              </a:rPr>
              <a:t>Author: Prashant Chikhalia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 Medium"/>
                <a:ea typeface="Oswald Medium"/>
                <a:cs typeface="Oswald Medium"/>
                <a:sym typeface="Oswald Medium"/>
              </a:rPr>
              <a:t>Affiliation: Pace University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 Medium"/>
                <a:ea typeface="Oswald Medium"/>
                <a:cs typeface="Oswald Medium"/>
                <a:sym typeface="Oswald Medium"/>
              </a:rPr>
              <a:t>Email: pc84184n@pace.edu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 Medium"/>
                <a:ea typeface="Oswald Medium"/>
                <a:cs typeface="Oswald Medium"/>
                <a:sym typeface="Oswald Medium"/>
              </a:rPr>
              <a:t>GitHub: https://github.com/chikhaliap10/CS668.git</a:t>
            </a:r>
            <a:endParaRPr sz="20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/>
        </p:nvSpPr>
        <p:spPr>
          <a:xfrm>
            <a:off x="301775" y="1371600"/>
            <a:ext cx="8385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primary problem is optimizing inventory and enhancing sales forecasting.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Current challenges include demand prediction, which leads to stockouts or overstock.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Goal: Develop a predictive model for inventory planning.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"/>
          <p:cNvSpPr txBox="1"/>
          <p:nvPr>
            <p:ph type="title"/>
          </p:nvPr>
        </p:nvSpPr>
        <p:spPr>
          <a:xfrm>
            <a:off x="311700" y="719630"/>
            <a:ext cx="852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457200" y="45720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Research Questions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99250" y="1371600"/>
            <a:ext cx="8187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factors influence online retail purchasing behavior?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 historical data predict future sales trends?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How do seasonal patterns affect sales?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strategies reduce overstock and prevent stockouts?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/>
        </p:nvSpPr>
        <p:spPr>
          <a:xfrm>
            <a:off x="457200" y="45720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Literature Review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457200" y="1084600"/>
            <a:ext cx="8229600" cy="55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Key Findings &amp; Insights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Time-Series Demand Forecasting with Ensemble Deep Learning: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○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Models significantly enhance prediction accuracy for inventory optimization but demand high computational resources (Seyedan et al., 2023).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Deep Q-Learning for Stock Balance: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○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Effective for adjusting stock policies, although data-intensive (Kayali &amp; Turgay, 2023).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ES-C-T Model for Intermittent Retail Demand: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○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Outperforms traditional methods, yet struggles with volatility in demand (Erjiang et al., 2024).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Hybrid Models for E-commerce Product Management: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○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Integrating genetic algorithms with forecasting enhances accuracy, especially in B2C e-commerce environments (Yüregir et al., 2024).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Application to Current Work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Positioning: Focus on combining ensemble approaches and hybrid models for robust demand forecasting.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Identified Needs: Efficient data processing solutions to handle high computational demands in real-time forecasting.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57200" y="45720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308625" y="1371600"/>
            <a:ext cx="4114800" cy="5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Link to the Data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https://archive.ics.uci.edu/dataset/352/online+retail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Description: 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This dataset contains historical sales data from an online retail business operating in the United Kingdom. The data spans transactions recorded from December 1, 2010.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Size: </a:t>
            </a: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Approximately 540,000 rows (depending on the full dataset structure).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Parameters: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InvoiceNo: Unique identifier for each transaction.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StockCode: Product code.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Description: Details of the product sold.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Quantity: Number of items sold.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InvoiceDate: Date and time of the transaction.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UnitPrice: Price per unit.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CustomerID: Unique identifier for the customer.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-US" sz="1300">
                <a:latin typeface="Oswald"/>
                <a:ea typeface="Oswald"/>
                <a:cs typeface="Oswald"/>
                <a:sym typeface="Oswald"/>
              </a:rPr>
              <a:t>Country: Country where the customer resides.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0250"/>
            <a:ext cx="4419602" cy="490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f192adc75_0_3022"/>
          <p:cNvSpPr txBox="1"/>
          <p:nvPr>
            <p:ph type="title"/>
          </p:nvPr>
        </p:nvSpPr>
        <p:spPr>
          <a:xfrm>
            <a:off x="311700" y="294105"/>
            <a:ext cx="8520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EDA &amp; Methodology</a:t>
            </a:r>
            <a:endParaRPr b="1"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0f192adc75_0_3022"/>
          <p:cNvSpPr txBox="1"/>
          <p:nvPr/>
        </p:nvSpPr>
        <p:spPr>
          <a:xfrm>
            <a:off x="267200" y="939400"/>
            <a:ext cx="85206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Preliminary EDA Findings: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Oswald"/>
                <a:ea typeface="Oswald"/>
                <a:cs typeface="Oswald"/>
                <a:sym typeface="Oswald"/>
              </a:rPr>
              <a:t>Dataset Summary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: Conducted an initial review of the dataset, focusing on important features like </a:t>
            </a:r>
            <a:r>
              <a:rPr lang="en-US" sz="15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InvoiceNo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US" sz="15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StockCode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US" sz="15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Quantity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US" sz="15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UnitPrice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, and </a:t>
            </a:r>
            <a:r>
              <a:rPr lang="en-US" sz="15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InvoiceDate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Oswald"/>
                <a:ea typeface="Oswald"/>
                <a:cs typeface="Oswald"/>
                <a:sym typeface="Oswald"/>
              </a:rPr>
              <a:t>Handling Missing Data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: Found and addressed missing entries in </a:t>
            </a:r>
            <a:r>
              <a:rPr lang="en-US" sz="15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CustomerID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Description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 columns.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Oswald"/>
                <a:ea typeface="Oswald"/>
                <a:cs typeface="Oswald"/>
                <a:sym typeface="Oswald"/>
              </a:rPr>
              <a:t>Duplicates Removal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: Removed duplicate entries to enhance data accuracy and consistency.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Oswald"/>
                <a:ea typeface="Oswald"/>
                <a:cs typeface="Oswald"/>
                <a:sym typeface="Oswald"/>
              </a:rPr>
              <a:t>Distribution Patterns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: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Quantity, Unit Price, and Revenue: Observed that these variables are right-skewed. Most transactions involve smaller quantities, lower prices, and modest revenue, with a few large outliers.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Country Insights: Noted that the United Kingdom accounts for the majority of transactions, while other countries have lower but notable contributions.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/>
        </p:nvSpPr>
        <p:spPr>
          <a:xfrm>
            <a:off x="457200" y="8115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EDA &amp; Methodology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499250" y="1371600"/>
            <a:ext cx="81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0" y="666150"/>
            <a:ext cx="8839199" cy="238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1385400" y="3047125"/>
            <a:ext cx="63732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Distribution of Quantity and Unit Price in Transactions</a:t>
            </a:r>
            <a:endParaRPr b="1"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32925"/>
            <a:ext cx="4419601" cy="2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3432925"/>
            <a:ext cx="4267200" cy="274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5645225" y="6174300"/>
            <a:ext cx="3437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Distribution of Revenue per Transaction</a:t>
            </a:r>
            <a:endParaRPr b="1"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967825" y="6174300"/>
            <a:ext cx="371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b="1" lang="en-US" sz="1100">
                <a:latin typeface="Oswald"/>
                <a:ea typeface="Oswald"/>
                <a:cs typeface="Oswald"/>
                <a:sym typeface="Oswald"/>
              </a:rPr>
              <a:t>Top 10 Countries by Number of Transactions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457200" y="12075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Next Steps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457200" y="646350"/>
            <a:ext cx="8229600" cy="6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Perform Advanced Exploratory Data Analysis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Examine trends over time (e.g., monthly/weekly revenue, peak purchase times).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Segment customers based on purchasing behavior to identify patterns.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Feature Engineering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Create new features like customer lifetime value, average order size, and purchase frequency.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Generate time-based features from transaction dates, like </a:t>
            </a:r>
            <a:r>
              <a:rPr lang="en-US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day_of_week</a:t>
            </a:r>
            <a:r>
              <a:rPr lang="en-US"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lang="en-US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month</a:t>
            </a:r>
            <a:r>
              <a:rPr lang="en-US"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Handle Outliers and Normalize Data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Identify and handle any outliers in </a:t>
            </a:r>
            <a:r>
              <a:rPr lang="en-US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Quantity</a:t>
            </a:r>
            <a:r>
              <a:rPr lang="en-US"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lang="en-US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UnitPrice</a:t>
            </a:r>
            <a:r>
              <a:rPr lang="en-US"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Normalize numerical data if required for model accuracy.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Modeling and Predictions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Implement clustering for customer segmentation.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Apply time series analysis for forecasting future sales trends.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Evaluate Model Performance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Use metrics to assess model effectiveness and adjust as needed.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Interpret results to draw actionable insights.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Visualization and Insights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Develop visualizations that communicate findings effectively.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Prepare final insights and recommendations for stakeholders.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Document Findings and Recommendations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Summarize key insights in a project report.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Provide actionable recommendations for future business strategy.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457200" y="45720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457200" y="1371600"/>
            <a:ext cx="8229600" cy="5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Erjiang, E., Tian, X., Tao, Y., &amp; Sun, H. (2024). An ES-based model with contemporaneous and temporal aggregation for forecasting intermittent and lumpy retail demand. </a:t>
            </a:r>
            <a:r>
              <a:rPr i="1" lang="en-US" sz="1500">
                <a:latin typeface="Oswald"/>
                <a:ea typeface="Oswald"/>
                <a:cs typeface="Oswald"/>
                <a:sym typeface="Oswald"/>
              </a:rPr>
              <a:t>Procedia Computer Science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-US" sz="1500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 </a:t>
            </a:r>
            <a:r>
              <a:rPr lang="en-US" sz="15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https://doi.org/10.1016/j.procs.2024.03.002</a:t>
            </a:r>
            <a:endParaRPr sz="1500" u="sng">
              <a:solidFill>
                <a:schemeClr val="hlink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Jeong, B., Jung, H., &amp; Park, N. (2002). A computerized causal forecasting system using genetic algorithms in supply chain management. </a:t>
            </a:r>
            <a:r>
              <a:rPr i="1" lang="en-US" sz="1500">
                <a:latin typeface="Oswald"/>
                <a:ea typeface="Oswald"/>
                <a:cs typeface="Oswald"/>
                <a:sym typeface="Oswald"/>
              </a:rPr>
              <a:t>Journal of Systems and Software, 64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(8), 345–355.</a:t>
            </a:r>
            <a:r>
              <a:rPr lang="en-US" sz="1500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/>
              </a:rPr>
              <a:t> </a:t>
            </a:r>
            <a:r>
              <a:rPr lang="en-US" sz="15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https://doi.org/10.1016/S0164-1212(01)00157-8</a:t>
            </a:r>
            <a:endParaRPr sz="1500" u="sng">
              <a:solidFill>
                <a:schemeClr val="hlink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Kayali, S., &amp; Turgay, S. (2023). Predictive analytics for stock and demand balance using deep Q-learning algorithm. </a:t>
            </a:r>
            <a:r>
              <a:rPr i="1" lang="en-US" sz="1500">
                <a:latin typeface="Oswald"/>
                <a:ea typeface="Oswald"/>
                <a:cs typeface="Oswald"/>
                <a:sym typeface="Oswald"/>
              </a:rPr>
              <a:t>International Journal of Production Economics, 102912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-US" sz="1500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7"/>
              </a:rPr>
              <a:t> </a:t>
            </a:r>
            <a:r>
              <a:rPr lang="en-US" sz="15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8"/>
              </a:rPr>
              <a:t>https://doi.org/10.1016/j.ijpe.2023.102912</a:t>
            </a:r>
            <a:endParaRPr sz="1500" u="sng">
              <a:solidFill>
                <a:schemeClr val="hlink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Praveenadevi, D., Sreekala, S.P., Krishna Teja, K.V.R., Girimurugan, B., Naga Kamal, G., &amp; Chandra, A.C. (2023). An enhanced method on using deep learning techniques in supply chain management. </a:t>
            </a:r>
            <a:r>
              <a:rPr i="1" lang="en-US" sz="1500">
                <a:latin typeface="Oswald"/>
                <a:ea typeface="Oswald"/>
                <a:cs typeface="Oswald"/>
                <a:sym typeface="Oswald"/>
              </a:rPr>
              <a:t>IEEE Xplore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-US" sz="1500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9"/>
              </a:rPr>
              <a:t> </a:t>
            </a:r>
            <a:r>
              <a:rPr lang="en-US" sz="15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10"/>
              </a:rPr>
              <a:t>https://ieeexplore.ieee.org/document/10151338</a:t>
            </a:r>
            <a:endParaRPr sz="1500" u="sng">
              <a:solidFill>
                <a:schemeClr val="hlink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Seyedan, M., Mafakheri, F., &amp; Wang, C. (2023). Order-up-to-level inventory optimization model using time-series demand forecasting with ensemble deep learning. </a:t>
            </a:r>
            <a:r>
              <a:rPr i="1" lang="en-US" sz="1500">
                <a:latin typeface="Oswald"/>
                <a:ea typeface="Oswald"/>
                <a:cs typeface="Oswald"/>
                <a:sym typeface="Oswald"/>
              </a:rPr>
              <a:t>Journal of Forecasting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, 45(3), 271-283.</a:t>
            </a:r>
            <a:r>
              <a:rPr lang="en-US" sz="1500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1"/>
              </a:rPr>
              <a:t> </a:t>
            </a:r>
            <a:r>
              <a:rPr lang="en-US" sz="15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12"/>
              </a:rPr>
              <a:t>https://www.sciencedirect.com/science/article/pii/S2772818623000200</a:t>
            </a:r>
            <a:endParaRPr sz="1500" u="sng">
              <a:solidFill>
                <a:schemeClr val="hlink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Yüregir, H.O., Özşahin, M., &amp; Yetğin, S.A. (2024). A new hybrid approach for product management in e-commerce. </a:t>
            </a:r>
            <a:r>
              <a:rPr i="1" lang="en-US" sz="1500">
                <a:latin typeface="Oswald"/>
                <a:ea typeface="Oswald"/>
                <a:cs typeface="Oswald"/>
                <a:sym typeface="Oswald"/>
              </a:rPr>
              <a:t>Applied Sciences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, 14(13), 5735.</a:t>
            </a:r>
            <a:r>
              <a:rPr lang="en-US" sz="1500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3"/>
              </a:rPr>
              <a:t> </a:t>
            </a:r>
            <a:r>
              <a:rPr lang="en-US" sz="15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14"/>
              </a:rPr>
              <a:t>https://www.mdpi.com/2076-3417/14/13/5735</a:t>
            </a:r>
            <a:endParaRPr sz="1500" u="sng">
              <a:solidFill>
                <a:schemeClr val="hlink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swald"/>
              <a:buChar char="●"/>
            </a:pP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Zhao, L., Ding, D., Zou, P., Gong, Y., Chen, X., Zhang, J., Gao, J., Wu, Y., &amp; Duan, Y. (2020). Distant supervision for e-commerce query segmentation via attention network. </a:t>
            </a:r>
            <a:r>
              <a:rPr i="1" lang="en-US" sz="1500">
                <a:latin typeface="Oswald"/>
                <a:ea typeface="Oswald"/>
                <a:cs typeface="Oswald"/>
                <a:sym typeface="Oswald"/>
              </a:rPr>
              <a:t>arXiv</a:t>
            </a:r>
            <a:r>
              <a:rPr lang="en-US" sz="1500"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-US" sz="1500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5"/>
              </a:rPr>
              <a:t> </a:t>
            </a:r>
            <a:r>
              <a:rPr lang="en-US" sz="15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16"/>
              </a:rPr>
              <a:t>https://arxiv.org/abs/2011.04166</a:t>
            </a:r>
            <a:endParaRPr sz="1500" u="sng">
              <a:solidFill>
                <a:schemeClr val="hlink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