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256" r:id="rId2"/>
    <p:sldId id="257" r:id="rId3"/>
    <p:sldId id="261" r:id="rId4"/>
    <p:sldId id="259" r:id="rId5"/>
    <p:sldId id="260" r:id="rId6"/>
    <p:sldId id="273" r:id="rId7"/>
    <p:sldId id="270" r:id="rId8"/>
    <p:sldId id="278" r:id="rId9"/>
    <p:sldId id="263" r:id="rId10"/>
    <p:sldId id="279" r:id="rId11"/>
    <p:sldId id="264" r:id="rId12"/>
    <p:sldId id="280" r:id="rId13"/>
    <p:sldId id="276" r:id="rId14"/>
    <p:sldId id="277" r:id="rId15"/>
    <p:sldId id="265" r:id="rId16"/>
    <p:sldId id="275" r:id="rId17"/>
    <p:sldId id="267" r:id="rId18"/>
    <p:sldId id="269" r:id="rId19"/>
    <p:sldId id="268" r:id="rId20"/>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75" d="100"/>
          <a:sy n="75" d="100"/>
        </p:scale>
        <p:origin x="1694" y="4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66" d="100"/>
          <a:sy n="66" d="100"/>
        </p:scale>
        <p:origin x="-282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C72FAC-11AE-4E84-98E5-86DCCCEEAF08}" type="datetimeFigureOut">
              <a:rPr lang="en-US" smtClean="0"/>
              <a:pPr/>
              <a:t>3/23/2025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62299E-C715-403B-A91F-B4C4A5FE4B52}"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dirty="0"/>
              <a:t>M.C.A PROJECT MID-SEM PRESENTATION 2020</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a:t>B-TECH PROJECT MID-SEM PRESENTATION 2011</a:t>
            </a:r>
          </a:p>
        </p:txBody>
      </p:sp>
      <p:sp>
        <p:nvSpPr>
          <p:cNvPr id="8" name="Rectangle 6"/>
          <p:cNvSpPr>
            <a:spLocks noGrp="1" noChangeArrowheads="1"/>
          </p:cNvSpPr>
          <p:nvPr>
            <p:ph type="ftr"/>
          </p:nvPr>
        </p:nvSpPr>
        <p:spPr>
          <a:ln/>
        </p:spPr>
        <p:txBody>
          <a:bodyPr/>
          <a:lstStyle/>
          <a:p>
            <a:r>
              <a:rPr lang="en-US"/>
              <a:t>BY KHUSHBU KHAN &amp; ISAN SAHOO </a:t>
            </a:r>
          </a:p>
        </p:txBody>
      </p:sp>
      <p:sp>
        <p:nvSpPr>
          <p:cNvPr id="9" name="Rectangle 7"/>
          <p:cNvSpPr>
            <a:spLocks noGrp="1" noChangeArrowheads="1"/>
          </p:cNvSpPr>
          <p:nvPr>
            <p:ph type="sldNum"/>
          </p:nvPr>
        </p:nvSpPr>
        <p:spPr>
          <a:xfrm>
            <a:off x="3886200" y="8686800"/>
            <a:ext cx="2970213" cy="455613"/>
          </a:xfrm>
          <a:prstGeom prst="rect">
            <a:avLst/>
          </a:prstGeom>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9783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xfrm>
            <a:off x="3886200" y="8686800"/>
            <a:ext cx="2970213" cy="455613"/>
          </a:xfrm>
          <a:prstGeom prst="rect">
            <a:avLst/>
          </a:prstGeom>
          <a:ln/>
        </p:spPr>
        <p:txBody>
          <a:bodyPr/>
          <a:lstStyle/>
          <a:p>
            <a:fld id="{ED4EDF8B-684A-4260-8B04-CE71A75B3088}" type="slidenum">
              <a:rPr lang="en-US"/>
              <a:pPr/>
              <a:t>2</a:t>
            </a:fld>
            <a:endParaRPr lang="en-US"/>
          </a:p>
        </p:txBody>
      </p:sp>
      <p:sp>
        <p:nvSpPr>
          <p:cNvPr id="28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41289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p:nvPr>
        </p:nvSpPr>
        <p:spPr/>
        <p:txBody>
          <a:bodyPr/>
          <a:lstStyle/>
          <a:p>
            <a:r>
              <a:rPr lang="en-US"/>
              <a:t>M.C.A PROJECT MID-SEM PRESENTATION 2020</a:t>
            </a:r>
            <a:endParaRPr lang="en-US" dirty="0"/>
          </a:p>
        </p:txBody>
      </p:sp>
      <p:sp>
        <p:nvSpPr>
          <p:cNvPr id="5" name="Footer Placeholder 4"/>
          <p:cNvSpPr>
            <a:spLocks noGrp="1"/>
          </p:cNvSpPr>
          <p:nvPr>
            <p:ph type="ftr"/>
          </p:nvPr>
        </p:nvSpPr>
        <p:spPr/>
        <p:txBody>
          <a:bodyPr/>
          <a:lstStyle/>
          <a:p>
            <a:r>
              <a:rPr lang="en-US"/>
              <a:t>BY KHUSHBU KHAN &amp; ISAN SAHOO </a:t>
            </a:r>
          </a:p>
        </p:txBody>
      </p:sp>
    </p:spTree>
    <p:extLst>
      <p:ext uri="{BB962C8B-B14F-4D97-AF65-F5344CB8AC3E}">
        <p14:creationId xmlns:p14="http://schemas.microsoft.com/office/powerpoint/2010/main" val="301782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2C838D04-3EA5-4042-8C99-9E671BE61CA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C3517C2F-919A-4714-8017-BCE2DEF765E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38188"/>
            <a:ext cx="2074863" cy="5356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738188"/>
            <a:ext cx="6076950" cy="5356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4657336-7C4C-4AF0-8AA8-A63363E87B6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38D158C4-3311-401C-9243-59C9BFC4B2C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a:xfrm>
            <a:off x="6553200" y="6248400"/>
            <a:ext cx="1903413" cy="458788"/>
          </a:xfrm>
          <a:prstGeom prst="rect">
            <a:avLst/>
          </a:prstGeom>
        </p:spPr>
        <p:txBody>
          <a:bodyPr/>
          <a:lstStyle>
            <a:lvl1pPr>
              <a:defRPr/>
            </a:lvl1pPr>
          </a:lstStyle>
          <a:p>
            <a:fld id="{F8E33D29-6D26-49D7-B899-5643A6B9D35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998913"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7113" y="1371600"/>
            <a:ext cx="4000500" cy="472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14E7F347-24FB-4204-AE19-7EB7958FB2F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a:xfrm>
            <a:off x="6553200" y="6248400"/>
            <a:ext cx="1903413" cy="458788"/>
          </a:xfrm>
          <a:prstGeom prst="rect">
            <a:avLst/>
          </a:prstGeom>
        </p:spPr>
        <p:txBody>
          <a:bodyPr/>
          <a:lstStyle>
            <a:lvl1pPr>
              <a:defRPr/>
            </a:lvl1pPr>
          </a:lstStyle>
          <a:p>
            <a:fld id="{BB4D229B-5AB4-4CE9-87EE-777FB1531A1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a:xfrm>
            <a:off x="6553200" y="6248400"/>
            <a:ext cx="1903413" cy="458788"/>
          </a:xfrm>
          <a:prstGeom prst="rect">
            <a:avLst/>
          </a:prstGeom>
        </p:spPr>
        <p:txBody>
          <a:bodyPr/>
          <a:lstStyle>
            <a:lvl1pPr>
              <a:defRPr/>
            </a:lvl1pPr>
          </a:lstStyle>
          <a:p>
            <a:fld id="{3BA6E10B-21D6-47DB-8930-6F92BEE7E04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1903413" cy="458788"/>
          </a:xfrm>
          <a:prstGeom prst="rect">
            <a:avLst/>
          </a:prstGeom>
        </p:spPr>
        <p:txBody>
          <a:bodyPr/>
          <a:lstStyle>
            <a:lvl1pPr>
              <a:defRPr/>
            </a:lvl1pPr>
          </a:lstStyle>
          <a:p>
            <a:fld id="{6161BD7F-A4C8-4EB0-9265-1AA4FFBE32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D4DB8A7C-61BC-4C1B-B6DA-BF1CFD6D2A8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a:xfrm>
            <a:off x="6553200" y="6248400"/>
            <a:ext cx="1903413" cy="458788"/>
          </a:xfrm>
          <a:prstGeom prst="rect">
            <a:avLst/>
          </a:prstGeom>
        </p:spPr>
        <p:txBody>
          <a:bodyPr/>
          <a:lstStyle>
            <a:lvl1pPr>
              <a:defRPr/>
            </a:lvl1pPr>
          </a:lstStyle>
          <a:p>
            <a:fld id="{BD0B9AE3-D28F-44D9-901A-47D4ABBFB1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738188"/>
            <a:ext cx="7923213" cy="5794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685800" y="1371600"/>
            <a:ext cx="8151813" cy="47228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p:txBody>
      </p:sp>
      <p:sp>
        <p:nvSpPr>
          <p:cNvPr id="1028" name="Line 4"/>
          <p:cNvSpPr>
            <a:spLocks noChangeShapeType="1"/>
          </p:cNvSpPr>
          <p:nvPr/>
        </p:nvSpPr>
        <p:spPr bwMode="auto">
          <a:xfrm>
            <a:off x="0" y="6324600"/>
            <a:ext cx="9144000" cy="1588"/>
          </a:xfrm>
          <a:prstGeom prst="line">
            <a:avLst/>
          </a:prstGeom>
          <a:noFill/>
          <a:ln w="76320" cap="sq">
            <a:solidFill>
              <a:srgbClr val="FF3300"/>
            </a:solidFill>
            <a:miter lim="800000"/>
            <a:headEnd/>
            <a:tailEnd/>
          </a:ln>
          <a:effectLst/>
        </p:spPr>
        <p:txBody>
          <a:bodyPr/>
          <a:lstStyle/>
          <a:p>
            <a:endParaRPr lang="en-US"/>
          </a:p>
        </p:txBody>
      </p:sp>
      <p:sp>
        <p:nvSpPr>
          <p:cNvPr id="1029" name="Rectangle 5"/>
          <p:cNvSpPr>
            <a:spLocks noChangeArrowheads="1"/>
          </p:cNvSpPr>
          <p:nvPr/>
        </p:nvSpPr>
        <p:spPr bwMode="auto">
          <a:xfrm>
            <a:off x="0" y="733425"/>
            <a:ext cx="533400" cy="6124575"/>
          </a:xfrm>
          <a:prstGeom prst="rect">
            <a:avLst/>
          </a:prstGeom>
          <a:solidFill>
            <a:srgbClr val="3333FF"/>
          </a:solidFill>
          <a:ln w="9525" cap="flat">
            <a:noFill/>
            <a:round/>
            <a:headEnd/>
            <a:tailEnd/>
          </a:ln>
          <a:effectLst/>
        </p:spPr>
        <p:txBody>
          <a:bodyPr wrap="none" anchor="ctr"/>
          <a:lstStyle/>
          <a:p>
            <a:endParaRPr lang="en-US"/>
          </a:p>
        </p:txBody>
      </p:sp>
      <p:sp>
        <p:nvSpPr>
          <p:cNvPr id="1030" name="Text Box 6"/>
          <p:cNvSpPr txBox="1">
            <a:spLocks noChangeArrowheads="1"/>
          </p:cNvSpPr>
          <p:nvPr/>
        </p:nvSpPr>
        <p:spPr bwMode="auto">
          <a:xfrm rot="16200000">
            <a:off x="-2623344" y="3539332"/>
            <a:ext cx="5637213" cy="368300"/>
          </a:xfrm>
          <a:prstGeom prst="rect">
            <a:avLst/>
          </a:prstGeom>
          <a:noFill/>
          <a:ln w="9525" cap="flat">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FFFFFF"/>
                </a:solidFill>
                <a:latin typeface="Arial Black" pitchFamily="32" charset="0"/>
                <a:ea typeface="DejaVu Sans" charset="0"/>
                <a:cs typeface="DejaVu Sans" charset="0"/>
              </a:rPr>
              <a:t>NIST Institute of Science &amp; Technology</a:t>
            </a:r>
          </a:p>
        </p:txBody>
      </p:sp>
      <p:sp>
        <p:nvSpPr>
          <p:cNvPr id="1031" name="Line 7"/>
          <p:cNvSpPr>
            <a:spLocks noChangeShapeType="1"/>
          </p:cNvSpPr>
          <p:nvPr/>
        </p:nvSpPr>
        <p:spPr bwMode="auto">
          <a:xfrm>
            <a:off x="0" y="727075"/>
            <a:ext cx="9144000" cy="1588"/>
          </a:xfrm>
          <a:prstGeom prst="line">
            <a:avLst/>
          </a:prstGeom>
          <a:noFill/>
          <a:ln w="76320" cap="sq">
            <a:solidFill>
              <a:srgbClr val="FF3300"/>
            </a:solidFill>
            <a:miter lim="800000"/>
            <a:headEnd/>
            <a:tailEnd/>
          </a:ln>
          <a:effectLst/>
        </p:spPr>
        <p:txBody>
          <a:bodyPr/>
          <a:lstStyle/>
          <a:p>
            <a:endParaRPr lang="en-US"/>
          </a:p>
        </p:txBody>
      </p:sp>
      <p:sp>
        <p:nvSpPr>
          <p:cNvPr id="1032" name="Line 8"/>
          <p:cNvSpPr>
            <a:spLocks noChangeShapeType="1"/>
          </p:cNvSpPr>
          <p:nvPr/>
        </p:nvSpPr>
        <p:spPr bwMode="auto">
          <a:xfrm>
            <a:off x="527050" y="1295400"/>
            <a:ext cx="8616950" cy="1588"/>
          </a:xfrm>
          <a:prstGeom prst="line">
            <a:avLst/>
          </a:prstGeom>
          <a:noFill/>
          <a:ln w="9360" cap="sq">
            <a:solidFill>
              <a:srgbClr val="FF0000"/>
            </a:solidFill>
            <a:miter lim="800000"/>
            <a:headEnd/>
            <a:tailEnd/>
          </a:ln>
          <a:effectLst/>
        </p:spPr>
        <p:txBody>
          <a:bodyPr/>
          <a:lstStyle/>
          <a:p>
            <a:endParaRPr lang="en-US"/>
          </a:p>
        </p:txBody>
      </p:sp>
      <p:pic>
        <p:nvPicPr>
          <p:cNvPr id="1033" name="Picture 9"/>
          <p:cNvPicPr>
            <a:picLocks noChangeAspect="1" noChangeArrowheads="1"/>
          </p:cNvPicPr>
          <p:nvPr/>
        </p:nvPicPr>
        <p:blipFill>
          <a:blip r:embed="rId15" cstate="print"/>
          <a:srcRect/>
          <a:stretch>
            <a:fillRect/>
          </a:stretch>
        </p:blipFill>
        <p:spPr bwMode="auto">
          <a:xfrm>
            <a:off x="8070850" y="0"/>
            <a:ext cx="1066800" cy="711200"/>
          </a:xfrm>
          <a:prstGeom prst="rect">
            <a:avLst/>
          </a:prstGeom>
          <a:noFill/>
          <a:ln w="9525" cap="flat">
            <a:noFill/>
            <a:round/>
            <a:headEnd/>
            <a:tailEnd/>
          </a:ln>
          <a:effectLst/>
        </p:spPr>
      </p:pic>
      <p:sp>
        <p:nvSpPr>
          <p:cNvPr id="1034" name="Rectangle 10"/>
          <p:cNvSpPr>
            <a:spLocks noChangeArrowheads="1"/>
          </p:cNvSpPr>
          <p:nvPr/>
        </p:nvSpPr>
        <p:spPr bwMode="auto">
          <a:xfrm>
            <a:off x="7924800" y="6324600"/>
            <a:ext cx="990600"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FF3300"/>
                </a:solidFill>
                <a:latin typeface="Arial" charset="0"/>
                <a:ea typeface="DejaVu Sans" charset="0"/>
                <a:cs typeface="DejaVu Sans" charset="0"/>
              </a:rPr>
              <a:t>[</a:t>
            </a:r>
            <a:fld id="{9EE39FAA-383E-431A-B669-520DA918854D}" type="slidenum">
              <a:rPr lang="en-US" sz="2800" b="1">
                <a:solidFill>
                  <a:srgbClr val="FF3300"/>
                </a:solidFill>
                <a:latin typeface="Arial" charset="0"/>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r>
              <a:rPr lang="en-US" sz="2800" b="1" dirty="0">
                <a:solidFill>
                  <a:srgbClr val="FF3300"/>
                </a:solidFill>
                <a:latin typeface="Arial" charset="0"/>
                <a:ea typeface="DejaVu Sans" charset="0"/>
                <a:cs typeface="DejaVu Sans" charset="0"/>
              </a:rPr>
              <a:t>]</a:t>
            </a:r>
          </a:p>
        </p:txBody>
      </p:sp>
      <p:sp>
        <p:nvSpPr>
          <p:cNvPr id="1035" name="Rectangle 11"/>
          <p:cNvSpPr>
            <a:spLocks noChangeArrowheads="1"/>
          </p:cNvSpPr>
          <p:nvPr/>
        </p:nvSpPr>
        <p:spPr bwMode="auto">
          <a:xfrm>
            <a:off x="304800" y="0"/>
            <a:ext cx="2362200" cy="685800"/>
          </a:xfrm>
          <a:prstGeom prst="rect">
            <a:avLst/>
          </a:prstGeom>
          <a:noFill/>
          <a:ln w="9525" cap="flat">
            <a:noFill/>
            <a:round/>
            <a:headEnd/>
            <a:tailEnd/>
          </a:ln>
          <a:effectLst/>
        </p:spPr>
        <p:txBody>
          <a:bodyPr wrap="none" anchor="ctr"/>
          <a:lstStyle/>
          <a:p>
            <a:endParaRPr lang="en-US"/>
          </a:p>
        </p:txBody>
      </p:sp>
      <p:sp>
        <p:nvSpPr>
          <p:cNvPr id="1036" name="Rectangle 12"/>
          <p:cNvSpPr>
            <a:spLocks noChangeArrowheads="1"/>
          </p:cNvSpPr>
          <p:nvPr/>
        </p:nvSpPr>
        <p:spPr bwMode="auto">
          <a:xfrm>
            <a:off x="533400" y="1371600"/>
            <a:ext cx="8305800" cy="4876800"/>
          </a:xfrm>
          <a:prstGeom prst="rect">
            <a:avLst/>
          </a:prstGeom>
          <a:noFill/>
          <a:ln w="9525" cap="flat">
            <a:noFill/>
            <a:round/>
            <a:headEnd/>
            <a:tailEnd/>
          </a:ln>
          <a:effectLst/>
        </p:spPr>
        <p:txBody>
          <a:bodyPr wrap="none" anchor="ctr"/>
          <a:lstStyle/>
          <a:p>
            <a:endParaRPr lang="en-US"/>
          </a:p>
        </p:txBody>
      </p:sp>
      <p:sp>
        <p:nvSpPr>
          <p:cNvPr id="1037" name="Text Box 13"/>
          <p:cNvSpPr txBox="1">
            <a:spLocks noChangeArrowheads="1"/>
          </p:cNvSpPr>
          <p:nvPr/>
        </p:nvSpPr>
        <p:spPr bwMode="auto">
          <a:xfrm>
            <a:off x="0" y="95250"/>
            <a:ext cx="8001000" cy="457200"/>
          </a:xfrm>
          <a:prstGeom prst="rect">
            <a:avLst/>
          </a:prstGeom>
          <a:noFill/>
          <a:ln w="9525" cap="flat">
            <a:noFill/>
            <a:round/>
            <a:headEnd/>
            <a:tailEnd/>
          </a:ln>
          <a:effectLst/>
        </p:spPr>
        <p:txBody>
          <a:bodyPr wrap="none" anchor="ctr"/>
          <a:lstStyle/>
          <a:p>
            <a:endParaRPr lang="en-US"/>
          </a:p>
        </p:txBody>
      </p:sp>
      <p:sp>
        <p:nvSpPr>
          <p:cNvPr id="1038" name="Rectangle 14"/>
          <p:cNvSpPr>
            <a:spLocks noChangeArrowheads="1"/>
          </p:cNvSpPr>
          <p:nvPr/>
        </p:nvSpPr>
        <p:spPr bwMode="auto">
          <a:xfrm>
            <a:off x="0" y="0"/>
            <a:ext cx="8001000" cy="427038"/>
          </a:xfrm>
          <a:prstGeom prst="rect">
            <a:avLst/>
          </a:prstGeom>
          <a:noFill/>
          <a:ln w="9525" cap="flat">
            <a:noFill/>
            <a:round/>
            <a:headEnd/>
            <a:tailEnd/>
          </a:ln>
          <a:effectLst/>
        </p:spPr>
        <p:txBody>
          <a:bodyPr wrap="none" anchor="ctr"/>
          <a:lstStyle/>
          <a:p>
            <a:endParaRPr lang="en-US"/>
          </a:p>
        </p:txBody>
      </p:sp>
      <p:sp>
        <p:nvSpPr>
          <p:cNvPr id="16" name="Text Box 4"/>
          <p:cNvSpPr txBox="1">
            <a:spLocks noChangeArrowheads="1"/>
          </p:cNvSpPr>
          <p:nvPr userDrawn="1"/>
        </p:nvSpPr>
        <p:spPr bwMode="auto">
          <a:xfrm>
            <a:off x="238125" y="228600"/>
            <a:ext cx="5452560"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3333CC"/>
                </a:solidFill>
                <a:latin typeface="Arial" charset="0"/>
                <a:ea typeface="DejaVu Sans" charset="0"/>
                <a:cs typeface="DejaVu Sans" charset="0"/>
              </a:rPr>
              <a:t>M.C.A  TITLE DEFENSE PRESENTATION 2023-24</a:t>
            </a:r>
          </a:p>
        </p:txBody>
      </p:sp>
      <p:sp>
        <p:nvSpPr>
          <p:cNvPr id="17" name="Rectangle 5"/>
          <p:cNvSpPr>
            <a:spLocks noChangeArrowheads="1"/>
          </p:cNvSpPr>
          <p:nvPr userDrawn="1"/>
        </p:nvSpPr>
        <p:spPr bwMode="auto">
          <a:xfrm>
            <a:off x="533400" y="6400800"/>
            <a:ext cx="7696200" cy="371513"/>
          </a:xfrm>
          <a:prstGeom prst="rect">
            <a:avLst/>
          </a:prstGeom>
          <a:no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FF0000"/>
                </a:solidFill>
                <a:latin typeface="Arial" charset="0"/>
                <a:ea typeface="DejaVu Sans" charset="0"/>
                <a:cs typeface="DejaVu Sans" charset="0"/>
              </a:rPr>
              <a:t>Student 1 </a:t>
            </a:r>
            <a:r>
              <a:rPr lang="en-US" sz="1800">
                <a:solidFill>
                  <a:srgbClr val="FF0000"/>
                </a:solidFill>
                <a:latin typeface="Arial" charset="0"/>
                <a:ea typeface="DejaVu Sans" charset="0"/>
                <a:cs typeface="DejaVu Sans" charset="0"/>
              </a:rPr>
              <a:t>(Roll#MCA2022...) </a:t>
            </a:r>
            <a:r>
              <a:rPr lang="en-US" sz="1800" dirty="0">
                <a:solidFill>
                  <a:srgbClr val="FF0000"/>
                </a:solidFill>
                <a:latin typeface="Arial" charset="0"/>
                <a:ea typeface="DejaVu Sans" charset="0"/>
                <a:cs typeface="DejaVu Sans" charset="0"/>
              </a:rPr>
              <a:t>&amp; Student 2 </a:t>
            </a:r>
            <a:r>
              <a:rPr lang="en-US" sz="1800">
                <a:solidFill>
                  <a:srgbClr val="FF0000"/>
                </a:solidFill>
                <a:latin typeface="Arial" charset="0"/>
                <a:ea typeface="DejaVu Sans" charset="0"/>
                <a:cs typeface="DejaVu Sans" charset="0"/>
              </a:rPr>
              <a:t>(Roll#MCA2022…)</a:t>
            </a:r>
            <a:endParaRPr lang="en-US" sz="1800" dirty="0">
              <a:solidFill>
                <a:srgbClr val="FF0000"/>
              </a:solidFill>
              <a:latin typeface="Arial" charset="0"/>
              <a:ea typeface="DejaVu Sans" charset="0"/>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200" b="1">
          <a:solidFill>
            <a:srgbClr val="3333CC"/>
          </a:solidFill>
          <a:latin typeface="Times New Roman" pitchFamily="16" charset="0"/>
          <a:ea typeface="DejaVu Sans"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abs/pii/S2214785321035148" TargetMode="External"/><Relationship Id="rId2" Type="http://schemas.openxmlformats.org/officeDocument/2006/relationships/hyperlink" Target="https://medium.com/swlh/predicting-credit-card-defaults-with-machine-learning-fcc8da2fdafb"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54084428_Comparison_of_Different_Ensemble_Methods_in_Credit_Card_Default_Prediction" TargetMode="External"/><Relationship Id="rId4" Type="http://schemas.openxmlformats.org/officeDocument/2006/relationships/hyperlink" Target="https://arxiv.org/html/2402.17979v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quoteinspector.com/images/credit/credit-cards-weathered-wood/"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952500" y="917611"/>
            <a:ext cx="7620000" cy="12954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3333CC"/>
                </a:solidFill>
                <a:ea typeface="DejaVu Sans" charset="0"/>
                <a:cs typeface="DejaVu Sans" charset="0"/>
              </a:rPr>
              <a:t>Credit card default prediction using ensemble methods</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chemeClr val="tx1"/>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chemeClr val="tx1"/>
                </a:solidFill>
                <a:ea typeface="DejaVu Sans" charset="0"/>
                <a:cs typeface="DejaVu Sans" charset="0"/>
              </a:rPr>
              <a:t>Project ID:32023</a:t>
            </a:r>
          </a:p>
        </p:txBody>
      </p:sp>
      <p:sp>
        <p:nvSpPr>
          <p:cNvPr id="3074" name="Text Box 2"/>
          <p:cNvSpPr txBox="1">
            <a:spLocks noChangeArrowheads="1"/>
          </p:cNvSpPr>
          <p:nvPr/>
        </p:nvSpPr>
        <p:spPr bwMode="auto">
          <a:xfrm>
            <a:off x="535928" y="4427973"/>
            <a:ext cx="2167335" cy="664968"/>
          </a:xfrm>
          <a:prstGeom prst="rect">
            <a:avLst/>
          </a:prstGeom>
          <a:noFill/>
          <a:ln w="9525" cap="flat">
            <a:noFill/>
            <a:round/>
            <a:headEnd/>
            <a:tailE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Name: </a:t>
            </a:r>
            <a:r>
              <a:rPr lang="en-US" sz="1600" b="1" dirty="0" err="1">
                <a:solidFill>
                  <a:srgbClr val="000000"/>
                </a:solidFill>
                <a:ea typeface="DejaVu Sans" charset="0"/>
                <a:cs typeface="DejaVu Sans" charset="0"/>
              </a:rPr>
              <a:t>Y.Chiki</a:t>
            </a:r>
            <a:r>
              <a:rPr lang="en-US" sz="1600" b="1" dirty="0">
                <a:solidFill>
                  <a:srgbClr val="000000"/>
                </a:solidFill>
                <a:ea typeface="DejaVu Sans" charset="0"/>
                <a:cs typeface="DejaVu Sans" charset="0"/>
              </a:rPr>
              <a:t> Rao                         Roll No:202361103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MCA-B</a:t>
            </a:r>
          </a:p>
        </p:txBody>
      </p:sp>
      <p:pic>
        <p:nvPicPr>
          <p:cNvPr id="3075" name="Picture 3"/>
          <p:cNvPicPr>
            <a:picLocks noChangeAspect="1" noChangeArrowheads="1"/>
          </p:cNvPicPr>
          <p:nvPr/>
        </p:nvPicPr>
        <p:blipFill>
          <a:blip r:embed="rId3" cstate="print"/>
          <a:srcRect/>
          <a:stretch>
            <a:fillRect/>
          </a:stretch>
        </p:blipFill>
        <p:spPr bwMode="auto">
          <a:xfrm>
            <a:off x="4011899" y="2713517"/>
            <a:ext cx="1447800" cy="871538"/>
          </a:xfrm>
          <a:prstGeom prst="rect">
            <a:avLst/>
          </a:prstGeom>
          <a:noFill/>
          <a:ln w="9525" cap="flat">
            <a:noFill/>
            <a:round/>
            <a:headEnd/>
            <a:tailEnd/>
          </a:ln>
          <a:effectLst/>
        </p:spPr>
      </p:pic>
      <p:sp>
        <p:nvSpPr>
          <p:cNvPr id="5" name="Text Box 2"/>
          <p:cNvSpPr txBox="1">
            <a:spLocks noChangeArrowheads="1"/>
          </p:cNvSpPr>
          <p:nvPr/>
        </p:nvSpPr>
        <p:spPr bwMode="auto">
          <a:xfrm>
            <a:off x="5162805" y="4442507"/>
            <a:ext cx="2167335" cy="664968"/>
          </a:xfrm>
          <a:prstGeom prst="rect">
            <a:avLst/>
          </a:prstGeom>
          <a:noFill/>
          <a:ln w="9525" cap="flat">
            <a:noFill/>
            <a:round/>
            <a:headEnd/>
            <a:tailE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Name: </a:t>
            </a:r>
            <a:r>
              <a:rPr lang="en-US" sz="1600" b="1" dirty="0" err="1">
                <a:solidFill>
                  <a:srgbClr val="000000"/>
                </a:solidFill>
                <a:ea typeface="DejaVu Sans" charset="0"/>
                <a:cs typeface="DejaVu Sans" charset="0"/>
              </a:rPr>
              <a:t>Tadi.Sangeetha</a:t>
            </a:r>
            <a:r>
              <a:rPr lang="en-US" sz="1600" b="1" dirty="0">
                <a:solidFill>
                  <a:srgbClr val="000000"/>
                </a:solidFill>
                <a:ea typeface="DejaVu Sans" charset="0"/>
                <a:cs typeface="DejaVu Sans" charset="0"/>
              </a:rPr>
              <a:t>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Roll No:202365064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MCA-B</a:t>
            </a:r>
            <a:endParaRPr lang="en-US" sz="16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1" dirty="0">
              <a:solidFill>
                <a:srgbClr val="0000FF"/>
              </a:solidFill>
              <a:ea typeface="DejaVu Sans" charset="0"/>
              <a:cs typeface="DejaVu Sans" charset="0"/>
            </a:endParaRPr>
          </a:p>
        </p:txBody>
      </p:sp>
      <p:sp>
        <p:nvSpPr>
          <p:cNvPr id="2" name="Rectangle 1"/>
          <p:cNvSpPr/>
          <p:nvPr/>
        </p:nvSpPr>
        <p:spPr>
          <a:xfrm>
            <a:off x="4372138" y="3625337"/>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sp>
        <p:nvSpPr>
          <p:cNvPr id="7" name="Text Box 2"/>
          <p:cNvSpPr txBox="1">
            <a:spLocks noChangeArrowheads="1"/>
          </p:cNvSpPr>
          <p:nvPr/>
        </p:nvSpPr>
        <p:spPr bwMode="auto">
          <a:xfrm>
            <a:off x="2895600" y="5360934"/>
            <a:ext cx="373380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FF"/>
                </a:solidFill>
                <a:ea typeface="DejaVu Sans" charset="0"/>
                <a:cs typeface="DejaVu Sans" charset="0"/>
              </a:rPr>
              <a:t>Under 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err="1">
                <a:solidFill>
                  <a:srgbClr val="0000FF"/>
                </a:solidFill>
                <a:ea typeface="DejaVu Sans" charset="0"/>
                <a:cs typeface="DejaVu Sans" charset="0"/>
              </a:rPr>
              <a:t>Asish</a:t>
            </a:r>
            <a:r>
              <a:rPr lang="en-US" sz="2000" dirty="0">
                <a:solidFill>
                  <a:srgbClr val="0000FF"/>
                </a:solidFill>
                <a:ea typeface="DejaVu Sans" charset="0"/>
                <a:cs typeface="DejaVu Sans" charset="0"/>
              </a:rPr>
              <a:t> Kumar Roy</a:t>
            </a:r>
            <a:endParaRPr lang="en-US" sz="2000" b="1"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sp>
        <p:nvSpPr>
          <p:cNvPr id="8" name="Text Box 2">
            <a:extLst>
              <a:ext uri="{FF2B5EF4-FFF2-40B4-BE49-F238E27FC236}">
                <a16:creationId xmlns:a16="http://schemas.microsoft.com/office/drawing/2014/main" id="{55C02DDD-A364-235E-62C1-DEE65E79607B}"/>
              </a:ext>
            </a:extLst>
          </p:cNvPr>
          <p:cNvSpPr txBox="1">
            <a:spLocks noChangeArrowheads="1"/>
          </p:cNvSpPr>
          <p:nvPr/>
        </p:nvSpPr>
        <p:spPr bwMode="auto">
          <a:xfrm>
            <a:off x="2361319" y="4438325"/>
            <a:ext cx="2210774" cy="664968"/>
          </a:xfrm>
          <a:prstGeom prst="rect">
            <a:avLst/>
          </a:prstGeom>
          <a:noFill/>
          <a:ln w="9525" cap="flat">
            <a:noFill/>
            <a:round/>
            <a:headEnd/>
            <a:tailE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Name: Sujata Pradhan                        Roll No: 202361070</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MCA-B</a:t>
            </a:r>
          </a:p>
        </p:txBody>
      </p:sp>
      <p:pic>
        <p:nvPicPr>
          <p:cNvPr id="13" name="Picture 12">
            <a:extLst>
              <a:ext uri="{FF2B5EF4-FFF2-40B4-BE49-F238E27FC236}">
                <a16:creationId xmlns:a16="http://schemas.microsoft.com/office/drawing/2014/main" id="{6E6F5524-A1AD-5E8D-E16E-6FBC13BF9B37}"/>
              </a:ext>
            </a:extLst>
          </p:cNvPr>
          <p:cNvPicPr>
            <a:picLocks noChangeAspect="1"/>
          </p:cNvPicPr>
          <p:nvPr/>
        </p:nvPicPr>
        <p:blipFill>
          <a:blip r:embed="rId4" cstate="print">
            <a:extLst>
              <a:ext uri="{28A0092B-C50C-407E-A947-70E740481C1C}">
                <a14:useLocalDpi xmlns:a14="http://schemas.microsoft.com/office/drawing/2010/main" val="0"/>
              </a:ext>
            </a:extLst>
          </a:blip>
          <a:srcRect l="1388" r="1388"/>
          <a:stretch/>
        </p:blipFill>
        <p:spPr>
          <a:xfrm>
            <a:off x="579588" y="2556820"/>
            <a:ext cx="1639468" cy="1686295"/>
          </a:xfrm>
          <a:prstGeom prst="rect">
            <a:avLst/>
          </a:prstGeom>
        </p:spPr>
      </p:pic>
      <p:pic>
        <p:nvPicPr>
          <p:cNvPr id="14" name="Picture 13">
            <a:extLst>
              <a:ext uri="{FF2B5EF4-FFF2-40B4-BE49-F238E27FC236}">
                <a16:creationId xmlns:a16="http://schemas.microsoft.com/office/drawing/2014/main" id="{A719BA5C-E9AC-6423-FC20-DA80FB18F38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340258" y="2573311"/>
            <a:ext cx="1639467" cy="1639467"/>
          </a:xfrm>
          <a:prstGeom prst="rect">
            <a:avLst/>
          </a:prstGeom>
        </p:spPr>
      </p:pic>
      <p:sp>
        <p:nvSpPr>
          <p:cNvPr id="20" name="Text Box 2">
            <a:extLst>
              <a:ext uri="{FF2B5EF4-FFF2-40B4-BE49-F238E27FC236}">
                <a16:creationId xmlns:a16="http://schemas.microsoft.com/office/drawing/2014/main" id="{7D7CE084-9CF2-642A-8C6A-5D18F224F759}"/>
              </a:ext>
            </a:extLst>
          </p:cNvPr>
          <p:cNvSpPr txBox="1">
            <a:spLocks noChangeArrowheads="1"/>
          </p:cNvSpPr>
          <p:nvPr/>
        </p:nvSpPr>
        <p:spPr bwMode="auto">
          <a:xfrm>
            <a:off x="7330140" y="4402580"/>
            <a:ext cx="2013401" cy="868949"/>
          </a:xfrm>
          <a:prstGeom prst="rect">
            <a:avLst/>
          </a:prstGeom>
          <a:noFill/>
          <a:ln w="9525" cap="flat">
            <a:noFill/>
            <a:round/>
            <a:headEnd/>
            <a:tailEnd/>
          </a:ln>
          <a:effectLst/>
        </p:spPr>
        <p:txBody>
          <a:bodyPr/>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000000"/>
                </a:solidFill>
                <a:ea typeface="DejaVu Sans" charset="0"/>
                <a:cs typeface="DejaVu Sans" charset="0"/>
              </a:rPr>
              <a:t>Name:Parmeswari</a:t>
            </a:r>
            <a:r>
              <a:rPr lang="en-US" sz="1600" b="1" dirty="0">
                <a:solidFill>
                  <a:srgbClr val="000000"/>
                </a:solidFill>
                <a:ea typeface="DejaVu Sans" charset="0"/>
                <a:cs typeface="DejaVu Sans" charset="0"/>
              </a:rPr>
              <a:t> Sahu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Roll No:202361071 </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ea typeface="DejaVu Sans" charset="0"/>
                <a:cs typeface="DejaVu Sans" charset="0"/>
              </a:rPr>
              <a:t>MCA-B</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b="1" dirty="0">
              <a:solidFill>
                <a:srgbClr val="0000FF"/>
              </a:solidFill>
              <a:ea typeface="DejaVu Sans" charset="0"/>
              <a:cs typeface="DejaVu Sans" charset="0"/>
            </a:endParaRPr>
          </a:p>
        </p:txBody>
      </p:sp>
      <p:pic>
        <p:nvPicPr>
          <p:cNvPr id="4" name="Picture 3">
            <a:extLst>
              <a:ext uri="{FF2B5EF4-FFF2-40B4-BE49-F238E27FC236}">
                <a16:creationId xmlns:a16="http://schemas.microsoft.com/office/drawing/2014/main" id="{686A18E3-CEDA-9B68-671C-91FD3B81FD3B}"/>
              </a:ext>
            </a:extLst>
          </p:cNvPr>
          <p:cNvPicPr>
            <a:picLocks noChangeAspect="1"/>
          </p:cNvPicPr>
          <p:nvPr/>
        </p:nvPicPr>
        <p:blipFill>
          <a:blip r:embed="rId6" cstate="print">
            <a:extLst>
              <a:ext uri="{28A0092B-C50C-407E-A947-70E740481C1C}">
                <a14:useLocalDpi xmlns:a14="http://schemas.microsoft.com/office/drawing/2010/main" val="0"/>
              </a:ext>
            </a:extLst>
          </a:blip>
          <a:srcRect l="6595" r="6595"/>
          <a:stretch/>
        </p:blipFill>
        <p:spPr>
          <a:xfrm>
            <a:off x="5493329" y="2561767"/>
            <a:ext cx="1506289" cy="1734466"/>
          </a:xfrm>
          <a:prstGeom prst="rect">
            <a:avLst/>
          </a:prstGeom>
        </p:spPr>
      </p:pic>
      <p:sp>
        <p:nvSpPr>
          <p:cNvPr id="6" name="TextBox 5">
            <a:extLst>
              <a:ext uri="{FF2B5EF4-FFF2-40B4-BE49-F238E27FC236}">
                <a16:creationId xmlns:a16="http://schemas.microsoft.com/office/drawing/2014/main" id="{7FE17A1F-7857-74AF-404C-D8FDC342D0BB}"/>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pic>
        <p:nvPicPr>
          <p:cNvPr id="16" name="Picture 15">
            <a:extLst>
              <a:ext uri="{FF2B5EF4-FFF2-40B4-BE49-F238E27FC236}">
                <a16:creationId xmlns:a16="http://schemas.microsoft.com/office/drawing/2014/main" id="{AD877751-1091-1640-D50C-66796E39D5C1}"/>
              </a:ext>
            </a:extLst>
          </p:cNvPr>
          <p:cNvPicPr>
            <a:picLocks noChangeAspect="1"/>
          </p:cNvPicPr>
          <p:nvPr/>
        </p:nvPicPr>
        <p:blipFill>
          <a:blip r:embed="rId7" cstate="print">
            <a:extLst>
              <a:ext uri="{28A0092B-C50C-407E-A947-70E740481C1C}">
                <a14:useLocalDpi xmlns:a14="http://schemas.microsoft.com/office/drawing/2010/main" val="0"/>
              </a:ext>
            </a:extLst>
          </a:blip>
          <a:srcRect l="6009" r="6009"/>
          <a:stretch/>
        </p:blipFill>
        <p:spPr>
          <a:xfrm>
            <a:off x="7458191" y="2512991"/>
            <a:ext cx="1506289" cy="171136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E32C-A87B-348C-6F1C-F43ED42618E1}"/>
              </a:ext>
            </a:extLst>
          </p:cNvPr>
          <p:cNvSpPr>
            <a:spLocks noGrp="1"/>
          </p:cNvSpPr>
          <p:nvPr>
            <p:ph type="title"/>
          </p:nvPr>
        </p:nvSpPr>
        <p:spPr/>
        <p:txBody>
          <a:bodyPr/>
          <a:lstStyle/>
          <a:p>
            <a:pPr algn="l"/>
            <a:r>
              <a:rPr lang="en-US" dirty="0"/>
              <a:t>Accuracy Result of </a:t>
            </a:r>
            <a:r>
              <a:rPr lang="en-IN" dirty="0" err="1"/>
              <a:t>XGBoosting</a:t>
            </a:r>
            <a:r>
              <a:rPr lang="en-IN" dirty="0"/>
              <a:t> Classifiers</a:t>
            </a:r>
          </a:p>
        </p:txBody>
      </p:sp>
      <p:pic>
        <p:nvPicPr>
          <p:cNvPr id="5" name="Content Placeholder 4">
            <a:extLst>
              <a:ext uri="{FF2B5EF4-FFF2-40B4-BE49-F238E27FC236}">
                <a16:creationId xmlns:a16="http://schemas.microsoft.com/office/drawing/2014/main" id="{555C3F97-635A-CF05-48DA-44C9A370C341}"/>
              </a:ext>
            </a:extLst>
          </p:cNvPr>
          <p:cNvPicPr>
            <a:picLocks noGrp="1" noChangeAspect="1"/>
          </p:cNvPicPr>
          <p:nvPr>
            <p:ph idx="1"/>
          </p:nvPr>
        </p:nvPicPr>
        <p:blipFill>
          <a:blip r:embed="rId2"/>
          <a:srcRect l="9689" t="20029" r="1977" b="4791"/>
          <a:stretch/>
        </p:blipFill>
        <p:spPr>
          <a:xfrm>
            <a:off x="611560" y="1439095"/>
            <a:ext cx="8454025" cy="3979810"/>
          </a:xfrm>
        </p:spPr>
      </p:pic>
    </p:spTree>
    <p:extLst>
      <p:ext uri="{BB962C8B-B14F-4D97-AF65-F5344CB8AC3E}">
        <p14:creationId xmlns:p14="http://schemas.microsoft.com/office/powerpoint/2010/main" val="21217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E9B8-BC54-76C0-68C0-99C83AA28351}"/>
              </a:ext>
            </a:extLst>
          </p:cNvPr>
          <p:cNvSpPr>
            <a:spLocks noGrp="1"/>
          </p:cNvSpPr>
          <p:nvPr>
            <p:ph type="title"/>
          </p:nvPr>
        </p:nvSpPr>
        <p:spPr>
          <a:xfrm>
            <a:off x="611560" y="815291"/>
            <a:ext cx="8229600" cy="1143000"/>
          </a:xfrm>
        </p:spPr>
        <p:txBody>
          <a:bodyPr/>
          <a:lstStyle/>
          <a:p>
            <a:pPr algn="l"/>
            <a:r>
              <a:rPr lang="en-IN" sz="3200" b="1" dirty="0">
                <a:solidFill>
                  <a:schemeClr val="accent2"/>
                </a:solidFill>
                <a:cs typeface="Times New Roman" pitchFamily="16" charset="0"/>
              </a:rPr>
              <a:t>Gradient boosting classifier</a:t>
            </a:r>
            <a:br>
              <a:rPr lang="en-IN" sz="3200" b="1" dirty="0">
                <a:solidFill>
                  <a:schemeClr val="accent2"/>
                </a:solidFill>
                <a:cs typeface="Times New Roman" pitchFamily="16" charset="0"/>
              </a:rPr>
            </a:br>
            <a:endParaRPr lang="en-IN" dirty="0">
              <a:solidFill>
                <a:schemeClr val="accent2"/>
              </a:solidFill>
            </a:endParaRPr>
          </a:p>
        </p:txBody>
      </p:sp>
      <p:sp>
        <p:nvSpPr>
          <p:cNvPr id="3" name="Content Placeholder 2">
            <a:extLst>
              <a:ext uri="{FF2B5EF4-FFF2-40B4-BE49-F238E27FC236}">
                <a16:creationId xmlns:a16="http://schemas.microsoft.com/office/drawing/2014/main" id="{471485AF-7FF3-388A-F27F-F69AD90B1D1E}"/>
              </a:ext>
            </a:extLst>
          </p:cNvPr>
          <p:cNvSpPr>
            <a:spLocks noGrp="1"/>
          </p:cNvSpPr>
          <p:nvPr>
            <p:ph sz="half" idx="2"/>
          </p:nvPr>
        </p:nvSpPr>
        <p:spPr>
          <a:xfrm>
            <a:off x="611560" y="1386791"/>
            <a:ext cx="7704856" cy="2330242"/>
          </a:xfrm>
        </p:spPr>
        <p:txBody>
          <a:bodyPr/>
          <a:lstStyle/>
          <a:p>
            <a:r>
              <a:rPr lang="en-US" sz="2000" b="0" i="0" dirty="0">
                <a:solidFill>
                  <a:schemeClr val="tx1"/>
                </a:solidFill>
                <a:effectLst/>
              </a:rPr>
              <a:t>Builds models sequentially, where each new model corrects the errors of the previous one.</a:t>
            </a:r>
          </a:p>
          <a:p>
            <a:r>
              <a:rPr lang="en-US" sz="2000" b="1" u="sng" dirty="0"/>
              <a:t>Step-1</a:t>
            </a:r>
            <a:r>
              <a:rPr lang="en-US" sz="2000" dirty="0"/>
              <a:t>:- A simple model is trained on the data.</a:t>
            </a:r>
          </a:p>
          <a:p>
            <a:r>
              <a:rPr lang="en-US" sz="2000" b="1" u="sng" dirty="0"/>
              <a:t>Step-2</a:t>
            </a:r>
            <a:r>
              <a:rPr lang="en-US" sz="2000" dirty="0"/>
              <a:t>:- The model's errors are calculated</a:t>
            </a:r>
            <a:r>
              <a:rPr lang="en-US" sz="1200" dirty="0"/>
              <a:t>. </a:t>
            </a:r>
          </a:p>
          <a:p>
            <a:r>
              <a:rPr lang="en-US" sz="2000" b="1" u="sng" dirty="0"/>
              <a:t>Step-3</a:t>
            </a:r>
            <a:r>
              <a:rPr lang="en-US" sz="2000" dirty="0"/>
              <a:t>:-</a:t>
            </a:r>
            <a:r>
              <a:rPr lang="en-US" sz="1200" dirty="0"/>
              <a:t> </a:t>
            </a:r>
            <a:r>
              <a:rPr lang="en-US" sz="2000" dirty="0"/>
              <a:t>A new model is trained to focus on correcting the previous model errors.</a:t>
            </a:r>
          </a:p>
          <a:p>
            <a:r>
              <a:rPr lang="en-US" sz="2000" b="1" u="sng" dirty="0"/>
              <a:t>Step-4</a:t>
            </a:r>
            <a:r>
              <a:rPr lang="en-US" sz="2000" dirty="0"/>
              <a:t>:- This process is repeated iteratively until a desired level of accuracy is reached.</a:t>
            </a:r>
            <a:endParaRPr lang="en-US" sz="2000" b="0" i="0" dirty="0">
              <a:solidFill>
                <a:srgbClr val="ECECEC"/>
              </a:solidFill>
              <a:effectLst/>
              <a:latin typeface="ui-sans-serif"/>
            </a:endParaRPr>
          </a:p>
        </p:txBody>
      </p:sp>
      <p:pic>
        <p:nvPicPr>
          <p:cNvPr id="2052" name="Picture 4" descr="Flow diagram of gradient boosting machine learning method. The ensemble classifiers consist of a set of weak classifiers. The weights of the incorrectly predicted points are increased in the next classifier. The final decision is based on the weighted average of the individual predictions.">
            <a:extLst>
              <a:ext uri="{FF2B5EF4-FFF2-40B4-BE49-F238E27FC236}">
                <a16:creationId xmlns:a16="http://schemas.microsoft.com/office/drawing/2014/main" id="{2EC83A80-927C-8DDC-6FAA-53974472365F}"/>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3059832" y="4077072"/>
            <a:ext cx="4680520" cy="207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3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E7FC-8679-7DB2-4D44-3511A7B85EBD}"/>
              </a:ext>
            </a:extLst>
          </p:cNvPr>
          <p:cNvSpPr>
            <a:spLocks noGrp="1"/>
          </p:cNvSpPr>
          <p:nvPr>
            <p:ph type="title"/>
          </p:nvPr>
        </p:nvSpPr>
        <p:spPr>
          <a:xfrm>
            <a:off x="546162" y="980728"/>
            <a:ext cx="8431088" cy="579437"/>
          </a:xfrm>
        </p:spPr>
        <p:txBody>
          <a:bodyPr/>
          <a:lstStyle/>
          <a:p>
            <a:r>
              <a:rPr lang="en-US" dirty="0"/>
              <a:t>Accuracy Result of </a:t>
            </a:r>
            <a:r>
              <a:rPr lang="en-IN" sz="3200" b="1" dirty="0">
                <a:solidFill>
                  <a:schemeClr val="accent2"/>
                </a:solidFill>
                <a:cs typeface="Times New Roman" pitchFamily="16" charset="0"/>
              </a:rPr>
              <a:t>Gradient boosting classifier</a:t>
            </a:r>
            <a:br>
              <a:rPr lang="en-IN" sz="3200" b="1" dirty="0">
                <a:solidFill>
                  <a:schemeClr val="accent2"/>
                </a:solidFill>
                <a:cs typeface="Times New Roman" pitchFamily="16" charset="0"/>
              </a:rPr>
            </a:br>
            <a:endParaRPr lang="en-IN" dirty="0"/>
          </a:p>
        </p:txBody>
      </p:sp>
      <p:pic>
        <p:nvPicPr>
          <p:cNvPr id="9" name="Content Placeholder 8">
            <a:extLst>
              <a:ext uri="{FF2B5EF4-FFF2-40B4-BE49-F238E27FC236}">
                <a16:creationId xmlns:a16="http://schemas.microsoft.com/office/drawing/2014/main" id="{8EBBF4AF-87CE-FF61-C93D-26A8ACEA2D8D}"/>
              </a:ext>
            </a:extLst>
          </p:cNvPr>
          <p:cNvPicPr>
            <a:picLocks noGrp="1" noChangeAspect="1"/>
          </p:cNvPicPr>
          <p:nvPr>
            <p:ph idx="1"/>
          </p:nvPr>
        </p:nvPicPr>
        <p:blipFill>
          <a:blip r:embed="rId2"/>
          <a:srcRect l="4389" t="18244" b="7948"/>
          <a:stretch/>
        </p:blipFill>
        <p:spPr>
          <a:xfrm>
            <a:off x="581347" y="1412776"/>
            <a:ext cx="8457322" cy="3672408"/>
          </a:xfrm>
        </p:spPr>
      </p:pic>
      <p:sp>
        <p:nvSpPr>
          <p:cNvPr id="10" name="TextBox 9">
            <a:extLst>
              <a:ext uri="{FF2B5EF4-FFF2-40B4-BE49-F238E27FC236}">
                <a16:creationId xmlns:a16="http://schemas.microsoft.com/office/drawing/2014/main" id="{FC573F14-9940-695A-8FA0-5D1DFC8C1DFC}"/>
              </a:ext>
            </a:extLst>
          </p:cNvPr>
          <p:cNvSpPr txBox="1"/>
          <p:nvPr/>
        </p:nvSpPr>
        <p:spPr>
          <a:xfrm>
            <a:off x="581347" y="6376863"/>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18301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7D81-04C4-B5CB-6777-2041898AA6EF}"/>
              </a:ext>
            </a:extLst>
          </p:cNvPr>
          <p:cNvSpPr>
            <a:spLocks noGrp="1"/>
          </p:cNvSpPr>
          <p:nvPr>
            <p:ph type="title"/>
          </p:nvPr>
        </p:nvSpPr>
        <p:spPr/>
        <p:txBody>
          <a:bodyPr/>
          <a:lstStyle/>
          <a:p>
            <a:pPr algn="l"/>
            <a:r>
              <a:rPr lang="en-US" dirty="0"/>
              <a:t>Ada Boosting</a:t>
            </a:r>
            <a:endParaRPr lang="en-IN" dirty="0"/>
          </a:p>
        </p:txBody>
      </p:sp>
      <p:sp>
        <p:nvSpPr>
          <p:cNvPr id="3" name="Content Placeholder 2">
            <a:extLst>
              <a:ext uri="{FF2B5EF4-FFF2-40B4-BE49-F238E27FC236}">
                <a16:creationId xmlns:a16="http://schemas.microsoft.com/office/drawing/2014/main" id="{6D5836F0-3FE4-9B75-BAA9-2F8F2CC101EB}"/>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AdaBoost is a boosting ensemble method used primarily for classification problems.</a:t>
            </a:r>
          </a:p>
          <a:p>
            <a:r>
              <a:rPr lang="en-US" sz="1800" dirty="0">
                <a:latin typeface="Calibri" panose="020F0502020204030204" pitchFamily="34" charset="0"/>
                <a:ea typeface="Calibri" panose="020F0502020204030204" pitchFamily="34" charset="0"/>
                <a:cs typeface="Calibri" panose="020F0502020204030204" pitchFamily="34" charset="0"/>
              </a:rPr>
              <a:t>It combines multiple weak learners (often decision stumps) to create a strong</a:t>
            </a:r>
          </a:p>
          <a:p>
            <a:r>
              <a:rPr lang="en-US" sz="1800" dirty="0">
                <a:latin typeface="Calibri" panose="020F0502020204030204" pitchFamily="34" charset="0"/>
                <a:ea typeface="Calibri" panose="020F0502020204030204" pitchFamily="34" charset="0"/>
                <a:cs typeface="Calibri" panose="020F0502020204030204" pitchFamily="34" charset="0"/>
              </a:rPr>
              <a:t>classifier.</a:t>
            </a:r>
          </a:p>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Starts with equal weights for all training samples.</a:t>
            </a:r>
          </a:p>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Trains a weak learner (e.g., a shallow decision tree).</a:t>
            </a:r>
          </a:p>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Misclassified samples get higher weights so the next learner focuses on hard-to-classify points.</a:t>
            </a:r>
          </a:p>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Assigns a weight to each weak learner based on its accuracy.</a:t>
            </a:r>
          </a:p>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Final prediction is a weighted majority vote of weak learners.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9D8D399-E9D3-CAE4-6569-630AF7CB0425}"/>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332957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4712-FCBA-1077-9145-C0FF1224FF2C}"/>
              </a:ext>
            </a:extLst>
          </p:cNvPr>
          <p:cNvSpPr>
            <a:spLocks noGrp="1"/>
          </p:cNvSpPr>
          <p:nvPr>
            <p:ph type="title"/>
          </p:nvPr>
        </p:nvSpPr>
        <p:spPr/>
        <p:txBody>
          <a:bodyPr/>
          <a:lstStyle/>
          <a:p>
            <a:pPr algn="l"/>
            <a:r>
              <a:rPr lang="en-US" dirty="0"/>
              <a:t>Accuracy Result of Ada Boosting</a:t>
            </a:r>
            <a:endParaRPr lang="en-IN" dirty="0"/>
          </a:p>
        </p:txBody>
      </p:sp>
      <p:sp>
        <p:nvSpPr>
          <p:cNvPr id="3" name="TextBox 2">
            <a:extLst>
              <a:ext uri="{FF2B5EF4-FFF2-40B4-BE49-F238E27FC236}">
                <a16:creationId xmlns:a16="http://schemas.microsoft.com/office/drawing/2014/main" id="{C8E697D7-461B-EBF2-6F54-175B15E4BDFC}"/>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pic>
        <p:nvPicPr>
          <p:cNvPr id="6" name="Picture 5">
            <a:extLst>
              <a:ext uri="{FF2B5EF4-FFF2-40B4-BE49-F238E27FC236}">
                <a16:creationId xmlns:a16="http://schemas.microsoft.com/office/drawing/2014/main" id="{EB8C07D4-37C2-5570-521A-082575530899}"/>
              </a:ext>
            </a:extLst>
          </p:cNvPr>
          <p:cNvPicPr>
            <a:picLocks noChangeAspect="1"/>
          </p:cNvPicPr>
          <p:nvPr/>
        </p:nvPicPr>
        <p:blipFill>
          <a:blip r:embed="rId2"/>
          <a:srcRect l="7500" t="17800" r="3351" b="6601"/>
          <a:stretch/>
        </p:blipFill>
        <p:spPr>
          <a:xfrm>
            <a:off x="683568" y="1448780"/>
            <a:ext cx="8302773" cy="3960440"/>
          </a:xfrm>
          <a:prstGeom prst="rect">
            <a:avLst/>
          </a:prstGeom>
        </p:spPr>
      </p:pic>
    </p:spTree>
    <p:extLst>
      <p:ext uri="{BB962C8B-B14F-4D97-AF65-F5344CB8AC3E}">
        <p14:creationId xmlns:p14="http://schemas.microsoft.com/office/powerpoint/2010/main" val="309999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92A0-5B6F-C186-F11E-346AA4704684}"/>
              </a:ext>
            </a:extLst>
          </p:cNvPr>
          <p:cNvSpPr>
            <a:spLocks noGrp="1"/>
          </p:cNvSpPr>
          <p:nvPr>
            <p:ph type="title"/>
          </p:nvPr>
        </p:nvSpPr>
        <p:spPr>
          <a:xfrm>
            <a:off x="551302" y="1066102"/>
            <a:ext cx="7923213" cy="579437"/>
          </a:xfrm>
        </p:spPr>
        <p:txBody>
          <a:bodyPr/>
          <a:lstStyle/>
          <a:p>
            <a:pPr algn="l"/>
            <a:r>
              <a:rPr lang="en-IN" b="1" dirty="0">
                <a:solidFill>
                  <a:schemeClr val="accent2"/>
                </a:solidFill>
                <a:cs typeface="Times New Roman" pitchFamily="16" charset="0"/>
              </a:rPr>
              <a:t>Model evaluation metrices</a:t>
            </a:r>
            <a:br>
              <a:rPr lang="en-IN" sz="3200" b="1" dirty="0">
                <a:solidFill>
                  <a:schemeClr val="accent2"/>
                </a:solidFill>
                <a:cs typeface="Times New Roman" pitchFamily="16" charset="0"/>
              </a:rPr>
            </a:br>
            <a:endParaRPr lang="en-IN" dirty="0">
              <a:solidFill>
                <a:schemeClr val="accent2"/>
              </a:solidFill>
            </a:endParaRPr>
          </a:p>
        </p:txBody>
      </p:sp>
      <p:sp>
        <p:nvSpPr>
          <p:cNvPr id="3" name="Content Placeholder 2">
            <a:extLst>
              <a:ext uri="{FF2B5EF4-FFF2-40B4-BE49-F238E27FC236}">
                <a16:creationId xmlns:a16="http://schemas.microsoft.com/office/drawing/2014/main" id="{5CE2B2A0-1DE3-C0AB-F218-CD8D654D1B3F}"/>
              </a:ext>
            </a:extLst>
          </p:cNvPr>
          <p:cNvSpPr>
            <a:spLocks noGrp="1"/>
          </p:cNvSpPr>
          <p:nvPr>
            <p:ph idx="1"/>
          </p:nvPr>
        </p:nvSpPr>
        <p:spPr/>
        <p:txBody>
          <a:bodyPr/>
          <a:lstStyle/>
          <a:p>
            <a:pPr>
              <a:buFont typeface="Wingdings" panose="05000000000000000000" pitchFamily="2" charset="2"/>
              <a:buChar char="q"/>
            </a:pPr>
            <a:r>
              <a:rPr lang="en-US" sz="2000" dirty="0"/>
              <a:t>Model evaluation metrics quantify the performance of credit card default prediction models. </a:t>
            </a:r>
          </a:p>
          <a:p>
            <a:pPr>
              <a:buFont typeface="Wingdings" panose="05000000000000000000" pitchFamily="2" charset="2"/>
              <a:buChar char="q"/>
            </a:pPr>
            <a:r>
              <a:rPr lang="en-US" sz="2000" b="1" u="sng" dirty="0"/>
              <a:t>Accuracy</a:t>
            </a:r>
            <a:r>
              <a:rPr lang="en-US" sz="2000" dirty="0"/>
              <a:t> </a:t>
            </a:r>
          </a:p>
          <a:p>
            <a:pPr marL="0" indent="0"/>
            <a:r>
              <a:rPr lang="en-US" sz="2000" dirty="0"/>
              <a:t>     The proportion of correct predictions. </a:t>
            </a:r>
          </a:p>
          <a:p>
            <a:pPr>
              <a:buFont typeface="Wingdings" panose="05000000000000000000" pitchFamily="2" charset="2"/>
              <a:buChar char="q"/>
            </a:pPr>
            <a:r>
              <a:rPr lang="en-US" sz="2000" b="1" u="sng" dirty="0"/>
              <a:t>Precision </a:t>
            </a:r>
          </a:p>
          <a:p>
            <a:pPr marL="0" indent="0"/>
            <a:r>
              <a:rPr lang="en-US" sz="2000" dirty="0"/>
              <a:t>     The proportion of true positive predictions among all Positive predictions.</a:t>
            </a:r>
          </a:p>
          <a:p>
            <a:pPr>
              <a:buFont typeface="Wingdings" panose="05000000000000000000" pitchFamily="2" charset="2"/>
              <a:buChar char="q"/>
            </a:pPr>
            <a:r>
              <a:rPr lang="en-US" sz="2000" b="1" u="sng" dirty="0"/>
              <a:t>Recall </a:t>
            </a:r>
          </a:p>
          <a:p>
            <a:pPr marL="0" indent="0"/>
            <a:r>
              <a:rPr lang="en-US" sz="2000" dirty="0"/>
              <a:t>     The proportion of true positive predictions among all actual positive instances. </a:t>
            </a:r>
          </a:p>
          <a:p>
            <a:pPr>
              <a:buFont typeface="Wingdings" panose="05000000000000000000" pitchFamily="2" charset="2"/>
              <a:buChar char="q"/>
            </a:pPr>
            <a:r>
              <a:rPr lang="en-US" sz="2000" b="1" u="sng" dirty="0"/>
              <a:t>F1-Score</a:t>
            </a:r>
            <a:r>
              <a:rPr lang="en-US" sz="2000" dirty="0"/>
              <a:t> </a:t>
            </a:r>
          </a:p>
          <a:p>
            <a:pPr marL="0" indent="0"/>
            <a:r>
              <a:rPr lang="en-US" sz="2000" dirty="0"/>
              <a:t>      The harmonic mean of precision and recall, providing a balanced measure of performance.</a:t>
            </a:r>
            <a:endParaRPr lang="en-IN" sz="2000" dirty="0"/>
          </a:p>
        </p:txBody>
      </p:sp>
      <p:sp>
        <p:nvSpPr>
          <p:cNvPr id="4" name="TextBox 3">
            <a:extLst>
              <a:ext uri="{FF2B5EF4-FFF2-40B4-BE49-F238E27FC236}">
                <a16:creationId xmlns:a16="http://schemas.microsoft.com/office/drawing/2014/main" id="{97C5C9E8-5A6E-545C-89B7-DB2E783C490E}"/>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282875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C5FE-6211-2F0A-04FA-270C4B322CB5}"/>
              </a:ext>
            </a:extLst>
          </p:cNvPr>
          <p:cNvSpPr>
            <a:spLocks noGrp="1"/>
          </p:cNvSpPr>
          <p:nvPr>
            <p:ph type="title"/>
          </p:nvPr>
        </p:nvSpPr>
        <p:spPr/>
        <p:txBody>
          <a:bodyPr/>
          <a:lstStyle/>
          <a:p>
            <a:pPr algn="l"/>
            <a:r>
              <a:rPr lang="en-US" dirty="0"/>
              <a:t>Baseline Model Comparison</a:t>
            </a:r>
            <a:endParaRPr lang="en-IN" dirty="0"/>
          </a:p>
        </p:txBody>
      </p:sp>
      <p:sp>
        <p:nvSpPr>
          <p:cNvPr id="7" name="Content Placeholder 6">
            <a:extLst>
              <a:ext uri="{FF2B5EF4-FFF2-40B4-BE49-F238E27FC236}">
                <a16:creationId xmlns:a16="http://schemas.microsoft.com/office/drawing/2014/main" id="{C5ADEAB3-C902-D595-9C66-EB5DFB5FDA36}"/>
              </a:ext>
            </a:extLst>
          </p:cNvPr>
          <p:cNvSpPr>
            <a:spLocks noGrp="1"/>
          </p:cNvSpPr>
          <p:nvPr>
            <p:ph idx="1"/>
          </p:nvPr>
        </p:nvSpPr>
        <p:spPr>
          <a:xfrm>
            <a:off x="685800" y="1371600"/>
            <a:ext cx="8350696" cy="4748212"/>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A baseline model is a simple model used as a reference point. It helps to assess</a:t>
            </a:r>
          </a:p>
          <a:p>
            <a:r>
              <a:rPr lang="en-US" sz="1800" dirty="0">
                <a:latin typeface="Calibri" panose="020F0502020204030204" pitchFamily="34" charset="0"/>
                <a:ea typeface="Calibri" panose="020F0502020204030204" pitchFamily="34" charset="0"/>
                <a:cs typeface="Calibri" panose="020F0502020204030204" pitchFamily="34" charset="0"/>
              </a:rPr>
              <a:t>whether a more complex model (like AdaBoost) is actually improving predictive</a:t>
            </a:r>
          </a:p>
          <a:p>
            <a:r>
              <a:rPr lang="en-US" sz="1800" dirty="0">
                <a:latin typeface="Calibri" panose="020F0502020204030204" pitchFamily="34" charset="0"/>
                <a:ea typeface="Calibri" panose="020F0502020204030204" pitchFamily="34" charset="0"/>
                <a:cs typeface="Calibri" panose="020F0502020204030204" pitchFamily="34" charset="0"/>
              </a:rPr>
              <a:t>Performa</a:t>
            </a:r>
          </a:p>
          <a:p>
            <a:r>
              <a:rPr lang="en-US" sz="1800" dirty="0">
                <a:latin typeface="Calibri" panose="020F0502020204030204" pitchFamily="34" charset="0"/>
                <a:ea typeface="Calibri" panose="020F0502020204030204" pitchFamily="34" charset="0"/>
                <a:cs typeface="Calibri" panose="020F0502020204030204" pitchFamily="34" charset="0"/>
              </a:rPr>
              <a:t>How to Compare Baseline and Advanced Models?</a:t>
            </a:r>
          </a:p>
          <a:p>
            <a:pPr marL="0" indent="0"/>
            <a:r>
              <a:rPr lang="en-US" sz="1800" dirty="0">
                <a:latin typeface="Calibri" panose="020F0502020204030204" pitchFamily="34" charset="0"/>
                <a:ea typeface="Calibri" panose="020F0502020204030204" pitchFamily="34" charset="0"/>
                <a:cs typeface="Calibri" panose="020F0502020204030204" pitchFamily="34" charset="0"/>
              </a:rPr>
              <a:t>To compare models use:</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Accuracy (for classification)Precision </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Recall</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F1-score (for imbalanced classes)</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MSE </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RMSE </a:t>
            </a:r>
          </a:p>
          <a:p>
            <a:pPr marL="285750" indent="-285750">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R² (for regression)</a:t>
            </a:r>
          </a:p>
          <a:p>
            <a:pPr marL="0" indent="0"/>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7EA7350-AAE9-C6FF-1325-907256094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924944"/>
            <a:ext cx="4404569" cy="3024336"/>
          </a:xfrm>
          <a:prstGeom prst="rect">
            <a:avLst/>
          </a:prstGeom>
        </p:spPr>
      </p:pic>
      <p:sp>
        <p:nvSpPr>
          <p:cNvPr id="3" name="TextBox 2">
            <a:extLst>
              <a:ext uri="{FF2B5EF4-FFF2-40B4-BE49-F238E27FC236}">
                <a16:creationId xmlns:a16="http://schemas.microsoft.com/office/drawing/2014/main" id="{5575A962-05ED-68FF-4F43-E463B27DBBDA}"/>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8356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7EAD-14B4-1709-840C-2AAAAB939FA4}"/>
              </a:ext>
            </a:extLst>
          </p:cNvPr>
          <p:cNvSpPr>
            <a:spLocks noGrp="1"/>
          </p:cNvSpPr>
          <p:nvPr>
            <p:ph type="ctrTitle"/>
          </p:nvPr>
        </p:nvSpPr>
        <p:spPr>
          <a:xfrm>
            <a:off x="539552" y="620688"/>
            <a:ext cx="7772400" cy="1470025"/>
          </a:xfrm>
        </p:spPr>
        <p:txBody>
          <a:bodyPr/>
          <a:lstStyle/>
          <a:p>
            <a:pPr algn="l"/>
            <a:r>
              <a:rPr lang="en-IN" sz="3200" b="1" dirty="0">
                <a:solidFill>
                  <a:schemeClr val="accent2"/>
                </a:solidFill>
                <a:latin typeface="+mn-lt"/>
                <a:cs typeface="Times New Roman" pitchFamily="16" charset="0"/>
              </a:rPr>
              <a:t>Conclusion</a:t>
            </a:r>
            <a:br>
              <a:rPr lang="en-IN" sz="3200" b="1" dirty="0">
                <a:solidFill>
                  <a:schemeClr val="accent2"/>
                </a:solidFill>
                <a:latin typeface="+mn-lt"/>
                <a:cs typeface="Times New Roman" pitchFamily="16" charset="0"/>
              </a:rPr>
            </a:br>
            <a:endParaRPr lang="en-IN" dirty="0">
              <a:solidFill>
                <a:schemeClr val="accent2"/>
              </a:solidFill>
              <a:latin typeface="+mn-lt"/>
            </a:endParaRPr>
          </a:p>
        </p:txBody>
      </p:sp>
      <p:sp>
        <p:nvSpPr>
          <p:cNvPr id="3" name="Subtitle 2">
            <a:extLst>
              <a:ext uri="{FF2B5EF4-FFF2-40B4-BE49-F238E27FC236}">
                <a16:creationId xmlns:a16="http://schemas.microsoft.com/office/drawing/2014/main" id="{99B87119-626B-3DB7-3AA8-069B32021957}"/>
              </a:ext>
            </a:extLst>
          </p:cNvPr>
          <p:cNvSpPr>
            <a:spLocks noGrp="1"/>
          </p:cNvSpPr>
          <p:nvPr>
            <p:ph type="subTitle" idx="1"/>
          </p:nvPr>
        </p:nvSpPr>
        <p:spPr>
          <a:xfrm>
            <a:off x="755576" y="2103242"/>
            <a:ext cx="7488832" cy="3413990"/>
          </a:xfrm>
        </p:spPr>
        <p:txBody>
          <a:bodyPr/>
          <a:lstStyle/>
          <a:p>
            <a:pPr marL="342900" indent="-342900" algn="l">
              <a:buFont typeface="Wingdings" panose="05000000000000000000" pitchFamily="2" charset="2"/>
              <a:buChar char="q"/>
            </a:pPr>
            <a:r>
              <a:rPr lang="en-US" sz="2000" b="0" i="0" dirty="0">
                <a:solidFill>
                  <a:schemeClr val="tx1"/>
                </a:solidFill>
                <a:effectLst/>
              </a:rPr>
              <a:t>Credit card default prediction is vital for managing financial risk.</a:t>
            </a:r>
          </a:p>
          <a:p>
            <a:pPr marL="342900" indent="-342900" algn="l">
              <a:buFont typeface="Wingdings" panose="05000000000000000000" pitchFamily="2" charset="2"/>
              <a:buChar char="q"/>
            </a:pPr>
            <a:r>
              <a:rPr lang="en-US" sz="2000" b="0" i="0" dirty="0">
                <a:solidFill>
                  <a:schemeClr val="tx1"/>
                </a:solidFill>
                <a:effectLst/>
              </a:rPr>
              <a:t>Ensemble methods, along with logistic regression and decision trees, enhance prediction accuracy.</a:t>
            </a:r>
          </a:p>
          <a:p>
            <a:pPr marL="342900" indent="-342900" algn="l">
              <a:buFont typeface="Wingdings" panose="05000000000000000000" pitchFamily="2" charset="2"/>
              <a:buChar char="q"/>
            </a:pPr>
            <a:r>
              <a:rPr lang="en-US" sz="2000" b="0" i="0" dirty="0">
                <a:solidFill>
                  <a:schemeClr val="tx1"/>
                </a:solidFill>
                <a:effectLst/>
              </a:rPr>
              <a:t>Proper evaluation and feature selection are crucial for building reliable models.</a:t>
            </a:r>
          </a:p>
          <a:p>
            <a:endParaRPr lang="en-IN" dirty="0"/>
          </a:p>
        </p:txBody>
      </p:sp>
      <p:sp>
        <p:nvSpPr>
          <p:cNvPr id="4" name="TextBox 3">
            <a:extLst>
              <a:ext uri="{FF2B5EF4-FFF2-40B4-BE49-F238E27FC236}">
                <a16:creationId xmlns:a16="http://schemas.microsoft.com/office/drawing/2014/main" id="{D77E03EE-D22D-8192-080B-5CFCC6517166}"/>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93684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E519-8F86-407D-9019-30144B6E5CF6}"/>
              </a:ext>
            </a:extLst>
          </p:cNvPr>
          <p:cNvSpPr>
            <a:spLocks noGrp="1"/>
          </p:cNvSpPr>
          <p:nvPr>
            <p:ph type="title"/>
          </p:nvPr>
        </p:nvSpPr>
        <p:spPr/>
        <p:txBody>
          <a:bodyPr/>
          <a:lstStyle/>
          <a:p>
            <a:pPr algn="l"/>
            <a:r>
              <a:rPr lang="en-US" dirty="0"/>
              <a:t>References </a:t>
            </a:r>
          </a:p>
        </p:txBody>
      </p:sp>
      <p:sp>
        <p:nvSpPr>
          <p:cNvPr id="3" name="Content Placeholder 2">
            <a:extLst>
              <a:ext uri="{FF2B5EF4-FFF2-40B4-BE49-F238E27FC236}">
                <a16:creationId xmlns:a16="http://schemas.microsoft.com/office/drawing/2014/main" id="{CA851501-7A00-4F6C-A6D3-CDAB2849A0FF}"/>
              </a:ext>
            </a:extLst>
          </p:cNvPr>
          <p:cNvSpPr>
            <a:spLocks noGrp="1"/>
          </p:cNvSpPr>
          <p:nvPr>
            <p:ph idx="1"/>
          </p:nvPr>
        </p:nvSpPr>
        <p:spPr>
          <a:xfrm>
            <a:off x="685800" y="1396999"/>
            <a:ext cx="8151813" cy="4722813"/>
          </a:xfrm>
        </p:spPr>
        <p:txBody>
          <a:bodyPr/>
          <a:lstStyle/>
          <a:p>
            <a:pPr marL="457200" indent="-457200">
              <a:buAutoNum type="arabicParenR"/>
            </a:pPr>
            <a:r>
              <a:rPr lang="en-US" sz="2000" dirty="0">
                <a:solidFill>
                  <a:schemeClr val="tx2"/>
                </a:solidFill>
                <a:hlinkClick r:id="rId2">
                  <a:extLst>
                    <a:ext uri="{A12FA001-AC4F-418D-AE19-62706E023703}">
                      <ahyp:hlinkClr xmlns:ahyp="http://schemas.microsoft.com/office/drawing/2018/hyperlinkcolor" val="tx"/>
                    </a:ext>
                  </a:extLst>
                </a:hlinkClick>
              </a:rPr>
              <a:t>https://medium.com/swlh/predicting-credit-card-defaults-with-machine-learning-fcc8da2fdafb</a:t>
            </a:r>
            <a:endParaRPr lang="en-US" sz="2000" dirty="0">
              <a:solidFill>
                <a:schemeClr val="tx2"/>
              </a:solidFill>
            </a:endParaRPr>
          </a:p>
          <a:p>
            <a:pPr marL="457200" indent="-457200">
              <a:buAutoNum type="arabicParenR"/>
            </a:pPr>
            <a:r>
              <a:rPr lang="en-US" sz="2000" dirty="0">
                <a:solidFill>
                  <a:schemeClr val="tx2"/>
                </a:solidFill>
                <a:hlinkClick r:id="rId3">
                  <a:extLst>
                    <a:ext uri="{A12FA001-AC4F-418D-AE19-62706E023703}">
                      <ahyp:hlinkClr xmlns:ahyp="http://schemas.microsoft.com/office/drawing/2018/hyperlinkcolor" val="tx"/>
                    </a:ext>
                  </a:extLst>
                </a:hlinkClick>
              </a:rPr>
              <a:t>https://www.sciencedirect.com/science/article/abs/pii/S2214785321035148</a:t>
            </a:r>
            <a:endParaRPr lang="en-US" sz="2000" dirty="0">
              <a:solidFill>
                <a:schemeClr val="tx2"/>
              </a:solidFill>
            </a:endParaRPr>
          </a:p>
          <a:p>
            <a:pPr marL="457200" indent="-457200">
              <a:buAutoNum type="arabicParenR"/>
            </a:pPr>
            <a:r>
              <a:rPr lang="en-US" sz="2000" dirty="0">
                <a:solidFill>
                  <a:schemeClr val="tx2"/>
                </a:solidFill>
                <a:hlinkClick r:id="rId4">
                  <a:extLst>
                    <a:ext uri="{A12FA001-AC4F-418D-AE19-62706E023703}">
                      <ahyp:hlinkClr xmlns:ahyp="http://schemas.microsoft.com/office/drawing/2018/hyperlinkcolor" val="tx"/>
                    </a:ext>
                  </a:extLst>
                </a:hlinkClick>
              </a:rPr>
              <a:t>https://arxiv.org/html/2402.17979v1</a:t>
            </a:r>
            <a:endParaRPr lang="en-US" sz="2000" dirty="0">
              <a:solidFill>
                <a:schemeClr val="tx2"/>
              </a:solidFill>
            </a:endParaRPr>
          </a:p>
          <a:p>
            <a:pPr marL="457200" indent="-457200">
              <a:buAutoNum type="arabicParenR"/>
            </a:pPr>
            <a:r>
              <a:rPr lang="en-US" sz="2000">
                <a:solidFill>
                  <a:schemeClr val="tx2"/>
                </a:solidFill>
                <a:hlinkClick r:id="rId5">
                  <a:extLst>
                    <a:ext uri="{A12FA001-AC4F-418D-AE19-62706E023703}">
                      <ahyp:hlinkClr xmlns:ahyp="http://schemas.microsoft.com/office/drawing/2018/hyperlinkcolor" val="tx"/>
                    </a:ext>
                  </a:extLst>
                </a:hlinkClick>
              </a:rPr>
              <a:t>https://www.researchgate.net/publication/354084428_Comparison_of_Different_Ensemble_Methods_in_Credit_Card_Default_Prediction</a:t>
            </a:r>
            <a:endParaRPr lang="en-US" sz="2000">
              <a:solidFill>
                <a:schemeClr val="tx2"/>
              </a:solidFill>
            </a:endParaRPr>
          </a:p>
          <a:p>
            <a:pPr marL="0" indent="0"/>
            <a:endParaRPr lang="en-US" sz="2000" dirty="0">
              <a:solidFill>
                <a:schemeClr val="tx2"/>
              </a:solidFill>
            </a:endParaRPr>
          </a:p>
        </p:txBody>
      </p:sp>
    </p:spTree>
    <p:extLst>
      <p:ext uri="{BB962C8B-B14F-4D97-AF65-F5344CB8AC3E}">
        <p14:creationId xmlns:p14="http://schemas.microsoft.com/office/powerpoint/2010/main" val="351770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30FF-3DB6-0364-3021-0F8021BAA5DB}"/>
              </a:ext>
            </a:extLst>
          </p:cNvPr>
          <p:cNvSpPr>
            <a:spLocks noGrp="1"/>
          </p:cNvSpPr>
          <p:nvPr>
            <p:ph type="title"/>
          </p:nvPr>
        </p:nvSpPr>
        <p:spPr>
          <a:xfrm>
            <a:off x="610393" y="3139281"/>
            <a:ext cx="7923213" cy="579437"/>
          </a:xfrm>
        </p:spPr>
        <p:txBody>
          <a:bodyPr/>
          <a:lstStyle/>
          <a:p>
            <a:r>
              <a:rPr lang="en-IN" sz="7200" dirty="0"/>
              <a:t>THANK YOU</a:t>
            </a:r>
          </a:p>
        </p:txBody>
      </p:sp>
      <p:sp>
        <p:nvSpPr>
          <p:cNvPr id="3" name="TextBox 2">
            <a:extLst>
              <a:ext uri="{FF2B5EF4-FFF2-40B4-BE49-F238E27FC236}">
                <a16:creationId xmlns:a16="http://schemas.microsoft.com/office/drawing/2014/main" id="{74A44233-FFFA-0716-5AB3-02EDE3CEEE84}"/>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48770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533400" y="739775"/>
            <a:ext cx="7924800" cy="579438"/>
          </a:xfrm>
          <a:prstGeom prst="rect">
            <a:avLst/>
          </a:prstGeom>
          <a:noFill/>
          <a:ln w="9525" cap="flat">
            <a:noFill/>
            <a:round/>
            <a:headEnd/>
            <a:tailEnd/>
          </a:ln>
          <a:effectLst/>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3333CC"/>
                </a:solidFill>
                <a:ea typeface="DejaVu Sans" charset="0"/>
                <a:cs typeface="DejaVu Sans" charset="0"/>
              </a:rPr>
              <a:t>Topic to be discussed</a:t>
            </a:r>
          </a:p>
        </p:txBody>
      </p:sp>
      <p:sp>
        <p:nvSpPr>
          <p:cNvPr id="4098" name="Text Box 2"/>
          <p:cNvSpPr txBox="1">
            <a:spLocks noChangeArrowheads="1"/>
          </p:cNvSpPr>
          <p:nvPr/>
        </p:nvSpPr>
        <p:spPr bwMode="auto">
          <a:xfrm>
            <a:off x="549275" y="1319213"/>
            <a:ext cx="8153400" cy="4724400"/>
          </a:xfrm>
          <a:prstGeom prst="rect">
            <a:avLst/>
          </a:prstGeom>
          <a:noFill/>
          <a:ln w="9525" cap="flat">
            <a:noFill/>
            <a:round/>
            <a:headEnd/>
            <a:tailEnd/>
          </a:ln>
          <a:effectLst/>
        </p:spPr>
        <p:txBody>
          <a:bodyPr/>
          <a:lstStyle/>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Introduction</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Objective of credit card default prediction</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Overview of ensemble methods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1" dirty="0">
                <a:solidFill>
                  <a:schemeClr val="tx1"/>
                </a:solidFill>
              </a:rPr>
              <a:t>SMOTE (Synthetic Minority Over-sampling Technique)</a:t>
            </a:r>
            <a:endParaRPr lang="en-IN" sz="1600" b="1" dirty="0">
              <a:solidFill>
                <a:schemeClr val="tx1"/>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chemeClr val="tx1"/>
                </a:solidFill>
              </a:rPr>
              <a:t>Random Forest Classifiers</a:t>
            </a:r>
            <a:endParaRPr lang="en-IN" sz="1600" b="1" dirty="0">
              <a:solidFill>
                <a:schemeClr val="tx1"/>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chemeClr val="tx1"/>
                </a:solidFill>
              </a:rPr>
              <a:t>XGBoosting Classifiers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Gradient boosting classifier</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Ada Boosting</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Model evaluation metrices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Baseline Model Comparison</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b="1" dirty="0">
                <a:solidFill>
                  <a:srgbClr val="000000"/>
                </a:solidFill>
                <a:cs typeface="Times New Roman" pitchFamily="16" charset="0"/>
              </a:rPr>
              <a:t>Conclusion</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t>Methods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t>Overview of Ensemble Methods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t>Overview of Ensemble Methods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b="1" dirty="0"/>
              <a:t>Overview of Ensemble Methods</a:t>
            </a:r>
          </a:p>
          <a:p>
            <a:pPr marL="342900" indent="-342900" eaLnBrk="1" hangingPunct="1">
              <a:lnSpc>
                <a:spcPct val="150000"/>
              </a:lnSpc>
              <a:spcBef>
                <a:spcPts val="600"/>
              </a:spcBef>
              <a:buFont typeface="Wingdings" panose="05000000000000000000"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eaLnBrk="1" hangingPunct="1">
              <a:lnSpc>
                <a:spcPct val="15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a:p>
            <a:pPr marL="341313" indent="-341313" eaLnBrk="1" hangingPunct="1">
              <a:lnSpc>
                <a:spcPct val="150000"/>
              </a:lnSpc>
              <a:spcBef>
                <a:spcPts val="600"/>
              </a:spcBef>
              <a:buFont typeface="Times New Roman" pitchFamily="16"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b="1" dirty="0">
              <a:solidFill>
                <a:srgbClr val="000000"/>
              </a:solidFill>
              <a:cs typeface="Times New Roman" pitchFamily="16" charset="0"/>
            </a:endParaRPr>
          </a:p>
        </p:txBody>
      </p:sp>
      <p:sp>
        <p:nvSpPr>
          <p:cNvPr id="2" name="TextBox 1">
            <a:extLst>
              <a:ext uri="{FF2B5EF4-FFF2-40B4-BE49-F238E27FC236}">
                <a16:creationId xmlns:a16="http://schemas.microsoft.com/office/drawing/2014/main" id="{B636117F-0FEF-6364-E8B0-1EF3E6D114A2}"/>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2984-CE5C-65D0-2FBC-1A877E810EEA}"/>
              </a:ext>
            </a:extLst>
          </p:cNvPr>
          <p:cNvSpPr>
            <a:spLocks noGrp="1"/>
          </p:cNvSpPr>
          <p:nvPr>
            <p:ph type="title"/>
          </p:nvPr>
        </p:nvSpPr>
        <p:spPr>
          <a:xfrm>
            <a:off x="533401" y="738188"/>
            <a:ext cx="2742456" cy="74659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49AF8A2-0A70-BACD-2C66-05031FE1A210}"/>
              </a:ext>
            </a:extLst>
          </p:cNvPr>
          <p:cNvSpPr>
            <a:spLocks noGrp="1"/>
          </p:cNvSpPr>
          <p:nvPr>
            <p:ph idx="1"/>
          </p:nvPr>
        </p:nvSpPr>
        <p:spPr/>
        <p:txBody>
          <a:bodyPr/>
          <a:lstStyle/>
          <a:p>
            <a:r>
              <a:rPr lang="en-US" sz="2000" dirty="0"/>
              <a:t>Credit card default prediction is a critical task in the financial industry. </a:t>
            </a:r>
          </a:p>
          <a:p>
            <a:r>
              <a:rPr lang="en-US" sz="2000" dirty="0"/>
              <a:t>By accurately predicting defaults, institutions can manage risk, minimize</a:t>
            </a:r>
          </a:p>
          <a:p>
            <a:r>
              <a:rPr lang="en-US" sz="2000" dirty="0"/>
              <a:t>losses, and optimize lending strategies.</a:t>
            </a:r>
          </a:p>
          <a:p>
            <a:r>
              <a:rPr lang="en-US" sz="2000" dirty="0"/>
              <a:t>      </a:t>
            </a:r>
          </a:p>
          <a:p>
            <a:endParaRPr lang="en-IN" sz="2000" dirty="0"/>
          </a:p>
        </p:txBody>
      </p:sp>
      <p:pic>
        <p:nvPicPr>
          <p:cNvPr id="5" name="Picture 4">
            <a:extLst>
              <a:ext uri="{FF2B5EF4-FFF2-40B4-BE49-F238E27FC236}">
                <a16:creationId xmlns:a16="http://schemas.microsoft.com/office/drawing/2014/main" id="{6A431D1B-64FD-03D7-8B0D-B18FF11A975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63688" y="2741382"/>
            <a:ext cx="5904656" cy="3120008"/>
          </a:xfrm>
          <a:prstGeom prst="rect">
            <a:avLst/>
          </a:prstGeom>
        </p:spPr>
      </p:pic>
      <p:sp>
        <p:nvSpPr>
          <p:cNvPr id="6" name="TextBox 5">
            <a:extLst>
              <a:ext uri="{FF2B5EF4-FFF2-40B4-BE49-F238E27FC236}">
                <a16:creationId xmlns:a16="http://schemas.microsoft.com/office/drawing/2014/main" id="{59B8A948-B1AA-6B0E-7BF3-F38D6FD50FBF}"/>
              </a:ext>
            </a:extLst>
          </p:cNvPr>
          <p:cNvSpPr txBox="1"/>
          <p:nvPr/>
        </p:nvSpPr>
        <p:spPr>
          <a:xfrm>
            <a:off x="1763688" y="5861390"/>
            <a:ext cx="5904656" cy="230832"/>
          </a:xfrm>
          <a:prstGeom prst="rect">
            <a:avLst/>
          </a:prstGeom>
          <a:noFill/>
        </p:spPr>
        <p:txBody>
          <a:bodyPr wrap="square" rtlCol="0">
            <a:spAutoFit/>
          </a:bodyPr>
          <a:lstStyle/>
          <a:p>
            <a:r>
              <a:rPr lang="en-IN" sz="900">
                <a:hlinkClick r:id="rId3" tooltip="https://www.quoteinspector.com/images/credit/credit-cards-weathered-wood/"/>
              </a:rPr>
              <a:t>This Photo</a:t>
            </a:r>
            <a:r>
              <a:rPr lang="en-IN" sz="900"/>
              <a:t> by Unknown Author is licensed under </a:t>
            </a:r>
            <a:r>
              <a:rPr lang="en-IN" sz="900">
                <a:hlinkClick r:id="rId4" tooltip="https://creativecommons.org/licenses/by-nd/3.0/"/>
              </a:rPr>
              <a:t>CC BY-ND</a:t>
            </a:r>
            <a:endParaRPr lang="en-IN" sz="900"/>
          </a:p>
        </p:txBody>
      </p:sp>
      <p:sp>
        <p:nvSpPr>
          <p:cNvPr id="4" name="TextBox 3">
            <a:extLst>
              <a:ext uri="{FF2B5EF4-FFF2-40B4-BE49-F238E27FC236}">
                <a16:creationId xmlns:a16="http://schemas.microsoft.com/office/drawing/2014/main" id="{83A87A4E-A303-7C54-E500-EED6ACEA7222}"/>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19651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C534-47B5-FB5C-BF57-2111A67E0362}"/>
              </a:ext>
            </a:extLst>
          </p:cNvPr>
          <p:cNvSpPr>
            <a:spLocks noGrp="1"/>
          </p:cNvSpPr>
          <p:nvPr>
            <p:ph type="ctrTitle"/>
          </p:nvPr>
        </p:nvSpPr>
        <p:spPr>
          <a:xfrm>
            <a:off x="467544" y="1052736"/>
            <a:ext cx="7702624" cy="506487"/>
          </a:xfrm>
        </p:spPr>
        <p:txBody>
          <a:bodyPr/>
          <a:lstStyle/>
          <a:p>
            <a:r>
              <a:rPr lang="en-IN" sz="3200" b="1" dirty="0">
                <a:solidFill>
                  <a:schemeClr val="accent2"/>
                </a:solidFill>
                <a:cs typeface="Times New Roman" pitchFamily="16" charset="0"/>
              </a:rPr>
              <a:t>Objective of credit card default prediction</a:t>
            </a:r>
            <a:br>
              <a:rPr lang="en-IN" sz="3200" b="1" dirty="0">
                <a:solidFill>
                  <a:srgbClr val="000000"/>
                </a:solidFill>
                <a:cs typeface="Times New Roman" pitchFamily="16" charset="0"/>
              </a:rPr>
            </a:br>
            <a:endParaRPr lang="en-IN" dirty="0"/>
          </a:p>
        </p:txBody>
      </p:sp>
      <p:sp>
        <p:nvSpPr>
          <p:cNvPr id="13" name="Rectangle 1">
            <a:extLst>
              <a:ext uri="{FF2B5EF4-FFF2-40B4-BE49-F238E27FC236}">
                <a16:creationId xmlns:a16="http://schemas.microsoft.com/office/drawing/2014/main" id="{38CA4131-A56E-14AE-84D0-EFA393E3E4B8}"/>
              </a:ext>
            </a:extLst>
          </p:cNvPr>
          <p:cNvSpPr>
            <a:spLocks noChangeArrowheads="1"/>
          </p:cNvSpPr>
          <p:nvPr/>
        </p:nvSpPr>
        <p:spPr bwMode="auto">
          <a:xfrm>
            <a:off x="591337" y="1060004"/>
            <a:ext cx="842493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a:ln>
                  <a:noFill/>
                </a:ln>
                <a:solidFill>
                  <a:schemeClr val="tx1"/>
                </a:solidFill>
                <a:effectLst/>
                <a:latin typeface="+mn-lt"/>
              </a:rPr>
              <a:t>Objective:</a:t>
            </a:r>
            <a:r>
              <a:rPr kumimoji="0" lang="en-US" altLang="en-US"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mn-lt"/>
              </a:rPr>
              <a:t>                </a:t>
            </a:r>
            <a:r>
              <a:rPr kumimoji="0" lang="en-US" altLang="en-US" sz="2000" i="0" u="none" strike="noStrike" cap="none" normalizeH="0" baseline="0" dirty="0">
                <a:ln>
                  <a:noFill/>
                </a:ln>
                <a:solidFill>
                  <a:schemeClr val="tx1"/>
                </a:solidFill>
                <a:effectLst/>
                <a:latin typeface="+mn-lt"/>
              </a:rPr>
              <a:t>The objective of this project is to develop a machine learning model for accurately predicting credit card defaults. By applying various ML algorithms, including ensemble techniques (e.g., Random Forest, Gradient Boosting etc.…), the project aims to enhance prediction accuracy, reduce false positives/negatives, and assist financial institutions in making informed credit risk decisions. The model will analyze historical customer data, including demographic and financial information, to identify key factors contributing to default risk.</a:t>
            </a:r>
          </a:p>
        </p:txBody>
      </p:sp>
      <p:sp>
        <p:nvSpPr>
          <p:cNvPr id="3" name="TextBox 2">
            <a:extLst>
              <a:ext uri="{FF2B5EF4-FFF2-40B4-BE49-F238E27FC236}">
                <a16:creationId xmlns:a16="http://schemas.microsoft.com/office/drawing/2014/main" id="{6DB72D25-663A-35C3-0A4E-735EE7F76A4B}"/>
              </a:ext>
            </a:extLst>
          </p:cNvPr>
          <p:cNvSpPr txBox="1"/>
          <p:nvPr/>
        </p:nvSpPr>
        <p:spPr>
          <a:xfrm>
            <a:off x="591337" y="6381328"/>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pic>
        <p:nvPicPr>
          <p:cNvPr id="1026" name="Picture 2">
            <a:extLst>
              <a:ext uri="{FF2B5EF4-FFF2-40B4-BE49-F238E27FC236}">
                <a16:creationId xmlns:a16="http://schemas.microsoft.com/office/drawing/2014/main" id="{56E75F33-4E53-4E0E-A7F0-13E1162017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1576" y="3933056"/>
            <a:ext cx="4104456" cy="230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8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8B66-F09E-B192-63D5-3C3FA4AE0FED}"/>
              </a:ext>
            </a:extLst>
          </p:cNvPr>
          <p:cNvSpPr>
            <a:spLocks noGrp="1"/>
          </p:cNvSpPr>
          <p:nvPr>
            <p:ph type="title"/>
          </p:nvPr>
        </p:nvSpPr>
        <p:spPr>
          <a:xfrm>
            <a:off x="610393" y="1081881"/>
            <a:ext cx="7923213" cy="579437"/>
          </a:xfrm>
        </p:spPr>
        <p:txBody>
          <a:bodyPr/>
          <a:lstStyle/>
          <a:p>
            <a:pPr algn="l"/>
            <a:r>
              <a:rPr lang="en-IN" sz="3200" b="1" dirty="0">
                <a:solidFill>
                  <a:schemeClr val="accent2"/>
                </a:solidFill>
                <a:cs typeface="Times New Roman" pitchFamily="16" charset="0"/>
              </a:rPr>
              <a:t>Overview of ensemble methods</a:t>
            </a:r>
            <a:br>
              <a:rPr lang="en-IN" sz="3200" b="1" dirty="0">
                <a:solidFill>
                  <a:schemeClr val="accent2"/>
                </a:solidFill>
                <a:cs typeface="Times New Roman" pitchFamily="16" charset="0"/>
              </a:rPr>
            </a:br>
            <a:endParaRPr lang="en-IN" dirty="0">
              <a:solidFill>
                <a:schemeClr val="accent2"/>
              </a:solidFill>
            </a:endParaRPr>
          </a:p>
        </p:txBody>
      </p:sp>
      <p:sp>
        <p:nvSpPr>
          <p:cNvPr id="4" name="Rectangle 1">
            <a:extLst>
              <a:ext uri="{FF2B5EF4-FFF2-40B4-BE49-F238E27FC236}">
                <a16:creationId xmlns:a16="http://schemas.microsoft.com/office/drawing/2014/main" id="{FBECC25E-A6A1-6791-FFF3-DEB3F4657F3C}"/>
              </a:ext>
            </a:extLst>
          </p:cNvPr>
          <p:cNvSpPr>
            <a:spLocks noGrp="1" noChangeArrowheads="1"/>
          </p:cNvSpPr>
          <p:nvPr>
            <p:ph idx="1"/>
          </p:nvPr>
        </p:nvSpPr>
        <p:spPr bwMode="auto">
          <a:xfrm>
            <a:off x="610393" y="1556792"/>
            <a:ext cx="828092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sng" strike="noStrike" cap="none" normalizeH="0" baseline="0" dirty="0">
                <a:ln>
                  <a:noFill/>
                </a:ln>
                <a:solidFill>
                  <a:schemeClr val="tx1"/>
                </a:solidFill>
                <a:effectLst/>
              </a:rPr>
              <a:t>Definition</a:t>
            </a:r>
            <a:r>
              <a:rPr kumimoji="0" lang="en-US" altLang="en-US"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Combines multiple models to improve prediction performance.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1"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sng" strike="noStrike" cap="none" normalizeH="0" baseline="0" dirty="0">
                <a:ln>
                  <a:noFill/>
                </a:ln>
                <a:solidFill>
                  <a:schemeClr val="tx1"/>
                </a:solidFill>
                <a:effectLst/>
              </a:rPr>
              <a:t>Types of Ensemble Methods</a:t>
            </a:r>
            <a:r>
              <a:rPr kumimoji="0" lang="en-US" altLang="en-US" sz="2000" b="1" i="0" u="none" strike="noStrike" cap="none" normalizeH="0" baseline="0" dirty="0">
                <a:ln>
                  <a:noFill/>
                </a:ln>
                <a:solidFill>
                  <a:schemeClr val="tx1"/>
                </a:solidFill>
                <a:effectLst/>
              </a:rPr>
              <a:t>:</a:t>
            </a:r>
            <a:endParaRPr lang="en-US" altLang="en-US" sz="2000" dirty="0">
              <a:solidFill>
                <a:schemeClr val="tx1"/>
              </a:solidFill>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1"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Bagging: </a:t>
            </a:r>
            <a:r>
              <a:rPr lang="en-US" sz="2000" dirty="0"/>
              <a:t>Multiple models are trained on different subsets of the data, and their predictions are averaged.</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e.g</a:t>
            </a:r>
            <a:r>
              <a:rPr lang="en-US" altLang="en-US" sz="2000" dirty="0">
                <a:solidFill>
                  <a:schemeClr val="tx1"/>
                </a:solidFill>
              </a:rPr>
              <a:t>:-</a:t>
            </a:r>
            <a:r>
              <a:rPr kumimoji="0" lang="en-US" altLang="en-US" sz="2000" b="0" i="0" u="none" strike="noStrike" cap="none" normalizeH="0" baseline="0" dirty="0">
                <a:ln>
                  <a:noFill/>
                </a:ln>
                <a:solidFill>
                  <a:schemeClr val="tx1"/>
                </a:solidFill>
                <a:effectLst/>
              </a:rPr>
              <a:t>Random Forest, which reduces variance.</a:t>
            </a:r>
            <a:endParaRPr kumimoji="0" lang="en-US" altLang="en-US" sz="2000" b="1"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1"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Boosting: </a:t>
            </a:r>
            <a:r>
              <a:rPr lang="en-US" sz="2000" dirty="0"/>
              <a:t>Models are trained sequentially, with each model focusing on correcting the errors of the previous one.</a:t>
            </a:r>
            <a:r>
              <a:rPr kumimoji="0" lang="en-US" altLang="en-US" sz="2000" b="0" i="0" u="none" strike="noStrike" cap="none" normalizeH="0" baseline="0" dirty="0">
                <a:ln>
                  <a:noFill/>
                </a:ln>
                <a:solidFill>
                  <a:schemeClr val="tx1"/>
                </a:solidFill>
                <a:effectLst/>
              </a:rPr>
              <a:t> e.g., Gradient Boosting, which reduces bias by improving weak models.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1"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Stacking:</a:t>
            </a:r>
            <a:r>
              <a:rPr kumimoji="0" lang="en-US" altLang="en-US" sz="2000" b="0" i="0" u="none" strike="noStrike" cap="none" normalizeH="0" baseline="0" dirty="0">
                <a:ln>
                  <a:noFill/>
                </a:ln>
                <a:solidFill>
                  <a:schemeClr val="tx1"/>
                </a:solidFill>
                <a:effectLst/>
              </a:rPr>
              <a:t> Combines different models to improve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2C5E4F4-49E3-7730-4F8F-60D5771658D3}"/>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331914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F38CB-1D5C-8067-9260-CAA06AEDD0B8}"/>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1D721FC2-FE02-81D0-62F9-677C3BB7A11D}"/>
              </a:ext>
            </a:extLst>
          </p:cNvPr>
          <p:cNvSpPr>
            <a:spLocks noGrp="1"/>
          </p:cNvSpPr>
          <p:nvPr>
            <p:ph type="title"/>
          </p:nvPr>
        </p:nvSpPr>
        <p:spPr>
          <a:xfrm>
            <a:off x="534987" y="822220"/>
            <a:ext cx="7923213" cy="579437"/>
          </a:xfrm>
        </p:spPr>
        <p:txBody>
          <a:bodyPr/>
          <a:lstStyle/>
          <a:p>
            <a:pPr algn="l"/>
            <a:r>
              <a:rPr lang="en-US" sz="2500" dirty="0"/>
              <a:t>SMOTE (Synthetic Minority Over-sampling Technique)</a:t>
            </a:r>
            <a:endParaRPr lang="en-IN" sz="2500" dirty="0"/>
          </a:p>
        </p:txBody>
      </p:sp>
      <p:sp>
        <p:nvSpPr>
          <p:cNvPr id="16" name="Rectangle 1">
            <a:extLst>
              <a:ext uri="{FF2B5EF4-FFF2-40B4-BE49-F238E27FC236}">
                <a16:creationId xmlns:a16="http://schemas.microsoft.com/office/drawing/2014/main" id="{7A5827EE-FEF4-AD75-4CA9-3649650B6423}"/>
              </a:ext>
            </a:extLst>
          </p:cNvPr>
          <p:cNvSpPr>
            <a:spLocks noGrp="1" noChangeArrowheads="1"/>
          </p:cNvSpPr>
          <p:nvPr>
            <p:ph idx="1"/>
          </p:nvPr>
        </p:nvSpPr>
        <p:spPr bwMode="auto">
          <a:xfrm>
            <a:off x="534987" y="1474912"/>
            <a:ext cx="813467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Purpose</a:t>
            </a:r>
            <a:r>
              <a:rPr kumimoji="0" lang="en-US" altLang="en-US" sz="2000" b="0" i="0" u="none" strike="noStrike" cap="none" normalizeH="0" baseline="0" dirty="0">
                <a:ln>
                  <a:noFill/>
                </a:ln>
                <a:solidFill>
                  <a:schemeClr val="tx1"/>
                </a:solidFill>
                <a:effectLst/>
              </a:rPr>
              <a:t>: Addresses class imbalance by generating synthetic samples for the minority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How It Works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rPr>
              <a:t>Identifies minority class samples.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rPr>
              <a:t>Selects nearest neighbors.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rPr>
              <a:t>Creates synthetic samples by interpolating between samples and their neighbors.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rPr>
              <a:t>Advantages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Balances class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Reduces bias and improves model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performance</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363FD0A7-265B-CB08-CDFC-6AFF2D1CD288}"/>
              </a:ext>
            </a:extLst>
          </p:cNvPr>
          <p:cNvPicPr>
            <a:picLocks noChangeAspect="1"/>
          </p:cNvPicPr>
          <p:nvPr/>
        </p:nvPicPr>
        <p:blipFill>
          <a:blip r:embed="rId2"/>
          <a:stretch>
            <a:fillRect/>
          </a:stretch>
        </p:blipFill>
        <p:spPr>
          <a:xfrm>
            <a:off x="4139952" y="1916832"/>
            <a:ext cx="4909934" cy="1378024"/>
          </a:xfrm>
          <a:prstGeom prst="rect">
            <a:avLst/>
          </a:prstGeom>
        </p:spPr>
      </p:pic>
      <p:sp>
        <p:nvSpPr>
          <p:cNvPr id="20" name="TextBox 19">
            <a:extLst>
              <a:ext uri="{FF2B5EF4-FFF2-40B4-BE49-F238E27FC236}">
                <a16:creationId xmlns:a16="http://schemas.microsoft.com/office/drawing/2014/main" id="{07872B94-07B7-F2E1-DD94-32152E813854}"/>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pic>
        <p:nvPicPr>
          <p:cNvPr id="4" name="Picture 3">
            <a:extLst>
              <a:ext uri="{FF2B5EF4-FFF2-40B4-BE49-F238E27FC236}">
                <a16:creationId xmlns:a16="http://schemas.microsoft.com/office/drawing/2014/main" id="{2E9B91E8-654A-586B-6F3E-154415BEA60A}"/>
              </a:ext>
            </a:extLst>
          </p:cNvPr>
          <p:cNvPicPr>
            <a:picLocks noChangeAspect="1"/>
          </p:cNvPicPr>
          <p:nvPr/>
        </p:nvPicPr>
        <p:blipFill>
          <a:blip r:embed="rId3"/>
          <a:srcRect l="-22" t="54462" r="32467" b="16362"/>
          <a:stretch/>
        </p:blipFill>
        <p:spPr>
          <a:xfrm>
            <a:off x="4369367" y="4077072"/>
            <a:ext cx="4680519" cy="1563638"/>
          </a:xfrm>
          <a:prstGeom prst="rect">
            <a:avLst/>
          </a:prstGeom>
        </p:spPr>
      </p:pic>
    </p:spTree>
    <p:extLst>
      <p:ext uri="{BB962C8B-B14F-4D97-AF65-F5344CB8AC3E}">
        <p14:creationId xmlns:p14="http://schemas.microsoft.com/office/powerpoint/2010/main" val="7501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D243-B4A8-BE49-949D-9B21B1E9B246}"/>
              </a:ext>
            </a:extLst>
          </p:cNvPr>
          <p:cNvSpPr>
            <a:spLocks noGrp="1"/>
          </p:cNvSpPr>
          <p:nvPr>
            <p:ph type="title"/>
          </p:nvPr>
        </p:nvSpPr>
        <p:spPr/>
        <p:txBody>
          <a:bodyPr/>
          <a:lstStyle/>
          <a:p>
            <a:pPr algn="l"/>
            <a:r>
              <a:rPr lang="en-IN" dirty="0"/>
              <a:t>Random Forest Classifiers</a:t>
            </a:r>
          </a:p>
        </p:txBody>
      </p:sp>
      <p:sp>
        <p:nvSpPr>
          <p:cNvPr id="3" name="Content Placeholder 2">
            <a:extLst>
              <a:ext uri="{FF2B5EF4-FFF2-40B4-BE49-F238E27FC236}">
                <a16:creationId xmlns:a16="http://schemas.microsoft.com/office/drawing/2014/main" id="{22BE6FDE-2461-CA6C-7D9C-84D609DF255B}"/>
              </a:ext>
            </a:extLst>
          </p:cNvPr>
          <p:cNvSpPr>
            <a:spLocks noGrp="1"/>
          </p:cNvSpPr>
          <p:nvPr>
            <p:ph idx="1"/>
          </p:nvPr>
        </p:nvSpPr>
        <p:spPr/>
        <p:txBody>
          <a:bodyPr/>
          <a:lstStyle/>
          <a:p>
            <a:pPr algn="just">
              <a:buFont typeface="Wingdings" panose="05000000000000000000" pitchFamily="2" charset="2"/>
              <a:buChar char="q"/>
            </a:pPr>
            <a:r>
              <a:rPr lang="en-US" sz="2000" dirty="0"/>
              <a:t>An ensemble learning algorithm that combines multiple decision trees </a:t>
            </a:r>
          </a:p>
          <a:p>
            <a:r>
              <a:rPr lang="en-US" sz="2000" dirty="0"/>
              <a:t>for classification or regression tasks.</a:t>
            </a:r>
          </a:p>
          <a:p>
            <a:pPr>
              <a:buFont typeface="Wingdings" panose="05000000000000000000" pitchFamily="2" charset="2"/>
              <a:buChar char="q"/>
            </a:pPr>
            <a:r>
              <a:rPr lang="en-US" sz="2000" b="1" dirty="0"/>
              <a:t>How It Works</a:t>
            </a:r>
            <a:r>
              <a:rPr lang="en-US" sz="2000" dirty="0"/>
              <a:t>:</a:t>
            </a:r>
          </a:p>
          <a:p>
            <a:pPr>
              <a:buFont typeface="+mj-lt"/>
              <a:buAutoNum type="arabicPeriod"/>
            </a:pPr>
            <a:r>
              <a:rPr lang="en-US" sz="2000" b="1" dirty="0"/>
              <a:t>Bootstrapping</a:t>
            </a:r>
            <a:r>
              <a:rPr lang="en-US" sz="2000" dirty="0"/>
              <a:t>: Random subsets of data are created.</a:t>
            </a:r>
          </a:p>
          <a:p>
            <a:pPr>
              <a:buFont typeface="+mj-lt"/>
              <a:buAutoNum type="arabicPeriod"/>
            </a:pPr>
            <a:r>
              <a:rPr lang="en-US" sz="2000" b="1" dirty="0"/>
              <a:t>Tree Building</a:t>
            </a:r>
            <a:r>
              <a:rPr lang="en-US" sz="2000" dirty="0"/>
              <a:t>: A decision tree is trained on each subset.</a:t>
            </a:r>
          </a:p>
          <a:p>
            <a:pPr>
              <a:buFont typeface="+mj-lt"/>
              <a:buAutoNum type="arabicPeriod"/>
            </a:pPr>
            <a:r>
              <a:rPr lang="en-US" sz="2000" b="1" dirty="0"/>
              <a:t>Prediction</a:t>
            </a:r>
            <a:r>
              <a:rPr lang="en-US" sz="2000" dirty="0"/>
              <a:t>:</a:t>
            </a:r>
          </a:p>
          <a:p>
            <a:pPr marL="742950" lvl="1" indent="-285750">
              <a:buFont typeface="+mj-lt"/>
              <a:buAutoNum type="arabicPeriod"/>
            </a:pPr>
            <a:r>
              <a:rPr lang="en-US" sz="2000" dirty="0"/>
              <a:t>Classification: Majority voting.</a:t>
            </a:r>
          </a:p>
          <a:p>
            <a:pPr marL="742950" lvl="1" indent="-285750">
              <a:buFont typeface="+mj-lt"/>
              <a:buAutoNum type="arabicPeriod"/>
            </a:pPr>
            <a:r>
              <a:rPr lang="en-US" sz="2000" dirty="0"/>
              <a:t>Regression: Averaging predictions.</a:t>
            </a:r>
          </a:p>
          <a:p>
            <a:r>
              <a:rPr lang="en-US" sz="2000" b="1" dirty="0"/>
              <a:t>Advantages</a:t>
            </a:r>
            <a:r>
              <a:rPr lang="en-US" sz="2000" dirty="0"/>
              <a:t>:</a:t>
            </a:r>
          </a:p>
          <a:p>
            <a:pPr>
              <a:buFont typeface="Arial" panose="020B0604020202020204" pitchFamily="34" charset="0"/>
              <a:buChar char="•"/>
            </a:pPr>
            <a:r>
              <a:rPr lang="en-US" sz="2000" dirty="0"/>
              <a:t>High accuracy and less overfitting.</a:t>
            </a:r>
          </a:p>
          <a:p>
            <a:pPr>
              <a:buFont typeface="Arial" panose="020B0604020202020204" pitchFamily="34" charset="0"/>
              <a:buChar char="•"/>
            </a:pPr>
            <a:r>
              <a:rPr lang="en-US" sz="2000" dirty="0"/>
              <a:t>Handles large datasets and missing values.</a:t>
            </a:r>
          </a:p>
          <a:p>
            <a:pPr>
              <a:buFont typeface="Arial" panose="020B0604020202020204" pitchFamily="34" charset="0"/>
              <a:buChar char="•"/>
            </a:pPr>
            <a:r>
              <a:rPr lang="en-US" sz="2000" dirty="0"/>
              <a:t>Works for both categorical and numerical data.</a:t>
            </a:r>
          </a:p>
          <a:p>
            <a:endParaRPr lang="en-IN" sz="2000" dirty="0"/>
          </a:p>
        </p:txBody>
      </p:sp>
      <p:sp>
        <p:nvSpPr>
          <p:cNvPr id="4" name="TextBox 3">
            <a:extLst>
              <a:ext uri="{FF2B5EF4-FFF2-40B4-BE49-F238E27FC236}">
                <a16:creationId xmlns:a16="http://schemas.microsoft.com/office/drawing/2014/main" id="{F723F4F8-3D36-BD44-B026-54BE204E7C59}"/>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244061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B566-8CC5-602B-3DB8-B6933B4023C6}"/>
              </a:ext>
            </a:extLst>
          </p:cNvPr>
          <p:cNvSpPr>
            <a:spLocks noGrp="1"/>
          </p:cNvSpPr>
          <p:nvPr>
            <p:ph type="title"/>
          </p:nvPr>
        </p:nvSpPr>
        <p:spPr>
          <a:xfrm>
            <a:off x="533400" y="738188"/>
            <a:ext cx="8610600" cy="579437"/>
          </a:xfrm>
        </p:spPr>
        <p:txBody>
          <a:bodyPr/>
          <a:lstStyle/>
          <a:p>
            <a:pPr algn="l"/>
            <a:r>
              <a:rPr lang="en-US" dirty="0"/>
              <a:t>Accuracy Result of </a:t>
            </a:r>
            <a:r>
              <a:rPr lang="en-IN" dirty="0"/>
              <a:t>Random Forest Classifiers</a:t>
            </a:r>
          </a:p>
        </p:txBody>
      </p:sp>
      <p:pic>
        <p:nvPicPr>
          <p:cNvPr id="5" name="Content Placeholder 4">
            <a:extLst>
              <a:ext uri="{FF2B5EF4-FFF2-40B4-BE49-F238E27FC236}">
                <a16:creationId xmlns:a16="http://schemas.microsoft.com/office/drawing/2014/main" id="{727F5F30-04B1-6402-21D1-9ACF1189D89C}"/>
              </a:ext>
            </a:extLst>
          </p:cNvPr>
          <p:cNvPicPr>
            <a:picLocks noGrp="1" noChangeAspect="1"/>
          </p:cNvPicPr>
          <p:nvPr>
            <p:ph idx="1"/>
          </p:nvPr>
        </p:nvPicPr>
        <p:blipFill>
          <a:blip r:embed="rId2"/>
          <a:srcRect l="9689" t="19814" r="1977" b="6378"/>
          <a:stretch/>
        </p:blipFill>
        <p:spPr>
          <a:xfrm>
            <a:off x="591337" y="1484784"/>
            <a:ext cx="8426468" cy="3960440"/>
          </a:xfrm>
        </p:spPr>
      </p:pic>
      <p:sp>
        <p:nvSpPr>
          <p:cNvPr id="6" name="TextBox 5">
            <a:extLst>
              <a:ext uri="{FF2B5EF4-FFF2-40B4-BE49-F238E27FC236}">
                <a16:creationId xmlns:a16="http://schemas.microsoft.com/office/drawing/2014/main" id="{E7C52FFF-BAFB-0CCE-B003-574CD8BBD023}"/>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
        <p:nvSpPr>
          <p:cNvPr id="7" name="TextBox 6">
            <a:extLst>
              <a:ext uri="{FF2B5EF4-FFF2-40B4-BE49-F238E27FC236}">
                <a16:creationId xmlns:a16="http://schemas.microsoft.com/office/drawing/2014/main" id="{BBBE7D8E-DB62-448B-7C64-7972C5EB29C3}"/>
              </a:ext>
            </a:extLst>
          </p:cNvPr>
          <p:cNvSpPr txBox="1"/>
          <p:nvPr/>
        </p:nvSpPr>
        <p:spPr>
          <a:xfrm>
            <a:off x="557853"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Tree>
    <p:extLst>
      <p:ext uri="{BB962C8B-B14F-4D97-AF65-F5344CB8AC3E}">
        <p14:creationId xmlns:p14="http://schemas.microsoft.com/office/powerpoint/2010/main" val="68668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4E157-7819-051F-5127-45562CC6CC32}"/>
              </a:ext>
            </a:extLst>
          </p:cNvPr>
          <p:cNvSpPr>
            <a:spLocks noGrp="1"/>
          </p:cNvSpPr>
          <p:nvPr>
            <p:ph idx="1"/>
          </p:nvPr>
        </p:nvSpPr>
        <p:spPr/>
        <p:txBody>
          <a:bodyPr/>
          <a:lstStyle/>
          <a:p>
            <a:pPr marL="0" indent="0"/>
            <a:r>
              <a:rPr lang="en-US" sz="2000" b="0" i="0" dirty="0">
                <a:solidFill>
                  <a:schemeClr val="tx1"/>
                </a:solidFill>
                <a:effectLst/>
              </a:rPr>
              <a:t>XGBoost: Extreme Gradient Boosting</a:t>
            </a:r>
          </a:p>
          <a:p>
            <a:pPr>
              <a:buFont typeface="Wingdings" panose="05000000000000000000" pitchFamily="2" charset="2"/>
              <a:buChar char="q"/>
            </a:pPr>
            <a:r>
              <a:rPr lang="en-US" sz="2000" b="0" i="0" dirty="0">
                <a:solidFill>
                  <a:schemeClr val="tx1"/>
                </a:solidFill>
                <a:effectLst/>
              </a:rPr>
              <a:t>What is XGBoost?</a:t>
            </a:r>
          </a:p>
          <a:p>
            <a:pPr marL="0" indent="0"/>
            <a:r>
              <a:rPr lang="en-US" sz="2000" b="0" i="0" dirty="0">
                <a:solidFill>
                  <a:schemeClr val="tx1"/>
                </a:solidFill>
                <a:effectLst/>
              </a:rPr>
              <a:t>    A powerful, optimized machine learning algorithm based on Gradient Boosting, widely used for structured data and competitions like Kaggle.</a:t>
            </a:r>
          </a:p>
          <a:p>
            <a:pPr>
              <a:buFont typeface="Arial" panose="020B0604020202020204" pitchFamily="34" charset="0"/>
              <a:buChar char="•"/>
            </a:pPr>
            <a:r>
              <a:rPr lang="en-US" sz="2000" b="0" i="0" dirty="0">
                <a:solidFill>
                  <a:schemeClr val="tx1"/>
                </a:solidFill>
                <a:effectLst/>
              </a:rPr>
              <a:t>Fast &amp; Efficient (Optimized for speed &amp; performance)</a:t>
            </a:r>
          </a:p>
          <a:p>
            <a:pPr>
              <a:buFont typeface="Arial" panose="020B0604020202020204" pitchFamily="34" charset="0"/>
              <a:buChar char="•"/>
            </a:pPr>
            <a:r>
              <a:rPr lang="en-US" sz="2000" b="0" i="0" dirty="0">
                <a:solidFill>
                  <a:schemeClr val="tx1"/>
                </a:solidFill>
                <a:effectLst/>
              </a:rPr>
              <a:t>Handles Missing Values Automatically</a:t>
            </a:r>
          </a:p>
          <a:p>
            <a:pPr>
              <a:buFont typeface="Arial" panose="020B0604020202020204" pitchFamily="34" charset="0"/>
              <a:buChar char="•"/>
            </a:pPr>
            <a:r>
              <a:rPr lang="en-US" sz="2000" b="0" i="0" dirty="0">
                <a:solidFill>
                  <a:schemeClr val="tx1"/>
                </a:solidFill>
                <a:effectLst/>
              </a:rPr>
              <a:t>Regularization (L1 &amp; L2) to prevent overfitting</a:t>
            </a:r>
          </a:p>
          <a:p>
            <a:pPr>
              <a:buFont typeface="Arial" panose="020B0604020202020204" pitchFamily="34" charset="0"/>
              <a:buChar char="•"/>
            </a:pPr>
            <a:r>
              <a:rPr lang="en-US" sz="2000" b="0" i="0" dirty="0">
                <a:solidFill>
                  <a:schemeClr val="tx1"/>
                </a:solidFill>
                <a:effectLst/>
              </a:rPr>
              <a:t>Supports Parallel &amp; GPU Processing</a:t>
            </a:r>
          </a:p>
          <a:p>
            <a:pPr>
              <a:buFont typeface="Arial" panose="020B0604020202020204" pitchFamily="34" charset="0"/>
              <a:buChar char="•"/>
            </a:pPr>
            <a:r>
              <a:rPr lang="en-US" sz="2000" b="0" i="0" dirty="0">
                <a:solidFill>
                  <a:schemeClr val="tx1"/>
                </a:solidFill>
                <a:effectLst/>
              </a:rPr>
              <a:t>Tree-based and Linear Model Support</a:t>
            </a:r>
          </a:p>
          <a:p>
            <a:pPr>
              <a:buFont typeface="Wingdings" panose="05000000000000000000" pitchFamily="2" charset="2"/>
              <a:buChar char="q"/>
            </a:pPr>
            <a:r>
              <a:rPr lang="en-US" sz="2000" b="0" i="0" dirty="0">
                <a:solidFill>
                  <a:schemeClr val="tx1"/>
                </a:solidFill>
                <a:effectLst/>
              </a:rPr>
              <a:t>Why Use XGBoost?</a:t>
            </a:r>
          </a:p>
          <a:p>
            <a:pPr marL="0" indent="0"/>
            <a:r>
              <a:rPr lang="en-US" sz="2000" b="0" i="0" dirty="0">
                <a:solidFill>
                  <a:schemeClr val="tx1"/>
                </a:solidFill>
                <a:effectLst/>
              </a:rPr>
              <a:t>High Accuracy 📈 Scalable 📊 Handles Large Datasets 🔥</a:t>
            </a:r>
          </a:p>
        </p:txBody>
      </p:sp>
      <p:sp>
        <p:nvSpPr>
          <p:cNvPr id="7" name="TextBox 6">
            <a:extLst>
              <a:ext uri="{FF2B5EF4-FFF2-40B4-BE49-F238E27FC236}">
                <a16:creationId xmlns:a16="http://schemas.microsoft.com/office/drawing/2014/main" id="{7FE9E87D-53AB-03B0-95E4-94593B79BC44}"/>
              </a:ext>
            </a:extLst>
          </p:cNvPr>
          <p:cNvSpPr txBox="1"/>
          <p:nvPr/>
        </p:nvSpPr>
        <p:spPr>
          <a:xfrm>
            <a:off x="591337" y="6396335"/>
            <a:ext cx="7619999" cy="461665"/>
          </a:xfrm>
          <a:prstGeom prst="rect">
            <a:avLst/>
          </a:prstGeom>
          <a:solidFill>
            <a:schemeClr val="bg1"/>
          </a:solidFill>
        </p:spPr>
        <p:txBody>
          <a:bodyPr wrap="square" rtlCol="0">
            <a:spAutoFit/>
          </a:bodyPr>
          <a:lstStyle/>
          <a:p>
            <a:r>
              <a:rPr lang="en-US" sz="2400" b="1" dirty="0">
                <a:solidFill>
                  <a:srgbClr val="C00000"/>
                </a:solidFill>
                <a:ea typeface="DejaVu Sans" charset="0"/>
                <a:cs typeface="DejaVu Sans" charset="0"/>
              </a:rPr>
              <a:t>(202361103)&amp;(202361070)&amp;(202365064)&amp;(202361071)</a:t>
            </a:r>
            <a:endParaRPr lang="en-IN" dirty="0">
              <a:solidFill>
                <a:srgbClr val="C00000"/>
              </a:solidFill>
            </a:endParaRPr>
          </a:p>
        </p:txBody>
      </p:sp>
      <p:sp>
        <p:nvSpPr>
          <p:cNvPr id="5" name="Title 4">
            <a:extLst>
              <a:ext uri="{FF2B5EF4-FFF2-40B4-BE49-F238E27FC236}">
                <a16:creationId xmlns:a16="http://schemas.microsoft.com/office/drawing/2014/main" id="{48D754CD-B721-2C98-E551-E73A200792F5}"/>
              </a:ext>
            </a:extLst>
          </p:cNvPr>
          <p:cNvSpPr>
            <a:spLocks noGrp="1"/>
          </p:cNvSpPr>
          <p:nvPr>
            <p:ph type="title"/>
          </p:nvPr>
        </p:nvSpPr>
        <p:spPr/>
        <p:txBody>
          <a:bodyPr/>
          <a:lstStyle/>
          <a:p>
            <a:pPr algn="l"/>
            <a:r>
              <a:rPr lang="en-IN" dirty="0"/>
              <a:t>XGBoosting Classifiers</a:t>
            </a:r>
          </a:p>
        </p:txBody>
      </p:sp>
    </p:spTree>
    <p:extLst>
      <p:ext uri="{BB962C8B-B14F-4D97-AF65-F5344CB8AC3E}">
        <p14:creationId xmlns:p14="http://schemas.microsoft.com/office/powerpoint/2010/main" val="241080148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Times New Roman"/>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6229</TotalTime>
  <Words>1206</Words>
  <Application>Microsoft Office PowerPoint</Application>
  <PresentationFormat>On-screen Show (4:3)</PresentationFormat>
  <Paragraphs>178</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DejaVu Sans</vt:lpstr>
      <vt:lpstr>Times New Roman</vt:lpstr>
      <vt:lpstr>ui-sans-serif</vt:lpstr>
      <vt:lpstr>Wingdings</vt:lpstr>
      <vt:lpstr>Office Theme</vt:lpstr>
      <vt:lpstr>PowerPoint Presentation</vt:lpstr>
      <vt:lpstr>PowerPoint Presentation</vt:lpstr>
      <vt:lpstr>Introduction</vt:lpstr>
      <vt:lpstr>Objective of credit card default prediction </vt:lpstr>
      <vt:lpstr>Overview of ensemble methods </vt:lpstr>
      <vt:lpstr>SMOTE (Synthetic Minority Over-sampling Technique)</vt:lpstr>
      <vt:lpstr>Random Forest Classifiers</vt:lpstr>
      <vt:lpstr>Accuracy Result of Random Forest Classifiers</vt:lpstr>
      <vt:lpstr>XGBoosting Classifiers</vt:lpstr>
      <vt:lpstr>Accuracy Result of XGBoosting Classifiers</vt:lpstr>
      <vt:lpstr>Gradient boosting classifier </vt:lpstr>
      <vt:lpstr>Accuracy Result of Gradient boosting classifier </vt:lpstr>
      <vt:lpstr>Ada Boosting</vt:lpstr>
      <vt:lpstr>Accuracy Result of Ada Boosting</vt:lpstr>
      <vt:lpstr>Model evaluation metrices </vt:lpstr>
      <vt:lpstr>Baseline Model Comparison</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sangeetha reddy</cp:lastModifiedBy>
  <cp:revision>702</cp:revision>
  <cp:lastPrinted>1601-01-01T00:00:00Z</cp:lastPrinted>
  <dcterms:created xsi:type="dcterms:W3CDTF">2005-01-24T10:28:59Z</dcterms:created>
  <dcterms:modified xsi:type="dcterms:W3CDTF">2025-03-23T13:52:29Z</dcterms:modified>
</cp:coreProperties>
</file>