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6" d="100"/>
          <a:sy n="76" d="100"/>
        </p:scale>
        <p:origin x="126" y="8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9BCE17C-CC9F-40F8-89D0-00E27C3A92AD}" type="datetimeFigureOut">
              <a:rPr lang="es-GT" smtClean="0"/>
              <a:t>25/06/2018</a:t>
            </a:fld>
            <a:endParaRPr lang="es-GT"/>
          </a:p>
        </p:txBody>
      </p:sp>
      <p:sp>
        <p:nvSpPr>
          <p:cNvPr id="5" name="Footer Placeholder 4"/>
          <p:cNvSpPr>
            <a:spLocks noGrp="1"/>
          </p:cNvSpPr>
          <p:nvPr>
            <p:ph type="ftr" sz="quarter" idx="11"/>
          </p:nvPr>
        </p:nvSpPr>
        <p:spPr>
          <a:xfrm>
            <a:off x="1371600" y="4323845"/>
            <a:ext cx="6400800" cy="365125"/>
          </a:xfrm>
        </p:spPr>
        <p:txBody>
          <a:bodyPr/>
          <a:lstStyle/>
          <a:p>
            <a:endParaRPr lang="es-GT"/>
          </a:p>
        </p:txBody>
      </p:sp>
      <p:sp>
        <p:nvSpPr>
          <p:cNvPr id="6" name="Slide Number Placeholder 5"/>
          <p:cNvSpPr>
            <a:spLocks noGrp="1"/>
          </p:cNvSpPr>
          <p:nvPr>
            <p:ph type="sldNum" sz="quarter" idx="12"/>
          </p:nvPr>
        </p:nvSpPr>
        <p:spPr>
          <a:xfrm>
            <a:off x="8077200" y="1430866"/>
            <a:ext cx="2743200" cy="365125"/>
          </a:xfrm>
        </p:spPr>
        <p:txBody>
          <a:bodyPr/>
          <a:lstStyle/>
          <a:p>
            <a:fld id="{E1783E2F-3FC3-47C8-90DC-CD16D159D10C}" type="slidenum">
              <a:rPr lang="es-GT" smtClean="0"/>
              <a:t>‹Nº›</a:t>
            </a:fld>
            <a:endParaRPr lang="es-GT"/>
          </a:p>
        </p:txBody>
      </p:sp>
    </p:spTree>
    <p:extLst>
      <p:ext uri="{BB962C8B-B14F-4D97-AF65-F5344CB8AC3E}">
        <p14:creationId xmlns:p14="http://schemas.microsoft.com/office/powerpoint/2010/main" val="3545664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9BCE17C-CC9F-40F8-89D0-00E27C3A92AD}" type="datetimeFigureOut">
              <a:rPr lang="es-GT" smtClean="0"/>
              <a:t>25/06/2018</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E1783E2F-3FC3-47C8-90DC-CD16D159D10C}" type="slidenum">
              <a:rPr lang="es-GT" smtClean="0"/>
              <a:t>‹Nº›</a:t>
            </a:fld>
            <a:endParaRPr lang="es-GT"/>
          </a:p>
        </p:txBody>
      </p:sp>
    </p:spTree>
    <p:extLst>
      <p:ext uri="{BB962C8B-B14F-4D97-AF65-F5344CB8AC3E}">
        <p14:creationId xmlns:p14="http://schemas.microsoft.com/office/powerpoint/2010/main" val="2087473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9BCE17C-CC9F-40F8-89D0-00E27C3A92AD}" type="datetimeFigureOut">
              <a:rPr lang="es-GT" smtClean="0"/>
              <a:t>25/06/2018</a:t>
            </a:fld>
            <a:endParaRPr lang="es-GT"/>
          </a:p>
        </p:txBody>
      </p:sp>
      <p:sp>
        <p:nvSpPr>
          <p:cNvPr id="6" name="Footer Placeholder 5"/>
          <p:cNvSpPr>
            <a:spLocks noGrp="1"/>
          </p:cNvSpPr>
          <p:nvPr>
            <p:ph type="ftr" sz="quarter" idx="11"/>
          </p:nvPr>
        </p:nvSpPr>
        <p:spPr>
          <a:xfrm>
            <a:off x="685800" y="379941"/>
            <a:ext cx="6991492" cy="365125"/>
          </a:xfrm>
        </p:spPr>
        <p:txBody>
          <a:bodyPr/>
          <a:lstStyle/>
          <a:p>
            <a:endParaRPr lang="es-GT"/>
          </a:p>
        </p:txBody>
      </p:sp>
      <p:sp>
        <p:nvSpPr>
          <p:cNvPr id="7" name="Slide Number Placeholder 6"/>
          <p:cNvSpPr>
            <a:spLocks noGrp="1"/>
          </p:cNvSpPr>
          <p:nvPr>
            <p:ph type="sldNum" sz="quarter" idx="12"/>
          </p:nvPr>
        </p:nvSpPr>
        <p:spPr>
          <a:xfrm>
            <a:off x="10862452" y="381000"/>
            <a:ext cx="643748" cy="365125"/>
          </a:xfrm>
        </p:spPr>
        <p:txBody>
          <a:bodyPr/>
          <a:lstStyle/>
          <a:p>
            <a:fld id="{E1783E2F-3FC3-47C8-90DC-CD16D159D10C}" type="slidenum">
              <a:rPr lang="es-GT" smtClean="0"/>
              <a:t>‹Nº›</a:t>
            </a:fld>
            <a:endParaRPr lang="es-GT"/>
          </a:p>
        </p:txBody>
      </p:sp>
    </p:spTree>
    <p:extLst>
      <p:ext uri="{BB962C8B-B14F-4D97-AF65-F5344CB8AC3E}">
        <p14:creationId xmlns:p14="http://schemas.microsoft.com/office/powerpoint/2010/main" val="3976470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9BCE17C-CC9F-40F8-89D0-00E27C3A92AD}" type="datetimeFigureOut">
              <a:rPr lang="es-GT" smtClean="0"/>
              <a:t>25/06/2018</a:t>
            </a:fld>
            <a:endParaRPr lang="es-GT"/>
          </a:p>
        </p:txBody>
      </p:sp>
      <p:sp>
        <p:nvSpPr>
          <p:cNvPr id="6" name="Footer Placeholder 5"/>
          <p:cNvSpPr>
            <a:spLocks noGrp="1"/>
          </p:cNvSpPr>
          <p:nvPr>
            <p:ph type="ftr" sz="quarter" idx="11"/>
          </p:nvPr>
        </p:nvSpPr>
        <p:spPr>
          <a:xfrm>
            <a:off x="685800" y="379941"/>
            <a:ext cx="6991492" cy="365125"/>
          </a:xfrm>
        </p:spPr>
        <p:txBody>
          <a:bodyPr/>
          <a:lstStyle/>
          <a:p>
            <a:endParaRPr lang="es-GT"/>
          </a:p>
        </p:txBody>
      </p:sp>
      <p:sp>
        <p:nvSpPr>
          <p:cNvPr id="7" name="Slide Number Placeholder 6"/>
          <p:cNvSpPr>
            <a:spLocks noGrp="1"/>
          </p:cNvSpPr>
          <p:nvPr>
            <p:ph type="sldNum" sz="quarter" idx="12"/>
          </p:nvPr>
        </p:nvSpPr>
        <p:spPr>
          <a:xfrm>
            <a:off x="10862452" y="381000"/>
            <a:ext cx="643748" cy="365125"/>
          </a:xfrm>
        </p:spPr>
        <p:txBody>
          <a:bodyPr/>
          <a:lstStyle/>
          <a:p>
            <a:fld id="{E1783E2F-3FC3-47C8-90DC-CD16D159D10C}" type="slidenum">
              <a:rPr lang="es-GT" smtClean="0"/>
              <a:t>‹Nº›</a:t>
            </a:fld>
            <a:endParaRPr lang="es-GT"/>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38368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9BCE17C-CC9F-40F8-89D0-00E27C3A92AD}" type="datetimeFigureOut">
              <a:rPr lang="es-GT" smtClean="0"/>
              <a:t>25/06/2018</a:t>
            </a:fld>
            <a:endParaRPr lang="es-GT"/>
          </a:p>
        </p:txBody>
      </p:sp>
      <p:sp>
        <p:nvSpPr>
          <p:cNvPr id="6" name="Footer Placeholder 5"/>
          <p:cNvSpPr>
            <a:spLocks noGrp="1"/>
          </p:cNvSpPr>
          <p:nvPr>
            <p:ph type="ftr" sz="quarter" idx="11"/>
          </p:nvPr>
        </p:nvSpPr>
        <p:spPr>
          <a:xfrm>
            <a:off x="685800" y="378883"/>
            <a:ext cx="6991492" cy="365125"/>
          </a:xfrm>
        </p:spPr>
        <p:txBody>
          <a:bodyPr/>
          <a:lstStyle/>
          <a:p>
            <a:endParaRPr lang="es-GT"/>
          </a:p>
        </p:txBody>
      </p:sp>
      <p:sp>
        <p:nvSpPr>
          <p:cNvPr id="7" name="Slide Number Placeholder 6"/>
          <p:cNvSpPr>
            <a:spLocks noGrp="1"/>
          </p:cNvSpPr>
          <p:nvPr>
            <p:ph type="sldNum" sz="quarter" idx="12"/>
          </p:nvPr>
        </p:nvSpPr>
        <p:spPr>
          <a:xfrm>
            <a:off x="10862452" y="381000"/>
            <a:ext cx="643748" cy="365125"/>
          </a:xfrm>
        </p:spPr>
        <p:txBody>
          <a:bodyPr/>
          <a:lstStyle/>
          <a:p>
            <a:fld id="{E1783E2F-3FC3-47C8-90DC-CD16D159D10C}" type="slidenum">
              <a:rPr lang="es-GT" smtClean="0"/>
              <a:t>‹Nº›</a:t>
            </a:fld>
            <a:endParaRPr lang="es-GT"/>
          </a:p>
        </p:txBody>
      </p:sp>
    </p:spTree>
    <p:extLst>
      <p:ext uri="{BB962C8B-B14F-4D97-AF65-F5344CB8AC3E}">
        <p14:creationId xmlns:p14="http://schemas.microsoft.com/office/powerpoint/2010/main" val="1520579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D9BCE17C-CC9F-40F8-89D0-00E27C3A92AD}" type="datetimeFigureOut">
              <a:rPr lang="es-GT" smtClean="0"/>
              <a:t>25/06/2018</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E1783E2F-3FC3-47C8-90DC-CD16D159D10C}" type="slidenum">
              <a:rPr lang="es-GT" smtClean="0"/>
              <a:t>‹Nº›</a:t>
            </a:fld>
            <a:endParaRPr lang="es-GT"/>
          </a:p>
        </p:txBody>
      </p:sp>
    </p:spTree>
    <p:extLst>
      <p:ext uri="{BB962C8B-B14F-4D97-AF65-F5344CB8AC3E}">
        <p14:creationId xmlns:p14="http://schemas.microsoft.com/office/powerpoint/2010/main" val="19735678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D9BCE17C-CC9F-40F8-89D0-00E27C3A92AD}" type="datetimeFigureOut">
              <a:rPr lang="es-GT" smtClean="0"/>
              <a:t>25/06/2018</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E1783E2F-3FC3-47C8-90DC-CD16D159D10C}" type="slidenum">
              <a:rPr lang="es-GT" smtClean="0"/>
              <a:t>‹Nº›</a:t>
            </a:fld>
            <a:endParaRPr lang="es-GT"/>
          </a:p>
        </p:txBody>
      </p:sp>
    </p:spTree>
    <p:extLst>
      <p:ext uri="{BB962C8B-B14F-4D97-AF65-F5344CB8AC3E}">
        <p14:creationId xmlns:p14="http://schemas.microsoft.com/office/powerpoint/2010/main" val="4935612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9BCE17C-CC9F-40F8-89D0-00E27C3A92AD}" type="datetimeFigureOut">
              <a:rPr lang="es-GT" smtClean="0"/>
              <a:t>25/06/2018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E1783E2F-3FC3-47C8-90DC-CD16D159D10C}" type="slidenum">
              <a:rPr lang="es-GT" smtClean="0"/>
              <a:t>‹Nº›</a:t>
            </a:fld>
            <a:endParaRPr lang="es-GT"/>
          </a:p>
        </p:txBody>
      </p:sp>
    </p:spTree>
    <p:extLst>
      <p:ext uri="{BB962C8B-B14F-4D97-AF65-F5344CB8AC3E}">
        <p14:creationId xmlns:p14="http://schemas.microsoft.com/office/powerpoint/2010/main" val="19578842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9BCE17C-CC9F-40F8-89D0-00E27C3A92AD}" type="datetimeFigureOut">
              <a:rPr lang="es-GT" smtClean="0"/>
              <a:t>25/06/2018</a:t>
            </a:fld>
            <a:endParaRPr lang="es-GT"/>
          </a:p>
        </p:txBody>
      </p:sp>
      <p:sp>
        <p:nvSpPr>
          <p:cNvPr id="5" name="Footer Placeholder 4"/>
          <p:cNvSpPr>
            <a:spLocks noGrp="1"/>
          </p:cNvSpPr>
          <p:nvPr>
            <p:ph type="ftr" sz="quarter" idx="11"/>
          </p:nvPr>
        </p:nvSpPr>
        <p:spPr>
          <a:xfrm>
            <a:off x="685800" y="381000"/>
            <a:ext cx="6991492" cy="365125"/>
          </a:xfrm>
        </p:spPr>
        <p:txBody>
          <a:bodyPr/>
          <a:lstStyle/>
          <a:p>
            <a:endParaRPr lang="es-GT"/>
          </a:p>
        </p:txBody>
      </p:sp>
      <p:sp>
        <p:nvSpPr>
          <p:cNvPr id="6" name="Slide Number Placeholder 5"/>
          <p:cNvSpPr>
            <a:spLocks noGrp="1"/>
          </p:cNvSpPr>
          <p:nvPr>
            <p:ph type="sldNum" sz="quarter" idx="12"/>
          </p:nvPr>
        </p:nvSpPr>
        <p:spPr>
          <a:xfrm>
            <a:off x="10862452" y="381000"/>
            <a:ext cx="643748" cy="365125"/>
          </a:xfrm>
        </p:spPr>
        <p:txBody>
          <a:bodyPr/>
          <a:lstStyle/>
          <a:p>
            <a:fld id="{E1783E2F-3FC3-47C8-90DC-CD16D159D10C}" type="slidenum">
              <a:rPr lang="es-GT" smtClean="0"/>
              <a:t>‹Nº›</a:t>
            </a:fld>
            <a:endParaRPr lang="es-GT"/>
          </a:p>
        </p:txBody>
      </p:sp>
    </p:spTree>
    <p:extLst>
      <p:ext uri="{BB962C8B-B14F-4D97-AF65-F5344CB8AC3E}">
        <p14:creationId xmlns:p14="http://schemas.microsoft.com/office/powerpoint/2010/main" val="3512839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9BCE17C-CC9F-40F8-89D0-00E27C3A92AD}" type="datetimeFigureOut">
              <a:rPr lang="es-GT" smtClean="0"/>
              <a:t>25/06/2018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E1783E2F-3FC3-47C8-90DC-CD16D159D10C}" type="slidenum">
              <a:rPr lang="es-GT" smtClean="0"/>
              <a:t>‹Nº›</a:t>
            </a:fld>
            <a:endParaRPr lang="es-GT"/>
          </a:p>
        </p:txBody>
      </p:sp>
    </p:spTree>
    <p:extLst>
      <p:ext uri="{BB962C8B-B14F-4D97-AF65-F5344CB8AC3E}">
        <p14:creationId xmlns:p14="http://schemas.microsoft.com/office/powerpoint/2010/main" val="1855092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9BCE17C-CC9F-40F8-89D0-00E27C3A92AD}" type="datetimeFigureOut">
              <a:rPr lang="es-GT" smtClean="0"/>
              <a:t>25/06/2018</a:t>
            </a:fld>
            <a:endParaRPr lang="es-GT"/>
          </a:p>
        </p:txBody>
      </p:sp>
      <p:sp>
        <p:nvSpPr>
          <p:cNvPr id="5" name="Footer Placeholder 4"/>
          <p:cNvSpPr>
            <a:spLocks noGrp="1"/>
          </p:cNvSpPr>
          <p:nvPr>
            <p:ph type="ftr" sz="quarter" idx="11"/>
          </p:nvPr>
        </p:nvSpPr>
        <p:spPr>
          <a:xfrm>
            <a:off x="685800" y="381001"/>
            <a:ext cx="6991492" cy="364065"/>
          </a:xfrm>
        </p:spPr>
        <p:txBody>
          <a:bodyPr/>
          <a:lstStyle/>
          <a:p>
            <a:endParaRPr lang="es-GT"/>
          </a:p>
        </p:txBody>
      </p:sp>
      <p:sp>
        <p:nvSpPr>
          <p:cNvPr id="6" name="Slide Number Placeholder 5"/>
          <p:cNvSpPr>
            <a:spLocks noGrp="1"/>
          </p:cNvSpPr>
          <p:nvPr>
            <p:ph type="sldNum" sz="quarter" idx="12"/>
          </p:nvPr>
        </p:nvSpPr>
        <p:spPr>
          <a:xfrm>
            <a:off x="10862452" y="381000"/>
            <a:ext cx="643748" cy="365125"/>
          </a:xfrm>
        </p:spPr>
        <p:txBody>
          <a:bodyPr/>
          <a:lstStyle/>
          <a:p>
            <a:fld id="{E1783E2F-3FC3-47C8-90DC-CD16D159D10C}" type="slidenum">
              <a:rPr lang="es-GT" smtClean="0"/>
              <a:t>‹Nº›</a:t>
            </a:fld>
            <a:endParaRPr lang="es-GT"/>
          </a:p>
        </p:txBody>
      </p:sp>
    </p:spTree>
    <p:extLst>
      <p:ext uri="{BB962C8B-B14F-4D97-AF65-F5344CB8AC3E}">
        <p14:creationId xmlns:p14="http://schemas.microsoft.com/office/powerpoint/2010/main" val="2918058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D9BCE17C-CC9F-40F8-89D0-00E27C3A92AD}" type="datetimeFigureOut">
              <a:rPr lang="es-GT" smtClean="0"/>
              <a:t>25/06/2018</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E1783E2F-3FC3-47C8-90DC-CD16D159D10C}" type="slidenum">
              <a:rPr lang="es-GT" smtClean="0"/>
              <a:t>‹Nº›</a:t>
            </a:fld>
            <a:endParaRPr lang="es-GT"/>
          </a:p>
        </p:txBody>
      </p:sp>
    </p:spTree>
    <p:extLst>
      <p:ext uri="{BB962C8B-B14F-4D97-AF65-F5344CB8AC3E}">
        <p14:creationId xmlns:p14="http://schemas.microsoft.com/office/powerpoint/2010/main" val="352553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9BCE17C-CC9F-40F8-89D0-00E27C3A92AD}" type="datetimeFigureOut">
              <a:rPr lang="es-GT" smtClean="0"/>
              <a:t>25/06/2018</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E1783E2F-3FC3-47C8-90DC-CD16D159D10C}" type="slidenum">
              <a:rPr lang="es-GT" smtClean="0"/>
              <a:t>‹Nº›</a:t>
            </a:fld>
            <a:endParaRPr lang="es-GT"/>
          </a:p>
        </p:txBody>
      </p:sp>
    </p:spTree>
    <p:extLst>
      <p:ext uri="{BB962C8B-B14F-4D97-AF65-F5344CB8AC3E}">
        <p14:creationId xmlns:p14="http://schemas.microsoft.com/office/powerpoint/2010/main" val="417891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D9BCE17C-CC9F-40F8-89D0-00E27C3A92AD}" type="datetimeFigureOut">
              <a:rPr lang="es-GT" smtClean="0"/>
              <a:t>25/06/2018</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E1783E2F-3FC3-47C8-90DC-CD16D159D10C}" type="slidenum">
              <a:rPr lang="es-GT" smtClean="0"/>
              <a:t>‹Nº›</a:t>
            </a:fld>
            <a:endParaRPr lang="es-GT"/>
          </a:p>
        </p:txBody>
      </p:sp>
    </p:spTree>
    <p:extLst>
      <p:ext uri="{BB962C8B-B14F-4D97-AF65-F5344CB8AC3E}">
        <p14:creationId xmlns:p14="http://schemas.microsoft.com/office/powerpoint/2010/main" val="2178244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BCE17C-CC9F-40F8-89D0-00E27C3A92AD}" type="datetimeFigureOut">
              <a:rPr lang="es-GT" smtClean="0"/>
              <a:t>25/06/2018</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E1783E2F-3FC3-47C8-90DC-CD16D159D10C}" type="slidenum">
              <a:rPr lang="es-GT" smtClean="0"/>
              <a:t>‹Nº›</a:t>
            </a:fld>
            <a:endParaRPr lang="es-GT"/>
          </a:p>
        </p:txBody>
      </p:sp>
    </p:spTree>
    <p:extLst>
      <p:ext uri="{BB962C8B-B14F-4D97-AF65-F5344CB8AC3E}">
        <p14:creationId xmlns:p14="http://schemas.microsoft.com/office/powerpoint/2010/main" val="1521653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9BCE17C-CC9F-40F8-89D0-00E27C3A92AD}" type="datetimeFigureOut">
              <a:rPr lang="es-GT" smtClean="0"/>
              <a:t>25/06/2018</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E1783E2F-3FC3-47C8-90DC-CD16D159D10C}" type="slidenum">
              <a:rPr lang="es-GT" smtClean="0"/>
              <a:t>‹Nº›</a:t>
            </a:fld>
            <a:endParaRPr lang="es-GT"/>
          </a:p>
        </p:txBody>
      </p:sp>
    </p:spTree>
    <p:extLst>
      <p:ext uri="{BB962C8B-B14F-4D97-AF65-F5344CB8AC3E}">
        <p14:creationId xmlns:p14="http://schemas.microsoft.com/office/powerpoint/2010/main" val="1492820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9BCE17C-CC9F-40F8-89D0-00E27C3A92AD}" type="datetimeFigureOut">
              <a:rPr lang="es-GT" smtClean="0"/>
              <a:t>25/06/2018</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E1783E2F-3FC3-47C8-90DC-CD16D159D10C}" type="slidenum">
              <a:rPr lang="es-GT" smtClean="0"/>
              <a:t>‹Nº›</a:t>
            </a:fld>
            <a:endParaRPr lang="es-GT"/>
          </a:p>
        </p:txBody>
      </p:sp>
    </p:spTree>
    <p:extLst>
      <p:ext uri="{BB962C8B-B14F-4D97-AF65-F5344CB8AC3E}">
        <p14:creationId xmlns:p14="http://schemas.microsoft.com/office/powerpoint/2010/main" val="1749720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BCE17C-CC9F-40F8-89D0-00E27C3A92AD}" type="datetimeFigureOut">
              <a:rPr lang="es-GT" smtClean="0"/>
              <a:t>25/06/2018</a:t>
            </a:fld>
            <a:endParaRPr lang="es-GT"/>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GT"/>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1783E2F-3FC3-47C8-90DC-CD16D159D10C}" type="slidenum">
              <a:rPr lang="es-GT" smtClean="0"/>
              <a:t>‹Nº›</a:t>
            </a:fld>
            <a:endParaRPr lang="es-GT"/>
          </a:p>
        </p:txBody>
      </p:sp>
    </p:spTree>
    <p:extLst>
      <p:ext uri="{BB962C8B-B14F-4D97-AF65-F5344CB8AC3E}">
        <p14:creationId xmlns:p14="http://schemas.microsoft.com/office/powerpoint/2010/main" val="230025160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70000" y="2171705"/>
            <a:ext cx="9448800" cy="1825096"/>
          </a:xfrm>
        </p:spPr>
        <p:txBody>
          <a:bodyPr>
            <a:normAutofit/>
          </a:bodyPr>
          <a:lstStyle/>
          <a:p>
            <a:pPr algn="ctr"/>
            <a:r>
              <a:rPr lang="es-GT" i="1" dirty="0" smtClean="0">
                <a:latin typeface="Adobe Naskh Medium" panose="01010101010101010101" pitchFamily="50" charset="-78"/>
                <a:cs typeface="Adobe Naskh Medium" panose="01010101010101010101" pitchFamily="50" charset="-78"/>
              </a:rPr>
              <a:t>VISTAS PRINCIPALES Y FUNCIONES DE UN SITIO WEB RESPONSIVE</a:t>
            </a:r>
            <a:endParaRPr lang="es-GT" i="1" dirty="0">
              <a:latin typeface="Adobe Naskh Medium" panose="01010101010101010101" pitchFamily="50" charset="-78"/>
              <a:cs typeface="Adobe Naskh Medium" panose="01010101010101010101" pitchFamily="50" charset="-78"/>
            </a:endParaRPr>
          </a:p>
        </p:txBody>
      </p:sp>
    </p:spTree>
    <p:extLst>
      <p:ext uri="{BB962C8B-B14F-4D97-AF65-F5344CB8AC3E}">
        <p14:creationId xmlns:p14="http://schemas.microsoft.com/office/powerpoint/2010/main" val="4075870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 Etsy</a:t>
            </a:r>
          </a:p>
        </p:txBody>
      </p:sp>
      <p:sp>
        <p:nvSpPr>
          <p:cNvPr id="3" name="Marcador de contenido 2"/>
          <p:cNvSpPr>
            <a:spLocks noGrp="1"/>
          </p:cNvSpPr>
          <p:nvPr>
            <p:ph idx="1"/>
          </p:nvPr>
        </p:nvSpPr>
        <p:spPr/>
        <p:txBody>
          <a:bodyPr/>
          <a:lstStyle/>
          <a:p>
            <a:pPr marL="0" indent="0" algn="just">
              <a:buNone/>
            </a:pPr>
            <a:r>
              <a:rPr lang="es-GT" dirty="0"/>
              <a:t>Etsy es un sitio web de comercio electrónico donde la gente puede comprar y vender artículos hechos a mano. La mayoría de los visitantes de esta web buscan un artículo específico o quieren navegar por las diferentes categorías de productos. La página web optimizada para móviles de Etsy permite la búsqueda por elementos específicos, tiendas, o categorías.</a:t>
            </a:r>
          </a:p>
          <a:p>
            <a:pPr marL="0" indent="0" algn="just">
              <a:buNone/>
            </a:pPr>
            <a:endParaRPr lang="es-GT" dirty="0"/>
          </a:p>
          <a:p>
            <a:pPr marL="0" indent="0" algn="just">
              <a:buNone/>
            </a:pPr>
            <a:r>
              <a:rPr lang="es-GT" dirty="0"/>
              <a:t>Debajo de la barra de búsqueda se presentan imágenes en miniatura de los artículos más populares que se pueden comprar en esta página web. Los usuarios móviles pueden ver estos artículos de moda en formato collage, con imágenes lo suficientemente grandes para poder </a:t>
            </a:r>
            <a:r>
              <a:rPr lang="es-GT" dirty="0" err="1"/>
              <a:t>clickar</a:t>
            </a:r>
            <a:r>
              <a:rPr lang="es-GT" dirty="0"/>
              <a:t> en ellos con el dedo.</a:t>
            </a:r>
          </a:p>
        </p:txBody>
      </p:sp>
    </p:spTree>
    <p:extLst>
      <p:ext uri="{BB962C8B-B14F-4D97-AF65-F5344CB8AC3E}">
        <p14:creationId xmlns:p14="http://schemas.microsoft.com/office/powerpoint/2010/main" val="2801381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1947204" y="1942662"/>
            <a:ext cx="2599395" cy="4443850"/>
          </a:xfrm>
          <a:prstGeom prst="rect">
            <a:avLst/>
          </a:prstGeom>
        </p:spPr>
      </p:pic>
      <p:pic>
        <p:nvPicPr>
          <p:cNvPr id="5" name="Imagen 4"/>
          <p:cNvPicPr>
            <a:picLocks noChangeAspect="1"/>
          </p:cNvPicPr>
          <p:nvPr/>
        </p:nvPicPr>
        <p:blipFill>
          <a:blip r:embed="rId3"/>
          <a:stretch>
            <a:fillRect/>
          </a:stretch>
        </p:blipFill>
        <p:spPr>
          <a:xfrm>
            <a:off x="7723187" y="625632"/>
            <a:ext cx="2614613" cy="4490880"/>
          </a:xfrm>
          <a:prstGeom prst="rect">
            <a:avLst/>
          </a:prstGeom>
        </p:spPr>
      </p:pic>
    </p:spTree>
    <p:extLst>
      <p:ext uri="{BB962C8B-B14F-4D97-AF65-F5344CB8AC3E}">
        <p14:creationId xmlns:p14="http://schemas.microsoft.com/office/powerpoint/2010/main" val="65253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err="1"/>
              <a:t>BuzzFeed</a:t>
            </a:r>
            <a:endParaRPr lang="es-GT" dirty="0"/>
          </a:p>
        </p:txBody>
      </p:sp>
      <p:sp>
        <p:nvSpPr>
          <p:cNvPr id="3" name="Marcador de contenido 2"/>
          <p:cNvSpPr>
            <a:spLocks noGrp="1"/>
          </p:cNvSpPr>
          <p:nvPr>
            <p:ph idx="1"/>
          </p:nvPr>
        </p:nvSpPr>
        <p:spPr/>
        <p:txBody>
          <a:bodyPr/>
          <a:lstStyle/>
          <a:p>
            <a:pPr algn="just"/>
            <a:r>
              <a:rPr lang="es-GT" dirty="0" err="1"/>
              <a:t>BuzzFeed</a:t>
            </a:r>
            <a:r>
              <a:rPr lang="es-GT" dirty="0"/>
              <a:t> es una empresa de noticias conocida por su contenido viral. </a:t>
            </a:r>
            <a:r>
              <a:rPr lang="es-GT" dirty="0" err="1"/>
              <a:t>BuzzFeed</a:t>
            </a:r>
            <a:r>
              <a:rPr lang="es-GT" dirty="0"/>
              <a:t> sabe que muchos de sus visitantes acceden a su web a través de su </a:t>
            </a:r>
            <a:r>
              <a:rPr lang="es-GT" dirty="0" err="1"/>
              <a:t>smartphone</a:t>
            </a:r>
            <a:r>
              <a:rPr lang="es-GT" dirty="0"/>
              <a:t>, por lo que han creado una experiencia de usuario agradable para este tipo de lectores.</a:t>
            </a:r>
          </a:p>
          <a:p>
            <a:pPr algn="just"/>
            <a:endParaRPr lang="es-GT" dirty="0"/>
          </a:p>
          <a:p>
            <a:pPr algn="just"/>
            <a:r>
              <a:rPr lang="es-GT" dirty="0"/>
              <a:t>Cuando llegas al sitio web móvil de </a:t>
            </a:r>
            <a:r>
              <a:rPr lang="es-GT" dirty="0" err="1"/>
              <a:t>BuzzFeed</a:t>
            </a:r>
            <a:r>
              <a:rPr lang="es-GT" dirty="0"/>
              <a:t>, lo primero que ves es que algunas de sus piezas de contenido más populares se muestran en un formato simple con imágenes de gran tamaño para que puedas seleccionarlos fácilmente con el dedo.</a:t>
            </a:r>
          </a:p>
        </p:txBody>
      </p:sp>
    </p:spTree>
    <p:extLst>
      <p:ext uri="{BB962C8B-B14F-4D97-AF65-F5344CB8AC3E}">
        <p14:creationId xmlns:p14="http://schemas.microsoft.com/office/powerpoint/2010/main" val="1927148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Vistas principales</a:t>
            </a:r>
            <a:endParaRPr lang="es-GT" dirty="0"/>
          </a:p>
        </p:txBody>
      </p:sp>
      <p:sp>
        <p:nvSpPr>
          <p:cNvPr id="3" name="Marcador de contenido 2"/>
          <p:cNvSpPr>
            <a:spLocks noGrp="1"/>
          </p:cNvSpPr>
          <p:nvPr>
            <p:ph idx="1"/>
          </p:nvPr>
        </p:nvSpPr>
        <p:spPr/>
        <p:txBody>
          <a:bodyPr/>
          <a:lstStyle/>
          <a:p>
            <a:pPr marL="0" indent="0" algn="just">
              <a:buNone/>
            </a:pPr>
            <a:r>
              <a:rPr lang="es-GT" dirty="0"/>
              <a:t>Ahora más que nunca las empresas necesitan tener páginas web que ofrezcan una buena experiencia a los usuarios móviles.</a:t>
            </a:r>
          </a:p>
          <a:p>
            <a:pPr marL="0" indent="0" algn="just">
              <a:buNone/>
            </a:pPr>
            <a:endParaRPr lang="es-GT" dirty="0"/>
          </a:p>
          <a:p>
            <a:pPr marL="0" indent="0" algn="just">
              <a:buNone/>
            </a:pPr>
            <a:r>
              <a:rPr lang="es-GT" dirty="0"/>
              <a:t>Desde que Google actualizó su algoritmo en abril de 2015, y de nuevo en marzo de 2016, ha favorecido en gran medida a los sitios webs optimizados para dispositivos móviles. Y no debes pasar este dato por alto, ya que las búsquedas desde </a:t>
            </a:r>
            <a:r>
              <a:rPr lang="es-GT" dirty="0" smtClean="0"/>
              <a:t>Smartphone </a:t>
            </a:r>
            <a:r>
              <a:rPr lang="es-GT" dirty="0"/>
              <a:t>y </a:t>
            </a:r>
            <a:r>
              <a:rPr lang="es-GT" dirty="0" smtClean="0"/>
              <a:t>tabletas </a:t>
            </a:r>
            <a:r>
              <a:rPr lang="es-GT" dirty="0"/>
              <a:t>han superado ya a las de los equipos de escritorio, por lo que si no cuentas con un diseño web responsive estarás perdiendo una gran cantidad de potenciales clientes.</a:t>
            </a:r>
          </a:p>
        </p:txBody>
      </p:sp>
    </p:spTree>
    <p:extLst>
      <p:ext uri="{BB962C8B-B14F-4D97-AF65-F5344CB8AC3E}">
        <p14:creationId xmlns:p14="http://schemas.microsoft.com/office/powerpoint/2010/main" val="1132651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marL="0" indent="0" algn="just">
              <a:buNone/>
            </a:pPr>
            <a:r>
              <a:rPr lang="es-GT" dirty="0"/>
              <a:t>Se espera que de cara al futuro Google siga actualizando su algoritmo para favorecer a las webs que se consideren mobile-friendly con una posición más alta en su ranking de búsqueda. Así que si no te has centrado todavía en la mejora de la experiencia móvil de tu web, ahora es un buen momento para crear un diseño web responsive.</a:t>
            </a:r>
          </a:p>
          <a:p>
            <a:pPr marL="0" indent="0" algn="just">
              <a:buNone/>
            </a:pPr>
            <a:endParaRPr lang="es-GT" dirty="0"/>
          </a:p>
          <a:p>
            <a:pPr marL="0" indent="0" algn="just">
              <a:buNone/>
            </a:pPr>
            <a:r>
              <a:rPr lang="es-GT" dirty="0"/>
              <a:t>Para ayudarte con esta tarea te presentamos 10 ejemplos de diseño web para móviles que hemos encontrado en el blog de Hubspot.</a:t>
            </a:r>
          </a:p>
        </p:txBody>
      </p:sp>
    </p:spTree>
    <p:extLst>
      <p:ext uri="{BB962C8B-B14F-4D97-AF65-F5344CB8AC3E}">
        <p14:creationId xmlns:p14="http://schemas.microsoft.com/office/powerpoint/2010/main" val="3813040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Shutterfly</a:t>
            </a:r>
            <a:endParaRPr lang="es-GT" dirty="0"/>
          </a:p>
        </p:txBody>
      </p:sp>
      <p:sp>
        <p:nvSpPr>
          <p:cNvPr id="3" name="Marcador de contenido 2"/>
          <p:cNvSpPr>
            <a:spLocks noGrp="1"/>
          </p:cNvSpPr>
          <p:nvPr>
            <p:ph idx="1"/>
          </p:nvPr>
        </p:nvSpPr>
        <p:spPr/>
        <p:txBody>
          <a:bodyPr/>
          <a:lstStyle/>
          <a:p>
            <a:pPr marL="0" indent="0" algn="just">
              <a:buNone/>
            </a:pPr>
            <a:r>
              <a:rPr lang="es-GT" dirty="0"/>
              <a:t>Shutterfly es un servicio online que permite a los usuarios crear álbumes de fotos, tarjetas personalizadas, artículos de papelería, etc. Debido a que cada vez más gente utiliza únicamente la cámara de su teléfono móvil, Shutterfly no tuvo más remedio que rediseñar su web par ofrecer una buena experiencia móvil a sus clientes.</a:t>
            </a:r>
          </a:p>
          <a:p>
            <a:pPr marL="0" indent="0" algn="just">
              <a:buNone/>
            </a:pPr>
            <a:endParaRPr lang="es-GT" dirty="0"/>
          </a:p>
          <a:p>
            <a:pPr marL="0" indent="0" algn="just">
              <a:buNone/>
            </a:pPr>
            <a:r>
              <a:rPr lang="es-GT" dirty="0"/>
              <a:t>El menú principal de esta web cuenta con grandes botones para que los usuarios puedan seleccionar rápidamente la opción que más les interesa. Una vez que hacen clic en alguna de las opciones, pueden ver una galería de imágenes de ejemplos con todas las cosas que pueden crear en la web.</a:t>
            </a:r>
          </a:p>
        </p:txBody>
      </p:sp>
    </p:spTree>
    <p:extLst>
      <p:ext uri="{BB962C8B-B14F-4D97-AF65-F5344CB8AC3E}">
        <p14:creationId xmlns:p14="http://schemas.microsoft.com/office/powerpoint/2010/main" val="3863410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1892301" y="1396206"/>
            <a:ext cx="3385596" cy="4705350"/>
          </a:xfrm>
          <a:prstGeom prst="rect">
            <a:avLst/>
          </a:prstGeom>
        </p:spPr>
      </p:pic>
      <p:pic>
        <p:nvPicPr>
          <p:cNvPr id="5" name="Imagen 4"/>
          <p:cNvPicPr>
            <a:picLocks noChangeAspect="1"/>
          </p:cNvPicPr>
          <p:nvPr/>
        </p:nvPicPr>
        <p:blipFill>
          <a:blip r:embed="rId3"/>
          <a:stretch>
            <a:fillRect/>
          </a:stretch>
        </p:blipFill>
        <p:spPr>
          <a:xfrm>
            <a:off x="7378701" y="1396206"/>
            <a:ext cx="3403600" cy="4705350"/>
          </a:xfrm>
          <a:prstGeom prst="rect">
            <a:avLst/>
          </a:prstGeom>
        </p:spPr>
      </p:pic>
    </p:spTree>
    <p:extLst>
      <p:ext uri="{BB962C8B-B14F-4D97-AF65-F5344CB8AC3E}">
        <p14:creationId xmlns:p14="http://schemas.microsoft.com/office/powerpoint/2010/main" val="3270992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895600" y="901532"/>
            <a:ext cx="8610600" cy="1293028"/>
          </a:xfrm>
        </p:spPr>
        <p:txBody>
          <a:bodyPr/>
          <a:lstStyle/>
          <a:p>
            <a:r>
              <a:rPr lang="es-GT" dirty="0"/>
              <a:t>Google Maps</a:t>
            </a:r>
          </a:p>
        </p:txBody>
      </p:sp>
      <p:sp>
        <p:nvSpPr>
          <p:cNvPr id="3" name="Marcador de contenido 2"/>
          <p:cNvSpPr>
            <a:spLocks noGrp="1"/>
          </p:cNvSpPr>
          <p:nvPr>
            <p:ph idx="1"/>
          </p:nvPr>
        </p:nvSpPr>
        <p:spPr>
          <a:xfrm>
            <a:off x="685800" y="2651760"/>
            <a:ext cx="10820400" cy="4024125"/>
          </a:xfrm>
        </p:spPr>
        <p:txBody>
          <a:bodyPr/>
          <a:lstStyle/>
          <a:p>
            <a:pPr marL="0" indent="0" algn="just">
              <a:buNone/>
            </a:pPr>
            <a:r>
              <a:rPr lang="es-GT" dirty="0"/>
              <a:t>Puedes utilizar Google Maps mientras caminas, mientras conduces, mientras andas en bicicleta o vas en transporte público. Lo que hace especial a esta web para móviles es que es prácticamente idéntica a su App móvil. Y no sólo se trata de la apariencia y el diseño, sino que cuentan con la misma velocidad de carga y funcionalidades.</a:t>
            </a:r>
          </a:p>
        </p:txBody>
      </p:sp>
    </p:spTree>
    <p:extLst>
      <p:ext uri="{BB962C8B-B14F-4D97-AF65-F5344CB8AC3E}">
        <p14:creationId xmlns:p14="http://schemas.microsoft.com/office/powerpoint/2010/main" val="1050050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2062704" y="1317625"/>
            <a:ext cx="2953796" cy="5110068"/>
          </a:xfrm>
          <a:prstGeom prst="rect">
            <a:avLst/>
          </a:prstGeom>
        </p:spPr>
      </p:pic>
      <p:pic>
        <p:nvPicPr>
          <p:cNvPr id="5" name="Imagen 4"/>
          <p:cNvPicPr>
            <a:picLocks noChangeAspect="1"/>
          </p:cNvPicPr>
          <p:nvPr/>
        </p:nvPicPr>
        <p:blipFill>
          <a:blip r:embed="rId3"/>
          <a:stretch>
            <a:fillRect/>
          </a:stretch>
        </p:blipFill>
        <p:spPr>
          <a:xfrm>
            <a:off x="7153275" y="1317625"/>
            <a:ext cx="2838450" cy="5110068"/>
          </a:xfrm>
          <a:prstGeom prst="rect">
            <a:avLst/>
          </a:prstGeom>
        </p:spPr>
      </p:pic>
    </p:spTree>
    <p:extLst>
      <p:ext uri="{BB962C8B-B14F-4D97-AF65-F5344CB8AC3E}">
        <p14:creationId xmlns:p14="http://schemas.microsoft.com/office/powerpoint/2010/main" val="3267515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err="1"/>
              <a:t>Typeform</a:t>
            </a:r>
            <a:endParaRPr lang="es-GT" dirty="0"/>
          </a:p>
        </p:txBody>
      </p:sp>
      <p:sp>
        <p:nvSpPr>
          <p:cNvPr id="3" name="Marcador de contenido 2"/>
          <p:cNvSpPr>
            <a:spLocks noGrp="1"/>
          </p:cNvSpPr>
          <p:nvPr>
            <p:ph idx="1"/>
          </p:nvPr>
        </p:nvSpPr>
        <p:spPr/>
        <p:txBody>
          <a:bodyPr/>
          <a:lstStyle/>
          <a:p>
            <a:pPr marL="0" indent="0" algn="just">
              <a:buNone/>
            </a:pPr>
            <a:r>
              <a:rPr lang="es-GT" dirty="0" err="1"/>
              <a:t>Typeform</a:t>
            </a:r>
            <a:r>
              <a:rPr lang="es-GT" dirty="0"/>
              <a:t> es una empresa con una simple misión: “crear formularios impresionantes.” Su sitio web de escritorio está muy bien diseñado, ofrece vídeos de alta definición, animaciones y otros componentes de diseño complejos.</a:t>
            </a:r>
          </a:p>
          <a:p>
            <a:pPr marL="0" indent="0" algn="just">
              <a:buNone/>
            </a:pPr>
            <a:endParaRPr lang="es-GT" dirty="0"/>
          </a:p>
          <a:p>
            <a:pPr marL="0" indent="0" algn="just">
              <a:buNone/>
            </a:pPr>
            <a:r>
              <a:rPr lang="es-GT" dirty="0"/>
              <a:t>Pero para los usuarios móviles los vídeo y animaciones podrían afectar significativamente el tiempo de carga de la página, entre otras dificultades. Es por eso que han hecho una versión móvil de la web mucho más simple, pero igual de bien diseñada.</a:t>
            </a:r>
          </a:p>
        </p:txBody>
      </p:sp>
    </p:spTree>
    <p:extLst>
      <p:ext uri="{BB962C8B-B14F-4D97-AF65-F5344CB8AC3E}">
        <p14:creationId xmlns:p14="http://schemas.microsoft.com/office/powerpoint/2010/main" val="3926957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940158" y="1384301"/>
            <a:ext cx="2971442" cy="5175096"/>
          </a:xfrm>
          <a:prstGeom prst="rect">
            <a:avLst/>
          </a:prstGeom>
        </p:spPr>
      </p:pic>
      <p:pic>
        <p:nvPicPr>
          <p:cNvPr id="5" name="Imagen 4"/>
          <p:cNvPicPr>
            <a:picLocks noChangeAspect="1"/>
          </p:cNvPicPr>
          <p:nvPr/>
        </p:nvPicPr>
        <p:blipFill>
          <a:blip r:embed="rId3"/>
          <a:stretch>
            <a:fillRect/>
          </a:stretch>
        </p:blipFill>
        <p:spPr>
          <a:xfrm>
            <a:off x="8243887" y="1384301"/>
            <a:ext cx="2790825" cy="5175096"/>
          </a:xfrm>
          <a:prstGeom prst="rect">
            <a:avLst/>
          </a:prstGeom>
        </p:spPr>
      </p:pic>
    </p:spTree>
    <p:extLst>
      <p:ext uri="{BB962C8B-B14F-4D97-AF65-F5344CB8AC3E}">
        <p14:creationId xmlns:p14="http://schemas.microsoft.com/office/powerpoint/2010/main" val="2202899028"/>
      </p:ext>
    </p:extLst>
  </p:cSld>
  <p:clrMapOvr>
    <a:masterClrMapping/>
  </p:clrMapOvr>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Estela de condensació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Estela de condensación</Template>
  <TotalTime>91</TotalTime>
  <Words>667</Words>
  <Application>Microsoft Office PowerPoint</Application>
  <PresentationFormat>Panorámica</PresentationFormat>
  <Paragraphs>26</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Adobe Naskh Medium</vt:lpstr>
      <vt:lpstr>Arial</vt:lpstr>
      <vt:lpstr>Century Gothic</vt:lpstr>
      <vt:lpstr>Estela de condensación</vt:lpstr>
      <vt:lpstr>VISTAS PRINCIPALES Y FUNCIONES DE UN SITIO WEB RESPONSIVE</vt:lpstr>
      <vt:lpstr>Vistas principales</vt:lpstr>
      <vt:lpstr>Presentación de PowerPoint</vt:lpstr>
      <vt:lpstr>Shutterfly</vt:lpstr>
      <vt:lpstr>Presentación de PowerPoint</vt:lpstr>
      <vt:lpstr>Google Maps</vt:lpstr>
      <vt:lpstr>Presentación de PowerPoint</vt:lpstr>
      <vt:lpstr>Typeform</vt:lpstr>
      <vt:lpstr>Presentación de PowerPoint</vt:lpstr>
      <vt:lpstr> Etsy</vt:lpstr>
      <vt:lpstr>Presentación de PowerPoint</vt:lpstr>
      <vt:lpstr>BuzzFeed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VISTAS PRINCIPALES Y FUNCIONES DE UN SITIO WEB RESPONSIVE</dc:title>
  <dc:creator>Estudiante</dc:creator>
  <cp:lastModifiedBy>Estudiante</cp:lastModifiedBy>
  <cp:revision>4</cp:revision>
  <dcterms:created xsi:type="dcterms:W3CDTF">2018-06-25T15:57:22Z</dcterms:created>
  <dcterms:modified xsi:type="dcterms:W3CDTF">2018-06-25T17:29:07Z</dcterms:modified>
</cp:coreProperties>
</file>