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3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y="6858000" cx="9144000"/>
  <p:notesSz cx="6858000" cy="9190025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LbjwSnhPGvOT9lWne79BPQ0hi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5.xml"/><Relationship Id="rId13" Type="http://schemas.openxmlformats.org/officeDocument/2006/relationships/slideMaster" Target="slideMasters/slideMaster10.xml"/><Relationship Id="rId35" Type="http://schemas.openxmlformats.org/officeDocument/2006/relationships/font" Target="fonts/Tahoma-regular.fntdata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7.xml"/><Relationship Id="rId15" Type="http://schemas.openxmlformats.org/officeDocument/2006/relationships/slideMaster" Target="slideMasters/slideMaster12.xml"/><Relationship Id="rId37" Type="http://customschemas.google.com/relationships/presentationmetadata" Target="metadata"/><Relationship Id="rId14" Type="http://schemas.openxmlformats.org/officeDocument/2006/relationships/slideMaster" Target="slideMasters/slideMaster11.xml"/><Relationship Id="rId36" Type="http://schemas.openxmlformats.org/officeDocument/2006/relationships/font" Target="fonts/Tahoma-bold.fntdata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3125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73125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96" name="Google Shape;96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97" name="Google Shape;97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98" name="Google Shape;98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292100" lvl="3" marL="1828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18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8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18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8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8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8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8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35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35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35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35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35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35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3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3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3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3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3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3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37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39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39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39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78" name="Google Shape;178;p3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4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4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4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4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4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20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0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0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0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0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0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0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43;p22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" name="Google Shape;44;p22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22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6;p22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22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Google Shape;48;p22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22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4937125" y="6223000"/>
            <a:ext cx="40386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Dynamic Websites/Session 1/ </a:t>
            </a:r>
            <a:fld id="{00000000-1234-1234-1234-123412341234}" type="slidenum">
              <a:rPr lang="en-US"/>
              <a:t>‹#›</a:t>
            </a:fld>
            <a:r>
              <a:rPr lang="en-US"/>
              <a:t> of 17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2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2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2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2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23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2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25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25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25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25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25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25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25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2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2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2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2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2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2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2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27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29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9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9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9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29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29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29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3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3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3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3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3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3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31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3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3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3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3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3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3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33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>
            <p:ph type="ctrTitle"/>
          </p:nvPr>
        </p:nvSpPr>
        <p:spPr>
          <a:xfrm>
            <a:off x="990600" y="5334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  Introduction to FEWD </a:t>
            </a:r>
            <a:b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       and </a:t>
            </a:r>
            <a:b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  the role of HTML/CSS/JS</a:t>
            </a:r>
            <a:endParaRPr/>
          </a:p>
        </p:txBody>
      </p:sp>
      <p:sp>
        <p:nvSpPr>
          <p:cNvPr id="200" name="Google Shape;200;p1"/>
          <p:cNvSpPr txBox="1"/>
          <p:nvPr/>
        </p:nvSpPr>
        <p:spPr>
          <a:xfrm>
            <a:off x="2667000" y="3657600"/>
            <a:ext cx="34290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Session 1 (slot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Semantic web</a:t>
            </a:r>
            <a:endParaRPr/>
          </a:p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 to be expected as the future of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read-write-request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user can send the request for Web space.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9" name="Google Shape;279;p10"/>
          <p:cNvGrpSpPr/>
          <p:nvPr/>
        </p:nvGrpSpPr>
        <p:grpSpPr>
          <a:xfrm>
            <a:off x="1165225" y="3733800"/>
            <a:ext cx="7299325" cy="2422525"/>
            <a:chOff x="1128548" y="3967578"/>
            <a:chExt cx="7372777" cy="2445250"/>
          </a:xfrm>
        </p:grpSpPr>
        <p:pic>
          <p:nvPicPr>
            <p:cNvPr descr="C:\Users\Phuong Tuyen\Desktop\Desktop.jpg" id="280" name="Google Shape;28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6693" y="4565203"/>
              <a:ext cx="1420739" cy="1508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huong Tuyen\Desktop\Desktop.jpg" id="281" name="Google Shape;28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10400" y="4535077"/>
              <a:ext cx="1420739" cy="1508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10"/>
            <p:cNvSpPr txBox="1"/>
            <p:nvPr/>
          </p:nvSpPr>
          <p:spPr>
            <a:xfrm>
              <a:off x="1128548" y="6031548"/>
              <a:ext cx="1795725" cy="36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Author</a:t>
              </a:r>
              <a:endParaRPr/>
            </a:p>
          </p:txBody>
        </p:sp>
        <p:cxnSp>
          <p:nvCxnSpPr>
            <p:cNvPr id="283" name="Google Shape;283;p10"/>
            <p:cNvCxnSpPr/>
            <p:nvPr/>
          </p:nvCxnSpPr>
          <p:spPr>
            <a:xfrm>
              <a:off x="2426310" y="5387806"/>
              <a:ext cx="401122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4" name="Google Shape;284;p10"/>
            <p:cNvCxnSpPr/>
            <p:nvPr/>
          </p:nvCxnSpPr>
          <p:spPr>
            <a:xfrm rot="10800000">
              <a:off x="6705600" y="5393495"/>
              <a:ext cx="457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85" name="Google Shape;285;p10"/>
            <p:cNvSpPr/>
            <p:nvPr/>
          </p:nvSpPr>
          <p:spPr>
            <a:xfrm>
              <a:off x="4183097" y="3967578"/>
              <a:ext cx="1303303" cy="736227"/>
            </a:xfrm>
            <a:prstGeom prst="cloudCallout">
              <a:avLst>
                <a:gd fmla="val 22304" name="adj1"/>
                <a:gd fmla="val 10909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</a:t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6705600" y="6043576"/>
              <a:ext cx="1795725" cy="36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Reader</a:t>
              </a: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1460485" y="4200251"/>
              <a:ext cx="2192338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read/write/request</a:t>
              </a:r>
              <a:endParaRPr/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2883259" y="5085719"/>
              <a:ext cx="1460141" cy="61555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Semantic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space</a:t>
              </a:r>
              <a:endParaRPr/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5181600" y="5085719"/>
              <a:ext cx="1460141" cy="61555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Semantic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space</a:t>
              </a:r>
              <a:endParaRPr/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6180861" y="4204186"/>
              <a:ext cx="2192338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read/write/request</a:t>
              </a:r>
              <a:endParaRPr/>
            </a:p>
          </p:txBody>
        </p:sp>
        <p:cxnSp>
          <p:nvCxnSpPr>
            <p:cNvPr id="291" name="Google Shape;291;p10"/>
            <p:cNvCxnSpPr/>
            <p:nvPr/>
          </p:nvCxnSpPr>
          <p:spPr>
            <a:xfrm flipH="1" rot="10800000">
              <a:off x="3810000" y="4535077"/>
              <a:ext cx="609600" cy="5703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292" name="Google Shape;292;p10"/>
            <p:cNvCxnSpPr/>
            <p:nvPr/>
          </p:nvCxnSpPr>
          <p:spPr>
            <a:xfrm>
              <a:off x="5334000" y="4535077"/>
              <a:ext cx="577671" cy="5506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Static web pages</a:t>
            </a:r>
            <a:endParaRPr/>
          </a:p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web pages have a limitations.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Difficult to maintain.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Updated manually.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Inconsistency.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Don’t allow any user interaction.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Dynamic web pages</a:t>
            </a:r>
            <a:endParaRPr/>
          </a:p>
        </p:txBody>
      </p:sp>
      <p:sp>
        <p:nvSpPr>
          <p:cNvPr id="304" name="Google Shape;304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customizing the content and its appearance in the browser.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content “on-demand”.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Accepts the user inputs through web browser.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Several technologies evolved to make web sites more flexible and dynamic.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Variety device such as PDAs, Cell phones, and so on is used XHTML Documents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4312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role of HTML/CSS/JS</a:t>
            </a:r>
            <a:endParaRPr/>
          </a:p>
        </p:txBody>
      </p:sp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W3C is an organization that maintains the standards of technologies used to develop web pages and web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is a </a:t>
            </a:r>
            <a:r>
              <a:rPr b="1" i="0" lang="en-US" sz="2800" u="none">
                <a:solidFill>
                  <a:schemeClr val="dk1"/>
                </a:solidFill>
              </a:rPr>
              <a:t>Hypertext Markup Language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allows the web designers to create various web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</a:rPr>
              <a:t>CSS (Cascading Style Sheets)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created to separate the structure and presentation of an HTML.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1143000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role of HTML/CSS/JS</a:t>
            </a:r>
            <a:endParaRPr/>
          </a:p>
        </p:txBody>
      </p:sp>
      <p:sp>
        <p:nvSpPr>
          <p:cNvPr id="316" name="Google Shape;316;p1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 is the programming language of HTML and the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makes computers do what you want them to 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 is easy to learn.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small HTML example:</a:t>
            </a:r>
            <a:endParaRPr/>
          </a:p>
        </p:txBody>
      </p:sp>
      <p:sp>
        <p:nvSpPr>
          <p:cNvPr id="322" name="Google Shape;322;p15"/>
          <p:cNvSpPr txBox="1"/>
          <p:nvPr>
            <p:ph idx="1" type="body"/>
          </p:nvPr>
        </p:nvSpPr>
        <p:spPr>
          <a:xfrm>
            <a:off x="1182687" y="2017712"/>
            <a:ext cx="3846512" cy="3163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 html&gt;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&lt;head&gt;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 &lt;title&gt;Page Title&lt;/title&gt;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 &lt;h1&gt;My First Heading&lt;/h1&gt;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 &lt;p&gt;My first paragraph.&lt;/p&gt;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16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Try it Yourself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Dynamic web sites</a:t>
            </a:r>
            <a:endParaRPr/>
          </a:p>
        </p:txBody>
      </p:sp>
      <p:sp>
        <p:nvSpPr>
          <p:cNvPr id="328" name="Google Shape;328;p16"/>
          <p:cNvSpPr txBox="1"/>
          <p:nvPr>
            <p:ph idx="1" type="body"/>
          </p:nvPr>
        </p:nvSpPr>
        <p:spPr>
          <a:xfrm>
            <a:off x="1182687" y="2017712"/>
            <a:ext cx="7772400" cy="36210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1.1//EN" "http://www.w3.org/TR/xhtml11/DTD/xhtml11.dtd"&gt;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xmlns="http://www.w3.org/1999/xhtml"&gt;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&lt;TITLE&gt;Introduction to XHTML&lt;/TITLE&gt;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an XHTML page.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Summary</a:t>
            </a:r>
            <a:endParaRPr/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838200" y="2017712"/>
            <a:ext cx="8116887" cy="423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25"/>
              <a:buFont typeface="Noto Sans Symbols"/>
              <a:buChar char="■"/>
            </a:pP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1.0 is a Read-or-Write web that does not allow interaction.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725"/>
              <a:buFont typeface="Noto Sans Symbols"/>
              <a:buChar char="■"/>
            </a:pP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2.0 is a Read-Write Web that allows the readers to provide blogs, comments…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725"/>
              <a:buFont typeface="Noto Sans Symbols"/>
              <a:buChar char="■"/>
            </a:pP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XHTML is a HTML document that uses Grammatical structure of XML.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725"/>
              <a:buFont typeface="Noto Sans Symbols"/>
              <a:buChar char="■"/>
            </a:pP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 XHTML document must have the DOCTYPE declaration at the top.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Objectives</a:t>
            </a:r>
            <a:endParaRPr/>
          </a:p>
        </p:txBody>
      </p:sp>
      <p:sp>
        <p:nvSpPr>
          <p:cNvPr id="206" name="Google Shape;206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Front-End Web Development?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evolution of Dynamic Websites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role of HTML/CSS/JS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Examples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What is Front-End Web Development?</a:t>
            </a:r>
            <a:endParaRPr/>
          </a:p>
        </p:txBody>
      </p:sp>
      <p:pic>
        <p:nvPicPr>
          <p:cNvPr descr="Untitled.jpg" id="212" name="Google Shape;21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038600"/>
            <a:ext cx="4732337" cy="2655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"/>
          <p:cNvSpPr txBox="1"/>
          <p:nvPr/>
        </p:nvSpPr>
        <p:spPr>
          <a:xfrm>
            <a:off x="533400" y="2133600"/>
            <a:ext cx="67818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FEWD is the development of those elements of a website that user sees and interactions with directly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Wikipedia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ex: If a website were a car , FEWD would be………..?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Evolution of web</a:t>
            </a:r>
            <a:endParaRPr/>
          </a:p>
        </p:txBody>
      </p:sp>
      <p:sp>
        <p:nvSpPr>
          <p:cNvPr id="219" name="Google Shape;219;p4"/>
          <p:cNvSpPr txBox="1"/>
          <p:nvPr>
            <p:ph idx="1" type="body"/>
          </p:nvPr>
        </p:nvSpPr>
        <p:spPr>
          <a:xfrm>
            <a:off x="609600" y="2057400"/>
            <a:ext cx="44910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growth of computing expanded in multiple.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Organizations connect together to share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makes the beginning of computer networks.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:\Users\Phuong Tuyen\Desktop\10-Sep-2010 11-02-06.png" id="220" name="Google Shape;2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5850" y="1676400"/>
            <a:ext cx="40576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Web and Internet</a:t>
            </a:r>
            <a:endParaRPr/>
          </a:p>
        </p:txBody>
      </p:sp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685800" y="2017712"/>
            <a:ext cx="419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WANs raised a strong need about global data sharing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resulted referred as WWW.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Internet is known as the largest WAN.</a:t>
            </a:r>
            <a:endParaRPr/>
          </a:p>
        </p:txBody>
      </p:sp>
      <p:pic>
        <p:nvPicPr>
          <p:cNvPr descr="C:\Users\Phuong Tuyen\Desktop\H2.png" id="227" name="Google Shape;2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012" y="2122487"/>
            <a:ext cx="3789362" cy="37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Web can be classified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1.0.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2.0.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 Web.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Web 1.0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Known as traditional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Authors write/publish content on the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published content has read-only format.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Posing the problem of User interactivity.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0" name="Google Shape;240;p7"/>
          <p:cNvGrpSpPr/>
          <p:nvPr/>
        </p:nvGrpSpPr>
        <p:grpSpPr>
          <a:xfrm>
            <a:off x="1597186" y="4246521"/>
            <a:ext cx="6900528" cy="1885983"/>
            <a:chOff x="1058685" y="4107974"/>
            <a:chExt cx="6901218" cy="1886360"/>
          </a:xfrm>
        </p:grpSpPr>
        <p:pic>
          <p:nvPicPr>
            <p:cNvPr descr="C:\Users\Phuong Tuyen\Desktop\Desktop.jpg" id="241" name="Google Shape;24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6188" y="4107974"/>
              <a:ext cx="1420812" cy="1508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huong Tuyen\Desktop\Desktop.jpg" id="242" name="Google Shape;24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1588" y="4107975"/>
              <a:ext cx="1420812" cy="1508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7"/>
            <p:cNvSpPr txBox="1"/>
            <p:nvPr/>
          </p:nvSpPr>
          <p:spPr>
            <a:xfrm>
              <a:off x="1058685" y="5625002"/>
              <a:ext cx="1795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Author</a:t>
              </a:r>
              <a:endParaRPr/>
            </a:p>
          </p:txBody>
        </p:sp>
        <p:cxnSp>
          <p:nvCxnSpPr>
            <p:cNvPr id="244" name="Google Shape;244;p7"/>
            <p:cNvCxnSpPr/>
            <p:nvPr/>
          </p:nvCxnSpPr>
          <p:spPr>
            <a:xfrm>
              <a:off x="2286000" y="4852523"/>
              <a:ext cx="105511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45" name="Google Shape;245;p7"/>
            <p:cNvCxnSpPr/>
            <p:nvPr/>
          </p:nvCxnSpPr>
          <p:spPr>
            <a:xfrm rot="10800000">
              <a:off x="5334001" y="4857455"/>
              <a:ext cx="10667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46" name="Google Shape;246;p7"/>
            <p:cNvSpPr/>
            <p:nvPr/>
          </p:nvSpPr>
          <p:spPr>
            <a:xfrm>
              <a:off x="3505200" y="4357222"/>
              <a:ext cx="1676400" cy="990600"/>
            </a:xfrm>
            <a:prstGeom prst="cloudCallout">
              <a:avLst>
                <a:gd fmla="val 22304" name="adj1"/>
                <a:gd fmla="val 10909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ahoma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Internet</a:t>
              </a:r>
              <a:endParaRPr/>
            </a:p>
          </p:txBody>
        </p:sp>
        <p:sp>
          <p:nvSpPr>
            <p:cNvPr id="247" name="Google Shape;247;p7"/>
            <p:cNvSpPr txBox="1"/>
            <p:nvPr/>
          </p:nvSpPr>
          <p:spPr>
            <a:xfrm>
              <a:off x="6164085" y="5607402"/>
              <a:ext cx="1795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Reader</a:t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2286000" y="4325648"/>
              <a:ext cx="1079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read</a:t>
              </a:r>
              <a:endParaRPr/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5197522" y="4325648"/>
              <a:ext cx="9746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write</a:t>
              </a:r>
              <a:endParaRPr/>
            </a:p>
          </p:txBody>
        </p:sp>
      </p:grpSp>
      <p:pic>
        <p:nvPicPr>
          <p:cNvPr descr="C:\Users\Phuong Tuyen\Desktop\H3.png" id="250" name="Google Shape;2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04800"/>
            <a:ext cx="3457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Web 2.0</a:t>
            </a:r>
            <a:endParaRPr/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2.0 also called as the read-write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 communication problem was fixed.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Readers can interact the authors by providing comments, blogs, queries, rating and so on.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Web 2.0</a:t>
            </a:r>
            <a:endParaRPr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It’s great platform for the readers to share their viewpoints with the authors.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Web space is limited in web 1.0 and 2.0.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1447800" y="3810000"/>
            <a:ext cx="6900862" cy="1885950"/>
            <a:chOff x="1058685" y="4107974"/>
            <a:chExt cx="6901218" cy="1886360"/>
          </a:xfrm>
        </p:grpSpPr>
        <p:pic>
          <p:nvPicPr>
            <p:cNvPr descr="C:\Users\Phuong Tuyen\Desktop\Desktop.jpg" id="264" name="Google Shape;26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6188" y="4107974"/>
              <a:ext cx="1420812" cy="1508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huong Tuyen\Desktop\Desktop.jpg" id="265" name="Google Shape;26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1588" y="4107975"/>
              <a:ext cx="1420812" cy="1508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9"/>
            <p:cNvSpPr txBox="1"/>
            <p:nvPr/>
          </p:nvSpPr>
          <p:spPr>
            <a:xfrm>
              <a:off x="1058685" y="5625002"/>
              <a:ext cx="1795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Author</a:t>
              </a:r>
              <a:endParaRPr/>
            </a:p>
          </p:txBody>
        </p:sp>
        <p:cxnSp>
          <p:nvCxnSpPr>
            <p:cNvPr id="267" name="Google Shape;267;p9"/>
            <p:cNvCxnSpPr/>
            <p:nvPr/>
          </p:nvCxnSpPr>
          <p:spPr>
            <a:xfrm>
              <a:off x="2286000" y="4852523"/>
              <a:ext cx="105511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68" name="Google Shape;268;p9"/>
            <p:cNvCxnSpPr/>
            <p:nvPr/>
          </p:nvCxnSpPr>
          <p:spPr>
            <a:xfrm rot="10800000">
              <a:off x="5334001" y="4857455"/>
              <a:ext cx="10667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69" name="Google Shape;269;p9"/>
            <p:cNvSpPr/>
            <p:nvPr/>
          </p:nvSpPr>
          <p:spPr>
            <a:xfrm>
              <a:off x="3505200" y="4357222"/>
              <a:ext cx="1676400" cy="990600"/>
            </a:xfrm>
            <a:prstGeom prst="cloudCallout">
              <a:avLst>
                <a:gd fmla="val 22304" name="adj1"/>
                <a:gd fmla="val 10909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ahoma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Internet</a:t>
              </a:r>
              <a:endParaRPr/>
            </a:p>
          </p:txBody>
        </p:sp>
        <p:sp>
          <p:nvSpPr>
            <p:cNvPr id="270" name="Google Shape;270;p9"/>
            <p:cNvSpPr txBox="1"/>
            <p:nvPr/>
          </p:nvSpPr>
          <p:spPr>
            <a:xfrm>
              <a:off x="6164085" y="5607402"/>
              <a:ext cx="1795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Reader</a:t>
              </a: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2143003" y="4325648"/>
              <a:ext cx="1362197" cy="354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read/write</a:t>
              </a:r>
              <a:endParaRPr/>
            </a:p>
          </p:txBody>
        </p:sp>
        <p:sp>
          <p:nvSpPr>
            <p:cNvPr id="272" name="Google Shape;272;p9"/>
            <p:cNvSpPr txBox="1"/>
            <p:nvPr/>
          </p:nvSpPr>
          <p:spPr>
            <a:xfrm>
              <a:off x="5181601" y="4325648"/>
              <a:ext cx="1219199" cy="354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ahoma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read/write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0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1999-02-08T10:06:25Z</dcterms:created>
  <dc:creator>Shridevi Sethuraman</dc:creator>
</cp:coreProperties>
</file>