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6858000" cy="9144000"/>
  <p:embeddedFontLst>
    <p:embeddedFont>
      <p:font typeface="Tahom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j/9SQGUjkK4Duz1WX65o6k65Qv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3F8320-C184-423A-A9E2-BBD8B91F880C}">
  <a:tblStyle styleId="{B03F8320-C184-423A-A9E2-BBD8B91F880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9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7" name="Google Shape;67;p3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3pPr>
            <a:lvl4pPr indent="-279400" lvl="3" marL="1828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8" name="Google Shape;68;p3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9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9" name="Google Shape;69;p3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3pPr>
            <a:lvl4pPr indent="-279400" lvl="3" marL="1828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298450" lvl="2" marL="13716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45" name="Google Shape;45;p25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indent="-298450" lvl="2" marL="13716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type="title"/>
          </p:nvPr>
        </p:nvSpPr>
        <p:spPr>
          <a:xfrm rot="5400000">
            <a:off x="5222082" y="2399507"/>
            <a:ext cx="5514975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" type="body"/>
          </p:nvPr>
        </p:nvSpPr>
        <p:spPr>
          <a:xfrm rot="5400000">
            <a:off x="1243806" y="524670"/>
            <a:ext cx="5514975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" type="body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285750" lvl="3" marL="1828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2pPr>
            <a:lvl3pPr indent="-312419" lvl="2" marL="13716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3pPr>
            <a:lvl4pPr indent="-292100" lvl="3" marL="1828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0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11" name="Google Shape;11;p20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Google Shape;12;p20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0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0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5" name="Google Shape;15;p20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0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" name="Google Shape;17;p20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0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0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21" name="Google Shape;21;p20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84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20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2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2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2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2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2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2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36" name="Google Shape;36;p2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00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984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8575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8575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8575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8575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22"/>
          <p:cNvSpPr txBox="1"/>
          <p:nvPr/>
        </p:nvSpPr>
        <p:spPr>
          <a:xfrm>
            <a:off x="5791200" y="6248400"/>
            <a:ext cx="2971800" cy="77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/>
        </p:nvSpPr>
        <p:spPr>
          <a:xfrm>
            <a:off x="838200" y="2133600"/>
            <a:ext cx="800100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Working with Forms and IFrames</a:t>
            </a:r>
            <a:r>
              <a:rPr b="1" i="0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/>
          </a:p>
        </p:txBody>
      </p:sp>
      <p:sp>
        <p:nvSpPr>
          <p:cNvPr id="78" name="Google Shape;78;p1"/>
          <p:cNvSpPr txBox="1"/>
          <p:nvPr/>
        </p:nvSpPr>
        <p:spPr>
          <a:xfrm>
            <a:off x="795337" y="3352800"/>
            <a:ext cx="7848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Session 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(slot 6-7)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Form Elements</a:t>
            </a:r>
            <a:endParaRPr/>
          </a:p>
        </p:txBody>
      </p:sp>
      <p:pic>
        <p:nvPicPr>
          <p:cNvPr id="142" name="Google Shape;14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905000"/>
            <a:ext cx="5246687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INPUT Element</a:t>
            </a:r>
            <a:endParaRPr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304800" y="2017712"/>
            <a:ext cx="46878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control allows you to accept different type of input from the user.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different values that the type attribute can take care: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 for Text Box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Password for Password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Submit for the Submit button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Reset for the Reset button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Radio for Radio Button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Checkbox for Check Boxes</a:t>
            </a:r>
            <a:endParaRPr/>
          </a:p>
        </p:txBody>
      </p:sp>
      <p:pic>
        <p:nvPicPr>
          <p:cNvPr id="149" name="Google Shape;149;p1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8087" y="2286000"/>
            <a:ext cx="3897312" cy="2516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LABEL Element</a:t>
            </a:r>
            <a:endParaRPr/>
          </a:p>
        </p:txBody>
      </p:sp>
      <p:sp>
        <p:nvSpPr>
          <p:cNvPr id="155" name="Google Shape;155;p12"/>
          <p:cNvSpPr txBox="1"/>
          <p:nvPr>
            <p:ph idx="1" type="body"/>
          </p:nvPr>
        </p:nvSpPr>
        <p:spPr>
          <a:xfrm>
            <a:off x="304800" y="2133600"/>
            <a:ext cx="449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LABEL element creates a label control on a form.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use the FOR attribute associates a label with another control.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value of the FOR attribute must be the same as the value of the ID attribute of the associated control element.</a:t>
            </a:r>
            <a:endParaRPr/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8687" y="1905000"/>
            <a:ext cx="4405312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BUTTON Element</a:t>
            </a:r>
            <a:endParaRPr/>
          </a:p>
        </p:txBody>
      </p:sp>
      <p:sp>
        <p:nvSpPr>
          <p:cNvPr id="162" name="Google Shape;162;p13"/>
          <p:cNvSpPr txBox="1"/>
          <p:nvPr>
            <p:ph idx="1" type="body"/>
          </p:nvPr>
        </p:nvSpPr>
        <p:spPr>
          <a:xfrm>
            <a:off x="228600" y="2209800"/>
            <a:ext cx="42672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BUTTON element creates a button on a form.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buttons created using the BUTTON element are similar to buttons created with INPUT element, however it’s offer richer functionalities.</a:t>
            </a:r>
            <a:endParaRPr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876800"/>
            <a:ext cx="5091112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select Element</a:t>
            </a:r>
            <a:endParaRPr/>
          </a:p>
        </p:txBody>
      </p:sp>
      <p:sp>
        <p:nvSpPr>
          <p:cNvPr id="169" name="Google Shape;169;p14"/>
          <p:cNvSpPr txBox="1"/>
          <p:nvPr>
            <p:ph idx="1" type="body"/>
          </p:nvPr>
        </p:nvSpPr>
        <p:spPr>
          <a:xfrm>
            <a:off x="0" y="2209800"/>
            <a:ext cx="5181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Menus are control that allow the user to select an option from a given set of options.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menu, you use SELECT element. The select element must have at least one OPTION element.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Menu that allows the user to select a single option or multiple options. </a:t>
            </a:r>
            <a:endParaRPr/>
          </a:p>
        </p:txBody>
      </p:sp>
      <p:pic>
        <p:nvPicPr>
          <p:cNvPr id="170" name="Google Shape;170;p1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489450"/>
            <a:ext cx="3200400" cy="23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981200"/>
            <a:ext cx="4114800" cy="24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Textarea element</a:t>
            </a:r>
            <a:endParaRPr/>
          </a:p>
        </p:txBody>
      </p:sp>
      <p:sp>
        <p:nvSpPr>
          <p:cNvPr id="177" name="Google Shape;177;p15"/>
          <p:cNvSpPr txBox="1"/>
          <p:nvPr>
            <p:ph idx="1" type="body"/>
          </p:nvPr>
        </p:nvSpPr>
        <p:spPr>
          <a:xfrm>
            <a:off x="152400" y="20574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&lt;textarea&gt; tag defines a multi-line text input control.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text area can hold an unlimited number of characters, and the text renders in a fixed-width font (usually Courier).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size of a text area can be specified by the cols and rows attributes, or even better; through CSS' height and width properties.</a:t>
            </a:r>
            <a:endParaRPr/>
          </a:p>
          <a:p>
            <a:pPr indent="-257175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8" name="Google Shape;178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200" y="2057400"/>
            <a:ext cx="495935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4572000"/>
            <a:ext cx="153352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Fieldset,  legend element</a:t>
            </a:r>
            <a:endParaRPr/>
          </a:p>
        </p:txBody>
      </p:sp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381000" y="21336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&lt;fieldset&gt; tag is used to group related elements in a form.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&lt;fieldset&gt; tag draws a box around the related elements.</a:t>
            </a:r>
            <a:endParaRPr/>
          </a:p>
          <a:p>
            <a:pPr indent="-2476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6" name="Google Shape;1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1828800"/>
            <a:ext cx="43719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Summary</a:t>
            </a:r>
            <a:endParaRPr/>
          </a:p>
        </p:txBody>
      </p:sp>
      <p:sp>
        <p:nvSpPr>
          <p:cNvPr id="192" name="Google Shape;192;p17"/>
          <p:cNvSpPr txBox="1"/>
          <p:nvPr>
            <p:ph idx="1" type="body"/>
          </p:nvPr>
        </p:nvSpPr>
        <p:spPr>
          <a:xfrm>
            <a:off x="381000" y="2017712"/>
            <a:ext cx="85740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form is selection of an HTML document that contains special elements called as controls.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Control are used to accept input from user and provide some interaction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&lt;FORM&gt; element is used to create the region on the page that will be treated as a form.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&lt;INPUT&gt; element defines the type and appearance of the control to be displayed on the form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304800" y="0"/>
            <a:ext cx="2506662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exercises</a:t>
            </a:r>
            <a:endParaRPr/>
          </a:p>
        </p:txBody>
      </p:sp>
      <p:pic>
        <p:nvPicPr>
          <p:cNvPr id="198" name="Google Shape;1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050" y="818450"/>
            <a:ext cx="7429500" cy="55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0" y="0"/>
            <a:ext cx="251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Exercises</a:t>
            </a:r>
            <a:endParaRPr/>
          </a:p>
        </p:txBody>
      </p:sp>
      <p:pic>
        <p:nvPicPr>
          <p:cNvPr id="204" name="Google Shape;2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25" y="1447800"/>
            <a:ext cx="88296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2590800"/>
            <a:ext cx="6705600" cy="371316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/>
          <p:nvPr/>
        </p:nvSpPr>
        <p:spPr>
          <a:xfrm>
            <a:off x="8153400" y="1828800"/>
            <a:ext cx="914400" cy="685800"/>
          </a:xfrm>
          <a:prstGeom prst="ellipse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7391400" y="533400"/>
            <a:ext cx="1219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here</a:t>
            </a:r>
            <a:endParaRPr/>
          </a:p>
        </p:txBody>
      </p:sp>
      <p:cxnSp>
        <p:nvCxnSpPr>
          <p:cNvPr id="208" name="Google Shape;208;p19"/>
          <p:cNvCxnSpPr/>
          <p:nvPr/>
        </p:nvCxnSpPr>
        <p:spPr>
          <a:xfrm flipH="1" rot="-5400000">
            <a:off x="7962900" y="11811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09" name="Google Shape;209;p19"/>
          <p:cNvSpPr/>
          <p:nvPr/>
        </p:nvSpPr>
        <p:spPr>
          <a:xfrm>
            <a:off x="7467600" y="2667000"/>
            <a:ext cx="304800" cy="3810000"/>
          </a:xfrm>
          <a:prstGeom prst="rightBrace">
            <a:avLst>
              <a:gd fmla="val 144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7696200" y="4114800"/>
            <a:ext cx="12192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Open this form in iframe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Contents</a:t>
            </a:r>
            <a:endParaRPr/>
          </a:p>
        </p:txBody>
      </p:sp>
      <p:sp>
        <p:nvSpPr>
          <p:cNvPr id="84" name="Google Shape;84;p2"/>
          <p:cNvSpPr txBox="1"/>
          <p:nvPr>
            <p:ph idx="1" type="body"/>
          </p:nvPr>
        </p:nvSpPr>
        <p:spPr>
          <a:xfrm>
            <a:off x="1182687" y="2017712"/>
            <a:ext cx="4760912" cy="179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IFrames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Forms and Controls</a:t>
            </a:r>
            <a:endParaRPr/>
          </a:p>
        </p:txBody>
      </p:sp>
      <p:pic>
        <p:nvPicPr>
          <p:cNvPr id="85" name="Google Shape;8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3276600"/>
            <a:ext cx="3276600" cy="270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3352800"/>
            <a:ext cx="3971925" cy="2532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IFRAMES</a:t>
            </a:r>
            <a:endParaRPr/>
          </a:p>
        </p:txBody>
      </p:sp>
      <p:sp>
        <p:nvSpPr>
          <p:cNvPr id="92" name="Google Shape;92;p3"/>
          <p:cNvSpPr txBox="1"/>
          <p:nvPr>
            <p:ph idx="1" type="body"/>
          </p:nvPr>
        </p:nvSpPr>
        <p:spPr>
          <a:xfrm>
            <a:off x="1182687" y="2017712"/>
            <a:ext cx="7772400" cy="163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iframe is used to display a web page within a web page.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&lt;iframe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src=“url”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target=“…” width=“…” height=“…”&gt;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&lt;/iframe&gt;</a:t>
            </a:r>
            <a:endParaRPr/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733800"/>
            <a:ext cx="68643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idx="4294967295" type="title"/>
          </p:nvPr>
        </p:nvSpPr>
        <p:spPr>
          <a:xfrm>
            <a:off x="1600200" y="533400"/>
            <a:ext cx="6019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Impact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IFRAMES</a:t>
            </a:r>
            <a:endParaRPr/>
          </a:p>
        </p:txBody>
      </p:sp>
      <p:sp>
        <p:nvSpPr>
          <p:cNvPr id="99" name="Google Shape;99;p4"/>
          <p:cNvSpPr txBox="1"/>
          <p:nvPr>
            <p:ph idx="4294967295" type="body"/>
          </p:nvPr>
        </p:nvSpPr>
        <p:spPr>
          <a:xfrm>
            <a:off x="914400" y="1905000"/>
            <a:ext cx="7924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248400"/>
            <a:ext cx="18192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1428750"/>
            <a:ext cx="7620000" cy="445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4"/>
          <p:cNvCxnSpPr/>
          <p:nvPr/>
        </p:nvCxnSpPr>
        <p:spPr>
          <a:xfrm>
            <a:off x="765175" y="3276600"/>
            <a:ext cx="2057400" cy="1587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" name="Google Shape;103;p4"/>
          <p:cNvCxnSpPr/>
          <p:nvPr/>
        </p:nvCxnSpPr>
        <p:spPr>
          <a:xfrm>
            <a:off x="855662" y="3886200"/>
            <a:ext cx="2057400" cy="1587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FORMS AND CONTROLS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Explain HTML forms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the basic elements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Explain the INPUT element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Explain the LABEL element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Explain the BUTTON element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Explain the SELECT and OPTION elements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Forms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533400" y="2590800"/>
            <a:ext cx="80772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HTML form is a container that consists of various controls such as checkboxes, radio buttons, menus, 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example, consider a 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Login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form that allows you to specify the login name and password.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Forms</a:t>
            </a:r>
            <a:endParaRPr/>
          </a:p>
        </p:txBody>
      </p:sp>
      <p:pic>
        <p:nvPicPr>
          <p:cNvPr id="121" name="Google Shape;12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057400"/>
            <a:ext cx="7567612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84137"/>
            <a:ext cx="3200400" cy="166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Forms</a:t>
            </a:r>
            <a:endParaRPr/>
          </a:p>
        </p:txBody>
      </p:sp>
      <p:graphicFrame>
        <p:nvGraphicFramePr>
          <p:cNvPr id="128" name="Google Shape;128;p8"/>
          <p:cNvGraphicFramePr/>
          <p:nvPr/>
        </p:nvGraphicFramePr>
        <p:xfrm>
          <a:off x="914400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{B03F8320-C184-423A-A9E2-BBD8B91F880C}</a:tableStyleId>
              </a:tblPr>
              <a:tblGrid>
                <a:gridCol w="1828800"/>
                <a:gridCol w="54864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Attribute</a:t>
                      </a:r>
                      <a:endParaRPr/>
                    </a:p>
                  </a:txBody>
                  <a:tcPr marT="45725" marB="45725" marR="44875" marL="448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/>
                    </a:p>
                  </a:txBody>
                  <a:tcPr marT="45725" marB="45725" marR="44875" marL="448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action</a:t>
                      </a:r>
                      <a:endParaRPr/>
                    </a:p>
                  </a:txBody>
                  <a:tcPr marT="45725" marB="45725" marR="44875" marL="448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Specifies the URL where the form data will be submitted and processed.</a:t>
                      </a:r>
                      <a:endParaRPr/>
                    </a:p>
                  </a:txBody>
                  <a:tcPr marT="45725" marB="45725" marR="44875" marL="448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F5E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endParaRPr/>
                    </a:p>
                  </a:txBody>
                  <a:tcPr marT="45725" marB="45725" marR="44875" marL="448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Indicates an HTTP  method that specifies how the data of the form is send to server.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This attribute has two values namely: GET and POST.</a:t>
                      </a:r>
                      <a:endParaRPr/>
                    </a:p>
                  </a:txBody>
                  <a:tcPr marT="45725" marB="45725" marR="44875" marL="448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609600" y="2286000"/>
            <a:ext cx="762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Attribute of Form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Impact"/>
              <a:buNone/>
            </a:pPr>
            <a:r>
              <a:rPr b="0" i="0" lang="en-US" sz="44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Basic Controls </a:t>
            </a:r>
            <a:endParaRPr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1182687" y="2017712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 Box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Button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 Box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Radio Button</a:t>
            </a:r>
            <a:endParaRPr/>
          </a:p>
        </p:txBody>
      </p:sp>
      <p:pic>
        <p:nvPicPr>
          <p:cNvPr id="136" name="Google Shape;136;p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0425" y="2549525"/>
            <a:ext cx="4748212" cy="24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2010-09-06T15:21:10Z</dcterms:created>
  <dc:creator>Ngo Xuan Giap</dc:creator>
</cp:coreProperties>
</file>