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Candar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9" roundtripDataSignature="AMtx7mjyOzx8WqeGa0YdJRGxQsAAdYEl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1C2AEB-64BA-47D5-99B0-F93E3D3B4E2A}">
  <a:tblStyle styleId="{701C2AEB-64BA-47D5-99B0-F93E3D3B4E2A}" styleName="Table_0">
    <a:wholeTbl>
      <a:tcTxStyle b="off" i="off">
        <a:font>
          <a:latin typeface="Candara"/>
          <a:ea typeface="Candara"/>
          <a:cs typeface="Candar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2FF"/>
          </a:solidFill>
        </a:fill>
      </a:tcStyle>
    </a:wholeTbl>
    <a:band1H>
      <a:tcTxStyle/>
      <a:tcStyle>
        <a:fill>
          <a:solidFill>
            <a:srgbClr val="CCE5FE"/>
          </a:solidFill>
        </a:fill>
      </a:tcStyle>
    </a:band1H>
    <a:band2H>
      <a:tcTxStyle/>
    </a:band2H>
    <a:band1V>
      <a:tcTxStyle/>
      <a:tcStyle>
        <a:fill>
          <a:solidFill>
            <a:srgbClr val="CCE5FE"/>
          </a:solidFill>
        </a:fill>
      </a:tcStyle>
    </a:band1V>
    <a:band2V>
      <a:tcTxStyle/>
    </a:band2V>
    <a:lastCol>
      <a:tcTxStyle b="on" i="off">
        <a:font>
          <a:latin typeface="Candara"/>
          <a:ea typeface="Candara"/>
          <a:cs typeface="Candara"/>
        </a:font>
        <a:schemeClr val="lt1"/>
      </a:tcTxStyle>
      <a:tcStyle>
        <a:fill>
          <a:solidFill>
            <a:schemeClr val="accent1"/>
          </a:solidFill>
        </a:fill>
      </a:tcStyle>
    </a:lastCol>
    <a:firstCol>
      <a:tcTxStyle b="on" i="off">
        <a:font>
          <a:latin typeface="Candara"/>
          <a:ea typeface="Candara"/>
          <a:cs typeface="Candara"/>
        </a:font>
        <a:schemeClr val="lt1"/>
      </a:tcTxStyle>
      <a:tcStyle>
        <a:fill>
          <a:solidFill>
            <a:schemeClr val="accent1"/>
          </a:solidFill>
        </a:fill>
      </a:tcStyle>
    </a:firstCol>
    <a:lastRow>
      <a:tcTxStyle b="on" i="off">
        <a:font>
          <a:latin typeface="Candara"/>
          <a:ea typeface="Candara"/>
          <a:cs typeface="Candar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ndara"/>
          <a:ea typeface="Candara"/>
          <a:cs typeface="Candar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Candara-bold.fntdata"/><Relationship Id="rId45" Type="http://schemas.openxmlformats.org/officeDocument/2006/relationships/font" Target="fonts/Canda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andara-boldItalic.fntdata"/><Relationship Id="rId47" Type="http://schemas.openxmlformats.org/officeDocument/2006/relationships/font" Target="fonts/Candara-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0"/>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24" name="Google Shape;24;p40"/>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4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4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9"/>
          <p:cNvSpPr txBox="1"/>
          <p:nvPr>
            <p:ph idx="1" type="body"/>
          </p:nvPr>
        </p:nvSpPr>
        <p:spPr>
          <a:xfrm rot="5400000">
            <a:off x="2850886" y="696649"/>
            <a:ext cx="3450696" cy="7408333"/>
          </a:xfrm>
          <a:prstGeom prst="rect">
            <a:avLst/>
          </a:prstGeom>
          <a:noFill/>
          <a:ln>
            <a:noFill/>
          </a:ln>
        </p:spPr>
        <p:txBody>
          <a:bodyPr anchorCtr="0" anchor="ctr" bIns="45700" lIns="91425" spcFirstLastPara="1" rIns="91425" wrap="square" tIns="45700">
            <a:normAutofit/>
          </a:bodyPr>
          <a:lstStyle>
            <a:lvl1pPr indent="-381000" lvl="0" marL="457200" algn="l">
              <a:spcBef>
                <a:spcPts val="480"/>
              </a:spcBef>
              <a:spcAft>
                <a:spcPts val="0"/>
              </a:spcAft>
              <a:buSzPts val="2400"/>
              <a:buChar char="*"/>
              <a:defRPr/>
            </a:lvl1pPr>
            <a:lvl2pPr indent="-368300" lvl="1" marL="914400" algn="l">
              <a:spcBef>
                <a:spcPts val="440"/>
              </a:spcBef>
              <a:spcAft>
                <a:spcPts val="0"/>
              </a:spcAft>
              <a:buSzPts val="22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30200" lvl="4" marL="2286000" algn="l">
              <a:spcBef>
                <a:spcPts val="320"/>
              </a:spcBef>
              <a:spcAft>
                <a:spcPts val="0"/>
              </a:spcAft>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116" name="Google Shape;116;p49"/>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9"/>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9" name="Shape 119"/>
        <p:cNvGrpSpPr/>
        <p:nvPr/>
      </p:nvGrpSpPr>
      <p:grpSpPr>
        <a:xfrm>
          <a:off x="0" y="0"/>
          <a:ext cx="0" cy="0"/>
          <a:chOff x="0" y="0"/>
          <a:chExt cx="0" cy="0"/>
        </a:xfrm>
      </p:grpSpPr>
      <p:sp>
        <p:nvSpPr>
          <p:cNvPr id="120" name="Google Shape;120;p50"/>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21" name="Google Shape;121;p50"/>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0"/>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24" name="Google Shape;124;p50"/>
          <p:cNvGrpSpPr/>
          <p:nvPr/>
        </p:nvGrpSpPr>
        <p:grpSpPr>
          <a:xfrm>
            <a:off x="211665" y="714191"/>
            <a:ext cx="8723376" cy="1331580"/>
            <a:chOff x="-3905250" y="4294188"/>
            <a:chExt cx="13011150" cy="1892300"/>
          </a:xfrm>
        </p:grpSpPr>
        <p:sp>
          <p:nvSpPr>
            <p:cNvPr id="125" name="Google Shape;125;p50"/>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6" name="Google Shape;126;p50"/>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7" name="Google Shape;127;p50"/>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8" name="Google Shape;128;p50"/>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9" name="Google Shape;129;p50"/>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30" name="Google Shape;130;p50"/>
          <p:cNvSpPr txBox="1"/>
          <p:nvPr>
            <p:ph type="title"/>
          </p:nvPr>
        </p:nvSpPr>
        <p:spPr>
          <a:xfrm rot="5400000">
            <a:off x="5414433" y="2662767"/>
            <a:ext cx="448733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Candara"/>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0"/>
          <p:cNvSpPr txBox="1"/>
          <p:nvPr>
            <p:ph idx="1" type="body"/>
          </p:nvPr>
        </p:nvSpPr>
        <p:spPr>
          <a:xfrm rot="5400000">
            <a:off x="1223433" y="681567"/>
            <a:ext cx="4487334" cy="6019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1"/>
              </a:buClr>
              <a:buSzPts val="2400"/>
              <a:buChar char="*"/>
              <a:defRPr/>
            </a:lvl1pPr>
            <a:lvl2pPr indent="-368300" lvl="1" marL="914400" algn="l">
              <a:spcBef>
                <a:spcPts val="440"/>
              </a:spcBef>
              <a:spcAft>
                <a:spcPts val="0"/>
              </a:spcAft>
              <a:buClr>
                <a:schemeClr val="accent1"/>
              </a:buClr>
              <a:buSzPts val="2200"/>
              <a:buChar char="*"/>
              <a:defRPr/>
            </a:lvl2pPr>
            <a:lvl3pPr indent="-355600" lvl="2" marL="1371600" algn="l">
              <a:spcBef>
                <a:spcPts val="400"/>
              </a:spcBef>
              <a:spcAft>
                <a:spcPts val="0"/>
              </a:spcAft>
              <a:buClr>
                <a:schemeClr val="accent1"/>
              </a:buClr>
              <a:buSzPts val="2000"/>
              <a:buChar char="*"/>
              <a:defRPr/>
            </a:lvl3pPr>
            <a:lvl4pPr indent="-342900" lvl="3" marL="1828800" algn="l">
              <a:spcBef>
                <a:spcPts val="360"/>
              </a:spcBef>
              <a:spcAft>
                <a:spcPts val="0"/>
              </a:spcAft>
              <a:buClr>
                <a:schemeClr val="accent1"/>
              </a:buClr>
              <a:buSzPts val="1800"/>
              <a:buChar char="*"/>
              <a:defRPr/>
            </a:lvl4pPr>
            <a:lvl5pPr indent="-330200" lvl="4" marL="2286000" algn="l">
              <a:spcBef>
                <a:spcPts val="320"/>
              </a:spcBef>
              <a:spcAft>
                <a:spcPts val="0"/>
              </a:spcAft>
              <a:buClr>
                <a:schemeClr val="accent1"/>
              </a:buClr>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41"/>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30" name="Google Shape;30;p41"/>
          <p:cNvGrpSpPr/>
          <p:nvPr/>
        </p:nvGrpSpPr>
        <p:grpSpPr>
          <a:xfrm>
            <a:off x="211665" y="5353963"/>
            <a:ext cx="8723376" cy="1331580"/>
            <a:chOff x="-3905250" y="4294188"/>
            <a:chExt cx="13011150" cy="1892300"/>
          </a:xfrm>
        </p:grpSpPr>
        <p:sp>
          <p:nvSpPr>
            <p:cNvPr id="31" name="Google Shape;31;p41"/>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2" name="Google Shape;32;p41"/>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3" name="Google Shape;33;p41"/>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4" name="Google Shape;34;p41"/>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35" name="Google Shape;35;p41"/>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36" name="Google Shape;36;p41"/>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400"/>
              <a:buFont typeface="Candara"/>
              <a:buNone/>
              <a:defRPr sz="4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1"/>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2000"/>
              <a:buNone/>
              <a:defRPr sz="2000">
                <a:solidFill>
                  <a:srgbClr val="FFFFFF"/>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384"/>
              </a:spcBef>
              <a:spcAft>
                <a:spcPts val="0"/>
              </a:spcAft>
              <a:buSzPts val="1400"/>
              <a:buNone/>
              <a:defRPr>
                <a:solidFill>
                  <a:srgbClr val="888888"/>
                </a:solidFill>
              </a:defRPr>
            </a:lvl6pPr>
            <a:lvl7pPr lvl="6" algn="ctr">
              <a:spcBef>
                <a:spcPts val="384"/>
              </a:spcBef>
              <a:spcAft>
                <a:spcPts val="0"/>
              </a:spcAft>
              <a:buSzPts val="1400"/>
              <a:buNone/>
              <a:defRPr>
                <a:solidFill>
                  <a:srgbClr val="888888"/>
                </a:solidFill>
              </a:defRPr>
            </a:lvl7pPr>
            <a:lvl8pPr lvl="7" algn="ctr">
              <a:spcBef>
                <a:spcPts val="384"/>
              </a:spcBef>
              <a:spcAft>
                <a:spcPts val="0"/>
              </a:spcAft>
              <a:buSzPts val="1400"/>
              <a:buNone/>
              <a:defRPr>
                <a:solidFill>
                  <a:srgbClr val="888888"/>
                </a:solidFill>
              </a:defRPr>
            </a:lvl8pPr>
            <a:lvl9pPr lvl="8" algn="ctr">
              <a:spcBef>
                <a:spcPts val="384"/>
              </a:spcBef>
              <a:spcAft>
                <a:spcPts val="0"/>
              </a:spcAft>
              <a:buSzPts val="1400"/>
              <a:buNone/>
              <a:defRPr>
                <a:solidFill>
                  <a:srgbClr val="888888"/>
                </a:solidFill>
              </a:defRPr>
            </a:lvl9pPr>
          </a:lstStyle>
          <a:p/>
        </p:txBody>
      </p:sp>
      <p:sp>
        <p:nvSpPr>
          <p:cNvPr id="38" name="Google Shape;38;p41"/>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1"/>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1" name="Shape 41"/>
        <p:cNvGrpSpPr/>
        <p:nvPr/>
      </p:nvGrpSpPr>
      <p:grpSpPr>
        <a:xfrm>
          <a:off x="0" y="0"/>
          <a:ext cx="0" cy="0"/>
          <a:chOff x="0" y="0"/>
          <a:chExt cx="0" cy="0"/>
        </a:xfrm>
      </p:grpSpPr>
      <p:sp>
        <p:nvSpPr>
          <p:cNvPr id="42" name="Google Shape;42;p42"/>
          <p:cNvSpPr/>
          <p:nvPr/>
        </p:nvSpPr>
        <p:spPr>
          <a:xfrm>
            <a:off x="228600" y="228600"/>
            <a:ext cx="8695944" cy="4736592"/>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43" name="Google Shape;43;p42"/>
          <p:cNvSpPr/>
          <p:nvPr/>
        </p:nvSpPr>
        <p:spPr>
          <a:xfrm>
            <a:off x="6047438" y="4203592"/>
            <a:ext cx="2876429" cy="714026"/>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4" name="Google Shape;44;p42"/>
          <p:cNvSpPr/>
          <p:nvPr/>
        </p:nvSpPr>
        <p:spPr>
          <a:xfrm>
            <a:off x="2619320" y="4075290"/>
            <a:ext cx="5544515" cy="850138"/>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5" name="Google Shape;45;p42"/>
          <p:cNvSpPr/>
          <p:nvPr/>
        </p:nvSpPr>
        <p:spPr>
          <a:xfrm>
            <a:off x="2828728" y="4087562"/>
            <a:ext cx="5467980" cy="774272"/>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6" name="Google Shape;46;p42"/>
          <p:cNvSpPr/>
          <p:nvPr/>
        </p:nvSpPr>
        <p:spPr>
          <a:xfrm>
            <a:off x="5609489" y="4074174"/>
            <a:ext cx="3308000" cy="651549"/>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7" name="Google Shape;47;p42"/>
          <p:cNvSpPr/>
          <p:nvPr/>
        </p:nvSpPr>
        <p:spPr>
          <a:xfrm>
            <a:off x="211665" y="4058555"/>
            <a:ext cx="8723376" cy="1329874"/>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8" name="Google Shape;48;p42"/>
          <p:cNvSpPr txBox="1"/>
          <p:nvPr>
            <p:ph type="title"/>
          </p:nvPr>
        </p:nvSpPr>
        <p:spPr>
          <a:xfrm>
            <a:off x="690032" y="2463560"/>
            <a:ext cx="7772400" cy="1524000"/>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rgbClr val="FFFFFF"/>
              </a:buClr>
              <a:buSzPts val="4400"/>
              <a:buFont typeface="Candara"/>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2"/>
          <p:cNvSpPr txBox="1"/>
          <p:nvPr>
            <p:ph idx="1" type="body"/>
          </p:nvPr>
        </p:nvSpPr>
        <p:spPr>
          <a:xfrm>
            <a:off x="1367365" y="1437448"/>
            <a:ext cx="6417734" cy="939801"/>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384"/>
              </a:spcBef>
              <a:spcAft>
                <a:spcPts val="0"/>
              </a:spcAft>
              <a:buSzPts val="1400"/>
              <a:buNone/>
              <a:defRPr sz="1400">
                <a:solidFill>
                  <a:srgbClr val="888888"/>
                </a:solidFill>
              </a:defRPr>
            </a:lvl6pPr>
            <a:lvl7pPr indent="-228600" lvl="6" marL="3200400" algn="l">
              <a:spcBef>
                <a:spcPts val="384"/>
              </a:spcBef>
              <a:spcAft>
                <a:spcPts val="0"/>
              </a:spcAft>
              <a:buSzPts val="1400"/>
              <a:buNone/>
              <a:defRPr sz="1400">
                <a:solidFill>
                  <a:srgbClr val="888888"/>
                </a:solidFill>
              </a:defRPr>
            </a:lvl7pPr>
            <a:lvl8pPr indent="-228600" lvl="7" marL="3657600" algn="l">
              <a:spcBef>
                <a:spcPts val="384"/>
              </a:spcBef>
              <a:spcAft>
                <a:spcPts val="0"/>
              </a:spcAft>
              <a:buSzPts val="1400"/>
              <a:buNone/>
              <a:defRPr sz="1400">
                <a:solidFill>
                  <a:srgbClr val="888888"/>
                </a:solidFill>
              </a:defRPr>
            </a:lvl8pPr>
            <a:lvl9pPr indent="-228600" lvl="8" marL="4114800" algn="l">
              <a:spcBef>
                <a:spcPts val="384"/>
              </a:spcBef>
              <a:spcAft>
                <a:spcPts val="0"/>
              </a:spcAft>
              <a:buSzPts val="1400"/>
              <a:buNone/>
              <a:defRPr sz="1400">
                <a:solidFill>
                  <a:srgbClr val="888888"/>
                </a:solidFill>
              </a:defRPr>
            </a:lvl9pPr>
          </a:lstStyle>
          <a:p/>
        </p:txBody>
      </p:sp>
      <p:sp>
        <p:nvSpPr>
          <p:cNvPr id="50" name="Google Shape;50;p42"/>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2"/>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4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3"/>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43"/>
          <p:cNvSpPr txBox="1"/>
          <p:nvPr>
            <p:ph idx="1" type="body"/>
          </p:nvPr>
        </p:nvSpPr>
        <p:spPr>
          <a:xfrm>
            <a:off x="676655"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59" name="Google Shape;59;p43"/>
          <p:cNvSpPr txBox="1"/>
          <p:nvPr>
            <p:ph idx="2" type="body"/>
          </p:nvPr>
        </p:nvSpPr>
        <p:spPr>
          <a:xfrm>
            <a:off x="4645152"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4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4400"/>
              <a:buFont typeface="Candar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4"/>
          <p:cNvSpPr txBox="1"/>
          <p:nvPr>
            <p:ph idx="1" type="body"/>
          </p:nvPr>
        </p:nvSpPr>
        <p:spPr>
          <a:xfrm>
            <a:off x="676656" y="2678114"/>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63" name="Google Shape;63;p44"/>
          <p:cNvSpPr txBox="1"/>
          <p:nvPr>
            <p:ph idx="2" type="body"/>
          </p:nvPr>
        </p:nvSpPr>
        <p:spPr>
          <a:xfrm>
            <a:off x="677332" y="3429000"/>
            <a:ext cx="3820055"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64" name="Google Shape;64;p44"/>
          <p:cNvSpPr txBox="1"/>
          <p:nvPr>
            <p:ph idx="3" type="body"/>
          </p:nvPr>
        </p:nvSpPr>
        <p:spPr>
          <a:xfrm>
            <a:off x="4648200" y="2678113"/>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i="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65" name="Google Shape;65;p44"/>
          <p:cNvSpPr txBox="1"/>
          <p:nvPr>
            <p:ph idx="4" type="body"/>
          </p:nvPr>
        </p:nvSpPr>
        <p:spPr>
          <a:xfrm>
            <a:off x="4645025" y="3429000"/>
            <a:ext cx="3822192"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66" name="Google Shape;66;p44"/>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4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4" name="Shape 74"/>
        <p:cNvGrpSpPr/>
        <p:nvPr/>
      </p:nvGrpSpPr>
      <p:grpSpPr>
        <a:xfrm>
          <a:off x="0" y="0"/>
          <a:ext cx="0" cy="0"/>
          <a:chOff x="0" y="0"/>
          <a:chExt cx="0" cy="0"/>
        </a:xfrm>
      </p:grpSpPr>
      <p:sp>
        <p:nvSpPr>
          <p:cNvPr id="75" name="Google Shape;75;p46"/>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76" name="Google Shape;76;p46"/>
          <p:cNvGrpSpPr/>
          <p:nvPr/>
        </p:nvGrpSpPr>
        <p:grpSpPr>
          <a:xfrm>
            <a:off x="211665" y="714191"/>
            <a:ext cx="8723376" cy="1329874"/>
            <a:chOff x="-3905251" y="4294188"/>
            <a:chExt cx="13027839" cy="1892300"/>
          </a:xfrm>
        </p:grpSpPr>
        <p:sp>
          <p:nvSpPr>
            <p:cNvPr id="77" name="Google Shape;77;p46"/>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8" name="Google Shape;78;p46"/>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79" name="Google Shape;79;p46"/>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80" name="Google Shape;80;p46"/>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81" name="Google Shape;81;p46"/>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82" name="Google Shape;82;p46"/>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6"/>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5" name="Shape 85"/>
        <p:cNvGrpSpPr/>
        <p:nvPr/>
      </p:nvGrpSpPr>
      <p:grpSpPr>
        <a:xfrm>
          <a:off x="0" y="0"/>
          <a:ext cx="0" cy="0"/>
          <a:chOff x="0" y="0"/>
          <a:chExt cx="0" cy="0"/>
        </a:xfrm>
      </p:grpSpPr>
      <p:sp>
        <p:nvSpPr>
          <p:cNvPr id="86" name="Google Shape;86;p47"/>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7" name="Google Shape;87;p47"/>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7"/>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7"/>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0" name="Google Shape;90;p47"/>
          <p:cNvSpPr txBox="1"/>
          <p:nvPr>
            <p:ph idx="1" type="body"/>
          </p:nvPr>
        </p:nvSpPr>
        <p:spPr>
          <a:xfrm>
            <a:off x="914400" y="3581400"/>
            <a:ext cx="3352800" cy="1905001"/>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dk2"/>
                </a:solidFill>
              </a:defRPr>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grpSp>
        <p:nvGrpSpPr>
          <p:cNvPr id="91" name="Google Shape;91;p47"/>
          <p:cNvGrpSpPr/>
          <p:nvPr/>
        </p:nvGrpSpPr>
        <p:grpSpPr>
          <a:xfrm>
            <a:off x="211665" y="714191"/>
            <a:ext cx="8723376" cy="1331580"/>
            <a:chOff x="-3905250" y="4294188"/>
            <a:chExt cx="13011150" cy="1892300"/>
          </a:xfrm>
        </p:grpSpPr>
        <p:sp>
          <p:nvSpPr>
            <p:cNvPr id="92" name="Google Shape;92;p47"/>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3" name="Google Shape;93;p47"/>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4" name="Google Shape;94;p47"/>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5" name="Google Shape;95;p47"/>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6" name="Google Shape;96;p47"/>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97" name="Google Shape;97;p47"/>
          <p:cNvSpPr txBox="1"/>
          <p:nvPr>
            <p:ph type="title"/>
          </p:nvPr>
        </p:nvSpPr>
        <p:spPr>
          <a:xfrm>
            <a:off x="914400" y="2286000"/>
            <a:ext cx="3352800" cy="125272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200"/>
              <a:buFont typeface="Candara"/>
              <a:buNone/>
              <a:defRPr sz="3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7"/>
          <p:cNvSpPr txBox="1"/>
          <p:nvPr>
            <p:ph idx="2" type="body"/>
          </p:nvPr>
        </p:nvSpPr>
        <p:spPr>
          <a:xfrm>
            <a:off x="4651962" y="1828800"/>
            <a:ext cx="3904076" cy="3810000"/>
          </a:xfrm>
          <a:prstGeom prst="rect">
            <a:avLst/>
          </a:prstGeom>
          <a:noFill/>
          <a:ln>
            <a:noFill/>
          </a:ln>
        </p:spPr>
        <p:txBody>
          <a:bodyPr anchorCtr="0" anchor="ctr" bIns="45700" lIns="91425" spcFirstLastPara="1" rIns="91425" wrap="square" tIns="45700">
            <a:normAutofit/>
          </a:bodyPr>
          <a:lstStyle>
            <a:lvl1pPr indent="-368300" lvl="0" marL="457200" algn="l">
              <a:spcBef>
                <a:spcPts val="440"/>
              </a:spcBef>
              <a:spcAft>
                <a:spcPts val="0"/>
              </a:spcAft>
              <a:buClr>
                <a:schemeClr val="lt1"/>
              </a:buClr>
              <a:buSzPts val="2200"/>
              <a:buChar char="*"/>
              <a:defRPr sz="2200">
                <a:solidFill>
                  <a:schemeClr val="dk2"/>
                </a:solidFill>
              </a:defRPr>
            </a:lvl1pPr>
            <a:lvl2pPr indent="-355600" lvl="1" marL="914400" algn="l">
              <a:spcBef>
                <a:spcPts val="400"/>
              </a:spcBef>
              <a:spcAft>
                <a:spcPts val="0"/>
              </a:spcAft>
              <a:buClr>
                <a:schemeClr val="lt1"/>
              </a:buClr>
              <a:buSzPts val="2000"/>
              <a:buChar char="*"/>
              <a:defRPr sz="2000">
                <a:solidFill>
                  <a:schemeClr val="dk2"/>
                </a:solidFill>
              </a:defRPr>
            </a:lvl2pPr>
            <a:lvl3pPr indent="-342900" lvl="2" marL="1371600" algn="l">
              <a:spcBef>
                <a:spcPts val="360"/>
              </a:spcBef>
              <a:spcAft>
                <a:spcPts val="0"/>
              </a:spcAft>
              <a:buClr>
                <a:schemeClr val="lt1"/>
              </a:buClr>
              <a:buSzPts val="1800"/>
              <a:buChar char="*"/>
              <a:defRPr sz="1800">
                <a:solidFill>
                  <a:schemeClr val="dk2"/>
                </a:solidFill>
              </a:defRPr>
            </a:lvl3pPr>
            <a:lvl4pPr indent="-330200" lvl="3" marL="1828800" algn="l">
              <a:spcBef>
                <a:spcPts val="320"/>
              </a:spcBef>
              <a:spcAft>
                <a:spcPts val="0"/>
              </a:spcAft>
              <a:buClr>
                <a:schemeClr val="lt1"/>
              </a:buClr>
              <a:buSzPts val="1600"/>
              <a:buChar char="*"/>
              <a:defRPr sz="1600">
                <a:solidFill>
                  <a:schemeClr val="dk2"/>
                </a:solidFill>
              </a:defRPr>
            </a:lvl4pPr>
            <a:lvl5pPr indent="-330200" lvl="4" marL="2286000" algn="l">
              <a:spcBef>
                <a:spcPts val="320"/>
              </a:spcBef>
              <a:spcAft>
                <a:spcPts val="0"/>
              </a:spcAft>
              <a:buClr>
                <a:schemeClr val="lt1"/>
              </a:buClr>
              <a:buSzPts val="1600"/>
              <a:buChar char="*"/>
              <a:defRPr sz="1600">
                <a:solidFill>
                  <a:schemeClr val="dk2"/>
                </a:solidFill>
              </a:defRPr>
            </a:lvl5pPr>
            <a:lvl6pPr indent="-355600" lvl="5" marL="2743200" algn="l">
              <a:spcBef>
                <a:spcPts val="384"/>
              </a:spcBef>
              <a:spcAft>
                <a:spcPts val="0"/>
              </a:spcAft>
              <a:buSzPts val="2000"/>
              <a:buChar char="●"/>
              <a:defRPr sz="2000"/>
            </a:lvl6pPr>
            <a:lvl7pPr indent="-355600" lvl="6" marL="3200400" algn="l">
              <a:spcBef>
                <a:spcPts val="384"/>
              </a:spcBef>
              <a:spcAft>
                <a:spcPts val="0"/>
              </a:spcAft>
              <a:buSzPts val="2000"/>
              <a:buChar char="●"/>
              <a:defRPr sz="2000"/>
            </a:lvl7pPr>
            <a:lvl8pPr indent="-355600" lvl="7" marL="3657600" algn="l">
              <a:spcBef>
                <a:spcPts val="384"/>
              </a:spcBef>
              <a:spcAft>
                <a:spcPts val="0"/>
              </a:spcAft>
              <a:buSzPts val="2000"/>
              <a:buChar char="●"/>
              <a:defRPr sz="2000"/>
            </a:lvl8pPr>
            <a:lvl9pPr indent="-355600" lvl="8" marL="4114800" algn="l">
              <a:spcBef>
                <a:spcPts val="384"/>
              </a:spcBef>
              <a:spcAft>
                <a:spcPts val="0"/>
              </a:spcAft>
              <a:buSzPts val="2000"/>
              <a:buChar char="●"/>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48"/>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101" name="Google Shape;101;p48"/>
          <p:cNvGrpSpPr/>
          <p:nvPr/>
        </p:nvGrpSpPr>
        <p:grpSpPr>
          <a:xfrm>
            <a:off x="211665" y="5353963"/>
            <a:ext cx="8723376" cy="1331580"/>
            <a:chOff x="-3905250" y="4294188"/>
            <a:chExt cx="13011150" cy="1892300"/>
          </a:xfrm>
        </p:grpSpPr>
        <p:sp>
          <p:nvSpPr>
            <p:cNvPr id="102" name="Google Shape;102;p48"/>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3" name="Google Shape;103;p48"/>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4" name="Google Shape;104;p48"/>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5" name="Google Shape;105;p48"/>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6" name="Google Shape;106;p48"/>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07" name="Google Shape;107;p48"/>
          <p:cNvSpPr txBox="1"/>
          <p:nvPr>
            <p:ph type="title"/>
          </p:nvPr>
        </p:nvSpPr>
        <p:spPr>
          <a:xfrm>
            <a:off x="4874155" y="338667"/>
            <a:ext cx="3812645" cy="24299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FFFF"/>
              </a:buClr>
              <a:buSzPts val="2800"/>
              <a:buFont typeface="Candara"/>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8"/>
          <p:cNvSpPr txBox="1"/>
          <p:nvPr>
            <p:ph idx="1" type="body"/>
          </p:nvPr>
        </p:nvSpPr>
        <p:spPr>
          <a:xfrm>
            <a:off x="4868333" y="2785533"/>
            <a:ext cx="3818467" cy="2421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sp>
        <p:nvSpPr>
          <p:cNvPr id="109" name="Google Shape;109;p48"/>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8"/>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8"/>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2" name="Google Shape;112;p48"/>
          <p:cNvSpPr/>
          <p:nvPr>
            <p:ph idx="2" type="pic"/>
          </p:nvPr>
        </p:nvSpPr>
        <p:spPr>
          <a:xfrm>
            <a:off x="838200" y="1371600"/>
            <a:ext cx="3566160" cy="2926080"/>
          </a:xfrm>
          <a:prstGeom prst="roundRect">
            <a:avLst>
              <a:gd fmla="val 3924" name="adj"/>
            </a:avLst>
          </a:prstGeom>
          <a:solidFill>
            <a:schemeClr val="accent1"/>
          </a:solidFill>
          <a:ln>
            <a:noFill/>
          </a:ln>
          <a:effectLst>
            <a:reflection blurRad="0" dir="5400000" dist="5000" endA="0" endPos="30000" fadeDir="5400000" kx="0" rotWithShape="0" algn="bl" stA="30000" stPos="0" sy="-100000" ky="0"/>
          </a:effectLst>
        </p:spPr>
        <p:txBody>
          <a:bodyPr anchorCtr="0" anchor="t" bIns="45700" lIns="91425" spcFirstLastPara="1" rIns="91425" wrap="square" tIns="45700">
            <a:normAutofit/>
          </a:bodyPr>
          <a:lstStyle>
            <a:lvl1pPr lvl="0" marR="0" rtl="0" algn="ctr">
              <a:spcBef>
                <a:spcPts val="640"/>
              </a:spcBef>
              <a:spcAft>
                <a:spcPts val="0"/>
              </a:spcAft>
              <a:buClr>
                <a:schemeClr val="accent1"/>
              </a:buClr>
              <a:buSzPts val="3200"/>
              <a:buFont typeface="Noto Sans Symbols"/>
              <a:buNone/>
              <a:defRPr b="0" i="0" sz="3200" u="none" cap="none" strike="noStrike">
                <a:solidFill>
                  <a:schemeClr val="lt1"/>
                </a:solidFill>
                <a:latin typeface="Candara"/>
                <a:ea typeface="Candara"/>
                <a:cs typeface="Candara"/>
                <a:sym typeface="Candara"/>
              </a:defRPr>
            </a:lvl1pPr>
            <a:lvl2pPr lvl="1" marR="0" rtl="0" algn="l">
              <a:spcBef>
                <a:spcPts val="560"/>
              </a:spcBef>
              <a:spcAft>
                <a:spcPts val="0"/>
              </a:spcAft>
              <a:buClr>
                <a:schemeClr val="accent1"/>
              </a:buClr>
              <a:buSzPts val="2800"/>
              <a:buFont typeface="Noto Sans Symbols"/>
              <a:buNone/>
              <a:defRPr b="0" i="0" sz="2800" u="none" cap="none" strike="noStrike">
                <a:solidFill>
                  <a:schemeClr val="dk2"/>
                </a:solidFill>
                <a:latin typeface="Candara"/>
                <a:ea typeface="Candara"/>
                <a:cs typeface="Candara"/>
                <a:sym typeface="Candara"/>
              </a:defRPr>
            </a:lvl2pPr>
            <a:lvl3pPr lvl="2" marR="0" rtl="0" algn="l">
              <a:spcBef>
                <a:spcPts val="480"/>
              </a:spcBef>
              <a:spcAft>
                <a:spcPts val="0"/>
              </a:spcAft>
              <a:buClr>
                <a:schemeClr val="accent1"/>
              </a:buClr>
              <a:buSzPts val="2400"/>
              <a:buFont typeface="Noto Sans Symbols"/>
              <a:buNone/>
              <a:defRPr b="0" i="0" sz="2400" u="none" cap="none" strike="noStrike">
                <a:solidFill>
                  <a:schemeClr val="dk2"/>
                </a:solidFill>
                <a:latin typeface="Candara"/>
                <a:ea typeface="Candara"/>
                <a:cs typeface="Candara"/>
                <a:sym typeface="Candara"/>
              </a:defRPr>
            </a:lvl3pPr>
            <a:lvl4pPr lvl="3"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4pPr>
            <a:lvl5pPr lvl="4"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5pPr>
            <a:lvl6pPr lvl="5"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6pPr>
            <a:lvl7pPr lvl="6"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7pPr>
            <a:lvl8pPr lvl="7"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8pPr>
            <a:lvl9pPr lvl="8"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p:nvPr/>
        </p:nvSpPr>
        <p:spPr>
          <a:xfrm>
            <a:off x="228600" y="228600"/>
            <a:ext cx="8695944" cy="2468880"/>
          </a:xfrm>
          <a:prstGeom prst="roundRect">
            <a:avLst>
              <a:gd fmla="val 3362"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grpSp>
        <p:nvGrpSpPr>
          <p:cNvPr id="11" name="Google Shape;11;p39"/>
          <p:cNvGrpSpPr/>
          <p:nvPr/>
        </p:nvGrpSpPr>
        <p:grpSpPr>
          <a:xfrm>
            <a:off x="211665" y="1679429"/>
            <a:ext cx="8723376" cy="1329874"/>
            <a:chOff x="-3905251" y="4294188"/>
            <a:chExt cx="13027839" cy="1892300"/>
          </a:xfrm>
        </p:grpSpPr>
        <p:sp>
          <p:nvSpPr>
            <p:cNvPr id="12" name="Google Shape;12;p39"/>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3" name="Google Shape;13;p39"/>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4" name="Google Shape;14;p39"/>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5" name="Google Shape;15;p39"/>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6" name="Google Shape;16;p39"/>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7" name="Google Shape;17;p3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9"/>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9" name="Google Shape;19;p39"/>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0" name="Google Shape;20;p3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000" u="none">
                <a:solidFill>
                  <a:schemeClr val="dk2"/>
                </a:solidFill>
                <a:latin typeface="Candara"/>
                <a:ea typeface="Candara"/>
                <a:cs typeface="Candara"/>
                <a:sym typeface="Candara"/>
              </a:defRPr>
            </a:lvl1pPr>
            <a:lvl2pPr indent="0" lvl="1" marL="0" marR="0" rtl="0" algn="ctr">
              <a:spcBef>
                <a:spcPts val="0"/>
              </a:spcBef>
              <a:buNone/>
              <a:defRPr b="0" sz="1000" u="none">
                <a:solidFill>
                  <a:schemeClr val="dk2"/>
                </a:solidFill>
                <a:latin typeface="Candara"/>
                <a:ea typeface="Candara"/>
                <a:cs typeface="Candara"/>
                <a:sym typeface="Candara"/>
              </a:defRPr>
            </a:lvl2pPr>
            <a:lvl3pPr indent="0" lvl="2" marL="0" marR="0" rtl="0" algn="ctr">
              <a:spcBef>
                <a:spcPts val="0"/>
              </a:spcBef>
              <a:buNone/>
              <a:defRPr b="0" sz="1000" u="none">
                <a:solidFill>
                  <a:schemeClr val="dk2"/>
                </a:solidFill>
                <a:latin typeface="Candara"/>
                <a:ea typeface="Candara"/>
                <a:cs typeface="Candara"/>
                <a:sym typeface="Candara"/>
              </a:defRPr>
            </a:lvl3pPr>
            <a:lvl4pPr indent="0" lvl="3" marL="0" marR="0" rtl="0" algn="ctr">
              <a:spcBef>
                <a:spcPts val="0"/>
              </a:spcBef>
              <a:buNone/>
              <a:defRPr b="0" sz="1000" u="none">
                <a:solidFill>
                  <a:schemeClr val="dk2"/>
                </a:solidFill>
                <a:latin typeface="Candara"/>
                <a:ea typeface="Candara"/>
                <a:cs typeface="Candara"/>
                <a:sym typeface="Candara"/>
              </a:defRPr>
            </a:lvl4pPr>
            <a:lvl5pPr indent="0" lvl="4" marL="0" marR="0" rtl="0" algn="ctr">
              <a:spcBef>
                <a:spcPts val="0"/>
              </a:spcBef>
              <a:buNone/>
              <a:defRPr b="0" sz="1000" u="none">
                <a:solidFill>
                  <a:schemeClr val="dk2"/>
                </a:solidFill>
                <a:latin typeface="Candara"/>
                <a:ea typeface="Candara"/>
                <a:cs typeface="Candara"/>
                <a:sym typeface="Candara"/>
              </a:defRPr>
            </a:lvl5pPr>
            <a:lvl6pPr indent="0" lvl="5" marL="0" marR="0" rtl="0" algn="ctr">
              <a:spcBef>
                <a:spcPts val="0"/>
              </a:spcBef>
              <a:buNone/>
              <a:defRPr b="0" sz="1000" u="none">
                <a:solidFill>
                  <a:schemeClr val="dk2"/>
                </a:solidFill>
                <a:latin typeface="Candara"/>
                <a:ea typeface="Candara"/>
                <a:cs typeface="Candara"/>
                <a:sym typeface="Candara"/>
              </a:defRPr>
            </a:lvl6pPr>
            <a:lvl7pPr indent="0" lvl="6" marL="0" marR="0" rtl="0" algn="ctr">
              <a:spcBef>
                <a:spcPts val="0"/>
              </a:spcBef>
              <a:buNone/>
              <a:defRPr b="0" sz="1000" u="none">
                <a:solidFill>
                  <a:schemeClr val="dk2"/>
                </a:solidFill>
                <a:latin typeface="Candara"/>
                <a:ea typeface="Candara"/>
                <a:cs typeface="Candara"/>
                <a:sym typeface="Candara"/>
              </a:defRPr>
            </a:lvl7pPr>
            <a:lvl8pPr indent="0" lvl="7" marL="0" marR="0" rtl="0" algn="ctr">
              <a:spcBef>
                <a:spcPts val="0"/>
              </a:spcBef>
              <a:buNone/>
              <a:defRPr b="0" sz="1000" u="none">
                <a:solidFill>
                  <a:schemeClr val="dk2"/>
                </a:solidFill>
                <a:latin typeface="Candara"/>
                <a:ea typeface="Candara"/>
                <a:cs typeface="Candara"/>
                <a:sym typeface="Candara"/>
              </a:defRPr>
            </a:lvl8pPr>
            <a:lvl9pPr indent="0" lvl="8" marL="0" marR="0" rtl="0" algn="ctr">
              <a:spcBef>
                <a:spcPts val="0"/>
              </a:spcBef>
              <a:buNone/>
              <a:defRPr b="0" sz="1000" u="none">
                <a:solidFill>
                  <a:schemeClr val="dk2"/>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US"/>
              <a:t>‹#›</a:t>
            </a:fld>
            <a:endParaRPr/>
          </a:p>
        </p:txBody>
      </p:sp>
      <p:sp>
        <p:nvSpPr>
          <p:cNvPr id="21" name="Google Shape;21;p39"/>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hocwebchuan.com/reference/cssSection/example/ex_overflow.php#pr01" TargetMode="External"/><Relationship Id="rId4" Type="http://schemas.openxmlformats.org/officeDocument/2006/relationships/hyperlink" Target="http://hocwebchuan.com/reference/cssSection/example/ex_overflow.php#pr02" TargetMode="External"/><Relationship Id="rId5" Type="http://schemas.openxmlformats.org/officeDocument/2006/relationships/hyperlink" Target="http://hocwebchuan.com/reference/cssSection/example/ex_overflow.php#pr03" TargetMode="External"/><Relationship Id="rId6" Type="http://schemas.openxmlformats.org/officeDocument/2006/relationships/hyperlink" Target="http://hocwebchuan.com/reference/cssSection/example/ex_overflow.php#pr0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idx="1" type="body"/>
          </p:nvPr>
        </p:nvSpPr>
        <p:spPr>
          <a:xfrm>
            <a:off x="872067" y="1752600"/>
            <a:ext cx="7408333" cy="43735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t>CSS là</a:t>
            </a:r>
            <a:r>
              <a:rPr lang="en-US"/>
              <a:t> chữ viết tắt của </a:t>
            </a:r>
            <a:r>
              <a:rPr b="1" lang="en-US"/>
              <a:t>Cascading Style Sheets</a:t>
            </a:r>
            <a:r>
              <a:rPr lang="en-US"/>
              <a:t>, nó </a:t>
            </a:r>
            <a:r>
              <a:rPr b="1" lang="en-US"/>
              <a:t>là</a:t>
            </a:r>
            <a:r>
              <a:rPr lang="en-US"/>
              <a:t> một ngôn ngữ được sử dụng để tìm và định dạng lại các phần tử được tạo ra bởi các ngôn ngữ đánh dấu (ví dụ như HTML).</a:t>
            </a:r>
            <a:endParaRPr/>
          </a:p>
        </p:txBody>
      </p:sp>
      <p:sp>
        <p:nvSpPr>
          <p:cNvPr id="137" name="Google Shape;137;p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CSS là gì?</a:t>
            </a:r>
            <a:endParaRPr/>
          </a:p>
        </p:txBody>
      </p:sp>
      <p:pic>
        <p:nvPicPr>
          <p:cNvPr id="138" name="Google Shape;138;p1"/>
          <p:cNvPicPr preferRelativeResize="0"/>
          <p:nvPr/>
        </p:nvPicPr>
        <p:blipFill rotWithShape="1">
          <a:blip r:embed="rId3">
            <a:alphaModFix/>
          </a:blip>
          <a:srcRect b="0" l="0" r="0" t="0"/>
          <a:stretch/>
        </p:blipFill>
        <p:spPr>
          <a:xfrm>
            <a:off x="1290637" y="3429000"/>
            <a:ext cx="7015163" cy="266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idx="1" type="body"/>
          </p:nvPr>
        </p:nvSpPr>
        <p:spPr>
          <a:xfrm>
            <a:off x="304800" y="2209800"/>
            <a:ext cx="8610599" cy="39163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C/ Pseudo-elements </a:t>
            </a:r>
            <a:r>
              <a:rPr lang="en-US" sz="1800">
                <a:latin typeface="Times New Roman"/>
                <a:ea typeface="Times New Roman"/>
                <a:cs typeface="Times New Roman"/>
                <a:sym typeface="Times New Roman"/>
              </a:rPr>
              <a:t>: Bổ sung một số hiệu ứng đặc biệt cho bộ chọn. Cho phép chọn và định dạng cho các phần </a:t>
            </a:r>
            <a:r>
              <a:rPr b="1" i="1" lang="en-US" sz="1800">
                <a:latin typeface="Times New Roman"/>
                <a:ea typeface="Times New Roman"/>
                <a:cs typeface="Times New Roman"/>
                <a:sym typeface="Times New Roman"/>
              </a:rPr>
              <a:t>văn bản đặc biệt </a:t>
            </a:r>
            <a:r>
              <a:rPr lang="en-US" sz="1800">
                <a:latin typeface="Times New Roman"/>
                <a:ea typeface="Times New Roman"/>
                <a:cs typeface="Times New Roman"/>
                <a:sym typeface="Times New Roman"/>
              </a:rPr>
              <a:t>trong tài liệu.</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Cú pháp : </a:t>
            </a:r>
            <a:r>
              <a:rPr b="1" lang="en-US" sz="1800">
                <a:latin typeface="Times New Roman"/>
                <a:ea typeface="Times New Roman"/>
                <a:cs typeface="Times New Roman"/>
                <a:sym typeface="Times New Roman"/>
              </a:rPr>
              <a:t>selector:pseudo-element{property: value;} // CSS 2</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                 selector::pseudo-element{property: value;} // CSS 3</a:t>
            </a:r>
            <a:endParaRPr/>
          </a:p>
          <a:p>
            <a:pPr indent="-160020" lvl="0" marL="274320" rtl="0" algn="l">
              <a:spcBef>
                <a:spcPts val="360"/>
              </a:spcBef>
              <a:spcAft>
                <a:spcPts val="0"/>
              </a:spcAft>
              <a:buSzPts val="1800"/>
              <a:buNone/>
            </a:pPr>
            <a:r>
              <a:t/>
            </a:r>
            <a:endParaRPr b="1"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::first-letter (:first-letter) </a:t>
            </a:r>
            <a:r>
              <a:rPr lang="en-US" sz="1800">
                <a:latin typeface="Times New Roman"/>
                <a:ea typeface="Times New Roman"/>
                <a:cs typeface="Times New Roman"/>
                <a:sym typeface="Times New Roman"/>
              </a:rPr>
              <a:t>: phần tử mô tả cho ký tự đầu tiên của đoạn văn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::first-line (:first-line) </a:t>
            </a:r>
            <a:r>
              <a:rPr lang="en-US" sz="1800">
                <a:latin typeface="Times New Roman"/>
                <a:ea typeface="Times New Roman"/>
                <a:cs typeface="Times New Roman"/>
                <a:sym typeface="Times New Roman"/>
              </a:rPr>
              <a:t>: Quy định định style cho dòng đầu tiên.</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::after (:after) </a:t>
            </a:r>
            <a:r>
              <a:rPr lang="en-US" sz="1800">
                <a:latin typeface="Times New Roman"/>
                <a:ea typeface="Times New Roman"/>
                <a:cs typeface="Times New Roman"/>
                <a:sym typeface="Times New Roman"/>
              </a:rPr>
              <a:t>: Chèn nội dung phía sau nội dung của một thành phần.</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::before (:before) </a:t>
            </a:r>
            <a:r>
              <a:rPr lang="en-US" sz="1800">
                <a:latin typeface="Times New Roman"/>
                <a:ea typeface="Times New Roman"/>
                <a:cs typeface="Times New Roman"/>
                <a:sym typeface="Times New Roman"/>
              </a:rPr>
              <a:t>: Chèn nội dung phía trước nội dung của một thành phần.</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::selection (css3) </a:t>
            </a:r>
            <a:r>
              <a:rPr lang="en-US" sz="1800">
                <a:latin typeface="Times New Roman"/>
                <a:ea typeface="Times New Roman"/>
                <a:cs typeface="Times New Roman"/>
                <a:sym typeface="Times New Roman"/>
              </a:rPr>
              <a:t>: hiện thị hiệu ứng css khi văn bản được chọn (bôi đen :D)</a:t>
            </a:r>
            <a:endParaRPr/>
          </a:p>
          <a:p>
            <a:pPr indent="-274320" lvl="0" marL="274320" rtl="0" algn="l">
              <a:spcBef>
                <a:spcPts val="360"/>
              </a:spcBef>
              <a:spcAft>
                <a:spcPts val="0"/>
              </a:spcAft>
              <a:buSzPts val="1800"/>
              <a:buChar char="*"/>
            </a:pP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b="1"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b="1" sz="1800">
              <a:latin typeface="Times New Roman"/>
              <a:ea typeface="Times New Roman"/>
              <a:cs typeface="Times New Roman"/>
              <a:sym typeface="Times New Roman"/>
            </a:endParaRPr>
          </a:p>
          <a:p>
            <a:pPr indent="0" lvl="0" marL="0" rtl="0" algn="l">
              <a:spcBef>
                <a:spcPts val="360"/>
              </a:spcBef>
              <a:spcAft>
                <a:spcPts val="0"/>
              </a:spcAft>
              <a:buSzPts val="1800"/>
              <a:buNone/>
            </a:pPr>
            <a:br>
              <a:rPr b="1" lang="en-US" sz="1800">
                <a:latin typeface="Times New Roman"/>
                <a:ea typeface="Times New Roman"/>
                <a:cs typeface="Times New Roman"/>
                <a:sym typeface="Times New Roman"/>
              </a:rPr>
            </a:br>
            <a:endParaRPr b="1" sz="1800">
              <a:latin typeface="Times New Roman"/>
              <a:ea typeface="Times New Roman"/>
              <a:cs typeface="Times New Roman"/>
              <a:sym typeface="Times New Roman"/>
            </a:endParaRPr>
          </a:p>
        </p:txBody>
      </p:sp>
      <p:sp>
        <p:nvSpPr>
          <p:cNvPr id="194" name="Google Shape;194;p1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 CSS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1"/>
          <p:cNvPicPr preferRelativeResize="0"/>
          <p:nvPr>
            <p:ph idx="1" type="body"/>
          </p:nvPr>
        </p:nvPicPr>
        <p:blipFill rotWithShape="1">
          <a:blip r:embed="rId3">
            <a:alphaModFix/>
          </a:blip>
          <a:srcRect b="0" l="0" r="0" t="0"/>
          <a:stretch/>
        </p:blipFill>
        <p:spPr>
          <a:xfrm>
            <a:off x="228600" y="2057400"/>
            <a:ext cx="8763000" cy="4221163"/>
          </a:xfrm>
          <a:prstGeom prst="rect">
            <a:avLst/>
          </a:prstGeom>
          <a:noFill/>
          <a:ln>
            <a:noFill/>
          </a:ln>
        </p:spPr>
      </p:pic>
      <p:sp>
        <p:nvSpPr>
          <p:cNvPr id="200" name="Google Shape;200;p1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Đơn vị đo lường CSS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2"/>
          <p:cNvPicPr preferRelativeResize="0"/>
          <p:nvPr>
            <p:ph idx="1" type="body"/>
          </p:nvPr>
        </p:nvPicPr>
        <p:blipFill rotWithShape="1">
          <a:blip r:embed="rId3">
            <a:alphaModFix/>
          </a:blip>
          <a:srcRect b="0" l="0" r="0" t="0"/>
          <a:stretch/>
        </p:blipFill>
        <p:spPr>
          <a:xfrm>
            <a:off x="457200" y="1981200"/>
            <a:ext cx="8229600" cy="4648200"/>
          </a:xfrm>
          <a:prstGeom prst="rect">
            <a:avLst/>
          </a:prstGeom>
          <a:noFill/>
          <a:ln>
            <a:noFill/>
          </a:ln>
        </p:spPr>
      </p:pic>
      <p:sp>
        <p:nvSpPr>
          <p:cNvPr id="206" name="Google Shape;206;p1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Đơn vị màu sắc CSS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idx="1" type="body"/>
          </p:nvPr>
        </p:nvSpPr>
        <p:spPr>
          <a:xfrm>
            <a:off x="228600" y="2362200"/>
            <a:ext cx="8686799" cy="3763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Các phần tử con sẽ kế thừa một số thuộc tính từ phần tử cha. Hay có thể nói phần tử cha truyền một số thuộc tính xuống phần tử con.</a:t>
            </a:r>
            <a:endParaRPr/>
          </a:p>
          <a:p>
            <a:pPr indent="-236220" lvl="0" marL="274320" rtl="0" algn="l">
              <a:spcBef>
                <a:spcPts val="0"/>
              </a:spcBef>
              <a:spcAft>
                <a:spcPts val="0"/>
              </a:spcAft>
              <a:buSzPts val="1800"/>
              <a:buChar char="*"/>
            </a:pPr>
            <a:r>
              <a:rPr lang="en-US"/>
              <a:t>Inherited properties: :active, color, background, cursor, font, :focus, :hover, text-align, visited,...</a:t>
            </a:r>
            <a:endParaRPr/>
          </a:p>
          <a:p>
            <a:pPr indent="-274320" lvl="0" marL="274320" rtl="0" algn="l">
              <a:spcBef>
                <a:spcPts val="480"/>
              </a:spcBef>
              <a:spcAft>
                <a:spcPts val="0"/>
              </a:spcAft>
              <a:buSzPts val="2400"/>
              <a:buChar char="*"/>
            </a:pPr>
            <a:r>
              <a:rPr b="1" lang="en-US">
                <a:latin typeface="Times New Roman"/>
                <a:ea typeface="Times New Roman"/>
                <a:cs typeface="Times New Roman"/>
                <a:sym typeface="Times New Roman"/>
              </a:rPr>
              <a:t>Ghi đè (over-ride) thuộc tính của phần tử cha (over- rule).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12" name="Google Shape;212;p1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Kế thừa trong css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idx="1" type="body"/>
          </p:nvPr>
        </p:nvSpPr>
        <p:spPr>
          <a:xfrm>
            <a:off x="228600" y="2057400"/>
            <a:ext cx="8686799" cy="4495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latin typeface="Times New Roman"/>
                <a:ea typeface="Times New Roman"/>
                <a:cs typeface="Times New Roman"/>
                <a:sym typeface="Times New Roman"/>
              </a:rPr>
              <a:t>A/ Các loại font chữ : </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Font chữ có chân và font chữ không chân</a:t>
            </a:r>
            <a:endParaRPr/>
          </a:p>
          <a:p>
            <a:pPr indent="-274320" lvl="0" marL="274320" rtl="0" algn="l">
              <a:spcBef>
                <a:spcPts val="480"/>
              </a:spcBef>
              <a:spcAft>
                <a:spcPts val="0"/>
              </a:spcAft>
              <a:buSzPts val="2400"/>
              <a:buChar char="*"/>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Font chữ tỷ lệ hay font chữ đều</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18" name="Google Shape;218;p14"/>
          <p:cNvSpPr txBox="1"/>
          <p:nvPr>
            <p:ph type="title"/>
          </p:nvPr>
        </p:nvSpPr>
        <p:spPr>
          <a:xfrm>
            <a:off x="457200" y="338328"/>
            <a:ext cx="8229600" cy="8046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600"/>
              <a:buFont typeface="Candara"/>
              <a:buNone/>
            </a:pPr>
            <a:r>
              <a:rPr lang="en-US" sz="3600"/>
              <a:t>Thuộc tính định dạng font chữ, văn bản</a:t>
            </a:r>
            <a:endParaRPr sz="3600"/>
          </a:p>
        </p:txBody>
      </p:sp>
      <p:pic>
        <p:nvPicPr>
          <p:cNvPr id="219" name="Google Shape;219;p14"/>
          <p:cNvPicPr preferRelativeResize="0"/>
          <p:nvPr/>
        </p:nvPicPr>
        <p:blipFill rotWithShape="1">
          <a:blip r:embed="rId3">
            <a:alphaModFix/>
          </a:blip>
          <a:srcRect b="0" l="0" r="0" t="0"/>
          <a:stretch/>
        </p:blipFill>
        <p:spPr>
          <a:xfrm>
            <a:off x="537376" y="2971801"/>
            <a:ext cx="8153400" cy="1447800"/>
          </a:xfrm>
          <a:prstGeom prst="rect">
            <a:avLst/>
          </a:prstGeom>
          <a:noFill/>
          <a:ln>
            <a:noFill/>
          </a:ln>
        </p:spPr>
      </p:pic>
      <p:pic>
        <p:nvPicPr>
          <p:cNvPr id="220" name="Google Shape;220;p14"/>
          <p:cNvPicPr preferRelativeResize="0"/>
          <p:nvPr/>
        </p:nvPicPr>
        <p:blipFill rotWithShape="1">
          <a:blip r:embed="rId4">
            <a:alphaModFix/>
          </a:blip>
          <a:srcRect b="0" l="0" r="0" t="0"/>
          <a:stretch/>
        </p:blipFill>
        <p:spPr>
          <a:xfrm>
            <a:off x="542014" y="4999118"/>
            <a:ext cx="8149424" cy="14778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idx="1" type="body"/>
          </p:nvPr>
        </p:nvSpPr>
        <p:spPr>
          <a:xfrm>
            <a:off x="228600" y="1752600"/>
            <a:ext cx="8686799" cy="4373563"/>
          </a:xfrm>
          <a:prstGeom prst="rect">
            <a:avLst/>
          </a:prstGeom>
          <a:noFill/>
          <a:ln>
            <a:noFill/>
          </a:ln>
        </p:spPr>
        <p:txBody>
          <a:bodyPr anchorCtr="0" anchor="t" bIns="45700" lIns="91425" spcFirstLastPara="1" rIns="91425" wrap="square" tIns="45700">
            <a:normAutofit/>
          </a:bodyPr>
          <a:lstStyle/>
          <a:p>
            <a:pPr indent="-121920" lvl="0" marL="274320" rtl="0" algn="l">
              <a:spcBef>
                <a:spcPts val="0"/>
              </a:spcBef>
              <a:spcAft>
                <a:spcPts val="0"/>
              </a:spcAft>
              <a:buSzPts val="2400"/>
              <a:buNone/>
            </a:pPr>
            <a:r>
              <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B/ Thuộc tính và giá trị</a:t>
            </a:r>
            <a:endParaRPr>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p>
        </p:txBody>
      </p:sp>
      <p:sp>
        <p:nvSpPr>
          <p:cNvPr id="226" name="Google Shape;226;p15"/>
          <p:cNvSpPr txBox="1"/>
          <p:nvPr>
            <p:ph type="title"/>
          </p:nvPr>
        </p:nvSpPr>
        <p:spPr>
          <a:xfrm>
            <a:off x="381000" y="990600"/>
            <a:ext cx="8229600" cy="4236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227" name="Google Shape;227;p15"/>
          <p:cNvGraphicFramePr/>
          <p:nvPr/>
        </p:nvGraphicFramePr>
        <p:xfrm>
          <a:off x="267693" y="2743200"/>
          <a:ext cx="3000000" cy="3000000"/>
        </p:xfrm>
        <a:graphic>
          <a:graphicData uri="http://schemas.openxmlformats.org/drawingml/2006/table">
            <a:tbl>
              <a:tblPr bandRow="1" firstRow="1">
                <a:noFill/>
                <a:tableStyleId>{701C2AEB-64BA-47D5-99B0-F93E3D3B4E2A}</a:tableStyleId>
              </a:tblPr>
              <a:tblGrid>
                <a:gridCol w="1637300"/>
                <a:gridCol w="4682650"/>
                <a:gridCol w="2362200"/>
              </a:tblGrid>
              <a:tr h="402400">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Thuộc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40240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font-family</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thay đổi font</a:t>
                      </a:r>
                      <a:r>
                        <a:rPr b="0" i="0" lang="en-US" sz="1600">
                          <a:solidFill>
                            <a:schemeClr val="dk1"/>
                          </a:solidFill>
                          <a:latin typeface="Times New Roman"/>
                          <a:ea typeface="Times New Roman"/>
                          <a:cs typeface="Times New Roman"/>
                          <a:sym typeface="Times New Roman"/>
                        </a:rPr>
                        <a:t> chữ</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600">
                          <a:latin typeface="Times New Roman"/>
                          <a:ea typeface="Times New Roman"/>
                          <a:cs typeface="Times New Roman"/>
                          <a:sym typeface="Times New Roman"/>
                        </a:rPr>
                        <a:t>family-name</a:t>
                      </a:r>
                      <a:endParaRPr/>
                    </a:p>
                  </a:txBody>
                  <a:tcPr marT="45725" marB="45725" marR="91450" marL="91450"/>
                </a:tc>
              </a:tr>
              <a:tr h="4024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font-style</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Thiết lập</a:t>
                      </a:r>
                      <a:r>
                        <a:rPr lang="en-US" sz="1600">
                          <a:latin typeface="Times New Roman"/>
                          <a:ea typeface="Times New Roman"/>
                          <a:cs typeface="Times New Roman"/>
                          <a:sym typeface="Times New Roman"/>
                        </a:rPr>
                        <a:t> kiểu hiện thị của font chữ</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italic , oblique</a:t>
                      </a:r>
                      <a:endParaRPr i="1" sz="1600">
                        <a:latin typeface="Times New Roman"/>
                        <a:ea typeface="Times New Roman"/>
                        <a:cs typeface="Times New Roman"/>
                        <a:sym typeface="Times New Roman"/>
                      </a:endParaRPr>
                    </a:p>
                  </a:txBody>
                  <a:tcPr marT="45725" marB="45725" marR="91450" marL="91450"/>
                </a:tc>
              </a:tr>
              <a:tr h="6284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font-variant</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Để tạo các chữ hoa nhỏ hoặc</a:t>
                      </a:r>
                      <a:r>
                        <a:rPr b="0" i="0" lang="en-US" sz="1600">
                          <a:solidFill>
                            <a:schemeClr val="dk1"/>
                          </a:solidFill>
                          <a:latin typeface="Times New Roman"/>
                          <a:ea typeface="Times New Roman"/>
                          <a:cs typeface="Times New Roman"/>
                          <a:sym typeface="Times New Roman"/>
                        </a:rPr>
                        <a:t> một font chữ thường</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 small-caps</a:t>
                      </a:r>
                      <a:endParaRPr sz="1600">
                        <a:latin typeface="Times New Roman"/>
                        <a:ea typeface="Times New Roman"/>
                        <a:cs typeface="Times New Roman"/>
                        <a:sym typeface="Times New Roman"/>
                      </a:endParaRPr>
                    </a:p>
                  </a:txBody>
                  <a:tcPr marT="45725" marB="45725" marR="91450" marL="91450"/>
                </a:tc>
              </a:tr>
              <a:tr h="11576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font-weight</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được sử dụng để tăng giảm độ đậm của font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bold, bolder, lighter, 100, 200, 300, 400, 500, 600, 700, 800, 900</a:t>
                      </a:r>
                      <a:r>
                        <a:rPr b="0" i="0" lang="en-US" sz="16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T="45725" marB="45725" marR="91450" marL="91450"/>
                </a:tc>
              </a:tr>
              <a:tr h="8930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font-size</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xác định kích cỡ font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xx-small, x-small, small, medium, large, x-large, xx-large, smaller, larger</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aphicFrame>
        <p:nvGraphicFramePr>
          <p:cNvPr id="232" name="Google Shape;232;p16"/>
          <p:cNvGraphicFramePr/>
          <p:nvPr/>
        </p:nvGraphicFramePr>
        <p:xfrm>
          <a:off x="228600" y="1828800"/>
          <a:ext cx="3000000" cy="3000000"/>
        </p:xfrm>
        <a:graphic>
          <a:graphicData uri="http://schemas.openxmlformats.org/drawingml/2006/table">
            <a:tbl>
              <a:tblPr bandRow="1" firstRow="1">
                <a:noFill/>
                <a:tableStyleId>{701C2AEB-64BA-47D5-99B0-F93E3D3B4E2A}</a:tableStyleId>
              </a:tblPr>
              <a:tblGrid>
                <a:gridCol w="2057400"/>
                <a:gridCol w="3733800"/>
                <a:gridCol w="28956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color</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thiết lập màu cho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600">
                          <a:latin typeface="Times New Roman"/>
                          <a:ea typeface="Times New Roman"/>
                          <a:cs typeface="Times New Roman"/>
                          <a:sym typeface="Times New Roman"/>
                        </a:rPr>
                        <a:t>color</a:t>
                      </a:r>
                      <a:endParaRPr i="1"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direction </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thiết lập hướng cho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ltr (trái sang phải) hoặc rtl (phải sang trái)</a:t>
                      </a:r>
                      <a:r>
                        <a:rPr b="0" i="0" lang="en-US" sz="16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a:t>
                      </a:r>
                      <a:r>
                        <a:rPr b="1" i="0" lang="en-US" sz="1600">
                          <a:solidFill>
                            <a:schemeClr val="dk1"/>
                          </a:solidFill>
                          <a:latin typeface="Times New Roman"/>
                          <a:ea typeface="Times New Roman"/>
                          <a:cs typeface="Times New Roman"/>
                          <a:sym typeface="Times New Roman"/>
                        </a:rPr>
                        <a:t>letter-spacing</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thêm hoặc bớt khoảng cách giữa các chữ cái trong một từ.</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hoặc một số cụ thể</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 word-spacing</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tăng hoặc giảm khoảng cách giữa các từ trong một câu.</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normal hoặc một số cụ thể</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text-indent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tạo độ thụt của văn bản trong một đoạn văn.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 hoặc một số cụ thể</a:t>
                      </a:r>
                      <a:r>
                        <a:rPr b="0" i="0" lang="en-US" sz="16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text-align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căn chỉnh văn bản trong một tài liệu.</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left, right, center, justify</a:t>
                      </a:r>
                      <a:r>
                        <a:rPr b="0" i="0" lang="en-US" sz="160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text-decoration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tạo cách dấu gạch ở chân, ở trên, ở giữa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none, overline (dấu gạch ở trên), underline (gạch chân), line-through (gạch ngang) hoặc blink</a:t>
                      </a:r>
                      <a:endParaRPr sz="1600">
                        <a:latin typeface="Times New Roman"/>
                        <a:ea typeface="Times New Roman"/>
                        <a:cs typeface="Times New Roman"/>
                        <a:sym typeface="Times New Roman"/>
                      </a:endParaRPr>
                    </a:p>
                  </a:txBody>
                  <a:tcPr marT="45725" marB="45725" marR="91450" marL="91450"/>
                </a:tc>
              </a:tr>
            </a:tbl>
          </a:graphicData>
        </a:graphic>
      </p:graphicFrame>
      <p:sp>
        <p:nvSpPr>
          <p:cNvPr id="233" name="Google Shape;233;p16"/>
          <p:cNvSpPr txBox="1"/>
          <p:nvPr>
            <p:ph type="title"/>
          </p:nvPr>
        </p:nvSpPr>
        <p:spPr>
          <a:xfrm>
            <a:off x="457200" y="685800"/>
            <a:ext cx="8229600" cy="8808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aphicFrame>
        <p:nvGraphicFramePr>
          <p:cNvPr id="238" name="Google Shape;238;p17"/>
          <p:cNvGraphicFramePr/>
          <p:nvPr/>
        </p:nvGraphicFramePr>
        <p:xfrm>
          <a:off x="228600" y="2133600"/>
          <a:ext cx="3000000" cy="3000000"/>
        </p:xfrm>
        <a:graphic>
          <a:graphicData uri="http://schemas.openxmlformats.org/drawingml/2006/table">
            <a:tbl>
              <a:tblPr bandRow="1" firstRow="1">
                <a:noFill/>
                <a:tableStyleId>{701C2AEB-64BA-47D5-99B0-F93E3D3B4E2A}</a:tableStyleId>
              </a:tblPr>
              <a:tblGrid>
                <a:gridCol w="2819400"/>
                <a:gridCol w="3048000"/>
                <a:gridCol w="28194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text-transform</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chuyển văn bản thành chữ hoa hoặc chữ thường.</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1" lang="en-US" sz="1600">
                          <a:solidFill>
                            <a:schemeClr val="dk1"/>
                          </a:solidFill>
                          <a:latin typeface="Times New Roman"/>
                          <a:ea typeface="Times New Roman"/>
                          <a:cs typeface="Times New Roman"/>
                          <a:sym typeface="Times New Roman"/>
                        </a:rPr>
                        <a:t>none, capitalize (viết hoa chữ cái đầu tiên của một từ), uppercase (chuyển toàn bộ văn bản thành chữ hoa), hoặc lowercase (chuyển toàn bộ văn bản thành chữ thường)</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white-space</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định dạng và điều khiển phần khoảng trắng của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a:t>
                      </a:r>
                      <a:r>
                        <a:rPr b="0" i="1" lang="en-US" sz="1600">
                          <a:solidFill>
                            <a:schemeClr val="dk1"/>
                          </a:solidFill>
                          <a:latin typeface="Times New Roman"/>
                          <a:ea typeface="Times New Roman"/>
                          <a:cs typeface="Times New Roman"/>
                          <a:sym typeface="Times New Roman"/>
                        </a:rPr>
                        <a:t>normal, pre hoặc nowrap</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text-shadow</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được sử dụng để thiết lập hình bóng (shadow như trong word) xung quanh văn bản.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text-shadow: [màu sắc] [tọa độ x y] [độ mờ];</a:t>
                      </a:r>
                      <a:endParaRPr/>
                    </a:p>
                  </a:txBody>
                  <a:tcPr marT="45725" marB="45725" marR="91450" marL="91450"/>
                </a:tc>
              </a:tr>
              <a:tr h="370850">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r>
            </a:tbl>
          </a:graphicData>
        </a:graphic>
      </p:graphicFrame>
      <p:sp>
        <p:nvSpPr>
          <p:cNvPr id="239" name="Google Shape;239;p17"/>
          <p:cNvSpPr txBox="1"/>
          <p:nvPr>
            <p:ph type="title"/>
          </p:nvPr>
        </p:nvSpPr>
        <p:spPr>
          <a:xfrm>
            <a:off x="457200" y="338328"/>
            <a:ext cx="8229600" cy="10332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aphicFrame>
        <p:nvGraphicFramePr>
          <p:cNvPr id="244" name="Google Shape;244;p18"/>
          <p:cNvGraphicFramePr/>
          <p:nvPr/>
        </p:nvGraphicFramePr>
        <p:xfrm>
          <a:off x="409499" y="997850"/>
          <a:ext cx="3000000" cy="3000000"/>
        </p:xfrm>
        <a:graphic>
          <a:graphicData uri="http://schemas.openxmlformats.org/drawingml/2006/table">
            <a:tbl>
              <a:tblPr bandRow="1" firstRow="1">
                <a:noFill/>
                <a:tableStyleId>{701C2AEB-64BA-47D5-99B0-F93E3D3B4E2A}</a:tableStyleId>
              </a:tblPr>
              <a:tblGrid>
                <a:gridCol w="1644725"/>
                <a:gridCol w="2985250"/>
                <a:gridCol w="3867700"/>
              </a:tblGrid>
              <a:tr h="279400">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Thuộc</a:t>
                      </a:r>
                      <a:r>
                        <a:rPr lang="en-US">
                          <a:latin typeface="Times New Roman"/>
                          <a:ea typeface="Times New Roman"/>
                          <a:cs typeface="Times New Roman"/>
                          <a:sym typeface="Times New Roman"/>
                        </a:rPr>
                        <a:t> tính</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Mô</a:t>
                      </a:r>
                      <a:r>
                        <a:rPr lang="en-US">
                          <a:latin typeface="Times New Roman"/>
                          <a:ea typeface="Times New Roman"/>
                          <a:cs typeface="Times New Roman"/>
                          <a:sym typeface="Times New Roman"/>
                        </a:rPr>
                        <a:t> tả</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Giá</a:t>
                      </a:r>
                      <a:r>
                        <a:rPr lang="en-US">
                          <a:latin typeface="Times New Roman"/>
                          <a:ea typeface="Times New Roman"/>
                          <a:cs typeface="Times New Roman"/>
                          <a:sym typeface="Times New Roman"/>
                        </a:rPr>
                        <a:t> trị</a:t>
                      </a:r>
                      <a:endParaRPr>
                        <a:latin typeface="Times New Roman"/>
                        <a:ea typeface="Times New Roman"/>
                        <a:cs typeface="Times New Roman"/>
                        <a:sym typeface="Times New Roman"/>
                      </a:endParaRPr>
                    </a:p>
                  </a:txBody>
                  <a:tcPr marT="45725" marB="45725" marR="91450" marL="91450"/>
                </a:tc>
              </a:tr>
              <a:tr h="68752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background-color</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thiết lập màu nền của một phần tử.</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a:latin typeface="Times New Roman"/>
                          <a:ea typeface="Times New Roman"/>
                          <a:cs typeface="Times New Roman"/>
                          <a:sym typeface="Times New Roman"/>
                        </a:rPr>
                        <a:t>color</a:t>
                      </a:r>
                      <a:endParaRPr i="1">
                        <a:latin typeface="Times New Roman"/>
                        <a:ea typeface="Times New Roman"/>
                        <a:cs typeface="Times New Roman"/>
                        <a:sym typeface="Times New Roman"/>
                      </a:endParaRPr>
                    </a:p>
                  </a:txBody>
                  <a:tcPr marT="45725" marB="45725" marR="91450" marL="91450"/>
                </a:tc>
              </a:tr>
              <a:tr h="68752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background-image</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thiết lập hình nền cho một phần tử.</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a:latin typeface="Times New Roman"/>
                          <a:ea typeface="Times New Roman"/>
                          <a:cs typeface="Times New Roman"/>
                          <a:sym typeface="Times New Roman"/>
                        </a:rPr>
                        <a:t>url,</a:t>
                      </a:r>
                      <a:r>
                        <a:rPr i="1" lang="en-US">
                          <a:latin typeface="Times New Roman"/>
                          <a:ea typeface="Times New Roman"/>
                          <a:cs typeface="Times New Roman"/>
                          <a:sym typeface="Times New Roman"/>
                        </a:rPr>
                        <a:t> none</a:t>
                      </a:r>
                      <a:endParaRPr i="1">
                        <a:latin typeface="Times New Roman"/>
                        <a:ea typeface="Times New Roman"/>
                        <a:cs typeface="Times New Roman"/>
                        <a:sym typeface="Times New Roman"/>
                      </a:endParaRPr>
                    </a:p>
                  </a:txBody>
                  <a:tcPr marT="45725" marB="45725" marR="91450" marL="91450"/>
                </a:tc>
              </a:tr>
              <a:tr h="211592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background-repeat</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điều khiển sự lặp đi lặp lại của một hình ảnh nền theo chiều dọc hoặc chiều ngang.</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repeat</a:t>
                      </a:r>
                      <a:r>
                        <a:rPr b="0" i="0" lang="en-US">
                          <a:solidFill>
                            <a:schemeClr val="dk1"/>
                          </a:solidFill>
                          <a:latin typeface="Times New Roman"/>
                          <a:ea typeface="Times New Roman"/>
                          <a:cs typeface="Times New Roman"/>
                          <a:sym typeface="Times New Roman"/>
                        </a:rPr>
                        <a:t>: </a:t>
                      </a:r>
                      <a:r>
                        <a:rPr b="0" i="1" lang="en-US">
                          <a:solidFill>
                            <a:schemeClr val="dk1"/>
                          </a:solidFill>
                          <a:latin typeface="Times New Roman"/>
                          <a:ea typeface="Times New Roman"/>
                          <a:cs typeface="Times New Roman"/>
                          <a:sym typeface="Times New Roman"/>
                        </a:rPr>
                        <a:t>Giá trị mặc định. Hình nền sẽ được lặp đi lặp lại theo cả chiều dọc lẫn chiều ngang.</a:t>
                      </a:r>
                      <a:endParaRPr sz="1200"/>
                    </a:p>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repeat-x</a:t>
                      </a:r>
                      <a:r>
                        <a:rPr b="0" i="0" lang="en-US">
                          <a:solidFill>
                            <a:schemeClr val="dk1"/>
                          </a:solidFill>
                          <a:latin typeface="Times New Roman"/>
                          <a:ea typeface="Times New Roman"/>
                          <a:cs typeface="Times New Roman"/>
                          <a:sym typeface="Times New Roman"/>
                        </a:rPr>
                        <a:t>: </a:t>
                      </a:r>
                      <a:r>
                        <a:rPr b="0" i="1" lang="en-US">
                          <a:solidFill>
                            <a:schemeClr val="dk1"/>
                          </a:solidFill>
                          <a:latin typeface="Times New Roman"/>
                          <a:ea typeface="Times New Roman"/>
                          <a:cs typeface="Times New Roman"/>
                          <a:sym typeface="Times New Roman"/>
                        </a:rPr>
                        <a:t>Hình nền sẽ chỉ được lặp đi lặp lại theo chiều ngang.</a:t>
                      </a:r>
                      <a:endParaRPr sz="1200"/>
                    </a:p>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repeat-y</a:t>
                      </a:r>
                      <a:r>
                        <a:rPr b="0" i="0" lang="en-US">
                          <a:solidFill>
                            <a:schemeClr val="dk1"/>
                          </a:solidFill>
                          <a:latin typeface="Times New Roman"/>
                          <a:ea typeface="Times New Roman"/>
                          <a:cs typeface="Times New Roman"/>
                          <a:sym typeface="Times New Roman"/>
                        </a:rPr>
                        <a:t>: </a:t>
                      </a:r>
                      <a:r>
                        <a:rPr b="0" i="1" lang="en-US">
                          <a:solidFill>
                            <a:schemeClr val="dk1"/>
                          </a:solidFill>
                          <a:latin typeface="Times New Roman"/>
                          <a:ea typeface="Times New Roman"/>
                          <a:cs typeface="Times New Roman"/>
                          <a:sym typeface="Times New Roman"/>
                        </a:rPr>
                        <a:t>Hình nền sẽ chỉ được lặp đi lặp lại theo chiều dọc.</a:t>
                      </a:r>
                      <a:endParaRPr sz="1200"/>
                    </a:p>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no-repeat</a:t>
                      </a:r>
                      <a:r>
                        <a:rPr b="0" i="0" lang="en-US">
                          <a:solidFill>
                            <a:schemeClr val="dk1"/>
                          </a:solidFill>
                          <a:latin typeface="Times New Roman"/>
                          <a:ea typeface="Times New Roman"/>
                          <a:cs typeface="Times New Roman"/>
                          <a:sym typeface="Times New Roman"/>
                        </a:rPr>
                        <a:t>: </a:t>
                      </a:r>
                      <a:r>
                        <a:rPr b="0" i="1" lang="en-US">
                          <a:solidFill>
                            <a:schemeClr val="dk1"/>
                          </a:solidFill>
                          <a:latin typeface="Times New Roman"/>
                          <a:ea typeface="Times New Roman"/>
                          <a:cs typeface="Times New Roman"/>
                          <a:sym typeface="Times New Roman"/>
                        </a:rPr>
                        <a:t>Hình nền sẽ không được lặp đi lặp lại.</a:t>
                      </a:r>
                      <a:endParaRPr sz="1200"/>
                    </a:p>
                    <a:p>
                      <a:pPr indent="0" lvl="0" marL="0" marR="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r>
              <a:tr h="68752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background-position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điều khiển vị trí của một hình ảnh nền.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r>
              <a:tr h="826975">
                <a:tc>
                  <a:txBody>
                    <a:bodyPr/>
                    <a:lstStyle/>
                    <a:p>
                      <a:pPr indent="0" lvl="0" marL="0" marR="0" rtl="0" algn="l">
                        <a:spcBef>
                          <a:spcPts val="0"/>
                        </a:spcBef>
                        <a:spcAft>
                          <a:spcPts val="0"/>
                        </a:spcAft>
                        <a:buNone/>
                      </a:pPr>
                      <a:r>
                        <a:rPr b="1" i="0" lang="en-US">
                          <a:solidFill>
                            <a:schemeClr val="dk1"/>
                          </a:solidFill>
                          <a:latin typeface="Times New Roman"/>
                          <a:ea typeface="Times New Roman"/>
                          <a:cs typeface="Times New Roman"/>
                          <a:sym typeface="Times New Roman"/>
                        </a:rPr>
                        <a:t>background-attachment</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a:solidFill>
                            <a:schemeClr val="dk1"/>
                          </a:solidFill>
                          <a:latin typeface="Times New Roman"/>
                          <a:ea typeface="Times New Roman"/>
                          <a:cs typeface="Times New Roman"/>
                          <a:sym typeface="Times New Roman"/>
                        </a:rPr>
                        <a:t>thuộc tính này được sử dụng để xác định xem có hay không một hình nền là cố định hoặc có thể scroll với phần còn lại của trang.</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a:latin typeface="Times New Roman"/>
                          <a:ea typeface="Times New Roman"/>
                          <a:cs typeface="Times New Roman"/>
                          <a:sym typeface="Times New Roman"/>
                        </a:rPr>
                        <a:t>Scroll, fixed</a:t>
                      </a:r>
                      <a:endParaRPr i="1">
                        <a:latin typeface="Times New Roman"/>
                        <a:ea typeface="Times New Roman"/>
                        <a:cs typeface="Times New Roman"/>
                        <a:sym typeface="Times New Roman"/>
                      </a:endParaRPr>
                    </a:p>
                  </a:txBody>
                  <a:tcPr marT="45725" marB="45725" marR="91450" marL="91450"/>
                </a:tc>
              </a:tr>
            </a:tbl>
          </a:graphicData>
        </a:graphic>
      </p:graphicFrame>
      <p:sp>
        <p:nvSpPr>
          <p:cNvPr id="245" name="Google Shape;245;p18"/>
          <p:cNvSpPr txBox="1"/>
          <p:nvPr>
            <p:ph type="title"/>
          </p:nvPr>
        </p:nvSpPr>
        <p:spPr>
          <a:xfrm>
            <a:off x="457200" y="304403"/>
            <a:ext cx="8229600" cy="606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Times New Roman"/>
              <a:buNone/>
            </a:pPr>
            <a:r>
              <a:rPr lang="en-US">
                <a:latin typeface="Times New Roman"/>
                <a:ea typeface="Times New Roman"/>
                <a:cs typeface="Times New Roman"/>
                <a:sym typeface="Times New Roman"/>
              </a:rPr>
              <a:t>Thuộc tính và giá trị định dạng nền</a:t>
            </a:r>
            <a:endParaRPr>
              <a:latin typeface="Times New Roman"/>
              <a:ea typeface="Times New Roman"/>
              <a:cs typeface="Times New Roman"/>
              <a:sym typeface="Times New Roman"/>
            </a:endParaRPr>
          </a:p>
        </p:txBody>
      </p:sp>
      <p:pic>
        <p:nvPicPr>
          <p:cNvPr id="246" name="Google Shape;246;p18"/>
          <p:cNvPicPr preferRelativeResize="0"/>
          <p:nvPr/>
        </p:nvPicPr>
        <p:blipFill rotWithShape="1">
          <a:blip r:embed="rId3">
            <a:alphaModFix/>
          </a:blip>
          <a:srcRect b="0" l="0" r="0" t="0"/>
          <a:stretch/>
        </p:blipFill>
        <p:spPr>
          <a:xfrm>
            <a:off x="6690625" y="4776650"/>
            <a:ext cx="2173800" cy="163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txBox="1"/>
          <p:nvPr>
            <p:ph idx="1" type="body"/>
          </p:nvPr>
        </p:nvSpPr>
        <p:spPr>
          <a:xfrm>
            <a:off x="228600" y="1752600"/>
            <a:ext cx="8686799" cy="43735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00"/>
              <a:buChar char="*"/>
            </a:pPr>
            <a:r>
              <a:rPr lang="en-US" sz="2000">
                <a:latin typeface="Times New Roman"/>
                <a:ea typeface="Times New Roman"/>
                <a:cs typeface="Times New Roman"/>
                <a:sym typeface="Times New Roman"/>
              </a:rPr>
              <a:t>Thuộc tính </a:t>
            </a:r>
            <a:r>
              <a:rPr b="1" i="1" lang="en-US" sz="2000">
                <a:latin typeface="Times New Roman"/>
                <a:ea typeface="Times New Roman"/>
                <a:cs typeface="Times New Roman"/>
                <a:sym typeface="Times New Roman"/>
              </a:rPr>
              <a:t>border</a:t>
            </a:r>
            <a:r>
              <a:rPr lang="en-US" sz="2000">
                <a:latin typeface="Times New Roman"/>
                <a:ea typeface="Times New Roman"/>
                <a:cs typeface="Times New Roman"/>
                <a:sym typeface="Times New Roman"/>
              </a:rPr>
              <a:t> trong CSS giúp bạn xác định style, độ rộng và màu của đường viền bao quanh một phần tử.</a:t>
            </a:r>
            <a:endParaRPr/>
          </a:p>
          <a:p>
            <a:pPr indent="-147320" lvl="0" marL="274320" rtl="0" algn="l">
              <a:spcBef>
                <a:spcPts val="400"/>
              </a:spcBef>
              <a:spcAft>
                <a:spcPts val="0"/>
              </a:spcAft>
              <a:buSzPts val="2000"/>
              <a:buNone/>
            </a:pPr>
            <a:r>
              <a:t/>
            </a:r>
            <a:endParaRPr sz="20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A/ Thuộc tính border-color trong CSS</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252" name="Google Shape;252;p1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Đường viền trong CSS</a:t>
            </a:r>
            <a:br>
              <a:rPr lang="en-US" sz="3959"/>
            </a:br>
            <a:endParaRPr sz="3959"/>
          </a:p>
        </p:txBody>
      </p:sp>
      <p:graphicFrame>
        <p:nvGraphicFramePr>
          <p:cNvPr id="253" name="Google Shape;253;p19"/>
          <p:cNvGraphicFramePr/>
          <p:nvPr/>
        </p:nvGraphicFramePr>
        <p:xfrm>
          <a:off x="533400" y="3276600"/>
          <a:ext cx="3000000" cy="3000000"/>
        </p:xfrm>
        <a:graphic>
          <a:graphicData uri="http://schemas.openxmlformats.org/drawingml/2006/table">
            <a:tbl>
              <a:tblPr bandRow="1" firstRow="1">
                <a:noFill/>
                <a:tableStyleId>{701C2AEB-64BA-47D5-99B0-F93E3D3B4E2A}</a:tableStyleId>
              </a:tblPr>
              <a:tblGrid>
                <a:gridCol w="2362200"/>
                <a:gridCol w="4648200"/>
                <a:gridCol w="1295400"/>
              </a:tblGrid>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Thuộc</a:t>
                      </a:r>
                      <a:r>
                        <a:rPr lang="en-US" sz="1800">
                          <a:latin typeface="Times New Roman"/>
                          <a:ea typeface="Times New Roman"/>
                          <a:cs typeface="Times New Roman"/>
                          <a:sym typeface="Times New Roman"/>
                        </a:rPr>
                        <a:t> tính</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Mô</a:t>
                      </a:r>
                      <a:r>
                        <a:rPr lang="en-US" sz="1800">
                          <a:latin typeface="Times New Roman"/>
                          <a:ea typeface="Times New Roman"/>
                          <a:cs typeface="Times New Roman"/>
                          <a:sym typeface="Times New Roman"/>
                        </a:rPr>
                        <a:t> tả</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Giá</a:t>
                      </a:r>
                      <a:r>
                        <a:rPr lang="en-US" sz="1800">
                          <a:latin typeface="Times New Roman"/>
                          <a:ea typeface="Times New Roman"/>
                          <a:cs typeface="Times New Roman"/>
                          <a:sym typeface="Times New Roman"/>
                        </a:rPr>
                        <a:t> trị</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border-bottom-color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giúp bạn thay đổi màu của đáy đường viền.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color</a:t>
                      </a:r>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border-top-color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giúp bạn thay đổi màu của phần trên đường viền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color</a:t>
                      </a:r>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border-left-color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giúp bạn thay đổi màu của cạnh trái đường viền.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color</a:t>
                      </a:r>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border-right-color</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giúp bạn thay đổi màu của cạnh phải đường viền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color</a:t>
                      </a:r>
                      <a:endParaRPr/>
                    </a:p>
                  </a:txBody>
                  <a:tcPr marT="45725" marB="45725" marR="91450" marL="91450"/>
                </a:tc>
              </a:tr>
              <a:tr h="370850">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idx="1" type="body"/>
          </p:nvPr>
        </p:nvSpPr>
        <p:spPr>
          <a:xfrm>
            <a:off x="457200" y="1828800"/>
            <a:ext cx="8229599" cy="4297363"/>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812"/>
              <a:buChar char="*"/>
            </a:pPr>
            <a:r>
              <a:rPr b="1" lang="en-US" sz="1812">
                <a:latin typeface="Times New Roman"/>
                <a:ea typeface="Times New Roman"/>
                <a:cs typeface="Times New Roman"/>
                <a:sym typeface="Times New Roman"/>
              </a:rPr>
              <a:t>Có 3 cách để áp dụng css vào văn bản HTML.</a:t>
            </a:r>
            <a:endParaRPr/>
          </a:p>
          <a:p>
            <a:pPr indent="-159258" lvl="0" marL="274320" rtl="0" algn="l">
              <a:lnSpc>
                <a:spcPct val="80000"/>
              </a:lnSpc>
              <a:spcBef>
                <a:spcPts val="362"/>
              </a:spcBef>
              <a:spcAft>
                <a:spcPts val="0"/>
              </a:spcAft>
              <a:buSzPts val="1812"/>
              <a:buNone/>
            </a:pPr>
            <a:r>
              <a:t/>
            </a:r>
            <a:endParaRPr b="1" sz="1812">
              <a:latin typeface="Times New Roman"/>
              <a:ea typeface="Times New Roman"/>
              <a:cs typeface="Times New Roman"/>
              <a:sym typeface="Times New Roman"/>
            </a:endParaRPr>
          </a:p>
          <a:p>
            <a:pPr indent="-274320" lvl="0" marL="274320" rtl="0" algn="l">
              <a:lnSpc>
                <a:spcPct val="80000"/>
              </a:lnSpc>
              <a:spcBef>
                <a:spcPts val="362"/>
              </a:spcBef>
              <a:spcAft>
                <a:spcPts val="0"/>
              </a:spcAft>
              <a:buSzPts val="1812"/>
              <a:buChar char="*"/>
            </a:pPr>
            <a:r>
              <a:rPr lang="en-US" sz="1812">
                <a:latin typeface="Times New Roman"/>
                <a:ea typeface="Times New Roman"/>
                <a:cs typeface="Times New Roman"/>
                <a:sym typeface="Times New Roman"/>
              </a:rPr>
              <a:t>1/</a:t>
            </a:r>
            <a:r>
              <a:rPr b="1" lang="en-US" sz="1812">
                <a:latin typeface="Times New Roman"/>
                <a:ea typeface="Times New Roman"/>
                <a:cs typeface="Times New Roman"/>
                <a:sym typeface="Times New Roman"/>
              </a:rPr>
              <a:t>Inline style (cục bộ) : </a:t>
            </a:r>
            <a:r>
              <a:rPr lang="en-US" sz="1812">
                <a:latin typeface="Times New Roman"/>
                <a:ea typeface="Times New Roman"/>
                <a:cs typeface="Times New Roman"/>
                <a:sym typeface="Times New Roman"/>
              </a:rPr>
              <a:t>sử dụng css ngay trong thẻ html thông qua thuộc tính style.</a:t>
            </a:r>
            <a:endParaRPr/>
          </a:p>
          <a:p>
            <a:pPr indent="-159258" lvl="0" marL="274320" rtl="0" algn="l">
              <a:lnSpc>
                <a:spcPct val="80000"/>
              </a:lnSpc>
              <a:spcBef>
                <a:spcPts val="362"/>
              </a:spcBef>
              <a:spcAft>
                <a:spcPts val="0"/>
              </a:spcAft>
              <a:buSzPts val="1812"/>
              <a:buNone/>
            </a:pPr>
            <a:r>
              <a:t/>
            </a:r>
            <a:endParaRPr sz="1812">
              <a:latin typeface="Times New Roman"/>
              <a:ea typeface="Times New Roman"/>
              <a:cs typeface="Times New Roman"/>
              <a:sym typeface="Times New Roman"/>
            </a:endParaRPr>
          </a:p>
          <a:p>
            <a:pPr indent="-274320" lvl="0" marL="274320" rtl="0" algn="l">
              <a:lnSpc>
                <a:spcPct val="80000"/>
              </a:lnSpc>
              <a:spcBef>
                <a:spcPts val="362"/>
              </a:spcBef>
              <a:spcAft>
                <a:spcPts val="0"/>
              </a:spcAft>
              <a:buSzPts val="1812"/>
              <a:buChar char="*"/>
            </a:pPr>
            <a:r>
              <a:rPr lang="en-US" sz="1812">
                <a:latin typeface="Times New Roman"/>
                <a:ea typeface="Times New Roman"/>
                <a:cs typeface="Times New Roman"/>
                <a:sym typeface="Times New Roman"/>
              </a:rPr>
              <a:t>2/</a:t>
            </a:r>
            <a:r>
              <a:rPr b="1" lang="en-US" sz="1812">
                <a:latin typeface="Times New Roman"/>
                <a:ea typeface="Times New Roman"/>
                <a:cs typeface="Times New Roman"/>
                <a:sym typeface="Times New Roman"/>
              </a:rPr>
              <a:t>Internal style sheet (nội tuyến) : </a:t>
            </a:r>
            <a:r>
              <a:rPr lang="en-US" sz="1812">
                <a:latin typeface="Times New Roman"/>
                <a:ea typeface="Times New Roman"/>
                <a:cs typeface="Times New Roman"/>
                <a:sym typeface="Times New Roman"/>
              </a:rPr>
              <a:t>Định nghĩa bằng cặp thẻ &lt;style&gt;&lt;/style&gt; trong văn bản HTML (thông thường đặt ở trong phần thẻ &lt;head&gt;&lt;/head&gt; của văn bản).</a:t>
            </a:r>
            <a:endParaRPr/>
          </a:p>
          <a:p>
            <a:pPr indent="-159258" lvl="0" marL="274320" rtl="0" algn="l">
              <a:lnSpc>
                <a:spcPct val="80000"/>
              </a:lnSpc>
              <a:spcBef>
                <a:spcPts val="362"/>
              </a:spcBef>
              <a:spcAft>
                <a:spcPts val="0"/>
              </a:spcAft>
              <a:buSzPts val="1812"/>
              <a:buNone/>
            </a:pPr>
            <a:r>
              <a:t/>
            </a:r>
            <a:endParaRPr sz="1812">
              <a:latin typeface="Times New Roman"/>
              <a:ea typeface="Times New Roman"/>
              <a:cs typeface="Times New Roman"/>
              <a:sym typeface="Times New Roman"/>
            </a:endParaRPr>
          </a:p>
          <a:p>
            <a:pPr indent="-274320" lvl="0" marL="274320" rtl="0" algn="l">
              <a:lnSpc>
                <a:spcPct val="80000"/>
              </a:lnSpc>
              <a:spcBef>
                <a:spcPts val="362"/>
              </a:spcBef>
              <a:spcAft>
                <a:spcPts val="0"/>
              </a:spcAft>
              <a:buSzPts val="1812"/>
              <a:buChar char="*"/>
            </a:pPr>
            <a:r>
              <a:rPr lang="en-US" sz="1812">
                <a:latin typeface="Times New Roman"/>
                <a:ea typeface="Times New Roman"/>
                <a:cs typeface="Times New Roman"/>
                <a:sym typeface="Times New Roman"/>
              </a:rPr>
              <a:t>3/</a:t>
            </a:r>
            <a:r>
              <a:rPr b="1" lang="en-US" sz="1812">
                <a:latin typeface="Times New Roman"/>
                <a:ea typeface="Times New Roman"/>
                <a:cs typeface="Times New Roman"/>
                <a:sym typeface="Times New Roman"/>
              </a:rPr>
              <a:t>External style sheet (ngoại tuyến) : </a:t>
            </a:r>
            <a:r>
              <a:rPr lang="en-US" sz="1812">
                <a:latin typeface="Times New Roman"/>
                <a:ea typeface="Times New Roman"/>
                <a:cs typeface="Times New Roman"/>
                <a:sym typeface="Times New Roman"/>
              </a:rPr>
              <a:t>Liên kết đến một tập tin *.css chứa toàn bộ style sử dụng trong tài liệu. </a:t>
            </a:r>
            <a:endParaRPr/>
          </a:p>
          <a:p>
            <a:pPr indent="-274320" lvl="0" marL="274320" rtl="0" algn="l">
              <a:lnSpc>
                <a:spcPct val="80000"/>
              </a:lnSpc>
              <a:spcBef>
                <a:spcPts val="362"/>
              </a:spcBef>
              <a:spcAft>
                <a:spcPts val="0"/>
              </a:spcAft>
              <a:buSzPts val="1812"/>
              <a:buChar char="*"/>
            </a:pPr>
            <a:r>
              <a:rPr i="1" lang="en-US" sz="1812">
                <a:latin typeface="Times New Roman"/>
                <a:ea typeface="Times New Roman"/>
                <a:cs typeface="Times New Roman"/>
                <a:sym typeface="Times New Roman"/>
              </a:rPr>
              <a:t>Nhúng 1 tập tin css vào 1 tập tin css ta có cú pháp : </a:t>
            </a:r>
            <a:r>
              <a:rPr b="1" i="1" lang="en-US" sz="1812">
                <a:latin typeface="Times New Roman"/>
                <a:ea typeface="Times New Roman"/>
                <a:cs typeface="Times New Roman"/>
                <a:sym typeface="Times New Roman"/>
              </a:rPr>
              <a:t>@import "demo.css";</a:t>
            </a:r>
            <a:br>
              <a:rPr i="1" lang="en-US" sz="1812">
                <a:latin typeface="Times New Roman"/>
                <a:ea typeface="Times New Roman"/>
                <a:cs typeface="Times New Roman"/>
                <a:sym typeface="Times New Roman"/>
              </a:rPr>
            </a:br>
            <a:br>
              <a:rPr lang="en-US" sz="1500"/>
            </a:br>
            <a:endParaRPr sz="1500"/>
          </a:p>
          <a:p>
            <a:pPr indent="-274320" lvl="0" marL="274320" rtl="0" algn="l">
              <a:lnSpc>
                <a:spcPct val="80000"/>
              </a:lnSpc>
              <a:spcBef>
                <a:spcPts val="325"/>
              </a:spcBef>
              <a:spcAft>
                <a:spcPts val="0"/>
              </a:spcAft>
              <a:buSzPts val="1500"/>
              <a:buChar char="*"/>
            </a:pPr>
            <a:r>
              <a:rPr lang="en-US" sz="1500"/>
              <a:t>🡺 </a:t>
            </a:r>
            <a:r>
              <a:rPr b="1" lang="en-US" sz="1625">
                <a:latin typeface="Times New Roman"/>
                <a:ea typeface="Times New Roman"/>
                <a:cs typeface="Times New Roman"/>
                <a:sym typeface="Times New Roman"/>
              </a:rPr>
              <a:t>Thứ tự ưu tiên của CSS : CSS cục bộ  🡺 CSS nội tuyến 🡺 CSS ngoại tuyến.</a:t>
            </a:r>
            <a:endParaRPr/>
          </a:p>
          <a:p>
            <a:pPr indent="0" lvl="0" marL="0" rtl="0" algn="l">
              <a:lnSpc>
                <a:spcPct val="80000"/>
              </a:lnSpc>
              <a:spcBef>
                <a:spcPts val="325"/>
              </a:spcBef>
              <a:spcAft>
                <a:spcPts val="0"/>
              </a:spcAft>
              <a:buSzPts val="1625"/>
              <a:buNone/>
            </a:pPr>
            <a:br>
              <a:rPr b="1" lang="en-US" sz="1625"/>
            </a:br>
            <a:br>
              <a:rPr lang="en-US" sz="1500"/>
            </a:br>
            <a:br>
              <a:rPr lang="en-US" sz="1500"/>
            </a:br>
            <a:br>
              <a:rPr lang="en-US" sz="1500"/>
            </a:br>
            <a:endParaRPr sz="1500"/>
          </a:p>
        </p:txBody>
      </p:sp>
      <p:sp>
        <p:nvSpPr>
          <p:cNvPr id="144" name="Google Shape;144;p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Áp dụng CSS vào HTML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idx="1" type="body"/>
          </p:nvPr>
        </p:nvSpPr>
        <p:spPr>
          <a:xfrm>
            <a:off x="228600" y="1905000"/>
            <a:ext cx="8686799" cy="483923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00"/>
              <a:buChar char="*"/>
            </a:pPr>
            <a:r>
              <a:rPr b="1" lang="en-US" sz="2000">
                <a:latin typeface="Times New Roman"/>
                <a:ea typeface="Times New Roman"/>
                <a:cs typeface="Times New Roman"/>
                <a:sym typeface="Times New Roman"/>
              </a:rPr>
              <a:t>B/ Thuộc tính border-style trong CSS</a:t>
            </a:r>
            <a:endParaRPr/>
          </a:p>
          <a:p>
            <a:pPr indent="-147320" lvl="0" marL="274320" rtl="0" algn="l">
              <a:spcBef>
                <a:spcPts val="400"/>
              </a:spcBef>
              <a:spcAft>
                <a:spcPts val="0"/>
              </a:spcAft>
              <a:buSzPts val="2000"/>
              <a:buNone/>
            </a:pPr>
            <a:r>
              <a:t/>
            </a:r>
            <a:endParaRPr b="1" sz="2000">
              <a:latin typeface="Times New Roman"/>
              <a:ea typeface="Times New Roman"/>
              <a:cs typeface="Times New Roman"/>
              <a:sym typeface="Times New Roman"/>
            </a:endParaRPr>
          </a:p>
          <a:p>
            <a:pPr indent="-147320" lvl="0" marL="274320" rtl="0" algn="l">
              <a:spcBef>
                <a:spcPts val="400"/>
              </a:spcBef>
              <a:spcAft>
                <a:spcPts val="0"/>
              </a:spcAft>
              <a:buSzPts val="2000"/>
              <a:buNone/>
            </a:pPr>
            <a:r>
              <a:t/>
            </a:r>
            <a:endParaRPr sz="2000">
              <a:latin typeface="Times New Roman"/>
              <a:ea typeface="Times New Roman"/>
              <a:cs typeface="Times New Roman"/>
              <a:sym typeface="Times New Roman"/>
            </a:endParaRPr>
          </a:p>
        </p:txBody>
      </p:sp>
      <p:sp>
        <p:nvSpPr>
          <p:cNvPr id="259" name="Google Shape;259;p20"/>
          <p:cNvSpPr txBox="1"/>
          <p:nvPr>
            <p:ph type="title"/>
          </p:nvPr>
        </p:nvSpPr>
        <p:spPr>
          <a:xfrm>
            <a:off x="457200" y="533400"/>
            <a:ext cx="8229600" cy="50901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260" name="Google Shape;260;p20"/>
          <p:cNvGraphicFramePr/>
          <p:nvPr/>
        </p:nvGraphicFramePr>
        <p:xfrm>
          <a:off x="381000" y="2438400"/>
          <a:ext cx="3000000" cy="3000000"/>
        </p:xfrm>
        <a:graphic>
          <a:graphicData uri="http://schemas.openxmlformats.org/drawingml/2006/table">
            <a:tbl>
              <a:tblPr bandRow="1" firstRow="1">
                <a:noFill/>
                <a:tableStyleId>{701C2AEB-64BA-47D5-99B0-F93E3D3B4E2A}</a:tableStyleId>
              </a:tblPr>
              <a:tblGrid>
                <a:gridCol w="2032000"/>
                <a:gridCol w="4368800"/>
                <a:gridCol w="2057400"/>
              </a:tblGrid>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Thuộc</a:t>
                      </a:r>
                      <a:r>
                        <a:rPr lang="en-US" sz="1800">
                          <a:latin typeface="Times New Roman"/>
                          <a:ea typeface="Times New Roman"/>
                          <a:cs typeface="Times New Roman"/>
                          <a:sym typeface="Times New Roman"/>
                        </a:rPr>
                        <a:t> tính</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Mô</a:t>
                      </a:r>
                      <a:r>
                        <a:rPr lang="en-US" sz="1800">
                          <a:latin typeface="Times New Roman"/>
                          <a:ea typeface="Times New Roman"/>
                          <a:cs typeface="Times New Roman"/>
                          <a:sym typeface="Times New Roman"/>
                        </a:rPr>
                        <a:t> tả</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Giá</a:t>
                      </a:r>
                      <a:r>
                        <a:rPr lang="en-US" sz="1800">
                          <a:latin typeface="Times New Roman"/>
                          <a:ea typeface="Times New Roman"/>
                          <a:cs typeface="Times New Roman"/>
                          <a:sym typeface="Times New Roman"/>
                        </a:rPr>
                        <a:t> trị</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border-bottom-style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thay đổi style cho cạnh dưới của đường viền.</a:t>
                      </a:r>
                      <a:endParaRPr sz="1800">
                        <a:latin typeface="Times New Roman"/>
                        <a:ea typeface="Times New Roman"/>
                        <a:cs typeface="Times New Roman"/>
                        <a:sym typeface="Times New Roman"/>
                      </a:endParaRPr>
                    </a:p>
                  </a:txBody>
                  <a:tcPr marT="45725" marB="45725" marR="91450" marL="91450"/>
                </a:tc>
                <a:tc rowSpan="6">
                  <a:txBody>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none</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solid</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dotted</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dashed</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double</a:t>
                      </a:r>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groove</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ridge</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inset</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outset</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hidden</a:t>
                      </a:r>
                      <a:endParaRPr b="0"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border-top-style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thay đổi style cho cạnh trên của đường viền</a:t>
                      </a:r>
                      <a:endParaRPr sz="18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border-left-style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thay đổi style cho cạnh trái của đường viền.</a:t>
                      </a:r>
                      <a:endParaRPr sz="18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border-right-style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thay đổi style cho cạnh phải của đường viền.</a:t>
                      </a:r>
                      <a:endParaRPr sz="18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vMerge="1"/>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idx="1" type="body"/>
          </p:nvPr>
        </p:nvSpPr>
        <p:spPr>
          <a:xfrm>
            <a:off x="228600" y="1981200"/>
            <a:ext cx="8686799" cy="4144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00"/>
              <a:buChar char="*"/>
            </a:pPr>
            <a:r>
              <a:rPr b="1" lang="en-US" sz="2000">
                <a:latin typeface="Times New Roman"/>
                <a:ea typeface="Times New Roman"/>
                <a:cs typeface="Times New Roman"/>
                <a:sym typeface="Times New Roman"/>
              </a:rPr>
              <a:t>C/ Thuộc tính border-width trong CSS</a:t>
            </a:r>
            <a:endParaRPr/>
          </a:p>
          <a:p>
            <a:pPr indent="-147320" lvl="0" marL="274320" rtl="0" algn="l">
              <a:spcBef>
                <a:spcPts val="400"/>
              </a:spcBef>
              <a:spcAft>
                <a:spcPts val="0"/>
              </a:spcAft>
              <a:buSzPts val="2000"/>
              <a:buNone/>
            </a:pPr>
            <a:r>
              <a:t/>
            </a:r>
            <a:endParaRPr b="1" sz="2000">
              <a:latin typeface="Times New Roman"/>
              <a:ea typeface="Times New Roman"/>
              <a:cs typeface="Times New Roman"/>
              <a:sym typeface="Times New Roman"/>
            </a:endParaRPr>
          </a:p>
          <a:p>
            <a:pPr indent="-147320" lvl="0" marL="274320" rtl="0" algn="l">
              <a:spcBef>
                <a:spcPts val="400"/>
              </a:spcBef>
              <a:spcAft>
                <a:spcPts val="0"/>
              </a:spcAft>
              <a:buSzPts val="2000"/>
              <a:buNone/>
            </a:pPr>
            <a:r>
              <a:t/>
            </a:r>
            <a:endParaRPr b="1" sz="2000">
              <a:latin typeface="Times New Roman"/>
              <a:ea typeface="Times New Roman"/>
              <a:cs typeface="Times New Roman"/>
              <a:sym typeface="Times New Roman"/>
            </a:endParaRPr>
          </a:p>
        </p:txBody>
      </p:sp>
      <p:sp>
        <p:nvSpPr>
          <p:cNvPr id="266" name="Google Shape;266;p21"/>
          <p:cNvSpPr txBox="1"/>
          <p:nvPr>
            <p:ph type="title"/>
          </p:nvPr>
        </p:nvSpPr>
        <p:spPr>
          <a:xfrm>
            <a:off x="457200" y="338328"/>
            <a:ext cx="8229600" cy="957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graphicFrame>
        <p:nvGraphicFramePr>
          <p:cNvPr id="267" name="Google Shape;267;p21"/>
          <p:cNvGraphicFramePr/>
          <p:nvPr/>
        </p:nvGraphicFramePr>
        <p:xfrm>
          <a:off x="533400" y="2590800"/>
          <a:ext cx="3000000" cy="3000000"/>
        </p:xfrm>
        <a:graphic>
          <a:graphicData uri="http://schemas.openxmlformats.org/drawingml/2006/table">
            <a:tbl>
              <a:tblPr bandRow="1" firstRow="1">
                <a:noFill/>
                <a:tableStyleId>{701C2AEB-64BA-47D5-99B0-F93E3D3B4E2A}</a:tableStyleId>
              </a:tblPr>
              <a:tblGrid>
                <a:gridCol w="2032000"/>
                <a:gridCol w="2768600"/>
                <a:gridCol w="33528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border-bottom-width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thay đổi style cho cạnh dưới của đường viền</a:t>
                      </a:r>
                      <a:endParaRPr sz="1600">
                        <a:latin typeface="Times New Roman"/>
                        <a:ea typeface="Times New Roman"/>
                        <a:cs typeface="Times New Roman"/>
                        <a:sym typeface="Times New Roman"/>
                      </a:endParaRPr>
                    </a:p>
                  </a:txBody>
                  <a:tcPr marT="45725" marB="45725" marR="91450" marL="91450"/>
                </a:tc>
                <a:tc rowSpan="4">
                  <a:txBody>
                    <a:bodyPr/>
                    <a:lstStyle/>
                    <a:p>
                      <a:pPr indent="0" lvl="0" marL="0" marR="0" rtl="0" algn="l">
                        <a:spcBef>
                          <a:spcPts val="0"/>
                        </a:spcBef>
                        <a:spcAft>
                          <a:spcPts val="0"/>
                        </a:spcAft>
                        <a:buNone/>
                      </a:pPr>
                      <a:r>
                        <a:rPr i="1" lang="en-US" sz="1800">
                          <a:latin typeface="Times New Roman"/>
                          <a:ea typeface="Times New Roman"/>
                          <a:cs typeface="Times New Roman"/>
                          <a:sym typeface="Times New Roman"/>
                        </a:rPr>
                        <a:t>thin</a:t>
                      </a:r>
                      <a:endParaRPr/>
                    </a:p>
                    <a:p>
                      <a:pPr indent="0" lvl="0" marL="0" marR="0" rtl="0" algn="l">
                        <a:spcBef>
                          <a:spcPts val="0"/>
                        </a:spcBef>
                        <a:spcAft>
                          <a:spcPts val="0"/>
                        </a:spcAft>
                        <a:buNone/>
                      </a:pPr>
                      <a:r>
                        <a:rPr i="1" lang="en-US" sz="1800">
                          <a:latin typeface="Times New Roman"/>
                          <a:ea typeface="Times New Roman"/>
                          <a:cs typeface="Times New Roman"/>
                          <a:sym typeface="Times New Roman"/>
                        </a:rPr>
                        <a:t>medium</a:t>
                      </a:r>
                      <a:endParaRPr/>
                    </a:p>
                    <a:p>
                      <a:pPr indent="0" lvl="0" marL="0" marR="0" rtl="0" algn="l">
                        <a:spcBef>
                          <a:spcPts val="0"/>
                        </a:spcBef>
                        <a:spcAft>
                          <a:spcPts val="0"/>
                        </a:spcAft>
                        <a:buNone/>
                      </a:pPr>
                      <a:r>
                        <a:rPr i="1" lang="en-US" sz="1800">
                          <a:latin typeface="Times New Roman"/>
                          <a:ea typeface="Times New Roman"/>
                          <a:cs typeface="Times New Roman"/>
                          <a:sym typeface="Times New Roman"/>
                        </a:rPr>
                        <a:t>thick</a:t>
                      </a:r>
                      <a:endParaRPr/>
                    </a:p>
                    <a:p>
                      <a:pPr indent="0" lvl="0" marL="0" marR="0" rtl="0" algn="l">
                        <a:spcBef>
                          <a:spcPts val="0"/>
                        </a:spcBef>
                        <a:spcAft>
                          <a:spcPts val="0"/>
                        </a:spcAft>
                        <a:buNone/>
                      </a:pPr>
                      <a:r>
                        <a:rPr i="1" lang="en-US" sz="1800">
                          <a:latin typeface="Times New Roman"/>
                          <a:ea typeface="Times New Roman"/>
                          <a:cs typeface="Times New Roman"/>
                          <a:sym typeface="Times New Roman"/>
                        </a:rPr>
                        <a:t>số (px)</a:t>
                      </a:r>
                      <a:endParaRPr i="1"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border-top-width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thay đổi style cho cạnh trên của đường viền</a:t>
                      </a:r>
                      <a:endParaRPr sz="16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border-left-width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thay đổi style cho cạnh trái của đường viền</a:t>
                      </a:r>
                      <a:endParaRPr sz="16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border-right-width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thay đổi style cho cạnh phải của đường viền</a:t>
                      </a:r>
                      <a:endParaRPr sz="1600">
                        <a:latin typeface="Times New Roman"/>
                        <a:ea typeface="Times New Roman"/>
                        <a:cs typeface="Times New Roman"/>
                        <a:sym typeface="Times New Roman"/>
                      </a:endParaRPr>
                    </a:p>
                  </a:txBody>
                  <a:tcPr marT="45725" marB="45725" marR="91450" marL="91450"/>
                </a:tc>
                <a:tc vMerge="1"/>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idx="1" type="body"/>
          </p:nvPr>
        </p:nvSpPr>
        <p:spPr>
          <a:xfrm>
            <a:off x="304800" y="2286000"/>
            <a:ext cx="8534399" cy="3840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Thuộc tính border trong CSS</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Cú pháp : border : độ dày của đường viền  kiểu đường viền màu sắc đường viền.</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Ví dụ : p{border: 4px solid red}</a:t>
            </a:r>
            <a:endParaRPr/>
          </a:p>
        </p:txBody>
      </p:sp>
      <p:sp>
        <p:nvSpPr>
          <p:cNvPr id="273" name="Google Shape;273;p22"/>
          <p:cNvSpPr txBox="1"/>
          <p:nvPr>
            <p:ph type="title"/>
          </p:nvPr>
        </p:nvSpPr>
        <p:spPr>
          <a:xfrm>
            <a:off x="457200" y="338328"/>
            <a:ext cx="8229600" cy="957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3"/>
          <p:cNvPicPr preferRelativeResize="0"/>
          <p:nvPr>
            <p:ph idx="1" type="body"/>
          </p:nvPr>
        </p:nvPicPr>
        <p:blipFill rotWithShape="1">
          <a:blip r:embed="rId3">
            <a:alphaModFix/>
          </a:blip>
          <a:srcRect b="0" l="0" r="0" t="0"/>
          <a:stretch/>
        </p:blipFill>
        <p:spPr>
          <a:xfrm>
            <a:off x="381000" y="1752600"/>
            <a:ext cx="8458200" cy="4876800"/>
          </a:xfrm>
          <a:prstGeom prst="rect">
            <a:avLst/>
          </a:prstGeom>
          <a:noFill/>
          <a:ln>
            <a:noFill/>
          </a:ln>
        </p:spPr>
      </p:pic>
      <p:sp>
        <p:nvSpPr>
          <p:cNvPr id="279" name="Google Shape;279;p2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Lề và vùng đệm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idx="1" type="body"/>
          </p:nvPr>
        </p:nvSpPr>
        <p:spPr>
          <a:xfrm>
            <a:off x="228600" y="1295400"/>
            <a:ext cx="8686799" cy="48307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lang="en-US" sz="1800">
                <a:latin typeface="Times New Roman"/>
                <a:ea typeface="Times New Roman"/>
                <a:cs typeface="Times New Roman"/>
                <a:sym typeface="Times New Roman"/>
              </a:rPr>
              <a:t>Để xác định phần không gian xung quanh các phần tử, sử dụng thuộc tính </a:t>
            </a:r>
            <a:r>
              <a:rPr b="1" lang="en-US" sz="1800">
                <a:latin typeface="Times New Roman"/>
                <a:ea typeface="Times New Roman"/>
                <a:cs typeface="Times New Roman"/>
                <a:sym typeface="Times New Roman"/>
              </a:rPr>
              <a:t>margin </a:t>
            </a:r>
            <a:r>
              <a:rPr lang="en-US" sz="1800">
                <a:latin typeface="Times New Roman"/>
                <a:ea typeface="Times New Roman"/>
                <a:cs typeface="Times New Roman"/>
                <a:sym typeface="Times New Roman"/>
              </a:rPr>
              <a:t>trong CSS. Thuộc tính margin thiết lâp kích cỡ của phần khoảng trống BÊN NGOÀI đường viền. Với </a:t>
            </a:r>
            <a:r>
              <a:rPr b="1" lang="en-US" sz="1800">
                <a:latin typeface="Times New Roman"/>
                <a:ea typeface="Times New Roman"/>
                <a:cs typeface="Times New Roman"/>
                <a:sym typeface="Times New Roman"/>
              </a:rPr>
              <a:t>margin</a:t>
            </a:r>
            <a:r>
              <a:rPr lang="en-US" sz="1800">
                <a:latin typeface="Times New Roman"/>
                <a:ea typeface="Times New Roman"/>
                <a:cs typeface="Times New Roman"/>
                <a:sym typeface="Times New Roman"/>
              </a:rPr>
              <a:t>, cũng có thể xác định một giá trị âm cho thuộc tính này để tạo các phần nội dung gối lên nhau.</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Giá trị của thuộc tính </a:t>
            </a:r>
            <a:r>
              <a:rPr b="1" lang="en-US" sz="1800">
                <a:latin typeface="Times New Roman"/>
                <a:ea typeface="Times New Roman"/>
                <a:cs typeface="Times New Roman"/>
                <a:sym typeface="Times New Roman"/>
              </a:rPr>
              <a:t>margin</a:t>
            </a:r>
            <a:r>
              <a:rPr lang="en-US" sz="1800">
                <a:latin typeface="Times New Roman"/>
                <a:ea typeface="Times New Roman"/>
                <a:cs typeface="Times New Roman"/>
                <a:sym typeface="Times New Roman"/>
              </a:rPr>
              <a:t> không được kế thừa bởi các phần tử con. Hãy nhớ rằng các lề dọc lân cận (các lề trên và lề dưới) sẽ kết hợp thành một lề.</a:t>
            </a:r>
            <a:endParaRPr sz="1800">
              <a:latin typeface="Times New Roman"/>
              <a:ea typeface="Times New Roman"/>
              <a:cs typeface="Times New Roman"/>
              <a:sym typeface="Times New Roman"/>
            </a:endParaRPr>
          </a:p>
        </p:txBody>
      </p:sp>
      <p:sp>
        <p:nvSpPr>
          <p:cNvPr id="285" name="Google Shape;285;p24"/>
          <p:cNvSpPr txBox="1"/>
          <p:nvPr>
            <p:ph type="title"/>
          </p:nvPr>
        </p:nvSpPr>
        <p:spPr>
          <a:xfrm>
            <a:off x="457200" y="533400"/>
            <a:ext cx="8229600" cy="10576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Căn lề trong CSS(margin)</a:t>
            </a:r>
            <a:br>
              <a:rPr lang="en-US" sz="3959"/>
            </a:br>
            <a:endParaRPr sz="3959"/>
          </a:p>
        </p:txBody>
      </p:sp>
      <p:graphicFrame>
        <p:nvGraphicFramePr>
          <p:cNvPr id="286" name="Google Shape;286;p24"/>
          <p:cNvGraphicFramePr/>
          <p:nvPr/>
        </p:nvGraphicFramePr>
        <p:xfrm>
          <a:off x="609600" y="3276600"/>
          <a:ext cx="3000000" cy="3000000"/>
        </p:xfrm>
        <a:graphic>
          <a:graphicData uri="http://schemas.openxmlformats.org/drawingml/2006/table">
            <a:tbl>
              <a:tblPr bandRow="1" firstRow="1">
                <a:noFill/>
                <a:tableStyleId>{701C2AEB-64BA-47D5-99B0-F93E3D3B4E2A}</a:tableStyleId>
              </a:tblPr>
              <a:tblGrid>
                <a:gridCol w="3048000"/>
                <a:gridCol w="2743200"/>
                <a:gridCol w="2438400"/>
              </a:tblGrid>
              <a:tr h="45720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Thuộc</a:t>
                      </a:r>
                      <a:r>
                        <a:rPr lang="en-US" sz="1400">
                          <a:latin typeface="Times New Roman"/>
                          <a:ea typeface="Times New Roman"/>
                          <a:cs typeface="Times New Roman"/>
                          <a:sym typeface="Times New Roman"/>
                        </a:rPr>
                        <a:t> tính</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Mô</a:t>
                      </a:r>
                      <a:r>
                        <a:rPr lang="en-US" sz="1400">
                          <a:latin typeface="Times New Roman"/>
                          <a:ea typeface="Times New Roman"/>
                          <a:cs typeface="Times New Roman"/>
                          <a:sym typeface="Times New Roman"/>
                        </a:rPr>
                        <a:t> tả</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Giá</a:t>
                      </a:r>
                      <a:r>
                        <a:rPr lang="en-US" sz="1400">
                          <a:latin typeface="Times New Roman"/>
                          <a:ea typeface="Times New Roman"/>
                          <a:cs typeface="Times New Roman"/>
                          <a:sym typeface="Times New Roman"/>
                        </a:rPr>
                        <a:t> trị</a:t>
                      </a:r>
                      <a:endParaRPr sz="1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margin-bottom</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căn lề dưới của một phần tử.</a:t>
                      </a:r>
                      <a:endParaRPr sz="1400">
                        <a:latin typeface="Times New Roman"/>
                        <a:ea typeface="Times New Roman"/>
                        <a:cs typeface="Times New Roman"/>
                        <a:sym typeface="Times New Roman"/>
                      </a:endParaRPr>
                    </a:p>
                  </a:txBody>
                  <a:tcPr marT="45725" marB="45725" marR="91450" marL="91450"/>
                </a:tc>
                <a:tc rowSpan="4">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auto</a:t>
                      </a:r>
                      <a:r>
                        <a:rPr b="0" i="0" lang="en-US" sz="1400">
                          <a:solidFill>
                            <a:schemeClr val="dk1"/>
                          </a:solidFill>
                          <a:latin typeface="Times New Roman"/>
                          <a:ea typeface="Times New Roman"/>
                          <a:cs typeface="Times New Roman"/>
                          <a:sym typeface="Times New Roman"/>
                        </a:rPr>
                        <a:t>: Trình duyệt tự động ước lượng việc căn lề cho phần tử.</a:t>
                      </a:r>
                      <a:endParaRPr/>
                    </a:p>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length</a:t>
                      </a:r>
                      <a:r>
                        <a:rPr b="0" i="0" lang="en-US" sz="1400">
                          <a:solidFill>
                            <a:schemeClr val="dk1"/>
                          </a:solidFill>
                          <a:latin typeface="Times New Roman"/>
                          <a:ea typeface="Times New Roman"/>
                          <a:cs typeface="Times New Roman"/>
                          <a:sym typeface="Times New Roman"/>
                        </a:rPr>
                        <a:t>: Xác định độ rộng (đơn vị px, pt, cm, …) của lề. Giá trị mặc định là 0.</a:t>
                      </a:r>
                      <a:endParaRPr/>
                    </a:p>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a:t>
                      </a:r>
                      <a:r>
                        <a:rPr b="0" i="0" lang="en-US" sz="1400">
                          <a:solidFill>
                            <a:schemeClr val="dk1"/>
                          </a:solidFill>
                          <a:latin typeface="Times New Roman"/>
                          <a:ea typeface="Times New Roman"/>
                          <a:cs typeface="Times New Roman"/>
                          <a:sym typeface="Times New Roman"/>
                        </a:rPr>
                        <a:t>: Xác định mối quan hệ giữa lề với độ rộng của phần tử chứa lề.</a:t>
                      </a:r>
                      <a:endParaRPr/>
                    </a:p>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inherit</a:t>
                      </a:r>
                      <a:r>
                        <a:rPr b="0" i="0" lang="en-US" sz="1400">
                          <a:solidFill>
                            <a:schemeClr val="dk1"/>
                          </a:solidFill>
                          <a:latin typeface="Times New Roman"/>
                          <a:ea typeface="Times New Roman"/>
                          <a:cs typeface="Times New Roman"/>
                          <a:sym typeface="Times New Roman"/>
                        </a:rPr>
                        <a:t>: Kế thừa thuộc tính này từ phần tử cha chứa phần tử có thuộc tính margin này.</a:t>
                      </a:r>
                      <a:endParaRPr/>
                    </a:p>
                    <a:p>
                      <a:pPr indent="0" lvl="0" marL="0" marR="0" rtl="0" algn="l">
                        <a:spcBef>
                          <a:spcPts val="0"/>
                        </a:spcBef>
                        <a:spcAft>
                          <a:spcPts val="0"/>
                        </a:spcAft>
                        <a:buNone/>
                      </a:pPr>
                      <a:r>
                        <a:t/>
                      </a:r>
                      <a:endParaRPr sz="14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margin-top</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căn lề trên của một phần tử.</a:t>
                      </a:r>
                      <a:endParaRPr sz="1400">
                        <a:latin typeface="Times New Roman"/>
                        <a:ea typeface="Times New Roman"/>
                        <a:cs typeface="Times New Roman"/>
                        <a:sym typeface="Times New Roman"/>
                      </a:endParaRPr>
                    </a:p>
                  </a:txBody>
                  <a:tcPr marT="45725" marB="45725" marR="91450" marL="91450"/>
                </a:tc>
                <a:tc vMerge="1"/>
              </a:tr>
              <a:tr h="558800">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margin-left</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căn lề trái của một phần tử.</a:t>
                      </a:r>
                      <a:endParaRPr sz="1400">
                        <a:latin typeface="Times New Roman"/>
                        <a:ea typeface="Times New Roman"/>
                        <a:cs typeface="Times New Roman"/>
                        <a:sym typeface="Times New Roman"/>
                      </a:endParaRPr>
                    </a:p>
                  </a:txBody>
                  <a:tcPr marT="45725" marB="45725" marR="91450" marL="91450"/>
                </a:tc>
                <a:tc vMerge="1"/>
              </a:tr>
              <a:tr h="558800">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margin-right</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căn lề phải của một phần tử.</a:t>
                      </a:r>
                      <a:endParaRPr sz="1400">
                        <a:latin typeface="Times New Roman"/>
                        <a:ea typeface="Times New Roman"/>
                        <a:cs typeface="Times New Roman"/>
                        <a:sym typeface="Times New Roman"/>
                      </a:endParaRPr>
                    </a:p>
                  </a:txBody>
                  <a:tcPr marT="45725" marB="45725" marR="91450" marL="91450"/>
                </a:tc>
                <a:tc vMerge="1"/>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idx="1" type="body"/>
          </p:nvPr>
        </p:nvSpPr>
        <p:spPr>
          <a:xfrm>
            <a:off x="304800" y="2286000"/>
            <a:ext cx="8610599" cy="3840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lang="en-US" sz="1800">
                <a:latin typeface="Times New Roman"/>
                <a:ea typeface="Times New Roman"/>
                <a:cs typeface="Times New Roman"/>
                <a:sym typeface="Times New Roman"/>
              </a:rPr>
              <a:t>Thuộc tính </a:t>
            </a:r>
            <a:r>
              <a:rPr b="1" i="1" lang="en-US" sz="1800">
                <a:latin typeface="Times New Roman"/>
                <a:ea typeface="Times New Roman"/>
                <a:cs typeface="Times New Roman"/>
                <a:sym typeface="Times New Roman"/>
              </a:rPr>
              <a:t>padding</a:t>
            </a:r>
            <a:r>
              <a:rPr lang="en-US" sz="1800">
                <a:latin typeface="Times New Roman"/>
                <a:ea typeface="Times New Roman"/>
                <a:cs typeface="Times New Roman"/>
                <a:sym typeface="Times New Roman"/>
              </a:rPr>
              <a:t> cho phép bạn xác định khoảng không gian giữa nội dung hiển thị của một phần tử với đường viền của nó.</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292" name="Google Shape;292;p2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Vùng đệm css (padding)</a:t>
            </a:r>
            <a:endParaRPr/>
          </a:p>
        </p:txBody>
      </p:sp>
      <p:graphicFrame>
        <p:nvGraphicFramePr>
          <p:cNvPr id="293" name="Google Shape;293;p25"/>
          <p:cNvGraphicFramePr/>
          <p:nvPr/>
        </p:nvGraphicFramePr>
        <p:xfrm>
          <a:off x="533400" y="3048000"/>
          <a:ext cx="3000000" cy="3000000"/>
        </p:xfrm>
        <a:graphic>
          <a:graphicData uri="http://schemas.openxmlformats.org/drawingml/2006/table">
            <a:tbl>
              <a:tblPr bandRow="1" firstRow="1">
                <a:noFill/>
                <a:tableStyleId>{701C2AEB-64BA-47D5-99B0-F93E3D3B4E2A}</a:tableStyleId>
              </a:tblPr>
              <a:tblGrid>
                <a:gridCol w="2032000"/>
                <a:gridCol w="4445000"/>
                <a:gridCol w="18288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padding-bottom</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phần padding bên dưới của một phần tử.</a:t>
                      </a:r>
                      <a:endParaRPr sz="1600">
                        <a:latin typeface="Times New Roman"/>
                        <a:ea typeface="Times New Roman"/>
                        <a:cs typeface="Times New Roman"/>
                        <a:sym typeface="Times New Roman"/>
                      </a:endParaRPr>
                    </a:p>
                  </a:txBody>
                  <a:tcPr marT="45725" marB="45725" marR="91450" marL="91450"/>
                </a:tc>
                <a:tc rowSpan="4">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Số</a:t>
                      </a:r>
                      <a:r>
                        <a:rPr lang="en-US" sz="1600">
                          <a:latin typeface="Times New Roman"/>
                          <a:ea typeface="Times New Roman"/>
                          <a:cs typeface="Times New Roman"/>
                          <a:sym typeface="Times New Roman"/>
                        </a:rPr>
                        <a:t> (px)</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padding-top</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phần padding bên trên của một phần tử.</a:t>
                      </a:r>
                      <a:endParaRPr sz="16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padding-left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phần padding bên trái của một phần tử.</a:t>
                      </a:r>
                      <a:endParaRPr sz="1600">
                        <a:latin typeface="Times New Roman"/>
                        <a:ea typeface="Times New Roman"/>
                        <a:cs typeface="Times New Roman"/>
                        <a:sym typeface="Times New Roman"/>
                      </a:endParaRPr>
                    </a:p>
                  </a:txBody>
                  <a:tcPr marT="45725" marB="45725" marR="91450" marL="91450"/>
                </a:tc>
                <a:tc vMerge="1"/>
              </a:tr>
              <a:tr h="37085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padding-right</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phần padding bên phải của một phần tử</a:t>
                      </a:r>
                      <a:endParaRPr sz="1600">
                        <a:latin typeface="Times New Roman"/>
                        <a:ea typeface="Times New Roman"/>
                        <a:cs typeface="Times New Roman"/>
                        <a:sym typeface="Times New Roman"/>
                      </a:endParaRPr>
                    </a:p>
                  </a:txBody>
                  <a:tcPr marT="45725" marB="45725" marR="91450" marL="91450"/>
                </a:tc>
                <a:tc v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idx="1" type="body"/>
          </p:nvPr>
        </p:nvSpPr>
        <p:spPr>
          <a:xfrm>
            <a:off x="228600" y="1447800"/>
            <a:ext cx="8686799" cy="46783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Block</a:t>
            </a:r>
            <a:r>
              <a:rPr lang="en-US" sz="1800">
                <a:latin typeface="Times New Roman"/>
                <a:ea typeface="Times New Roman"/>
                <a:cs typeface="Times New Roman"/>
                <a:sym typeface="Times New Roman"/>
              </a:rPr>
              <a:t>: Các phần tử block nó sẽ được nằm một hàng riêng biệt khi hiển thị. Ví dụ như các thẻ &lt;div&gt;, &lt;li&gt;, &lt;ul&gt;, &lt;h1&gt;,..là các block.</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Inline</a:t>
            </a:r>
            <a:r>
              <a:rPr lang="en-US" sz="1800">
                <a:latin typeface="Times New Roman"/>
                <a:ea typeface="Times New Roman"/>
                <a:cs typeface="Times New Roman"/>
                <a:sym typeface="Times New Roman"/>
              </a:rPr>
              <a:t>: Các phần tử này sẽ hiển thị trên cùng một hàng trên nội dung khác. Ví dụ như các thẻ &lt;span&gt;, &lt;strong&gt;, &lt;a&gt;,..là các phần tử inline.</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299" name="Google Shape;299;p26"/>
          <p:cNvSpPr txBox="1"/>
          <p:nvPr>
            <p:ph type="title"/>
          </p:nvPr>
        </p:nvSpPr>
        <p:spPr>
          <a:xfrm>
            <a:off x="457200" y="338328"/>
            <a:ext cx="8229600" cy="1109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Display trong css</a:t>
            </a:r>
            <a:endParaRPr/>
          </a:p>
        </p:txBody>
      </p:sp>
      <p:graphicFrame>
        <p:nvGraphicFramePr>
          <p:cNvPr id="300" name="Google Shape;300;p26"/>
          <p:cNvGraphicFramePr/>
          <p:nvPr/>
        </p:nvGraphicFramePr>
        <p:xfrm>
          <a:off x="381000" y="2743200"/>
          <a:ext cx="3000000" cy="3000000"/>
        </p:xfrm>
        <a:graphic>
          <a:graphicData uri="http://schemas.openxmlformats.org/drawingml/2006/table">
            <a:tbl>
              <a:tblPr bandRow="1" firstRow="1">
                <a:noFill/>
                <a:tableStyleId>{701C2AEB-64BA-47D5-99B0-F93E3D3B4E2A}</a:tableStyleId>
              </a:tblPr>
              <a:tblGrid>
                <a:gridCol w="1219200"/>
                <a:gridCol w="7239000"/>
              </a:tblGrid>
              <a:tr h="413175">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r>
              <a:tr h="9169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none</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Đơn giản là ẩn phần tử đó đi không cho hiển thị nữa, nó cũng sẽ ẩn luôn toàn bộ các khoảng trống mà nó sở hữu. Nếu muốn ẩn đi mà vẫn đề lại “dấu vết” thì có thể sử dụng visibility: hidden</a:t>
                      </a:r>
                      <a:endParaRPr sz="1600">
                        <a:latin typeface="Times New Roman"/>
                        <a:ea typeface="Times New Roman"/>
                        <a:cs typeface="Times New Roman"/>
                        <a:sym typeface="Times New Roman"/>
                      </a:endParaRPr>
                    </a:p>
                  </a:txBody>
                  <a:tcPr marT="45725" marB="45725" marR="91450" marL="91450"/>
                </a:tc>
              </a:tr>
              <a:tr h="413175">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inline</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Chuyển phần tử về hiển thị trên cùng một hàng.</a:t>
                      </a:r>
                      <a:endParaRPr sz="1600">
                        <a:latin typeface="Times New Roman"/>
                        <a:ea typeface="Times New Roman"/>
                        <a:cs typeface="Times New Roman"/>
                        <a:sym typeface="Times New Roman"/>
                      </a:endParaRPr>
                    </a:p>
                  </a:txBody>
                  <a:tcPr marT="45725" marB="45725" marR="91450" marL="91450"/>
                </a:tc>
              </a:tr>
              <a:tr h="413175">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block</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Chuyển phần tử về hiển thị kiểu block, mỗi</a:t>
                      </a:r>
                      <a:r>
                        <a:rPr b="0" i="0" lang="en-US" sz="1600">
                          <a:solidFill>
                            <a:schemeClr val="dk1"/>
                          </a:solidFill>
                          <a:latin typeface="Times New Roman"/>
                          <a:ea typeface="Times New Roman"/>
                          <a:cs typeface="Times New Roman"/>
                          <a:sym typeface="Times New Roman"/>
                        </a:rPr>
                        <a:t> phần tử</a:t>
                      </a:r>
                      <a:r>
                        <a:rPr b="0" i="0" lang="en-US" sz="1600">
                          <a:solidFill>
                            <a:schemeClr val="dk1"/>
                          </a:solidFill>
                          <a:latin typeface="Times New Roman"/>
                          <a:ea typeface="Times New Roman"/>
                          <a:cs typeface="Times New Roman"/>
                          <a:sym typeface="Times New Roman"/>
                        </a:rPr>
                        <a:t> sở hữu một hàng riêng.</a:t>
                      </a:r>
                      <a:endParaRPr sz="1600">
                        <a:latin typeface="Times New Roman"/>
                        <a:ea typeface="Times New Roman"/>
                        <a:cs typeface="Times New Roman"/>
                        <a:sym typeface="Times New Roman"/>
                      </a:endParaRPr>
                    </a:p>
                  </a:txBody>
                  <a:tcPr marT="45725" marB="45725" marR="91450" marL="91450"/>
                </a:tc>
              </a:tr>
              <a:tr h="916900">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inline-block</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Chuyển phần tử về hiển thị trên cùng một hàng(kết</a:t>
                      </a:r>
                      <a:r>
                        <a:rPr b="0" i="0" lang="en-US" sz="1600">
                          <a:solidFill>
                            <a:schemeClr val="dk1"/>
                          </a:solidFill>
                          <a:latin typeface="Times New Roman"/>
                          <a:ea typeface="Times New Roman"/>
                          <a:cs typeface="Times New Roman"/>
                          <a:sym typeface="Times New Roman"/>
                        </a:rPr>
                        <a:t> hợp giữa inline và block</a:t>
                      </a:r>
                      <a:r>
                        <a:rPr b="0" i="0" lang="en-US" sz="1600">
                          <a:solidFill>
                            <a:schemeClr val="dk1"/>
                          </a:solidFill>
                          <a:latin typeface="Times New Roman"/>
                          <a:ea typeface="Times New Roman"/>
                          <a:cs typeface="Times New Roman"/>
                          <a:sym typeface="Times New Roman"/>
                        </a:rPr>
                        <a:t>) nhưng nó vẫn thừa hưởng các đặc tính của block như có thể tùy chỉnh kích thước, thêm background,…</a:t>
                      </a:r>
                      <a:endParaRPr sz="1600">
                        <a:latin typeface="Times New Roman"/>
                        <a:ea typeface="Times New Roman"/>
                        <a:cs typeface="Times New Roman"/>
                        <a:sym typeface="Times New Roman"/>
                      </a:endParaRPr>
                    </a:p>
                  </a:txBody>
                  <a:tcPr marT="45725" marB="45725" marR="91450" marL="91450"/>
                </a:tc>
              </a:tr>
              <a:tr h="645225">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list-item</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Chuyển phần tử về hiển thị như một mục danh sách, để có thể sử dụng thuộc tính list-style.</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idx="1" type="body"/>
          </p:nvPr>
        </p:nvSpPr>
        <p:spPr>
          <a:xfrm>
            <a:off x="228600" y="1371600"/>
            <a:ext cx="8686799" cy="42973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1/ Float </a:t>
            </a:r>
            <a:r>
              <a:rPr lang="en-US" sz="1800">
                <a:latin typeface="Times New Roman"/>
                <a:ea typeface="Times New Roman"/>
                <a:cs typeface="Times New Roman"/>
                <a:sym typeface="Times New Roman"/>
              </a:rPr>
              <a:t>: Là thuộc tinh sử dụng để cố định thành phần của website về 1 phía: trái( left) hay phải( right). Thường sử dụng trong việc dàn trang, chia cột cho website.</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Giá trị:</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Left: Dàn qua trái.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Right: Dàn qua phải.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None: Bình thường.</a:t>
            </a:r>
            <a:endParaRPr/>
          </a:p>
          <a:p>
            <a:pPr indent="0" lvl="0" marL="0" rtl="0" algn="l">
              <a:spcBef>
                <a:spcPts val="360"/>
              </a:spcBef>
              <a:spcAft>
                <a:spcPts val="0"/>
              </a:spcAft>
              <a:buSzPts val="1800"/>
              <a:buNone/>
            </a:pPr>
            <a:r>
              <a:t/>
            </a:r>
            <a:endParaRPr sz="1800"/>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2/ Clear : </a:t>
            </a:r>
            <a:r>
              <a:rPr lang="en-US" sz="1800">
                <a:latin typeface="Times New Roman"/>
                <a:ea typeface="Times New Roman"/>
                <a:cs typeface="Times New Roman"/>
                <a:sym typeface="Times New Roman"/>
              </a:rPr>
              <a:t>Là thuộc tính sử dụng cho các thành phần đi cùng các thành phần sử dụng float. Sử dụng để định dạng cách tràn cho thành phần này khi thành phần trước nó đặt float.</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 Giá trị:</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Left: Tràn sang trái.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Right: Tràn phải.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Both: Không tràn, thường dung để tránh tràn các thành phần trong website.</a:t>
            </a:r>
            <a:br>
              <a:rPr lang="en-US" sz="1800"/>
            </a:br>
            <a:br>
              <a:rPr lang="en-US" sz="1800"/>
            </a:br>
            <a:br>
              <a:rPr lang="en-US" sz="1800">
                <a:latin typeface="Times New Roman"/>
                <a:ea typeface="Times New Roman"/>
                <a:cs typeface="Times New Roman"/>
                <a:sym typeface="Times New Roman"/>
              </a:rPr>
            </a:br>
            <a:br>
              <a:rPr lang="en-US" sz="1800"/>
            </a:br>
            <a:br>
              <a:rPr lang="en-US" sz="1800"/>
            </a:br>
            <a:br>
              <a:rPr lang="en-US" sz="1800"/>
            </a:br>
            <a:br>
              <a:rPr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
        <p:nvSpPr>
          <p:cNvPr id="306" name="Google Shape;306;p27"/>
          <p:cNvSpPr txBox="1"/>
          <p:nvPr>
            <p:ph type="title"/>
          </p:nvPr>
        </p:nvSpPr>
        <p:spPr>
          <a:xfrm>
            <a:off x="457200" y="338328"/>
            <a:ext cx="8229600" cy="728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Float &amp; Clear CSS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idx="1" type="body"/>
          </p:nvPr>
        </p:nvSpPr>
        <p:spPr>
          <a:xfrm>
            <a:off x="228601" y="1524000"/>
            <a:ext cx="8686799" cy="4754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b="1" lang="en-US" sz="1800">
                <a:latin typeface="Times New Roman"/>
                <a:ea typeface="Times New Roman"/>
                <a:cs typeface="Times New Roman"/>
                <a:sym typeface="Times New Roman"/>
              </a:rPr>
              <a:t>thuộc tính giúp bạn tùy chỉnh khu vực hiển thị cho phần tử</a:t>
            </a:r>
            <a:r>
              <a:rPr lang="en-US" sz="1800">
                <a:latin typeface="Times New Roman"/>
                <a:ea typeface="Times New Roman"/>
                <a:cs typeface="Times New Roman"/>
                <a:sym typeface="Times New Roman"/>
              </a:rPr>
              <a:t> và việc tùy chỉnh này</a:t>
            </a:r>
            <a:r>
              <a:rPr b="1" lang="en-US" sz="1800">
                <a:latin typeface="Times New Roman"/>
                <a:ea typeface="Times New Roman"/>
                <a:cs typeface="Times New Roman"/>
                <a:sym typeface="Times New Roman"/>
              </a:rPr>
              <a:t> không hề làm ảnh hưởng đến các phần tử khác</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20"/>
              </a:spcBef>
              <a:spcAft>
                <a:spcPts val="0"/>
              </a:spcAft>
              <a:buSzPts val="1600"/>
              <a:buNone/>
            </a:pPr>
            <a:r>
              <a:rPr lang="en-US" sz="1600">
                <a:latin typeface="Times New Roman"/>
                <a:ea typeface="Times New Roman"/>
                <a:cs typeface="Times New Roman"/>
                <a:sym typeface="Times New Roman"/>
              </a:rPr>
              <a:t>Thuộc tính </a:t>
            </a:r>
            <a:r>
              <a:rPr b="1" lang="en-US" sz="1600">
                <a:latin typeface="Times New Roman"/>
                <a:ea typeface="Times New Roman"/>
                <a:cs typeface="Times New Roman"/>
                <a:sym typeface="Times New Roman"/>
              </a:rPr>
              <a:t>z</a:t>
            </a:r>
            <a:r>
              <a:rPr lang="en-US" sz="1600">
                <a:latin typeface="Times New Roman"/>
                <a:ea typeface="Times New Roman"/>
                <a:cs typeface="Times New Roman"/>
                <a:sym typeface="Times New Roman"/>
              </a:rPr>
              <a:t>-</a:t>
            </a:r>
            <a:r>
              <a:rPr b="1" lang="en-US" sz="1600">
                <a:latin typeface="Times New Roman"/>
                <a:ea typeface="Times New Roman"/>
                <a:cs typeface="Times New Roman"/>
                <a:sym typeface="Times New Roman"/>
              </a:rPr>
              <a:t>index</a:t>
            </a:r>
            <a:r>
              <a:rPr lang="en-US" sz="1600">
                <a:latin typeface="Times New Roman"/>
                <a:ea typeface="Times New Roman"/>
                <a:cs typeface="Times New Roman"/>
                <a:sym typeface="Times New Roman"/>
              </a:rPr>
              <a:t> thiết lập thứ tự xếp chồng nhau của một thành phần vị trí. Thứ tự chồng nhau được sắp xếp dựa theo giá trị số, thành phần HTML nào có chỉ số </a:t>
            </a:r>
            <a:r>
              <a:rPr b="1" lang="en-US" sz="1600">
                <a:latin typeface="Times New Roman"/>
                <a:ea typeface="Times New Roman"/>
                <a:cs typeface="Times New Roman"/>
                <a:sym typeface="Times New Roman"/>
              </a:rPr>
              <a:t>z</a:t>
            </a:r>
            <a:r>
              <a:rPr lang="en-US" sz="1600">
                <a:latin typeface="Times New Roman"/>
                <a:ea typeface="Times New Roman"/>
                <a:cs typeface="Times New Roman"/>
                <a:sym typeface="Times New Roman"/>
              </a:rPr>
              <a:t>-</a:t>
            </a:r>
            <a:r>
              <a:rPr b="1" lang="en-US" sz="1600">
                <a:latin typeface="Times New Roman"/>
                <a:ea typeface="Times New Roman"/>
                <a:cs typeface="Times New Roman"/>
                <a:sym typeface="Times New Roman"/>
              </a:rPr>
              <a:t>index</a:t>
            </a:r>
            <a:r>
              <a:rPr lang="en-US" sz="1600">
                <a:latin typeface="Times New Roman"/>
                <a:ea typeface="Times New Roman"/>
                <a:cs typeface="Times New Roman"/>
                <a:sym typeface="Times New Roman"/>
              </a:rPr>
              <a:t> cao hơn sẽ nằm trên, ngược lại sẽ nằm dưới, giá trị mặc định </a:t>
            </a:r>
            <a:r>
              <a:rPr b="1" lang="en-US" sz="1600">
                <a:latin typeface="Times New Roman"/>
                <a:ea typeface="Times New Roman"/>
                <a:cs typeface="Times New Roman"/>
                <a:sym typeface="Times New Roman"/>
              </a:rPr>
              <a:t>là</a:t>
            </a:r>
            <a:r>
              <a:rPr lang="en-US" sz="1600">
                <a:latin typeface="Times New Roman"/>
                <a:ea typeface="Times New Roman"/>
                <a:cs typeface="Times New Roman"/>
                <a:sym typeface="Times New Roman"/>
              </a:rPr>
              <a:t> 0.</a:t>
            </a:r>
            <a:endParaRPr sz="16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312" name="Google Shape;312;p28"/>
          <p:cNvSpPr txBox="1"/>
          <p:nvPr>
            <p:ph type="title"/>
          </p:nvPr>
        </p:nvSpPr>
        <p:spPr>
          <a:xfrm>
            <a:off x="457200" y="338328"/>
            <a:ext cx="8229600" cy="728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Position trong css</a:t>
            </a:r>
            <a:endParaRPr sz="3959"/>
          </a:p>
        </p:txBody>
      </p:sp>
      <p:graphicFrame>
        <p:nvGraphicFramePr>
          <p:cNvPr id="313" name="Google Shape;313;p28"/>
          <p:cNvGraphicFramePr/>
          <p:nvPr/>
        </p:nvGraphicFramePr>
        <p:xfrm>
          <a:off x="381000" y="2209800"/>
          <a:ext cx="3000000" cy="3000000"/>
        </p:xfrm>
        <a:graphic>
          <a:graphicData uri="http://schemas.openxmlformats.org/drawingml/2006/table">
            <a:tbl>
              <a:tblPr bandRow="1" firstRow="1">
                <a:noFill/>
                <a:tableStyleId>{701C2AEB-64BA-47D5-99B0-F93E3D3B4E2A}</a:tableStyleId>
              </a:tblPr>
              <a:tblGrid>
                <a:gridCol w="2032000"/>
                <a:gridCol w="6502400"/>
              </a:tblGrid>
              <a:tr h="32172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Giá</a:t>
                      </a:r>
                      <a:r>
                        <a:rPr lang="en-US" sz="1800">
                          <a:latin typeface="Times New Roman"/>
                          <a:ea typeface="Times New Roman"/>
                          <a:cs typeface="Times New Roman"/>
                          <a:sym typeface="Times New Roman"/>
                        </a:rPr>
                        <a:t> trị</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Mô</a:t>
                      </a:r>
                      <a:r>
                        <a:rPr lang="en-US" sz="1800">
                          <a:latin typeface="Times New Roman"/>
                          <a:ea typeface="Times New Roman"/>
                          <a:cs typeface="Times New Roman"/>
                          <a:sym typeface="Times New Roman"/>
                        </a:rPr>
                        <a:t> tả</a:t>
                      </a:r>
                      <a:endParaRPr sz="1800">
                        <a:latin typeface="Times New Roman"/>
                        <a:ea typeface="Times New Roman"/>
                        <a:cs typeface="Times New Roman"/>
                        <a:sym typeface="Times New Roman"/>
                      </a:endParaRPr>
                    </a:p>
                  </a:txBody>
                  <a:tcPr marT="45725" marB="45725" marR="91450" marL="91450"/>
                </a:tc>
              </a:tr>
              <a:tr h="8043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relative</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Dùng để thiết lập một phần tử sử dụng các thuộc tính position</a:t>
                      </a:r>
                      <a:r>
                        <a:rPr b="0" i="0" lang="en-US" sz="1800">
                          <a:solidFill>
                            <a:schemeClr val="dk1"/>
                          </a:solidFill>
                          <a:latin typeface="Times New Roman"/>
                          <a:ea typeface="Times New Roman"/>
                          <a:cs typeface="Times New Roman"/>
                          <a:sym typeface="Times New Roman"/>
                        </a:rPr>
                        <a:t> </a:t>
                      </a:r>
                      <a:r>
                        <a:rPr b="0" i="0" lang="en-US" sz="1800">
                          <a:solidFill>
                            <a:schemeClr val="dk1"/>
                          </a:solidFill>
                          <a:latin typeface="Times New Roman"/>
                          <a:ea typeface="Times New Roman"/>
                          <a:cs typeface="Times New Roman"/>
                          <a:sym typeface="Times New Roman"/>
                        </a:rPr>
                        <a:t>mà không làm ảnh hưởng đến việc hiển thị ban đầu.</a:t>
                      </a:r>
                      <a:endParaRPr sz="1800">
                        <a:latin typeface="Times New Roman"/>
                        <a:ea typeface="Times New Roman"/>
                        <a:cs typeface="Times New Roman"/>
                        <a:sym typeface="Times New Roman"/>
                      </a:endParaRPr>
                    </a:p>
                  </a:txBody>
                  <a:tcPr marT="45725" marB="45725" marR="91450" marL="91450"/>
                </a:tc>
              </a:tr>
              <a:tr h="8043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absolute</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a:solidFill>
                            <a:schemeClr val="dk1"/>
                          </a:solidFill>
                          <a:latin typeface="Times New Roman"/>
                          <a:ea typeface="Times New Roman"/>
                          <a:cs typeface="Times New Roman"/>
                          <a:sym typeface="Times New Roman"/>
                        </a:rPr>
                        <a:t>Dùng để thiết lập vị trí của một phần tử nhưng nó sẽ luôn nằm trong một phần tử mẹ đang là relative . Định vị trí tuyệt đối cho thành phần theo thành phần bao ngoài </a:t>
                      </a:r>
                      <a:endParaRPr sz="1800">
                        <a:latin typeface="Times New Roman"/>
                        <a:ea typeface="Times New Roman"/>
                        <a:cs typeface="Times New Roman"/>
                        <a:sym typeface="Times New Roman"/>
                      </a:endParaRPr>
                    </a:p>
                  </a:txBody>
                  <a:tcPr marT="45725" marB="45725" marR="91450" marL="91450"/>
                </a:tc>
              </a:tr>
              <a:tr h="3217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fixed</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Hiển thị luôn đi theo trình duyệt khi cuộn trang.</a:t>
                      </a:r>
                      <a:endParaRPr sz="1800">
                        <a:latin typeface="Times New Roman"/>
                        <a:ea typeface="Times New Roman"/>
                        <a:cs typeface="Times New Roman"/>
                        <a:sym typeface="Times New Roman"/>
                      </a:endParaRPr>
                    </a:p>
                  </a:txBody>
                  <a:tcPr marT="45725" marB="45725" marR="91450" marL="91450"/>
                </a:tc>
              </a:tr>
              <a:tr h="3217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static</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Đưa phần tử về hiển thị theo kiểu mặc định.</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idx="1" type="body"/>
          </p:nvPr>
        </p:nvSpPr>
        <p:spPr>
          <a:xfrm>
            <a:off x="228600" y="1905000"/>
            <a:ext cx="8686799" cy="4221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Thuộc tính overflow xác định điều gì sẽ xảy ra nếu một thành phần box tràn nội dung.</a:t>
            </a:r>
            <a:endParaRPr/>
          </a:p>
          <a:p>
            <a:pPr indent="-274320" lvl="0" marL="274320" rtl="0" algn="l">
              <a:spcBef>
                <a:spcPts val="360"/>
              </a:spcBef>
              <a:spcAft>
                <a:spcPts val="0"/>
              </a:spcAft>
              <a:buSzPts val="1800"/>
              <a:buChar char="*"/>
            </a:pP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
        <p:nvSpPr>
          <p:cNvPr id="319" name="Google Shape;319;p2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Overflow trong css</a:t>
            </a:r>
            <a:endParaRPr/>
          </a:p>
        </p:txBody>
      </p:sp>
      <p:graphicFrame>
        <p:nvGraphicFramePr>
          <p:cNvPr id="320" name="Google Shape;320;p29"/>
          <p:cNvGraphicFramePr/>
          <p:nvPr/>
        </p:nvGraphicFramePr>
        <p:xfrm>
          <a:off x="609600" y="2667000"/>
          <a:ext cx="3000000" cy="3000000"/>
        </p:xfrm>
        <a:graphic>
          <a:graphicData uri="http://schemas.openxmlformats.org/drawingml/2006/table">
            <a:tbl>
              <a:tblPr bandRow="1" firstRow="1">
                <a:noFill/>
                <a:tableStyleId>{701C2AEB-64BA-47D5-99B0-F93E3D3B4E2A}</a:tableStyleId>
              </a:tblPr>
              <a:tblGrid>
                <a:gridCol w="1524000"/>
                <a:gridCol w="1524000"/>
                <a:gridCol w="5181600"/>
              </a:tblGrid>
              <a:tr h="370850">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Thuộc</a:t>
                      </a:r>
                      <a:r>
                        <a:rPr lang="en-US" sz="1400">
                          <a:latin typeface="Times New Roman"/>
                          <a:ea typeface="Times New Roman"/>
                          <a:cs typeface="Times New Roman"/>
                          <a:sym typeface="Times New Roman"/>
                        </a:rPr>
                        <a:t> tính</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Giá</a:t>
                      </a:r>
                      <a:r>
                        <a:rPr lang="en-US" sz="1400">
                          <a:latin typeface="Times New Roman"/>
                          <a:ea typeface="Times New Roman"/>
                          <a:cs typeface="Times New Roman"/>
                          <a:sym typeface="Times New Roman"/>
                        </a:rPr>
                        <a:t> trị</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400">
                          <a:latin typeface="Times New Roman"/>
                          <a:ea typeface="Times New Roman"/>
                          <a:cs typeface="Times New Roman"/>
                          <a:sym typeface="Times New Roman"/>
                        </a:rPr>
                        <a:t>Mô</a:t>
                      </a:r>
                      <a:r>
                        <a:rPr lang="en-US" sz="1400">
                          <a:latin typeface="Times New Roman"/>
                          <a:ea typeface="Times New Roman"/>
                          <a:cs typeface="Times New Roman"/>
                          <a:sym typeface="Times New Roman"/>
                        </a:rPr>
                        <a:t> tả</a:t>
                      </a:r>
                      <a:endParaRPr sz="1400">
                        <a:latin typeface="Times New Roman"/>
                        <a:ea typeface="Times New Roman"/>
                        <a:cs typeface="Times New Roman"/>
                        <a:sym typeface="Times New Roman"/>
                      </a:endParaRPr>
                    </a:p>
                  </a:txBody>
                  <a:tcPr marT="45725" marB="45725" marR="91450" marL="91450"/>
                </a:tc>
              </a:tr>
              <a:tr h="370850">
                <a:tc rowSpan="4">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overflow</a:t>
                      </a:r>
                      <a:endParaRPr/>
                    </a:p>
                  </a:txBody>
                  <a:tcPr marT="45725" marB="45725" marR="91450" marL="91450"/>
                </a:tc>
                <a:tc>
                  <a:txBody>
                    <a:bodyPr/>
                    <a:lstStyle/>
                    <a:p>
                      <a:pPr indent="0" lvl="0" marL="0" marR="0" rtl="0" algn="l">
                        <a:spcBef>
                          <a:spcPts val="0"/>
                        </a:spcBef>
                        <a:spcAft>
                          <a:spcPts val="0"/>
                        </a:spcAft>
                        <a:buNone/>
                      </a:pPr>
                      <a:r>
                        <a:rPr b="0" i="0" lang="en-US" sz="1400" u="sng"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visible</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chiều cao của box không đủ chứa text, thì text vẫn hiển thị tràn qua box, đây là mặc định.</a:t>
                      </a:r>
                      <a:endParaRPr sz="14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0" i="0" lang="en-US" sz="1400" u="sng"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hidden</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chiều cao của box không đủ chứa text, thì text bị tràn sẽ được dấu đi.</a:t>
                      </a:r>
                      <a:endParaRPr sz="14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0" i="0" lang="en-US" sz="1400" u="sng"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scroll</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chiều cao của box không đủ chứa text, thì text bị tràn sẽ được dấu đi và xuất hiện thanh scroll, khi cuộn sẽ hiển thị text.</a:t>
                      </a:r>
                      <a:endParaRPr b="0" i="0"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sử dụng thành phần này sẽ xuất hiện cả thanh scroll ngang và dọc.</a:t>
                      </a:r>
                      <a:endParaRPr sz="14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0" i="0" lang="en-US" sz="1400" u="sng" strike="noStrike">
                          <a:solidFill>
                            <a:schemeClr val="dk1"/>
                          </a:solidFill>
                          <a:latin typeface="Times New Roman"/>
                          <a:ea typeface="Times New Roman"/>
                          <a:cs typeface="Times New Roman"/>
                          <a:sym typeface="Times New Roman"/>
                          <a:hlinkClick r:id="rId6">
                            <a:extLst>
                              <a:ext uri="{A12FA001-AC4F-418D-AE19-62706E023703}">
                                <ahyp:hlinkClr val="tx"/>
                              </a:ext>
                            </a:extLst>
                          </a:hlinkClick>
                        </a:rPr>
                        <a:t>auto</a:t>
                      </a:r>
                      <a:endParaRPr sz="1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chiều cao của box không đủ chứa text, thì thanh scroll sẽ tự động hiển thị.</a:t>
                      </a:r>
                      <a:endParaRPr b="0" i="0"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Khi sử dụng thành phần này sẽ xuất hiện thanh scroll dọc.</a:t>
                      </a:r>
                      <a:endParaRPr sz="14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idx="1" type="body"/>
          </p:nvPr>
        </p:nvSpPr>
        <p:spPr>
          <a:xfrm>
            <a:off x="228600" y="2057400"/>
            <a:ext cx="8686799" cy="40687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latin typeface="Times New Roman"/>
                <a:ea typeface="Times New Roman"/>
                <a:cs typeface="Times New Roman"/>
                <a:sym typeface="Times New Roman"/>
              </a:rPr>
              <a:t>Gồm 3 thành phần :  </a:t>
            </a:r>
            <a:r>
              <a:rPr b="1" lang="en-US">
                <a:latin typeface="Times New Roman"/>
                <a:ea typeface="Times New Roman"/>
                <a:cs typeface="Times New Roman"/>
                <a:sym typeface="Times New Roman"/>
              </a:rPr>
              <a:t>selector(bộ chọn) , thuộc tính(property) , giá trị (value).</a:t>
            </a:r>
            <a:endParaRPr/>
          </a:p>
          <a:p>
            <a:pPr indent="-274320" lvl="0" marL="274320" rtl="0" algn="l">
              <a:spcBef>
                <a:spcPts val="480"/>
              </a:spcBef>
              <a:spcAft>
                <a:spcPts val="0"/>
              </a:spcAft>
              <a:buSzPts val="2400"/>
              <a:buChar char="*"/>
            </a:pPr>
            <a:r>
              <a:rPr b="1" lang="en-US">
                <a:latin typeface="Times New Roman"/>
                <a:ea typeface="Times New Roman"/>
                <a:cs typeface="Times New Roman"/>
                <a:sym typeface="Times New Roman"/>
              </a:rPr>
              <a:t>Cú pháp : </a:t>
            </a:r>
            <a:endParaRPr/>
          </a:p>
        </p:txBody>
      </p:sp>
      <p:sp>
        <p:nvSpPr>
          <p:cNvPr id="150" name="Google Shape;150;p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Cú pháp CSS</a:t>
            </a:r>
            <a:endParaRPr/>
          </a:p>
        </p:txBody>
      </p:sp>
      <p:pic>
        <p:nvPicPr>
          <p:cNvPr id="151" name="Google Shape;151;p3"/>
          <p:cNvPicPr preferRelativeResize="0"/>
          <p:nvPr/>
        </p:nvPicPr>
        <p:blipFill rotWithShape="1">
          <a:blip r:embed="rId3">
            <a:alphaModFix/>
          </a:blip>
          <a:srcRect b="0" l="0" r="0" t="0"/>
          <a:stretch/>
        </p:blipFill>
        <p:spPr>
          <a:xfrm>
            <a:off x="1752600" y="2819400"/>
            <a:ext cx="7086600" cy="3886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idx="1" type="body"/>
          </p:nvPr>
        </p:nvSpPr>
        <p:spPr>
          <a:xfrm>
            <a:off x="228600" y="1295400"/>
            <a:ext cx="8686799" cy="4525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00"/>
              <a:buChar char="*"/>
            </a:pPr>
            <a:r>
              <a:rPr b="1" lang="en-US" sz="1600">
                <a:latin typeface="Times New Roman"/>
                <a:ea typeface="Times New Roman"/>
                <a:cs typeface="Times New Roman"/>
                <a:sym typeface="Times New Roman"/>
              </a:rPr>
              <a:t>3/ Gradients: </a:t>
            </a:r>
            <a:r>
              <a:rPr lang="en-US" sz="1600">
                <a:latin typeface="Times New Roman"/>
                <a:ea typeface="Times New Roman"/>
                <a:cs typeface="Times New Roman"/>
                <a:sym typeface="Times New Roman"/>
              </a:rPr>
              <a:t>chúng ta có thể tạo màu sắc cho background theo biên độ giảm dần.</a:t>
            </a:r>
            <a:endParaRPr b="1" sz="1600">
              <a:latin typeface="Times New Roman"/>
              <a:ea typeface="Times New Roman"/>
              <a:cs typeface="Times New Roman"/>
              <a:sym typeface="Times New Roman"/>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Linear Gradients (Kéo theo các vị trí lên, xuống, trái, phải, đường chéo)</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Cú pháp : </a:t>
            </a:r>
            <a:r>
              <a:rPr b="1" lang="en-US" sz="1600">
                <a:latin typeface="Times New Roman"/>
                <a:ea typeface="Times New Roman"/>
                <a:cs typeface="Times New Roman"/>
                <a:sym typeface="Times New Roman"/>
              </a:rPr>
              <a:t>background : linear-gradient(direction, color1, color2, color3, color4, ...)</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Trong đó </a:t>
            </a:r>
            <a:r>
              <a:rPr b="1" lang="en-US" sz="1600">
                <a:latin typeface="Times New Roman"/>
                <a:ea typeface="Times New Roman"/>
                <a:cs typeface="Times New Roman"/>
                <a:sym typeface="Times New Roman"/>
              </a:rPr>
              <a:t>direction</a:t>
            </a:r>
            <a:r>
              <a:rPr lang="en-US" sz="1600">
                <a:latin typeface="Times New Roman"/>
                <a:ea typeface="Times New Roman"/>
                <a:cs typeface="Times New Roman"/>
                <a:sym typeface="Times New Roman"/>
              </a:rPr>
              <a:t> gồm các giá trị: </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Giá trị đơn </a:t>
            </a:r>
            <a:r>
              <a:rPr b="1" lang="en-US" sz="1600">
                <a:latin typeface="Times New Roman"/>
                <a:ea typeface="Times New Roman"/>
                <a:cs typeface="Times New Roman"/>
                <a:sym typeface="Times New Roman"/>
              </a:rPr>
              <a:t>top</a:t>
            </a:r>
            <a:r>
              <a:rPr lang="en-US" sz="1600">
                <a:latin typeface="Times New Roman"/>
                <a:ea typeface="Times New Roman"/>
                <a:cs typeface="Times New Roman"/>
                <a:sym typeface="Times New Roman"/>
              </a:rPr>
              <a:t> hoặc </a:t>
            </a:r>
            <a:r>
              <a:rPr b="1" lang="en-US" sz="1600">
                <a:latin typeface="Times New Roman"/>
                <a:ea typeface="Times New Roman"/>
                <a:cs typeface="Times New Roman"/>
                <a:sym typeface="Times New Roman"/>
              </a:rPr>
              <a:t>left</a:t>
            </a:r>
            <a:r>
              <a:rPr lang="en-US" sz="1600">
                <a:latin typeface="Times New Roman"/>
                <a:ea typeface="Times New Roman"/>
                <a:cs typeface="Times New Roman"/>
                <a:sym typeface="Times New Roman"/>
              </a:rPr>
              <a:t> hoặc </a:t>
            </a:r>
            <a:r>
              <a:rPr b="1" lang="en-US" sz="1600">
                <a:latin typeface="Times New Roman"/>
                <a:ea typeface="Times New Roman"/>
                <a:cs typeface="Times New Roman"/>
                <a:sym typeface="Times New Roman"/>
              </a:rPr>
              <a:t>right</a:t>
            </a:r>
            <a:r>
              <a:rPr lang="en-US" sz="1600">
                <a:latin typeface="Times New Roman"/>
                <a:ea typeface="Times New Roman"/>
                <a:cs typeface="Times New Roman"/>
                <a:sym typeface="Times New Roman"/>
              </a:rPr>
              <a:t> hoặc </a:t>
            </a:r>
            <a:r>
              <a:rPr b="1" lang="en-US" sz="1600">
                <a:latin typeface="Times New Roman"/>
                <a:ea typeface="Times New Roman"/>
                <a:cs typeface="Times New Roman"/>
                <a:sym typeface="Times New Roman"/>
              </a:rPr>
              <a:t>bottom</a:t>
            </a:r>
            <a:r>
              <a:rPr lang="en-US" sz="1600">
                <a:latin typeface="Times New Roman"/>
                <a:ea typeface="Times New Roman"/>
                <a:cs typeface="Times New Roman"/>
                <a:sym typeface="Times New Roman"/>
              </a:rPr>
              <a:t> thì nó sẽ kéo theo cạnh đối diện</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Giá trị đôi (</a:t>
            </a:r>
            <a:r>
              <a:rPr b="1" lang="en-US" sz="1600">
                <a:latin typeface="Times New Roman"/>
                <a:ea typeface="Times New Roman"/>
                <a:cs typeface="Times New Roman"/>
                <a:sym typeface="Times New Roman"/>
              </a:rPr>
              <a:t>to</a:t>
            </a: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top left</a:t>
            </a:r>
            <a:r>
              <a:rPr lang="en-US" sz="1600">
                <a:latin typeface="Times New Roman"/>
                <a:ea typeface="Times New Roman"/>
                <a:cs typeface="Times New Roman"/>
                <a:sym typeface="Times New Roman"/>
              </a:rPr>
              <a:t>) hoặc (</a:t>
            </a:r>
            <a:r>
              <a:rPr b="1" lang="en-US" sz="1600">
                <a:latin typeface="Times New Roman"/>
                <a:ea typeface="Times New Roman"/>
                <a:cs typeface="Times New Roman"/>
                <a:sym typeface="Times New Roman"/>
              </a:rPr>
              <a:t>to</a:t>
            </a: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left right</a:t>
            </a:r>
            <a:r>
              <a:rPr lang="en-US" sz="1600">
                <a:latin typeface="Times New Roman"/>
                <a:ea typeface="Times New Roman"/>
                <a:cs typeface="Times New Roman"/>
                <a:sym typeface="Times New Roman"/>
              </a:rPr>
              <a:t>) nếu bạn muốn chỉ rõ kéo từ cạnh nào sang cạnh nào (</a:t>
            </a:r>
            <a:r>
              <a:rPr i="1" lang="en-US" sz="1600">
                <a:latin typeface="Times New Roman"/>
                <a:ea typeface="Times New Roman"/>
                <a:cs typeface="Times New Roman"/>
                <a:sym typeface="Times New Roman"/>
              </a:rPr>
              <a:t>tức là đường chéo</a:t>
            </a: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Nếu ta không truyền direction thì theo mặc định nó sẽ có giá trị </a:t>
            </a:r>
            <a:r>
              <a:rPr b="1" lang="en-US" sz="1600">
                <a:latin typeface="Times New Roman"/>
                <a:ea typeface="Times New Roman"/>
                <a:cs typeface="Times New Roman"/>
                <a:sym typeface="Times New Roman"/>
              </a:rPr>
              <a:t>top</a:t>
            </a:r>
            <a:r>
              <a:rPr lang="en-US" sz="1600">
                <a:latin typeface="Times New Roman"/>
                <a:ea typeface="Times New Roman"/>
                <a:cs typeface="Times New Roman"/>
                <a:sym typeface="Times New Roman"/>
              </a:rPr>
              <a:t> (</a:t>
            </a:r>
            <a:r>
              <a:rPr i="1" lang="en-US" sz="1600">
                <a:latin typeface="Times New Roman"/>
                <a:ea typeface="Times New Roman"/>
                <a:cs typeface="Times New Roman"/>
                <a:sym typeface="Times New Roman"/>
              </a:rPr>
              <a:t>tức là </a:t>
            </a:r>
            <a:r>
              <a:rPr b="1" i="1" lang="en-US" sz="1600">
                <a:latin typeface="Times New Roman"/>
                <a:ea typeface="Times New Roman"/>
                <a:cs typeface="Times New Roman"/>
                <a:sym typeface="Times New Roman"/>
              </a:rPr>
              <a:t>top - bottom</a:t>
            </a: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Sử dụng Angles: </a:t>
            </a:r>
            <a:r>
              <a:rPr lang="en-US" sz="1600">
                <a:latin typeface="Times New Roman"/>
                <a:ea typeface="Times New Roman"/>
                <a:cs typeface="Times New Roman"/>
                <a:sym typeface="Times New Roman"/>
              </a:rPr>
              <a:t>background: linear-gradient(angle, color-stop1, color-stop2);</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Trong đó Angle là góc xá định giữa đường ngang và đường Gradient đi ngược chiều của kim đồng hồ. Hay nói cách khác 0deg sẽ tạo bottom to top Gradient, 90deg sẽ tạo left to right Gradient.</a:t>
            </a:r>
            <a:endParaRPr sz="1600">
              <a:latin typeface="Times New Roman"/>
              <a:ea typeface="Times New Roman"/>
              <a:cs typeface="Times New Roman"/>
              <a:sym typeface="Times New Roman"/>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Sử dụng nhiều màu: </a:t>
            </a:r>
            <a:r>
              <a:rPr lang="en-US" sz="1600">
                <a:latin typeface="Times New Roman"/>
                <a:ea typeface="Times New Roman"/>
                <a:cs typeface="Times New Roman"/>
                <a:sym typeface="Times New Roman"/>
              </a:rPr>
              <a:t>Nếu bạn muốn trộn nhiều màu với nhau thì chỉ việc bổ sung màu vào thuộc tính Gradient, nhưng bạn phải lưu ý rằng thứ tự màu phải được sắp xếp cho đúng nhé.</a:t>
            </a:r>
            <a:endParaRPr sz="1600">
              <a:latin typeface="Times New Roman"/>
              <a:ea typeface="Times New Roman"/>
              <a:cs typeface="Times New Roman"/>
              <a:sym typeface="Times New Roman"/>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Sử dụng Transparency</a:t>
            </a:r>
            <a:r>
              <a:rPr lang="en-US" sz="1600">
                <a:latin typeface="Times New Roman"/>
                <a:ea typeface="Times New Roman"/>
                <a:cs typeface="Times New Roman"/>
                <a:sym typeface="Times New Roman"/>
              </a:rPr>
              <a:t> chúng ta đã học cách sử dụng  RGBA Color, vậy thì chúng ta cũng có thể kết hợp nó trong Gradient để tạo độ trong suốt.</a:t>
            </a:r>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p:txBody>
      </p:sp>
      <p:sp>
        <p:nvSpPr>
          <p:cNvPr id="326" name="Google Shape;326;p32"/>
          <p:cNvSpPr txBox="1"/>
          <p:nvPr>
            <p:ph type="title"/>
          </p:nvPr>
        </p:nvSpPr>
        <p:spPr>
          <a:xfrm>
            <a:off x="457200" y="338328"/>
            <a:ext cx="8229600" cy="576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0" name="Shape 330"/>
        <p:cNvGrpSpPr/>
        <p:nvPr/>
      </p:nvGrpSpPr>
      <p:grpSpPr>
        <a:xfrm>
          <a:off x="0" y="0"/>
          <a:ext cx="0" cy="0"/>
          <a:chOff x="0" y="0"/>
          <a:chExt cx="0" cy="0"/>
        </a:xfrm>
      </p:grpSpPr>
      <p:sp>
        <p:nvSpPr>
          <p:cNvPr id="331" name="Google Shape;331;p30"/>
          <p:cNvSpPr txBox="1"/>
          <p:nvPr>
            <p:ph idx="1" type="body"/>
          </p:nvPr>
        </p:nvSpPr>
        <p:spPr>
          <a:xfrm>
            <a:off x="228600" y="1219200"/>
            <a:ext cx="8686799" cy="49069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00"/>
              <a:buChar char="*"/>
            </a:pPr>
            <a:r>
              <a:rPr lang="en-US" sz="1600">
                <a:latin typeface="Times New Roman"/>
                <a:ea typeface="Times New Roman"/>
                <a:cs typeface="Times New Roman"/>
                <a:sym typeface="Times New Roman"/>
              </a:rPr>
              <a:t>1/ @media : </a:t>
            </a:r>
            <a:r>
              <a:rPr b="1" i="1" lang="en-US" sz="1600">
                <a:latin typeface="Times New Roman"/>
                <a:ea typeface="Times New Roman"/>
                <a:cs typeface="Times New Roman"/>
                <a:sym typeface="Times New Roman"/>
              </a:rPr>
              <a:t>giúp responesive website chạy đa nền tảng trên mọi thiết bị di động.</a:t>
            </a:r>
            <a:endParaRPr/>
          </a:p>
          <a:p>
            <a:pPr indent="-274320" lvl="0" marL="274320" rtl="0" algn="l">
              <a:spcBef>
                <a:spcPts val="360"/>
              </a:spcBef>
              <a:spcAft>
                <a:spcPts val="0"/>
              </a:spcAft>
              <a:buSzPts val="1600"/>
              <a:buChar char="*"/>
            </a:pPr>
            <a:r>
              <a:rPr lang="en-US" sz="1600">
                <a:latin typeface="Times New Roman"/>
                <a:ea typeface="Times New Roman"/>
                <a:cs typeface="Times New Roman"/>
                <a:sym typeface="Times New Roman"/>
              </a:rPr>
              <a:t>Cú pháp :  </a:t>
            </a:r>
            <a:r>
              <a:rPr b="1" lang="en-US" sz="1800">
                <a:latin typeface="Times New Roman"/>
                <a:ea typeface="Times New Roman"/>
                <a:cs typeface="Times New Roman"/>
                <a:sym typeface="Times New Roman"/>
              </a:rPr>
              <a:t>@media not|only mediatype and (media feature) {CSS-Code;}</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Luôn nhớ thêm thẻ </a:t>
            </a:r>
            <a:r>
              <a:rPr b="1" lang="en-US" sz="1600"/>
              <a:t>&lt;meta name="viewport" content="width=device-width, initial-scale=1.0"&gt;</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meta viewport nghĩa là một thẻ thiết lập cho trình duyệt hiển thị tương ứng với kích thước màn hình. Chẳng hạn như ví dụ trên, có nghĩa là sẽ thiết lập trình duyệt hiển thị cố định và tương ứng trên tất cả các thiết bị dựa vào chiều rộng của thiết bị (device-width) và không cho phép người dùng phóng to (thiết lập initial-scale với giá trị cố định là 1).</a:t>
            </a:r>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Giải thích cú pháp :</a:t>
            </a:r>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mediatype : </a:t>
            </a:r>
            <a:r>
              <a:rPr lang="en-US" sz="1600">
                <a:latin typeface="Times New Roman"/>
                <a:ea typeface="Times New Roman"/>
                <a:cs typeface="Times New Roman"/>
                <a:sym typeface="Times New Roman"/>
              </a:rPr>
              <a:t>nhận các giá trị : </a:t>
            </a:r>
            <a:r>
              <a:rPr b="1" lang="en-US" sz="1600">
                <a:latin typeface="Times New Roman"/>
                <a:ea typeface="Times New Roman"/>
                <a:cs typeface="Times New Roman"/>
                <a:sym typeface="Times New Roman"/>
              </a:rPr>
              <a:t>all</a:t>
            </a:r>
            <a:r>
              <a:rPr lang="en-US" sz="1600">
                <a:latin typeface="Times New Roman"/>
                <a:ea typeface="Times New Roman"/>
                <a:cs typeface="Times New Roman"/>
                <a:sym typeface="Times New Roman"/>
              </a:rPr>
              <a:t> cho mọi người thiết bị, </a:t>
            </a:r>
            <a:r>
              <a:rPr b="1" lang="en-US" sz="1600">
                <a:latin typeface="Times New Roman"/>
                <a:ea typeface="Times New Roman"/>
                <a:cs typeface="Times New Roman"/>
                <a:sym typeface="Times New Roman"/>
              </a:rPr>
              <a:t>print</a:t>
            </a:r>
            <a:r>
              <a:rPr lang="en-US" sz="1600">
                <a:latin typeface="Times New Roman"/>
                <a:ea typeface="Times New Roman"/>
                <a:cs typeface="Times New Roman"/>
                <a:sym typeface="Times New Roman"/>
              </a:rPr>
              <a:t> dành cho máy in, </a:t>
            </a:r>
            <a:r>
              <a:rPr b="1" lang="en-US" sz="1600">
                <a:latin typeface="Times New Roman"/>
                <a:ea typeface="Times New Roman"/>
                <a:cs typeface="Times New Roman"/>
                <a:sym typeface="Times New Roman"/>
              </a:rPr>
              <a:t>screen </a:t>
            </a:r>
            <a:r>
              <a:rPr lang="en-US" sz="1600">
                <a:latin typeface="Times New Roman"/>
                <a:ea typeface="Times New Roman"/>
                <a:cs typeface="Times New Roman"/>
                <a:sym typeface="Times New Roman"/>
              </a:rPr>
              <a:t>dành cho các thiết bị smartphone.</a:t>
            </a:r>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media feature : </a:t>
            </a:r>
            <a:r>
              <a:rPr lang="en-US" sz="1600">
                <a:latin typeface="Times New Roman"/>
                <a:ea typeface="Times New Roman"/>
                <a:cs typeface="Times New Roman"/>
                <a:sym typeface="Times New Roman"/>
              </a:rPr>
              <a:t>nhận các giá trị : </a:t>
            </a:r>
            <a:r>
              <a:rPr b="1" lang="en-US" sz="1600">
                <a:latin typeface="Times New Roman"/>
                <a:ea typeface="Times New Roman"/>
                <a:cs typeface="Times New Roman"/>
                <a:sym typeface="Times New Roman"/>
              </a:rPr>
              <a:t>max-width</a:t>
            </a:r>
            <a:r>
              <a:rPr lang="en-US" sz="1600">
                <a:latin typeface="Times New Roman"/>
                <a:ea typeface="Times New Roman"/>
                <a:cs typeface="Times New Roman"/>
                <a:sym typeface="Times New Roman"/>
              </a:rPr>
              <a:t>: Chiều rộng tối đa của viewport, </a:t>
            </a:r>
            <a:r>
              <a:rPr b="1" lang="en-US" sz="1600">
                <a:latin typeface="Times New Roman"/>
                <a:ea typeface="Times New Roman"/>
                <a:cs typeface="Times New Roman"/>
                <a:sym typeface="Times New Roman"/>
              </a:rPr>
              <a:t>min-width</a:t>
            </a:r>
            <a:r>
              <a:rPr lang="en-US" sz="1600">
                <a:latin typeface="Times New Roman"/>
                <a:ea typeface="Times New Roman"/>
                <a:cs typeface="Times New Roman"/>
                <a:sym typeface="Times New Roman"/>
              </a:rPr>
              <a:t>: Chiều rộng tối thiểu của viewport, </a:t>
            </a:r>
            <a:r>
              <a:rPr b="1" lang="en-US" sz="1600">
                <a:latin typeface="Times New Roman"/>
                <a:ea typeface="Times New Roman"/>
                <a:cs typeface="Times New Roman"/>
                <a:sym typeface="Times New Roman"/>
              </a:rPr>
              <a:t>max-height</a:t>
            </a:r>
            <a:r>
              <a:rPr lang="en-US" sz="1600">
                <a:latin typeface="Times New Roman"/>
                <a:ea typeface="Times New Roman"/>
                <a:cs typeface="Times New Roman"/>
                <a:sym typeface="Times New Roman"/>
              </a:rPr>
              <a:t>: Chiều cao tối đa của viewport, </a:t>
            </a:r>
            <a:r>
              <a:rPr b="1" lang="en-US" sz="1600">
                <a:latin typeface="Times New Roman"/>
                <a:ea typeface="Times New Roman"/>
                <a:cs typeface="Times New Roman"/>
                <a:sym typeface="Times New Roman"/>
              </a:rPr>
              <a:t>min-height</a:t>
            </a:r>
            <a:r>
              <a:rPr lang="en-US" sz="1600">
                <a:latin typeface="Times New Roman"/>
                <a:ea typeface="Times New Roman"/>
                <a:cs typeface="Times New Roman"/>
                <a:sym typeface="Times New Roman"/>
              </a:rPr>
              <a:t>: Chiều cao tối thiểu của viewport và còn nhiều giá trị khác nhưng thông thường 4 giá trị này được sử dụng nhiều nhất khi lập trình css responesive.</a:t>
            </a:r>
            <a:endParaRPr/>
          </a:p>
          <a:p>
            <a:pPr indent="-172720" lvl="0" marL="274320" rtl="0" algn="l">
              <a:spcBef>
                <a:spcPts val="320"/>
              </a:spcBef>
              <a:spcAft>
                <a:spcPts val="0"/>
              </a:spcAft>
              <a:buSzPts val="1600"/>
              <a:buNone/>
            </a:pPr>
            <a:r>
              <a:t/>
            </a:r>
            <a:endParaRPr sz="1600"/>
          </a:p>
          <a:p>
            <a:pPr indent="-172720" lvl="0" marL="274320" rtl="0" algn="l">
              <a:spcBef>
                <a:spcPts val="320"/>
              </a:spcBef>
              <a:spcAft>
                <a:spcPts val="0"/>
              </a:spcAft>
              <a:buSzPts val="1600"/>
              <a:buNone/>
            </a:pPr>
            <a:r>
              <a:t/>
            </a:r>
            <a:endParaRPr sz="1600"/>
          </a:p>
          <a:p>
            <a:pPr indent="-172720" lvl="0" marL="274320" rtl="0" algn="l">
              <a:spcBef>
                <a:spcPts val="320"/>
              </a:spcBef>
              <a:spcAft>
                <a:spcPts val="0"/>
              </a:spcAft>
              <a:buSzPts val="1600"/>
              <a:buNone/>
            </a:pPr>
            <a:r>
              <a:t/>
            </a:r>
            <a:endParaRPr sz="1600"/>
          </a:p>
          <a:p>
            <a:pPr indent="-172720" lvl="0" marL="274320" rtl="0" algn="l">
              <a:spcBef>
                <a:spcPts val="320"/>
              </a:spcBef>
              <a:spcAft>
                <a:spcPts val="0"/>
              </a:spcAft>
              <a:buSzPts val="1600"/>
              <a:buNone/>
            </a:pPr>
            <a:r>
              <a:t/>
            </a:r>
            <a:endParaRPr b="1"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sz="1600">
              <a:latin typeface="Times New Roman"/>
              <a:ea typeface="Times New Roman"/>
              <a:cs typeface="Times New Roman"/>
              <a:sym typeface="Times New Roman"/>
            </a:endParaRPr>
          </a:p>
        </p:txBody>
      </p:sp>
      <p:sp>
        <p:nvSpPr>
          <p:cNvPr id="332" name="Google Shape;332;p30"/>
          <p:cNvSpPr txBox="1"/>
          <p:nvPr>
            <p:ph type="title"/>
          </p:nvPr>
        </p:nvSpPr>
        <p:spPr>
          <a:xfrm>
            <a:off x="457200" y="338328"/>
            <a:ext cx="8229600" cy="728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CSS3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idx="1" type="body"/>
          </p:nvPr>
        </p:nvSpPr>
        <p:spPr>
          <a:xfrm>
            <a:off x="228600" y="1981200"/>
            <a:ext cx="8686799" cy="4144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00"/>
              <a:buChar char="*"/>
            </a:pPr>
            <a:r>
              <a:rPr lang="en-US" sz="1600">
                <a:latin typeface="Times New Roman"/>
                <a:ea typeface="Times New Roman"/>
                <a:cs typeface="Times New Roman"/>
                <a:sym typeface="Times New Roman"/>
              </a:rPr>
              <a:t>Ví dụ các mẫu responesive cơ bản :</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@media only all and (min-width: 320px) and (max-width: 374px){/* code */}</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@media only screen and (min-width: 374px) and (max-width: 424px){/* code */}</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@media only screen and (min-width: 425px) and (max-width: 767px){/* code */}</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@media only screen and (min-width: 1024px) and (max-width: 1439px){/* code */}</a:t>
            </a:r>
            <a:endParaRPr/>
          </a:p>
        </p:txBody>
      </p:sp>
      <p:sp>
        <p:nvSpPr>
          <p:cNvPr id="338" name="Google Shape;338;p3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idx="1" type="body"/>
          </p:nvPr>
        </p:nvSpPr>
        <p:spPr>
          <a:xfrm>
            <a:off x="228600" y="1219200"/>
            <a:ext cx="8686799" cy="4906963"/>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400"/>
              <a:buChar char="*"/>
            </a:pPr>
            <a:r>
              <a:rPr b="1" lang="en-US">
                <a:latin typeface="Times New Roman"/>
                <a:ea typeface="Times New Roman"/>
                <a:cs typeface="Times New Roman"/>
                <a:sym typeface="Times New Roman"/>
              </a:rPr>
              <a:t>2D Transforms</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1/</a:t>
            </a:r>
            <a:r>
              <a:rPr b="1" lang="en-US" sz="1600">
                <a:latin typeface="Times New Roman"/>
                <a:ea typeface="Times New Roman"/>
                <a:cs typeface="Times New Roman"/>
                <a:sym typeface="Times New Roman"/>
              </a:rPr>
              <a:t>Transform translate(): translate() </a:t>
            </a:r>
            <a:r>
              <a:rPr lang="en-US" sz="1600">
                <a:latin typeface="Times New Roman"/>
                <a:ea typeface="Times New Roman"/>
                <a:cs typeface="Times New Roman"/>
                <a:sym typeface="Times New Roman"/>
              </a:rPr>
              <a:t>có tác dụng di chuyển đối tượng HTML từ vị trí hiện tại của nó.</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Cú pháp : </a:t>
            </a:r>
            <a:r>
              <a:rPr b="1" lang="en-US" sz="1600">
                <a:latin typeface="Times New Roman"/>
                <a:ea typeface="Times New Roman"/>
                <a:cs typeface="Times New Roman"/>
                <a:sym typeface="Times New Roman"/>
              </a:rPr>
              <a:t>translate(xpx, ypx) </a:t>
            </a:r>
            <a:r>
              <a:rPr lang="en-US" sz="1600">
                <a:latin typeface="Times New Roman"/>
                <a:ea typeface="Times New Roman"/>
                <a:cs typeface="Times New Roman"/>
                <a:sym typeface="Times New Roman"/>
              </a:rPr>
              <a:t>: xpx là  di chuyển theo hướng trái (</a:t>
            </a:r>
            <a:r>
              <a:rPr i="1" lang="en-US" sz="1600">
                <a:latin typeface="Times New Roman"/>
                <a:ea typeface="Times New Roman"/>
                <a:cs typeface="Times New Roman"/>
                <a:sym typeface="Times New Roman"/>
              </a:rPr>
              <a:t>nếu số dương</a:t>
            </a:r>
            <a:r>
              <a:rPr lang="en-US" sz="1600">
                <a:latin typeface="Times New Roman"/>
                <a:ea typeface="Times New Roman"/>
                <a:cs typeface="Times New Roman"/>
                <a:sym typeface="Times New Roman"/>
              </a:rPr>
              <a:t>) và phải (</a:t>
            </a:r>
            <a:r>
              <a:rPr i="1" lang="en-US" sz="1600">
                <a:latin typeface="Times New Roman"/>
                <a:ea typeface="Times New Roman"/>
                <a:cs typeface="Times New Roman"/>
                <a:sym typeface="Times New Roman"/>
              </a:rPr>
              <a:t>nếu số âm</a:t>
            </a:r>
            <a:r>
              <a:rPr lang="en-US" sz="1600">
                <a:latin typeface="Times New Roman"/>
                <a:ea typeface="Times New Roman"/>
                <a:cs typeface="Times New Roman"/>
                <a:sym typeface="Times New Roman"/>
              </a:rPr>
              <a:t>). ypx là  di chuyển theo hướng xuống (</a:t>
            </a:r>
            <a:r>
              <a:rPr i="1" lang="en-US" sz="1600">
                <a:latin typeface="Times New Roman"/>
                <a:ea typeface="Times New Roman"/>
                <a:cs typeface="Times New Roman"/>
                <a:sym typeface="Times New Roman"/>
              </a:rPr>
              <a:t>nếu số dương</a:t>
            </a:r>
            <a:r>
              <a:rPr lang="en-US" sz="1600">
                <a:latin typeface="Times New Roman"/>
                <a:ea typeface="Times New Roman"/>
                <a:cs typeface="Times New Roman"/>
                <a:sym typeface="Times New Roman"/>
              </a:rPr>
              <a:t>) và lên (</a:t>
            </a:r>
            <a:r>
              <a:rPr i="1" lang="en-US" sz="1600">
                <a:latin typeface="Times New Roman"/>
                <a:ea typeface="Times New Roman"/>
                <a:cs typeface="Times New Roman"/>
                <a:sym typeface="Times New Roman"/>
              </a:rPr>
              <a:t>nếu số âm</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2/ </a:t>
            </a:r>
            <a:r>
              <a:rPr b="1" lang="en-US" sz="1600">
                <a:latin typeface="Times New Roman"/>
                <a:ea typeface="Times New Roman"/>
                <a:cs typeface="Times New Roman"/>
                <a:sym typeface="Times New Roman"/>
              </a:rPr>
              <a:t>Transform rotate() : rotate(</a:t>
            </a:r>
            <a:r>
              <a:rPr lang="en-US" sz="1600">
                <a:latin typeface="Times New Roman"/>
                <a:ea typeface="Times New Roman"/>
                <a:cs typeface="Times New Roman"/>
                <a:sym typeface="Times New Roman"/>
              </a:rPr>
              <a:t>xdeg</a:t>
            </a:r>
            <a:r>
              <a:rPr b="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dùng để xoay đối tượng HTML theo một góc độ nào đó.</a:t>
            </a:r>
            <a:endParaRPr b="1"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b="1" lang="en-US" sz="1600">
                <a:latin typeface="Times New Roman"/>
                <a:ea typeface="Times New Roman"/>
                <a:cs typeface="Times New Roman"/>
                <a:sym typeface="Times New Roman"/>
              </a:rPr>
              <a:t>Cú pháp</a:t>
            </a:r>
            <a:r>
              <a:rPr lang="en-US" sz="1600">
                <a:latin typeface="Times New Roman"/>
                <a:ea typeface="Times New Roman"/>
                <a:cs typeface="Times New Roman"/>
                <a:sym typeface="Times New Roman"/>
              </a:rPr>
              <a:t>: nó có một tham số truyền vào và đó chính là số độ mà ta muốn xoay. Nếu giá trị âm thì nó xoay ngược chiều kim đồng hồ và ngược lại nó xoay cùng chiều kim đồng hồ.</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3/ </a:t>
            </a:r>
            <a:r>
              <a:rPr b="1" lang="en-US" sz="1600">
                <a:latin typeface="Times New Roman"/>
                <a:ea typeface="Times New Roman"/>
                <a:cs typeface="Times New Roman"/>
                <a:sym typeface="Times New Roman"/>
              </a:rPr>
              <a:t>Transform Scale() : </a:t>
            </a:r>
            <a:r>
              <a:rPr lang="en-US" sz="1600">
                <a:latin typeface="Times New Roman"/>
                <a:ea typeface="Times New Roman"/>
                <a:cs typeface="Times New Roman"/>
                <a:sym typeface="Times New Roman"/>
              </a:rPr>
              <a:t>Scale() dùng để kéo giãn đối tượng HTML.</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b="1" lang="en-US" sz="1600">
                <a:latin typeface="Times New Roman"/>
                <a:ea typeface="Times New Roman"/>
                <a:cs typeface="Times New Roman"/>
                <a:sym typeface="Times New Roman"/>
              </a:rPr>
              <a:t>Cú pháp : </a:t>
            </a:r>
            <a:r>
              <a:rPr lang="en-US" sz="1600">
                <a:latin typeface="Times New Roman"/>
                <a:ea typeface="Times New Roman"/>
                <a:cs typeface="Times New Roman"/>
                <a:sym typeface="Times New Roman"/>
              </a:rPr>
              <a:t>-ms-transform: scale(x, y); /* IE 9 */</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                  -webkit-transform: scale(x, y); /* Safari */</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                   transform: scale(x, y);</a:t>
            </a:r>
            <a:endParaRPr b="1"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4/ </a:t>
            </a:r>
            <a:r>
              <a:rPr b="1" lang="en-US" sz="1600">
                <a:latin typeface="Times New Roman"/>
                <a:ea typeface="Times New Roman"/>
                <a:cs typeface="Times New Roman"/>
                <a:sym typeface="Times New Roman"/>
              </a:rPr>
              <a:t>Transform skew() - skewX() - skewY() : </a:t>
            </a:r>
            <a:r>
              <a:rPr lang="en-US" sz="1600">
                <a:latin typeface="Times New Roman"/>
                <a:ea typeface="Times New Roman"/>
                <a:cs typeface="Times New Roman"/>
                <a:sym typeface="Times New Roman"/>
              </a:rPr>
              <a:t>Skew() dùng để bẻ góc độ của chiều rộng và chiều cao của đối tượng HTML.</a:t>
            </a:r>
            <a:endParaRPr sz="1600">
              <a:latin typeface="Times New Roman"/>
              <a:ea typeface="Times New Roman"/>
              <a:cs typeface="Times New Roman"/>
              <a:sym typeface="Times New Roman"/>
            </a:endParaRPr>
          </a:p>
          <a:p>
            <a:pPr indent="-274320" lvl="0" marL="274320" rtl="0" algn="l">
              <a:lnSpc>
                <a:spcPct val="90000"/>
              </a:lnSpc>
              <a:spcBef>
                <a:spcPts val="320"/>
              </a:spcBef>
              <a:spcAft>
                <a:spcPts val="0"/>
              </a:spcAft>
              <a:buSzPts val="1600"/>
              <a:buChar char="*"/>
            </a:pPr>
            <a:r>
              <a:rPr b="1" lang="en-US" sz="1600">
                <a:latin typeface="Times New Roman"/>
                <a:ea typeface="Times New Roman"/>
                <a:cs typeface="Times New Roman"/>
                <a:sym typeface="Times New Roman"/>
              </a:rPr>
              <a:t>Cú pháp : </a:t>
            </a:r>
            <a:r>
              <a:rPr lang="en-US" sz="1600">
                <a:latin typeface="Times New Roman"/>
                <a:ea typeface="Times New Roman"/>
                <a:cs typeface="Times New Roman"/>
                <a:sym typeface="Times New Roman"/>
              </a:rPr>
              <a:t>-ms-transform: skew(xdeg, ydeg); /* IE 9 */</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                  -webkit-transform: skew(xdeg, ydeg); /* Safari */</a:t>
            </a:r>
            <a:endParaRPr/>
          </a:p>
          <a:p>
            <a:pPr indent="-274320" lvl="0" marL="274320" rtl="0" algn="l">
              <a:lnSpc>
                <a:spcPct val="90000"/>
              </a:lnSpc>
              <a:spcBef>
                <a:spcPts val="320"/>
              </a:spcBef>
              <a:spcAft>
                <a:spcPts val="0"/>
              </a:spcAft>
              <a:buSzPts val="1600"/>
              <a:buChar char="*"/>
            </a:pPr>
            <a:r>
              <a:rPr lang="en-US" sz="1600">
                <a:latin typeface="Times New Roman"/>
                <a:ea typeface="Times New Roman"/>
                <a:cs typeface="Times New Roman"/>
                <a:sym typeface="Times New Roman"/>
              </a:rPr>
              <a:t>                   transform: skew(xdeg, ydeg);</a:t>
            </a:r>
            <a:endParaRPr/>
          </a:p>
          <a:p>
            <a:pPr indent="-172720" lvl="0" marL="274320" rtl="0" algn="l">
              <a:lnSpc>
                <a:spcPct val="90000"/>
              </a:lnSpc>
              <a:spcBef>
                <a:spcPts val="320"/>
              </a:spcBef>
              <a:spcAft>
                <a:spcPts val="0"/>
              </a:spcAft>
              <a:buSzPts val="1600"/>
              <a:buNone/>
            </a:pPr>
            <a:r>
              <a:t/>
            </a:r>
            <a:endParaRPr b="1" sz="1600">
              <a:latin typeface="Times New Roman"/>
              <a:ea typeface="Times New Roman"/>
              <a:cs typeface="Times New Roman"/>
              <a:sym typeface="Times New Roman"/>
            </a:endParaRPr>
          </a:p>
          <a:p>
            <a:pPr indent="-172720" lvl="0" marL="274320" rtl="0" algn="l">
              <a:lnSpc>
                <a:spcPct val="90000"/>
              </a:lnSpc>
              <a:spcBef>
                <a:spcPts val="320"/>
              </a:spcBef>
              <a:spcAft>
                <a:spcPts val="0"/>
              </a:spcAft>
              <a:buSzPts val="1600"/>
              <a:buNone/>
            </a:pPr>
            <a:r>
              <a:t/>
            </a:r>
            <a:endParaRPr sz="1600">
              <a:latin typeface="Times New Roman"/>
              <a:ea typeface="Times New Roman"/>
              <a:cs typeface="Times New Roman"/>
              <a:sym typeface="Times New Roman"/>
            </a:endParaRPr>
          </a:p>
          <a:p>
            <a:pPr indent="-172720" lvl="0" marL="274320" rtl="0" algn="l">
              <a:lnSpc>
                <a:spcPct val="90000"/>
              </a:lnSpc>
              <a:spcBef>
                <a:spcPts val="320"/>
              </a:spcBef>
              <a:spcAft>
                <a:spcPts val="0"/>
              </a:spcAft>
              <a:buSzPts val="1600"/>
              <a:buNone/>
            </a:pPr>
            <a:r>
              <a:t/>
            </a:r>
            <a:endParaRPr sz="1600">
              <a:latin typeface="Times New Roman"/>
              <a:ea typeface="Times New Roman"/>
              <a:cs typeface="Times New Roman"/>
              <a:sym typeface="Times New Roman"/>
            </a:endParaRPr>
          </a:p>
          <a:p>
            <a:pPr indent="-172720" lvl="0" marL="274320" rtl="0" algn="l">
              <a:lnSpc>
                <a:spcPct val="90000"/>
              </a:lnSpc>
              <a:spcBef>
                <a:spcPts val="320"/>
              </a:spcBef>
              <a:spcAft>
                <a:spcPts val="0"/>
              </a:spcAft>
              <a:buSzPts val="1600"/>
              <a:buNone/>
            </a:pPr>
            <a:r>
              <a:t/>
            </a:r>
            <a:endParaRPr b="1" sz="1600">
              <a:latin typeface="Times New Roman"/>
              <a:ea typeface="Times New Roman"/>
              <a:cs typeface="Times New Roman"/>
              <a:sym typeface="Times New Roman"/>
            </a:endParaRPr>
          </a:p>
          <a:p>
            <a:pPr indent="-121920" lvl="0" marL="274320" rtl="0" algn="l">
              <a:lnSpc>
                <a:spcPct val="90000"/>
              </a:lnSpc>
              <a:spcBef>
                <a:spcPts val="480"/>
              </a:spcBef>
              <a:spcAft>
                <a:spcPts val="0"/>
              </a:spcAft>
              <a:buSzPts val="2400"/>
              <a:buNone/>
            </a:pPr>
            <a:r>
              <a:t/>
            </a:r>
            <a:endParaRPr/>
          </a:p>
        </p:txBody>
      </p:sp>
      <p:sp>
        <p:nvSpPr>
          <p:cNvPr id="344" name="Google Shape;344;p33"/>
          <p:cNvSpPr txBox="1"/>
          <p:nvPr>
            <p:ph type="title"/>
          </p:nvPr>
        </p:nvSpPr>
        <p:spPr>
          <a:xfrm>
            <a:off x="457200" y="338328"/>
            <a:ext cx="8229600" cy="4236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idx="1" type="body"/>
          </p:nvPr>
        </p:nvSpPr>
        <p:spPr>
          <a:xfrm>
            <a:off x="228600" y="1143000"/>
            <a:ext cx="8686799" cy="4983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Xử lý Text</a:t>
            </a:r>
            <a:endParaRPr/>
          </a:p>
          <a:p>
            <a:pPr indent="-274320" lvl="0" marL="274320" rtl="0" algn="l">
              <a:spcBef>
                <a:spcPts val="320"/>
              </a:spcBef>
              <a:spcAft>
                <a:spcPts val="0"/>
              </a:spcAft>
              <a:buSzPts val="1600"/>
              <a:buChar char="*"/>
            </a:pPr>
            <a:r>
              <a:rPr b="1" lang="en-US" sz="1600">
                <a:latin typeface="Times New Roman"/>
                <a:ea typeface="Times New Roman"/>
                <a:cs typeface="Times New Roman"/>
                <a:sym typeface="Times New Roman"/>
              </a:rPr>
              <a:t>1/ Text Overflow trong CSS3 : </a:t>
            </a:r>
            <a:r>
              <a:rPr lang="en-US" sz="1600">
                <a:latin typeface="Times New Roman"/>
                <a:ea typeface="Times New Roman"/>
                <a:cs typeface="Times New Roman"/>
                <a:sym typeface="Times New Roman"/>
              </a:rPr>
              <a:t>dùng để xử lý một đoạn text khi bị tràn ra ngoài thẻ HTML.</a:t>
            </a:r>
            <a:endParaRPr b="1"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b="1" sz="1600">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b="1">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p>
        </p:txBody>
      </p:sp>
      <p:sp>
        <p:nvSpPr>
          <p:cNvPr id="350" name="Google Shape;350;p34"/>
          <p:cNvSpPr txBox="1"/>
          <p:nvPr>
            <p:ph type="title"/>
          </p:nvPr>
        </p:nvSpPr>
        <p:spPr>
          <a:xfrm>
            <a:off x="457200" y="338328"/>
            <a:ext cx="8229600" cy="347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351" name="Google Shape;351;p34"/>
          <p:cNvGraphicFramePr/>
          <p:nvPr/>
        </p:nvGraphicFramePr>
        <p:xfrm>
          <a:off x="304800" y="1981200"/>
          <a:ext cx="3000000" cy="3000000"/>
        </p:xfrm>
        <a:graphic>
          <a:graphicData uri="http://schemas.openxmlformats.org/drawingml/2006/table">
            <a:tbl>
              <a:tblPr bandRow="1" firstRow="1">
                <a:noFill/>
                <a:tableStyleId>{701C2AEB-64BA-47D5-99B0-F93E3D3B4E2A}</a:tableStyleId>
              </a:tblPr>
              <a:tblGrid>
                <a:gridCol w="1752600"/>
                <a:gridCol w="1371600"/>
                <a:gridCol w="54864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a:t>
                      </a:r>
                      <a:r>
                        <a:rPr lang="en-US" sz="1600">
                          <a:latin typeface="Times New Roman"/>
                          <a:ea typeface="Times New Roman"/>
                          <a:cs typeface="Times New Roman"/>
                          <a:sym typeface="Times New Roman"/>
                        </a:rPr>
                        <a:t>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r>
              <a:tr h="370850">
                <a:tc rowSpan="5">
                  <a:txBody>
                    <a:bodyPr/>
                    <a:lstStyle/>
                    <a:p>
                      <a:pPr indent="0" lvl="0" marL="0" marR="0" rtl="0" algn="ctr">
                        <a:spcBef>
                          <a:spcPts val="0"/>
                        </a:spcBef>
                        <a:spcAft>
                          <a:spcPts val="0"/>
                        </a:spcAft>
                        <a:buNone/>
                      </a:pPr>
                      <a:r>
                        <a:rPr b="1" i="0" lang="en-US" sz="1600">
                          <a:solidFill>
                            <a:schemeClr val="dk1"/>
                          </a:solidFill>
                          <a:latin typeface="Times New Roman"/>
                          <a:ea typeface="Times New Roman"/>
                          <a:cs typeface="Times New Roman"/>
                          <a:sym typeface="Times New Roman"/>
                        </a:rPr>
                        <a:t>text-overflow</a:t>
                      </a:r>
                      <a:endParaRPr b="1"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clip</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là giá trị mặc định, nó sẽ kẹp các văn bản.</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ellipsis</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thêm ba dấu chấm (...) nếu text bị tràn ra ngoài</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string</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tự định nghĩa đoạn text nào đó thêm vào khi bị tràn ra ngoài.(chỉ làm việc trên firefox)</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initial</a:t>
                      </a:r>
                      <a:r>
                        <a:rPr b="0" i="0" lang="en-US"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thiết lập giá trị mặc định</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inherit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kế thừa giá trị từ thẻ HTML cha.</a:t>
                      </a:r>
                      <a:endParaRPr sz="1600">
                        <a:latin typeface="Times New Roman"/>
                        <a:ea typeface="Times New Roman"/>
                        <a:cs typeface="Times New Roman"/>
                        <a:sym typeface="Times New Roman"/>
                      </a:endParaRPr>
                    </a:p>
                  </a:txBody>
                  <a:tcPr marT="45725" marB="45725" marR="91450" marL="91450"/>
                </a:tc>
              </a:tr>
              <a:tr h="370850">
                <a:tc rowSpan="4">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a:solidFill>
                            <a:schemeClr val="dk1"/>
                          </a:solidFill>
                          <a:latin typeface="Times New Roman"/>
                          <a:ea typeface="Times New Roman"/>
                          <a:cs typeface="Times New Roman"/>
                          <a:sym typeface="Times New Roman"/>
                        </a:rPr>
                        <a:t>Word Wrap</a:t>
                      </a:r>
                      <a:endParaRPr/>
                    </a:p>
                    <a:p>
                      <a:pPr indent="0" lvl="0" marL="0" marR="0" rtl="0" algn="ctr">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normal</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trạng thái mặc định, tức là hiển thị theo mặc định của trình duyệt</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break-word</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sẽ nhảy xuống hàng nếu chữ quá dài</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initial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trở về trang thái mặc định</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b="1" i="0" lang="en-US" sz="1600">
                          <a:solidFill>
                            <a:schemeClr val="dk1"/>
                          </a:solidFill>
                          <a:latin typeface="Times New Roman"/>
                          <a:ea typeface="Times New Roman"/>
                          <a:cs typeface="Times New Roman"/>
                          <a:sym typeface="Times New Roman"/>
                        </a:rPr>
                        <a:t>inherit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 kế thừa giá trị từ thẻ HTML cha</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idx="1" type="body"/>
          </p:nvPr>
        </p:nvSpPr>
        <p:spPr>
          <a:xfrm>
            <a:off x="228600" y="1219200"/>
            <a:ext cx="8686799" cy="542163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Transition CSS3 : </a:t>
            </a:r>
            <a:r>
              <a:rPr lang="en-US" sz="1800">
                <a:latin typeface="Times New Roman"/>
                <a:ea typeface="Times New Roman"/>
                <a:cs typeface="Times New Roman"/>
                <a:sym typeface="Times New Roman"/>
              </a:rPr>
              <a:t>Thuộc tính transition xác định một quá trình chuyển đổi khi có một hành động.</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Cú pháp : transition : </a:t>
            </a:r>
            <a:r>
              <a:rPr lang="en-US" sz="1800">
                <a:latin typeface="Times New Roman"/>
                <a:ea typeface="Times New Roman"/>
                <a:cs typeface="Times New Roman"/>
                <a:sym typeface="Times New Roman"/>
              </a:rPr>
              <a:t>[property] [duration] [timing-function] [delay]</a:t>
            </a:r>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Ví dụ : transition: height 2s ease 3s;</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357" name="Google Shape;357;p35"/>
          <p:cNvSpPr txBox="1"/>
          <p:nvPr>
            <p:ph type="title"/>
          </p:nvPr>
        </p:nvSpPr>
        <p:spPr>
          <a:xfrm>
            <a:off x="457200" y="338328"/>
            <a:ext cx="8229600" cy="728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358" name="Google Shape;358;p35"/>
          <p:cNvGraphicFramePr/>
          <p:nvPr/>
        </p:nvGraphicFramePr>
        <p:xfrm>
          <a:off x="381000" y="2667000"/>
          <a:ext cx="3000000" cy="3000000"/>
        </p:xfrm>
        <a:graphic>
          <a:graphicData uri="http://schemas.openxmlformats.org/drawingml/2006/table">
            <a:tbl>
              <a:tblPr bandRow="1" firstRow="1">
                <a:noFill/>
                <a:tableStyleId>{701C2AEB-64BA-47D5-99B0-F93E3D3B4E2A}</a:tableStyleId>
              </a:tblPr>
              <a:tblGrid>
                <a:gridCol w="1143000"/>
                <a:gridCol w="1219200"/>
                <a:gridCol w="6172200"/>
              </a:tblGrid>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property</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width,</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height,….all</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Xác định hiệu ứng của quá trình chuyển đổi cho các thuộc tính css, mỗi thuộc tính cách nhau bằng dấu phẩy.</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duration</a:t>
                      </a:r>
                      <a:endParaRPr/>
                    </a:p>
                  </a:txBody>
                  <a:tcPr marT="45725" marB="45725" marR="91450" marL="91450"/>
                </a:tc>
                <a:tc>
                  <a:txBody>
                    <a:bodyPr/>
                    <a:lstStyle/>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Thời gian(s)</a:t>
                      </a:r>
                      <a:endParaRPr/>
                    </a:p>
                  </a:txBody>
                  <a:tcPr marT="28575" marB="28575" marR="95250" marL="95250" anchor="ct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Quá trình chuyển đổi mất bao nhiêu thời gian.</a:t>
                      </a:r>
                      <a:endParaRPr sz="1600">
                        <a:latin typeface="Times New Roman"/>
                        <a:ea typeface="Times New Roman"/>
                        <a:cs typeface="Times New Roman"/>
                        <a:sym typeface="Times New Roman"/>
                      </a:endParaRPr>
                    </a:p>
                  </a:txBody>
                  <a:tcPr marT="45725" marB="45725" marR="91450" marL="91450"/>
                </a:tc>
              </a:tr>
              <a:tr h="370850">
                <a:tc rowSpan="5">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timing-function</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ease</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một hiệu ứng của quá trình chuyển đổi với một sự khởi đầu chậm, sau đó nhanh chóng, sau đó kết thúc chậm.</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ease-in</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một hiệu ứng của quá trình chuyển đổi với một khởi đầu chậm chạp.</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ease-out</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một hiệu ứng của quá trình chuyển đổi với một kết thúc chậm.</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ease-in-out</a:t>
                      </a:r>
                      <a:endParaRPr/>
                    </a:p>
                  </a:txBody>
                  <a:tcPr marT="45725" marB="45725" marR="91450" marL="91450"/>
                </a:tc>
                <a:tc>
                  <a:txBody>
                    <a:bodyPr/>
                    <a:lstStyle/>
                    <a:p>
                      <a:pPr indent="0" lvl="0" marL="0" marR="0" rtl="0" algn="l">
                        <a:spcBef>
                          <a:spcPts val="0"/>
                        </a:spcBef>
                        <a:spcAft>
                          <a:spcPts val="0"/>
                        </a:spcAft>
                        <a:buNone/>
                      </a:pPr>
                      <a:r>
                        <a:rPr b="0" i="0" lang="en-US" sz="1600" u="none" strike="noStrike">
                          <a:latin typeface="Times New Roman"/>
                          <a:ea typeface="Times New Roman"/>
                          <a:cs typeface="Times New Roman"/>
                          <a:sym typeface="Times New Roman"/>
                        </a:rPr>
                        <a:t>Xác định một hiệu ứng của quá trình chuyển đổi với một khởi đầu và kết thúc chậm.</a:t>
                      </a:r>
                      <a:endParaRPr/>
                    </a:p>
                  </a:txBody>
                  <a:tcPr marT="28575" marB="28575" marR="95250" marL="95250" anchor="ctr"/>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linear</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một hiệu ứng của quá trình chuyển đổi với cùng một tốc độ từ đầu đến cuối.</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ph idx="1" type="body"/>
          </p:nvPr>
        </p:nvSpPr>
        <p:spPr>
          <a:xfrm>
            <a:off x="228600" y="1066800"/>
            <a:ext cx="8686799" cy="50593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latin typeface="Times New Roman"/>
                <a:ea typeface="Times New Roman"/>
                <a:cs typeface="Times New Roman"/>
                <a:sym typeface="Times New Roman"/>
              </a:rPr>
              <a:t>Animation : </a:t>
            </a:r>
            <a:r>
              <a:rPr lang="en-US" sz="1600">
                <a:latin typeface="Times New Roman"/>
                <a:ea typeface="Times New Roman"/>
                <a:cs typeface="Times New Roman"/>
                <a:sym typeface="Times New Roman"/>
              </a:rPr>
              <a:t>Thuộc tính animation xác định một chuyển động của một tag hay một hình ảnh.</a:t>
            </a:r>
            <a:endParaRPr/>
          </a:p>
          <a:p>
            <a:pPr indent="-274320" lvl="0" marL="274320" rtl="0" algn="l">
              <a:spcBef>
                <a:spcPts val="320"/>
              </a:spcBef>
              <a:spcAft>
                <a:spcPts val="0"/>
              </a:spcAft>
              <a:buSzPts val="1600"/>
              <a:buChar char="*"/>
            </a:pPr>
            <a:r>
              <a:rPr lang="en-US" sz="1600">
                <a:latin typeface="Times New Roman"/>
                <a:ea typeface="Times New Roman"/>
                <a:cs typeface="Times New Roman"/>
                <a:sym typeface="Times New Roman"/>
              </a:rPr>
              <a:t>* Cú pháp : </a:t>
            </a:r>
            <a:r>
              <a:rPr b="1" lang="en-US" sz="1600">
                <a:latin typeface="Times New Roman"/>
                <a:ea typeface="Times New Roman"/>
                <a:cs typeface="Times New Roman"/>
                <a:sym typeface="Times New Roman"/>
              </a:rPr>
              <a:t>animation : </a:t>
            </a:r>
            <a:r>
              <a:rPr lang="en-US" sz="1600">
                <a:latin typeface="Times New Roman"/>
                <a:ea typeface="Times New Roman"/>
                <a:cs typeface="Times New Roman"/>
                <a:sym typeface="Times New Roman"/>
              </a:rPr>
              <a:t>[name] [duration] [timing] [delay] [interaction-count] [direction][play-state]</a:t>
            </a:r>
            <a:endParaRPr b="1" sz="1600">
              <a:latin typeface="Times New Roman"/>
              <a:ea typeface="Times New Roman"/>
              <a:cs typeface="Times New Roman"/>
              <a:sym typeface="Times New Roman"/>
            </a:endParaRPr>
          </a:p>
          <a:p>
            <a:pPr indent="-172720" lvl="0" marL="274320" rtl="0" algn="l">
              <a:spcBef>
                <a:spcPts val="320"/>
              </a:spcBef>
              <a:spcAft>
                <a:spcPts val="0"/>
              </a:spcAft>
              <a:buSzPts val="1600"/>
              <a:buNone/>
            </a:pPr>
            <a:r>
              <a:t/>
            </a:r>
            <a:endParaRPr b="1" sz="1600">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a:p>
        </p:txBody>
      </p:sp>
      <p:sp>
        <p:nvSpPr>
          <p:cNvPr id="365" name="Google Shape;365;p36"/>
          <p:cNvSpPr txBox="1"/>
          <p:nvPr>
            <p:ph type="title"/>
          </p:nvPr>
        </p:nvSpPr>
        <p:spPr>
          <a:xfrm>
            <a:off x="457200" y="338328"/>
            <a:ext cx="8229600" cy="4236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a:t>
            </a:r>
            <a:endParaRPr sz="3959"/>
          </a:p>
        </p:txBody>
      </p:sp>
      <p:graphicFrame>
        <p:nvGraphicFramePr>
          <p:cNvPr id="366" name="Google Shape;366;p36"/>
          <p:cNvGraphicFramePr/>
          <p:nvPr/>
        </p:nvGraphicFramePr>
        <p:xfrm>
          <a:off x="304800" y="2362200"/>
          <a:ext cx="3000000" cy="3000000"/>
        </p:xfrm>
        <a:graphic>
          <a:graphicData uri="http://schemas.openxmlformats.org/drawingml/2006/table">
            <a:tbl>
              <a:tblPr bandRow="1" firstRow="1">
                <a:noFill/>
                <a:tableStyleId>{701C2AEB-64BA-47D5-99B0-F93E3D3B4E2A}</a:tableStyleId>
              </a:tblPr>
              <a:tblGrid>
                <a:gridCol w="1219200"/>
                <a:gridCol w="1905000"/>
                <a:gridCol w="5486400"/>
              </a:tblGrid>
              <a:tr h="2946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Thuộc tính</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Giá</a:t>
                      </a:r>
                      <a:r>
                        <a:rPr lang="en-US" sz="1600">
                          <a:latin typeface="Times New Roman"/>
                          <a:ea typeface="Times New Roman"/>
                          <a:cs typeface="Times New Roman"/>
                          <a:sym typeface="Times New Roman"/>
                        </a:rPr>
                        <a:t> trị</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Mô</a:t>
                      </a:r>
                      <a:r>
                        <a:rPr lang="en-US" sz="1600">
                          <a:latin typeface="Times New Roman"/>
                          <a:ea typeface="Times New Roman"/>
                          <a:cs typeface="Times New Roman"/>
                          <a:sym typeface="Times New Roman"/>
                        </a:rPr>
                        <a:t> tả</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name</a:t>
                      </a:r>
                      <a:endParaRPr/>
                    </a:p>
                  </a:txBody>
                  <a:tcPr marT="45725" marB="45725" marR="91450" marL="91450"/>
                </a:tc>
                <a:tc>
                  <a:txBody>
                    <a:bodyPr/>
                    <a:lstStyle/>
                    <a:p>
                      <a:pPr indent="0" lvl="0" marL="0" marR="0" rtl="0" algn="l">
                        <a:spcBef>
                          <a:spcPts val="0"/>
                        </a:spcBef>
                        <a:spcAft>
                          <a:spcPts val="0"/>
                        </a:spcAft>
                        <a:buNone/>
                      </a:pPr>
                      <a:r>
                        <a:rPr b="0" i="0" lang="en-US" sz="1800" u="none" strike="noStrike">
                          <a:latin typeface="Times New Roman"/>
                          <a:ea typeface="Times New Roman"/>
                          <a:cs typeface="Times New Roman"/>
                          <a:sym typeface="Times New Roman"/>
                        </a:rPr>
                        <a:t>tên animation</a:t>
                      </a:r>
                      <a:endParaRPr/>
                    </a:p>
                  </a:txBody>
                  <a:tcPr marT="28575" marB="28575" marR="95250" marL="95250" anchor="ct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tên cho một animation.</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duration</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thời gian (s)</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thời gian để hoàn thành một chuyển động, mặc định là 0s.</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timing</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Giống như</a:t>
                      </a:r>
                      <a:r>
                        <a:rPr lang="en-US" sz="1600">
                          <a:latin typeface="Times New Roman"/>
                          <a:ea typeface="Times New Roman"/>
                          <a:cs typeface="Times New Roman"/>
                          <a:sym typeface="Times New Roman"/>
                        </a:rPr>
                        <a:t> transition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 giống</a:t>
                      </a:r>
                      <a:r>
                        <a:rPr lang="en-US" sz="1600">
                          <a:latin typeface="Times New Roman"/>
                          <a:ea typeface="Times New Roman"/>
                          <a:cs typeface="Times New Roman"/>
                          <a:sym typeface="Times New Roman"/>
                        </a:rPr>
                        <a:t> như transition</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delay</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thời gian (s)</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sau bao lâu thì chuyển động sẽ bắt đầu, mặc định sẽ là 0</a:t>
                      </a:r>
                      <a:endParaRPr sz="1600">
                        <a:latin typeface="Times New Roman"/>
                        <a:ea typeface="Times New Roman"/>
                        <a:cs typeface="Times New Roman"/>
                        <a:sym typeface="Times New Roman"/>
                      </a:endParaRPr>
                    </a:p>
                  </a:txBody>
                  <a:tcPr marT="45725" marB="45725" marR="91450" marL="91450"/>
                </a:tc>
              </a:tr>
              <a:tr h="370850">
                <a:tc rowSpan="2">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interaction-count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số tự nhiên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Xác định số lần thực hiện chuyển động.</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infinite</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Chuyển động sẽ thực hiện không giới hạn số lần.</a:t>
                      </a:r>
                      <a:endParaRPr sz="1600">
                        <a:latin typeface="Times New Roman"/>
                        <a:ea typeface="Times New Roman"/>
                        <a:cs typeface="Times New Roman"/>
                        <a:sym typeface="Times New Roman"/>
                      </a:endParaRPr>
                    </a:p>
                  </a:txBody>
                  <a:tcPr marT="45725" marB="45725" marR="91450" marL="91450"/>
                </a:tc>
              </a:tr>
              <a:tr h="370850">
                <a:tc rowSpan="2">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direction</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normal</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Chuyển động bình thường, đây là dạng mặc định.</a:t>
                      </a:r>
                      <a:endParaRPr sz="16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alternate</a:t>
                      </a:r>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Chuyển động sẽ được đảo ngược ở chu kỳ tiếp theo.</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idx="1" type="body"/>
          </p:nvPr>
        </p:nvSpPr>
        <p:spPr>
          <a:xfrm>
            <a:off x="228600" y="1143000"/>
            <a:ext cx="8686799" cy="49831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100"/>
              <a:buChar char="*"/>
            </a:pPr>
            <a:r>
              <a:rPr lang="en-US" sz="1100">
                <a:latin typeface="Times New Roman"/>
                <a:ea typeface="Times New Roman"/>
                <a:cs typeface="Times New Roman"/>
                <a:sym typeface="Times New Roman"/>
              </a:rPr>
              <a:t>    </a:t>
            </a:r>
            <a:endParaRPr/>
          </a:p>
          <a:p>
            <a:pPr indent="-274320" lvl="0" marL="274320" rtl="0" algn="l">
              <a:spcBef>
                <a:spcPts val="280"/>
              </a:spcBef>
              <a:spcAft>
                <a:spcPts val="0"/>
              </a:spcAft>
              <a:buSzPts val="1400"/>
              <a:buChar char="*"/>
            </a:pPr>
            <a:r>
              <a:rPr lang="en-US" sz="1400">
                <a:latin typeface="Times New Roman"/>
                <a:ea typeface="Times New Roman"/>
                <a:cs typeface="Times New Roman"/>
                <a:sym typeface="Times New Roman"/>
              </a:rPr>
              <a:t>    </a:t>
            </a:r>
            <a:r>
              <a:rPr b="1" lang="en-US" sz="1400">
                <a:latin typeface="Times New Roman"/>
                <a:ea typeface="Times New Roman"/>
                <a:cs typeface="Times New Roman"/>
                <a:sym typeface="Times New Roman"/>
              </a:rPr>
              <a:t>@keyframes myAnimation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from {left: 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to {left: 200px;}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 Hien thi cho Firefox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@-moz-keyframes myAnimation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from {left: 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to {left: 200px;}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 Hien thi cho Safari and Chrome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@-webkit-keyframes myAnimation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from {left: 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to {left: 200px;}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 Hien thi cho Opera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@-o-keyframes myAnimation {</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from {left: 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to {left: 200px;}</a:t>
            </a:r>
            <a:endParaRPr/>
          </a:p>
          <a:p>
            <a:pPr indent="-274320" lvl="0" marL="274320" rtl="0" algn="l">
              <a:spcBef>
                <a:spcPts val="280"/>
              </a:spcBef>
              <a:spcAft>
                <a:spcPts val="0"/>
              </a:spcAft>
              <a:buSzPts val="1400"/>
              <a:buChar char="*"/>
            </a:pPr>
            <a:r>
              <a:rPr b="1" lang="en-US" sz="1400">
                <a:latin typeface="Times New Roman"/>
                <a:ea typeface="Times New Roman"/>
                <a:cs typeface="Times New Roman"/>
                <a:sym typeface="Times New Roman"/>
              </a:rPr>
              <a:t>    }</a:t>
            </a:r>
            <a:endParaRPr/>
          </a:p>
        </p:txBody>
      </p:sp>
      <p:sp>
        <p:nvSpPr>
          <p:cNvPr id="372" name="Google Shape;372;p37"/>
          <p:cNvSpPr txBox="1"/>
          <p:nvPr>
            <p:ph type="title"/>
          </p:nvPr>
        </p:nvSpPr>
        <p:spPr>
          <a:xfrm>
            <a:off x="457200" y="338328"/>
            <a:ext cx="8229600" cy="6522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Tiếp – ví dụ animation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381000" lvl="0" marL="274320" rtl="0" algn="ctr">
              <a:spcBef>
                <a:spcPts val="0"/>
              </a:spcBef>
              <a:spcAft>
                <a:spcPts val="0"/>
              </a:spcAft>
              <a:buSzPts val="6000"/>
              <a:buChar char="*"/>
            </a:pPr>
            <a:r>
              <a:rPr lang="en-US" sz="6000">
                <a:latin typeface="Times New Roman"/>
                <a:ea typeface="Times New Roman"/>
                <a:cs typeface="Times New Roman"/>
                <a:sym typeface="Times New Roman"/>
              </a:rPr>
              <a:t>Chân thành cảm ơn !</a:t>
            </a:r>
            <a:endParaRPr/>
          </a:p>
        </p:txBody>
      </p:sp>
      <p:sp>
        <p:nvSpPr>
          <p:cNvPr id="378" name="Google Shape;378;p3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Hết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idx="1" type="body"/>
          </p:nvPr>
        </p:nvSpPr>
        <p:spPr>
          <a:xfrm>
            <a:off x="228600" y="1905000"/>
            <a:ext cx="8686799" cy="464820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820"/>
              <a:buChar char="*"/>
            </a:pPr>
            <a:r>
              <a:rPr b="1" lang="en-US" sz="1820">
                <a:latin typeface="Times New Roman"/>
                <a:ea typeface="Times New Roman"/>
                <a:cs typeface="Times New Roman"/>
                <a:sym typeface="Times New Roman"/>
              </a:rPr>
              <a:t>A/ các loại selector cơ bản.</a:t>
            </a:r>
            <a:endParaRPr/>
          </a:p>
          <a:p>
            <a:pPr indent="-158750" lvl="0" marL="274320" rtl="0" algn="l">
              <a:lnSpc>
                <a:spcPct val="80000"/>
              </a:lnSpc>
              <a:spcBef>
                <a:spcPts val="364"/>
              </a:spcBef>
              <a:spcAft>
                <a:spcPts val="0"/>
              </a:spcAft>
              <a:buSzPts val="1820"/>
              <a:buNone/>
            </a:pPr>
            <a:r>
              <a:t/>
            </a:r>
            <a:endParaRPr b="1" sz="1820">
              <a:latin typeface="Times New Roman"/>
              <a:ea typeface="Times New Roman"/>
              <a:cs typeface="Times New Roman"/>
              <a:sym typeface="Times New Roman"/>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1/ Type selector (HTML selector) : dùng các thẻ HTML để làm bộ chọn(selector) css.</a:t>
            </a:r>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Ví dụ : </a:t>
            </a:r>
            <a:r>
              <a:rPr b="1" lang="en-US" sz="1820">
                <a:latin typeface="Times New Roman"/>
                <a:ea typeface="Times New Roman"/>
                <a:cs typeface="Times New Roman"/>
                <a:sym typeface="Times New Roman"/>
              </a:rPr>
              <a:t>p{ color : white; font-weight: bold;}</a:t>
            </a:r>
            <a:endParaRPr/>
          </a:p>
          <a:p>
            <a:pPr indent="-158750" lvl="0" marL="274320" rtl="0" algn="l">
              <a:lnSpc>
                <a:spcPct val="80000"/>
              </a:lnSpc>
              <a:spcBef>
                <a:spcPts val="364"/>
              </a:spcBef>
              <a:spcAft>
                <a:spcPts val="0"/>
              </a:spcAft>
              <a:buSzPts val="1820"/>
              <a:buNone/>
            </a:pPr>
            <a:r>
              <a:t/>
            </a:r>
            <a:endParaRPr b="1" sz="1820">
              <a:latin typeface="Times New Roman"/>
              <a:ea typeface="Times New Roman"/>
              <a:cs typeface="Times New Roman"/>
              <a:sym typeface="Times New Roman"/>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2/ Class selector (.class name): dùng </a:t>
            </a:r>
            <a:r>
              <a:rPr b="1" lang="en-US" sz="1820">
                <a:latin typeface="Times New Roman"/>
                <a:ea typeface="Times New Roman"/>
                <a:cs typeface="Times New Roman"/>
                <a:sym typeface="Times New Roman"/>
              </a:rPr>
              <a:t>giá trị </a:t>
            </a:r>
            <a:r>
              <a:rPr lang="en-US" sz="1820">
                <a:latin typeface="Times New Roman"/>
                <a:ea typeface="Times New Roman"/>
                <a:cs typeface="Times New Roman"/>
                <a:sym typeface="Times New Roman"/>
              </a:rPr>
              <a:t>của </a:t>
            </a:r>
            <a:r>
              <a:rPr b="1" lang="en-US" sz="1820">
                <a:latin typeface="Times New Roman"/>
                <a:ea typeface="Times New Roman"/>
                <a:cs typeface="Times New Roman"/>
                <a:sym typeface="Times New Roman"/>
              </a:rPr>
              <a:t>thuộc tính class</a:t>
            </a:r>
            <a:r>
              <a:rPr lang="en-US" sz="1820">
                <a:latin typeface="Times New Roman"/>
                <a:ea typeface="Times New Roman"/>
                <a:cs typeface="Times New Roman"/>
                <a:sym typeface="Times New Roman"/>
              </a:rPr>
              <a:t> trong thẻ HTML làm bộ chọn(selector) css.</a:t>
            </a:r>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Ví dụ: </a:t>
            </a:r>
            <a:r>
              <a:rPr b="1" lang="en-US" sz="1820">
                <a:latin typeface="Times New Roman"/>
                <a:ea typeface="Times New Roman"/>
                <a:cs typeface="Times New Roman"/>
                <a:sym typeface="Times New Roman"/>
              </a:rPr>
              <a:t>.myclass{width: 200px; height: 150px;}</a:t>
            </a:r>
            <a:endParaRPr/>
          </a:p>
          <a:p>
            <a:pPr indent="-158750" lvl="0" marL="274320" rtl="0" algn="l">
              <a:lnSpc>
                <a:spcPct val="80000"/>
              </a:lnSpc>
              <a:spcBef>
                <a:spcPts val="364"/>
              </a:spcBef>
              <a:spcAft>
                <a:spcPts val="0"/>
              </a:spcAft>
              <a:buSzPts val="1820"/>
              <a:buNone/>
            </a:pPr>
            <a:r>
              <a:t/>
            </a:r>
            <a:endParaRPr b="1" sz="1820">
              <a:latin typeface="Times New Roman"/>
              <a:ea typeface="Times New Roman"/>
              <a:cs typeface="Times New Roman"/>
              <a:sym typeface="Times New Roman"/>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3/ Id selector (# id name) : dùng </a:t>
            </a:r>
            <a:r>
              <a:rPr b="1" lang="en-US" sz="1820">
                <a:latin typeface="Times New Roman"/>
                <a:ea typeface="Times New Roman"/>
                <a:cs typeface="Times New Roman"/>
                <a:sym typeface="Times New Roman"/>
              </a:rPr>
              <a:t>giá trị của thuộc tính id</a:t>
            </a:r>
            <a:r>
              <a:rPr lang="en-US" sz="1820">
                <a:latin typeface="Times New Roman"/>
                <a:ea typeface="Times New Roman"/>
                <a:cs typeface="Times New Roman"/>
                <a:sym typeface="Times New Roman"/>
              </a:rPr>
              <a:t> trong thẻ HTML làm bộ chọn(selector) css.</a:t>
            </a:r>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Ví dụ: </a:t>
            </a:r>
            <a:r>
              <a:rPr b="1" lang="en-US" sz="1820">
                <a:latin typeface="Times New Roman"/>
                <a:ea typeface="Times New Roman"/>
                <a:cs typeface="Times New Roman"/>
                <a:sym typeface="Times New Roman"/>
              </a:rPr>
              <a:t>#myid{background-color: yellow;}</a:t>
            </a:r>
            <a:endParaRPr/>
          </a:p>
          <a:p>
            <a:pPr indent="-158750" lvl="0" marL="274320" rtl="0" algn="l">
              <a:lnSpc>
                <a:spcPct val="80000"/>
              </a:lnSpc>
              <a:spcBef>
                <a:spcPts val="364"/>
              </a:spcBef>
              <a:spcAft>
                <a:spcPts val="0"/>
              </a:spcAft>
              <a:buSzPts val="1820"/>
              <a:buNone/>
            </a:pPr>
            <a:r>
              <a:t/>
            </a:r>
            <a:endParaRPr b="1" sz="1820">
              <a:latin typeface="Times New Roman"/>
              <a:ea typeface="Times New Roman"/>
              <a:cs typeface="Times New Roman"/>
              <a:sym typeface="Times New Roman"/>
            </a:endParaRPr>
          </a:p>
          <a:p>
            <a:pPr indent="-274320" lvl="0" marL="274320" rtl="0" algn="l">
              <a:lnSpc>
                <a:spcPct val="80000"/>
              </a:lnSpc>
              <a:spcBef>
                <a:spcPts val="364"/>
              </a:spcBef>
              <a:spcAft>
                <a:spcPts val="0"/>
              </a:spcAft>
              <a:buSzPts val="1820"/>
              <a:buChar char="*"/>
            </a:pPr>
            <a:r>
              <a:rPr lang="en-US" sz="1820">
                <a:latin typeface="Times New Roman"/>
                <a:ea typeface="Times New Roman"/>
                <a:cs typeface="Times New Roman"/>
                <a:sym typeface="Times New Roman"/>
              </a:rPr>
              <a:t>4/ Universal selectors (*). Ví dụ: </a:t>
            </a:r>
            <a:r>
              <a:rPr b="1" lang="en-US" sz="1820">
                <a:latin typeface="Times New Roman"/>
                <a:ea typeface="Times New Roman"/>
                <a:cs typeface="Times New Roman"/>
                <a:sym typeface="Times New Roman"/>
              </a:rPr>
              <a:t>*{margin: 0; padding: 0}</a:t>
            </a:r>
            <a:endParaRPr/>
          </a:p>
          <a:p>
            <a:pPr indent="0" lvl="0" marL="0" rtl="0" algn="l">
              <a:lnSpc>
                <a:spcPct val="80000"/>
              </a:lnSpc>
              <a:spcBef>
                <a:spcPts val="252"/>
              </a:spcBef>
              <a:spcAft>
                <a:spcPts val="0"/>
              </a:spcAft>
              <a:buSzPts val="1260"/>
              <a:buNone/>
            </a:pPr>
            <a:br>
              <a:rPr lang="en-US" sz="1260"/>
            </a:br>
            <a:br>
              <a:rPr lang="en-US" sz="1260"/>
            </a:br>
            <a:endParaRPr sz="1260">
              <a:latin typeface="Times New Roman"/>
              <a:ea typeface="Times New Roman"/>
              <a:cs typeface="Times New Roman"/>
              <a:sym typeface="Times New Roman"/>
            </a:endParaRPr>
          </a:p>
        </p:txBody>
      </p:sp>
      <p:sp>
        <p:nvSpPr>
          <p:cNvPr id="157" name="Google Shape;157;p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 CSS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idx="1" type="body"/>
          </p:nvPr>
        </p:nvSpPr>
        <p:spPr>
          <a:xfrm>
            <a:off x="304800" y="1905000"/>
            <a:ext cx="8610599" cy="4221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lang="en-US" sz="1800">
                <a:latin typeface="Times New Roman"/>
                <a:ea typeface="Times New Roman"/>
                <a:cs typeface="Times New Roman"/>
                <a:sym typeface="Times New Roman"/>
              </a:rPr>
              <a:t>5/ Attribute selector : [attr=value] : Cho phép chọn các phần tử/thẻ dựa vào thuộc tính của các thẻ đó.</a:t>
            </a:r>
            <a:endParaRPr/>
          </a:p>
          <a:p>
            <a:pPr indent="-160020" lvl="0" marL="274320" rtl="0" algn="l">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163" name="Google Shape;163;p5"/>
          <p:cNvSpPr txBox="1"/>
          <p:nvPr>
            <p:ph type="title"/>
          </p:nvPr>
        </p:nvSpPr>
        <p:spPr>
          <a:xfrm>
            <a:off x="457200" y="338328"/>
            <a:ext cx="8229600" cy="8808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selector(T)</a:t>
            </a:r>
            <a:endParaRPr/>
          </a:p>
        </p:txBody>
      </p:sp>
      <p:pic>
        <p:nvPicPr>
          <p:cNvPr id="164" name="Google Shape;164;p5"/>
          <p:cNvPicPr preferRelativeResize="0"/>
          <p:nvPr/>
        </p:nvPicPr>
        <p:blipFill rotWithShape="1">
          <a:blip r:embed="rId3">
            <a:alphaModFix/>
          </a:blip>
          <a:srcRect b="0" l="0" r="0" t="0"/>
          <a:stretch/>
        </p:blipFill>
        <p:spPr>
          <a:xfrm>
            <a:off x="609600" y="2590800"/>
            <a:ext cx="8077200" cy="403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idx="1" type="body"/>
          </p:nvPr>
        </p:nvSpPr>
        <p:spPr>
          <a:xfrm>
            <a:off x="228600" y="1905000"/>
            <a:ext cx="8686799" cy="42211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00"/>
              <a:buChar char="*"/>
            </a:pPr>
            <a:r>
              <a:rPr b="1" lang="en-US" sz="1800">
                <a:latin typeface="Times New Roman"/>
                <a:ea typeface="Times New Roman"/>
                <a:cs typeface="Times New Roman"/>
                <a:sym typeface="Times New Roman"/>
              </a:rPr>
              <a:t>B/Các loại Selecotr phân cấp. (kết hợp HTML selector)</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1/</a:t>
            </a:r>
            <a:r>
              <a:rPr lang="en-US" sz="1800"/>
              <a:t> </a:t>
            </a:r>
            <a:r>
              <a:rPr b="1" lang="en-US" sz="1800">
                <a:latin typeface="Times New Roman"/>
                <a:ea typeface="Times New Roman"/>
                <a:cs typeface="Times New Roman"/>
                <a:sym typeface="Times New Roman"/>
              </a:rPr>
              <a:t>Adjacent sibling selectors : tag01 + tag02 </a:t>
            </a:r>
            <a:r>
              <a:rPr lang="en-US" sz="1800">
                <a:latin typeface="Times New Roman"/>
                <a:ea typeface="Times New Roman"/>
                <a:cs typeface="Times New Roman"/>
                <a:sym typeface="Times New Roman"/>
              </a:rPr>
              <a:t>: Chọn tất cả thành phần &lt;tag02&gt; được đặt kế và sau thành phần &lt;tag01&gt;. </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2/ General sibling selectors : tag01 ~ tag02 </a:t>
            </a:r>
            <a:r>
              <a:rPr lang="en-US" sz="1800">
                <a:latin typeface="Times New Roman"/>
                <a:ea typeface="Times New Roman"/>
                <a:cs typeface="Times New Roman"/>
                <a:sym typeface="Times New Roman"/>
              </a:rPr>
              <a:t>: Chọn tất cả thành phần 02 khi có thành phần 01 ở trước.</a:t>
            </a:r>
            <a:endParaRPr sz="1800">
              <a:latin typeface="Times New Roman"/>
              <a:ea typeface="Times New Roman"/>
              <a:cs typeface="Times New Roman"/>
              <a:sym typeface="Times New Roman"/>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Child selectors : tag01 &gt; tag02 </a:t>
            </a:r>
            <a:r>
              <a:rPr lang="en-US" sz="1800">
                <a:latin typeface="Times New Roman"/>
                <a:ea typeface="Times New Roman"/>
                <a:cs typeface="Times New Roman"/>
                <a:sym typeface="Times New Roman"/>
              </a:rPr>
              <a:t>: Chọn tất cả thành phần &lt;tag02&gt; có thành phần cha là &lt;tag01&gt;.</a:t>
            </a:r>
            <a:endParaRPr/>
          </a:p>
          <a:p>
            <a:pPr indent="-274320" lvl="0" marL="274320" rtl="0" algn="l">
              <a:spcBef>
                <a:spcPts val="360"/>
              </a:spcBef>
              <a:spcAft>
                <a:spcPts val="0"/>
              </a:spcAft>
              <a:buSzPts val="1800"/>
              <a:buChar char="*"/>
            </a:pPr>
            <a:r>
              <a:rPr b="1" lang="en-US" sz="1800">
                <a:latin typeface="Times New Roman"/>
                <a:ea typeface="Times New Roman"/>
                <a:cs typeface="Times New Roman"/>
                <a:sym typeface="Times New Roman"/>
              </a:rPr>
              <a:t>4/ Descendant selectors : tag01 tag02 </a:t>
            </a:r>
            <a:r>
              <a:rPr lang="en-US" sz="1800">
                <a:latin typeface="Times New Roman"/>
                <a:ea typeface="Times New Roman"/>
                <a:cs typeface="Times New Roman"/>
                <a:sym typeface="Times New Roman"/>
              </a:rPr>
              <a:t>: Chọn tất cả thành phần &lt;tag02&gt; bên trong thành phần &lt;tag01&gt;.</a:t>
            </a:r>
            <a:endParaRPr/>
          </a:p>
          <a:p>
            <a:pPr indent="-274320" lvl="0" marL="274320" rtl="0" algn="l">
              <a:spcBef>
                <a:spcPts val="360"/>
              </a:spcBef>
              <a:spcAft>
                <a:spcPts val="0"/>
              </a:spcAft>
              <a:buSzPts val="1800"/>
              <a:buChar char="*"/>
            </a:pPr>
            <a:r>
              <a:rPr lang="en-US" sz="1800">
                <a:latin typeface="Times New Roman"/>
                <a:ea typeface="Times New Roman"/>
                <a:cs typeface="Times New Roman"/>
                <a:sym typeface="Times New Roman"/>
              </a:rPr>
              <a:t>5/ </a:t>
            </a:r>
            <a:r>
              <a:rPr b="1" lang="en-US" sz="1800">
                <a:latin typeface="Times New Roman"/>
                <a:ea typeface="Times New Roman"/>
                <a:cs typeface="Times New Roman"/>
                <a:sym typeface="Times New Roman"/>
              </a:rPr>
              <a:t>Gom nhóm các selector: tag01,tag02 </a:t>
            </a:r>
            <a:r>
              <a:rPr lang="en-US" sz="1800">
                <a:latin typeface="Times New Roman"/>
                <a:ea typeface="Times New Roman"/>
                <a:cs typeface="Times New Roman"/>
                <a:sym typeface="Times New Roman"/>
              </a:rPr>
              <a:t>: Chọn tất cả thành phần &lt;tag01&gt; và &lt;tag02&gt;. </a:t>
            </a:r>
            <a:r>
              <a:rPr b="1" lang="en-US" sz="1800">
                <a:latin typeface="Times New Roman"/>
                <a:ea typeface="Times New Roman"/>
                <a:cs typeface="Times New Roman"/>
                <a:sym typeface="Times New Roman"/>
              </a:rPr>
              <a:t>Mục đích : Giúp thiết lập các giá trị cho các thuộc tính chung giống nhau của nhiều bộ chọn khác nhau cùng lúc. Giúp giảm kích thước tập tin CSS, giảm thời gian tải web</a:t>
            </a:r>
            <a:br>
              <a:rPr b="1" lang="en-US" sz="1800">
                <a:latin typeface="Times New Roman"/>
                <a:ea typeface="Times New Roman"/>
                <a:cs typeface="Times New Roman"/>
                <a:sym typeface="Times New Roman"/>
              </a:rPr>
            </a:br>
            <a:endParaRPr b="1" sz="1800">
              <a:latin typeface="Times New Roman"/>
              <a:ea typeface="Times New Roman"/>
              <a:cs typeface="Times New Roman"/>
              <a:sym typeface="Times New Roman"/>
            </a:endParaRPr>
          </a:p>
        </p:txBody>
      </p:sp>
      <p:sp>
        <p:nvSpPr>
          <p:cNvPr id="170" name="Google Shape;170;p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 CSS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idx="1" type="body"/>
          </p:nvPr>
        </p:nvSpPr>
        <p:spPr>
          <a:xfrm>
            <a:off x="228600" y="1905000"/>
            <a:ext cx="8686799" cy="4221163"/>
          </a:xfrm>
          <a:prstGeom prst="rect">
            <a:avLst/>
          </a:prstGeom>
          <a:noFill/>
          <a:ln>
            <a:noFill/>
          </a:ln>
        </p:spPr>
        <p:txBody>
          <a:bodyPr anchorCtr="0" anchor="t" bIns="45700" lIns="91425" spcFirstLastPara="1" rIns="91425" wrap="square" tIns="45700">
            <a:noAutofit/>
          </a:bodyPr>
          <a:lstStyle/>
          <a:p>
            <a:pPr indent="-121920" lvl="0" marL="274320" rtl="0" algn="l">
              <a:spcBef>
                <a:spcPts val="0"/>
              </a:spcBef>
              <a:spcAft>
                <a:spcPts val="0"/>
              </a:spcAft>
              <a:buSzPts val="2400"/>
              <a:buNone/>
            </a:pPr>
            <a:r>
              <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D/</a:t>
            </a:r>
            <a:r>
              <a:rPr b="1" lang="en-US">
                <a:latin typeface="Times New Roman"/>
                <a:ea typeface="Times New Roman"/>
                <a:cs typeface="Times New Roman"/>
                <a:sym typeface="Times New Roman"/>
              </a:rPr>
              <a:t>Pseudo Class Selector : </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Cho phép định dạng các phần tử không nằm trong document tree.(mã HTML)</a:t>
            </a:r>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dùng để thêm vào các hiệu ứng đặc biệt cho các bộ chọn.</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Cho phép bộ chọn, chọn các phần tử mà không quan tâm đến tên, thuộc tính hay nội dung</a:t>
            </a:r>
            <a:endParaRPr>
              <a:latin typeface="Times New Roman"/>
              <a:ea typeface="Times New Roman"/>
              <a:cs typeface="Times New Roman"/>
              <a:sym typeface="Times New Roman"/>
            </a:endParaRPr>
          </a:p>
          <a:p>
            <a:pPr indent="-274320" lvl="0" marL="274320" rtl="0" algn="l">
              <a:spcBef>
                <a:spcPts val="480"/>
              </a:spcBef>
              <a:spcAft>
                <a:spcPts val="0"/>
              </a:spcAft>
              <a:buSzPts val="2400"/>
              <a:buChar char="*"/>
            </a:pPr>
            <a:r>
              <a:rPr lang="en-US">
                <a:latin typeface="Times New Roman"/>
                <a:ea typeface="Times New Roman"/>
                <a:cs typeface="Times New Roman"/>
                <a:sym typeface="Times New Roman"/>
              </a:rPr>
              <a:t>Cú pháp : </a:t>
            </a:r>
            <a:r>
              <a:rPr b="1" lang="en-US">
                <a:latin typeface="Times New Roman"/>
                <a:ea typeface="Times New Roman"/>
                <a:cs typeface="Times New Roman"/>
                <a:sym typeface="Times New Roman"/>
              </a:rPr>
              <a:t>selector:pseudo-class{property: value;}</a:t>
            </a:r>
            <a:endParaRPr/>
          </a:p>
          <a:p>
            <a:pPr indent="-121920" lvl="0" marL="274320" rtl="0" algn="l">
              <a:spcBef>
                <a:spcPts val="480"/>
              </a:spcBef>
              <a:spcAft>
                <a:spcPts val="0"/>
              </a:spcAft>
              <a:buSzPts val="2400"/>
              <a:buNone/>
            </a:pPr>
            <a:r>
              <a:t/>
            </a:r>
            <a:endParaRPr b="1">
              <a:latin typeface="Times New Roman"/>
              <a:ea typeface="Times New Roman"/>
              <a:cs typeface="Times New Roman"/>
              <a:sym typeface="Times New Roman"/>
            </a:endParaRPr>
          </a:p>
          <a:p>
            <a:pPr indent="-121920" lvl="0" marL="274320" rtl="0" algn="l">
              <a:spcBef>
                <a:spcPts val="480"/>
              </a:spcBef>
              <a:spcAft>
                <a:spcPts val="0"/>
              </a:spcAft>
              <a:buSzPts val="2400"/>
              <a:buNone/>
            </a:pPr>
            <a:r>
              <a:t/>
            </a:r>
            <a:endParaRPr b="1">
              <a:latin typeface="Times New Roman"/>
              <a:ea typeface="Times New Roman"/>
              <a:cs typeface="Times New Roman"/>
              <a:sym typeface="Times New Roman"/>
            </a:endParaRPr>
          </a:p>
          <a:p>
            <a:pPr indent="0" lvl="0" marL="0" rtl="0" algn="l">
              <a:spcBef>
                <a:spcPts val="480"/>
              </a:spcBef>
              <a:spcAft>
                <a:spcPts val="0"/>
              </a:spcAft>
              <a:buSzPts val="2400"/>
              <a:buNone/>
            </a:pP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76" name="Google Shape;176;p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Các loại selector CSS(T)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idx="1" type="body"/>
          </p:nvPr>
        </p:nvSpPr>
        <p:spPr>
          <a:xfrm>
            <a:off x="609600" y="1905000"/>
            <a:ext cx="7924799" cy="4221163"/>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627"/>
              <a:buChar char="*"/>
            </a:pPr>
            <a:r>
              <a:rPr b="1" lang="en-US" sz="1627">
                <a:latin typeface="Times New Roman"/>
                <a:ea typeface="Times New Roman"/>
                <a:cs typeface="Times New Roman"/>
                <a:sym typeface="Times New Roman"/>
              </a:rPr>
              <a:t>:first-child </a:t>
            </a:r>
            <a:r>
              <a:rPr lang="en-US" sz="1627">
                <a:latin typeface="Times New Roman"/>
                <a:ea typeface="Times New Roman"/>
                <a:cs typeface="Times New Roman"/>
                <a:sym typeface="Times New Roman"/>
              </a:rPr>
              <a:t>: Chọn thành phần đầu tiên của thành phần cha chứa nó.</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:first-of-type</a:t>
            </a:r>
            <a:r>
              <a:rPr lang="en-US" sz="1627">
                <a:latin typeface="Times New Roman"/>
                <a:ea typeface="Times New Roman"/>
                <a:cs typeface="Times New Roman"/>
                <a:sym typeface="Times New Roman"/>
              </a:rPr>
              <a:t> : Chọn thành phần con đầu tiên hoặc duy nhất trong các thành phần cha.</a:t>
            </a:r>
            <a:endParaRPr/>
          </a:p>
          <a:p>
            <a:pPr indent="-171005" lvl="0" marL="274320" rtl="0" algn="l">
              <a:lnSpc>
                <a:spcPct val="80000"/>
              </a:lnSpc>
              <a:spcBef>
                <a:spcPts val="325"/>
              </a:spcBef>
              <a:spcAft>
                <a:spcPts val="0"/>
              </a:spcAft>
              <a:buSzPts val="1627"/>
              <a:buNone/>
            </a:pPr>
            <a:r>
              <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:last-child </a:t>
            </a:r>
            <a:r>
              <a:rPr lang="en-US" sz="1627">
                <a:latin typeface="Times New Roman"/>
                <a:ea typeface="Times New Roman"/>
                <a:cs typeface="Times New Roman"/>
                <a:sym typeface="Times New Roman"/>
              </a:rPr>
              <a:t>: Chọn thành phần cuối cùng trong thành phần cha. Chỉ chọn thành phần có thành phần cha, những thành phần độc lập sẽ không được chọn.</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:last-of-type </a:t>
            </a:r>
            <a:r>
              <a:rPr lang="en-US" sz="1627">
                <a:latin typeface="Times New Roman"/>
                <a:ea typeface="Times New Roman"/>
                <a:cs typeface="Times New Roman"/>
                <a:sym typeface="Times New Roman"/>
              </a:rPr>
              <a:t>: Chọn thành phần con cuối cùng hoặc duy nhất trong các thành phần cha.</a:t>
            </a:r>
            <a:endParaRPr/>
          </a:p>
          <a:p>
            <a:pPr indent="-171005" lvl="0" marL="274320" rtl="0" algn="l">
              <a:lnSpc>
                <a:spcPct val="80000"/>
              </a:lnSpc>
              <a:spcBef>
                <a:spcPts val="325"/>
              </a:spcBef>
              <a:spcAft>
                <a:spcPts val="0"/>
              </a:spcAft>
              <a:buSzPts val="1627"/>
              <a:buNone/>
            </a:pPr>
            <a:r>
              <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:nth-last-child(n) </a:t>
            </a:r>
            <a:r>
              <a:rPr lang="en-US" sz="1627">
                <a:latin typeface="Times New Roman"/>
                <a:ea typeface="Times New Roman"/>
                <a:cs typeface="Times New Roman"/>
                <a:sym typeface="Times New Roman"/>
              </a:rPr>
              <a:t>: Chọn thành phần thứ "n" </a:t>
            </a:r>
            <a:r>
              <a:rPr b="1" lang="en-US" sz="1627">
                <a:latin typeface="Times New Roman"/>
                <a:ea typeface="Times New Roman"/>
                <a:cs typeface="Times New Roman"/>
                <a:sym typeface="Times New Roman"/>
              </a:rPr>
              <a:t>tính từ thành phần cuối trong thành phần cha</a:t>
            </a:r>
            <a:r>
              <a:rPr lang="en-US" sz="1627">
                <a:latin typeface="Times New Roman"/>
                <a:ea typeface="Times New Roman"/>
                <a:cs typeface="Times New Roman"/>
                <a:sym typeface="Times New Roman"/>
              </a:rPr>
              <a:t>. Chỉ chọn thành phần có thành phần cha, những thành phần độc lập sẽ không được chọn.</a:t>
            </a:r>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:nth-last-of-type(n) </a:t>
            </a:r>
            <a:r>
              <a:rPr lang="en-US" sz="1627">
                <a:latin typeface="Times New Roman"/>
                <a:ea typeface="Times New Roman"/>
                <a:cs typeface="Times New Roman"/>
                <a:sym typeface="Times New Roman"/>
              </a:rPr>
              <a:t>: Chọn thành phần thứ "n" từ thành phần cuối trong thành phần cha</a:t>
            </a:r>
            <a:endParaRPr/>
          </a:p>
          <a:p>
            <a:pPr indent="-171005" lvl="0" marL="274320" rtl="0" algn="l">
              <a:lnSpc>
                <a:spcPct val="80000"/>
              </a:lnSpc>
              <a:spcBef>
                <a:spcPts val="325"/>
              </a:spcBef>
              <a:spcAft>
                <a:spcPts val="0"/>
              </a:spcAft>
              <a:buSzPts val="1627"/>
              <a:buNone/>
            </a:pPr>
            <a:r>
              <a:t/>
            </a:r>
            <a:endParaRPr sz="1627">
              <a:latin typeface="Times New Roman"/>
              <a:ea typeface="Times New Roman"/>
              <a:cs typeface="Times New Roman"/>
              <a:sym typeface="Times New Roman"/>
            </a:endParaRPr>
          </a:p>
          <a:p>
            <a:pPr indent="-274320" lvl="0" marL="274320" rtl="0" algn="l">
              <a:lnSpc>
                <a:spcPct val="80000"/>
              </a:lnSpc>
              <a:spcBef>
                <a:spcPts val="325"/>
              </a:spcBef>
              <a:spcAft>
                <a:spcPts val="0"/>
              </a:spcAft>
              <a:buSzPts val="1627"/>
              <a:buChar char="*"/>
            </a:pPr>
            <a:r>
              <a:rPr b="1" lang="en-US" sz="1627">
                <a:latin typeface="Times New Roman"/>
                <a:ea typeface="Times New Roman"/>
                <a:cs typeface="Times New Roman"/>
                <a:sym typeface="Times New Roman"/>
              </a:rPr>
              <a:t>:nth-of-type(n) </a:t>
            </a:r>
            <a:r>
              <a:rPr lang="en-US" sz="1627">
                <a:latin typeface="Times New Roman"/>
                <a:ea typeface="Times New Roman"/>
                <a:cs typeface="Times New Roman"/>
                <a:sym typeface="Times New Roman"/>
              </a:rPr>
              <a:t>: Chọn thành phần thứ "n".</a:t>
            </a:r>
            <a:endParaRPr/>
          </a:p>
          <a:p>
            <a:pPr indent="-274320" lvl="0" marL="274320" rtl="0" algn="l">
              <a:lnSpc>
                <a:spcPct val="80000"/>
              </a:lnSpc>
              <a:spcBef>
                <a:spcPts val="372"/>
              </a:spcBef>
              <a:spcAft>
                <a:spcPts val="0"/>
              </a:spcAft>
              <a:buSzPts val="1627"/>
              <a:buChar char="*"/>
            </a:pPr>
            <a:r>
              <a:rPr b="1" lang="en-US" sz="1627">
                <a:latin typeface="Times New Roman"/>
                <a:ea typeface="Times New Roman"/>
                <a:cs typeface="Times New Roman"/>
                <a:sym typeface="Times New Roman"/>
              </a:rPr>
              <a:t>:nth-child(n) </a:t>
            </a:r>
            <a:r>
              <a:rPr lang="en-US" sz="1627">
                <a:latin typeface="Times New Roman"/>
                <a:ea typeface="Times New Roman"/>
                <a:cs typeface="Times New Roman"/>
                <a:sym typeface="Times New Roman"/>
              </a:rPr>
              <a:t>: Chọn thành phần thứ "n" trong thành phần cha. Chỉ chọn thành phần có thành phần cha, những thành phần độc lập sẽ không được chọn.</a:t>
            </a:r>
            <a:br>
              <a:rPr lang="en-US" sz="1860"/>
            </a:br>
            <a:endParaRPr sz="1860"/>
          </a:p>
          <a:p>
            <a:pPr indent="-156210" lvl="0" marL="274320" rtl="0" algn="l">
              <a:lnSpc>
                <a:spcPct val="80000"/>
              </a:lnSpc>
              <a:spcBef>
                <a:spcPts val="372"/>
              </a:spcBef>
              <a:spcAft>
                <a:spcPts val="0"/>
              </a:spcAft>
              <a:buSzPts val="1860"/>
              <a:buNone/>
            </a:pPr>
            <a:r>
              <a:t/>
            </a:r>
            <a:endParaRPr sz="1860"/>
          </a:p>
        </p:txBody>
      </p:sp>
      <p:sp>
        <p:nvSpPr>
          <p:cNvPr id="182" name="Google Shape;182;p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idx="1" type="body"/>
          </p:nvPr>
        </p:nvSpPr>
        <p:spPr>
          <a:xfrm>
            <a:off x="304800" y="1981200"/>
            <a:ext cx="8610599" cy="4144963"/>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00"/>
              <a:buChar char="*"/>
            </a:pPr>
            <a:r>
              <a:rPr b="1" lang="en-US" sz="2000">
                <a:latin typeface="Times New Roman"/>
                <a:ea typeface="Times New Roman"/>
                <a:cs typeface="Times New Roman"/>
                <a:sym typeface="Times New Roman"/>
              </a:rPr>
              <a:t>:only-child </a:t>
            </a:r>
            <a:r>
              <a:rPr lang="en-US" sz="2000">
                <a:latin typeface="Times New Roman"/>
                <a:ea typeface="Times New Roman"/>
                <a:cs typeface="Times New Roman"/>
                <a:sym typeface="Times New Roman"/>
              </a:rPr>
              <a:t>: Chọn thành phần con trong các thành phần cha, khi thành phần cha có mỗi thành phần con là chính nó, không được chứa thành phần con khác. Chỉ chọn thành phần có thành phần cha, những thành phần độc lập sẽ không được chọn.</a:t>
            </a:r>
            <a:endParaRPr b="1"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:focus </a:t>
            </a:r>
            <a:r>
              <a:rPr lang="en-US" sz="2000">
                <a:latin typeface="Times New Roman"/>
                <a:ea typeface="Times New Roman"/>
                <a:cs typeface="Times New Roman"/>
                <a:sym typeface="Times New Roman"/>
              </a:rPr>
              <a:t>: Thành phần sẽ focus khi được chọn.</a:t>
            </a:r>
            <a:endParaRPr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:checked </a:t>
            </a:r>
            <a:r>
              <a:rPr lang="en-US" sz="2000">
                <a:latin typeface="Times New Roman"/>
                <a:ea typeface="Times New Roman"/>
                <a:cs typeface="Times New Roman"/>
                <a:sym typeface="Times New Roman"/>
              </a:rPr>
              <a:t>: chọn các thành phần đã “checked” (dùng checkbox hoặc radio button)</a:t>
            </a:r>
            <a:endParaRPr/>
          </a:p>
          <a:p>
            <a:pPr indent="-274320" lvl="0" marL="274320" rtl="0" algn="l">
              <a:spcBef>
                <a:spcPts val="400"/>
              </a:spcBef>
              <a:spcAft>
                <a:spcPts val="0"/>
              </a:spcAft>
              <a:buSzPts val="2000"/>
              <a:buChar char="*"/>
            </a:pPr>
            <a:r>
              <a:rPr i="1" lang="en-US" sz="2000" u="sng">
                <a:latin typeface="Times New Roman"/>
                <a:ea typeface="Times New Roman"/>
                <a:cs typeface="Times New Roman"/>
                <a:sym typeface="Times New Roman"/>
              </a:rPr>
              <a:t>Anchor pseudo class : </a:t>
            </a:r>
            <a:r>
              <a:rPr lang="en-US" sz="2000">
                <a:latin typeface="Times New Roman"/>
                <a:ea typeface="Times New Roman"/>
                <a:cs typeface="Times New Roman"/>
                <a:sym typeface="Times New Roman"/>
              </a:rPr>
              <a:t>định nghĩa style cho các trạng thái link</a:t>
            </a:r>
            <a:endParaRPr i="1" sz="2000" u="sng">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:active </a:t>
            </a:r>
            <a:r>
              <a:rPr lang="en-US" sz="2000">
                <a:latin typeface="Times New Roman"/>
                <a:ea typeface="Times New Roman"/>
                <a:cs typeface="Times New Roman"/>
                <a:sym typeface="Times New Roman"/>
              </a:rPr>
              <a:t>: Chọn các liên kết đã được chọn.</a:t>
            </a:r>
            <a:endParaRPr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:visited </a:t>
            </a:r>
            <a:r>
              <a:rPr lang="en-US" sz="2000">
                <a:latin typeface="Times New Roman"/>
                <a:ea typeface="Times New Roman"/>
                <a:cs typeface="Times New Roman"/>
                <a:sym typeface="Times New Roman"/>
              </a:rPr>
              <a:t>: Định dạng cho các thành phần đã được click.</a:t>
            </a:r>
            <a:endParaRPr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:link </a:t>
            </a:r>
            <a:r>
              <a:rPr lang="en-US" sz="2000">
                <a:latin typeface="Times New Roman"/>
                <a:ea typeface="Times New Roman"/>
                <a:cs typeface="Times New Roman"/>
                <a:sym typeface="Times New Roman"/>
              </a:rPr>
              <a:t>: Định dạng cho tất cả liên kết khi chưa được click.</a:t>
            </a:r>
            <a:endParaRPr sz="2000">
              <a:latin typeface="Times New Roman"/>
              <a:ea typeface="Times New Roman"/>
              <a:cs typeface="Times New Roman"/>
              <a:sym typeface="Times New Roman"/>
            </a:endParaRPr>
          </a:p>
          <a:p>
            <a:pPr indent="-274320" lvl="0" marL="274320" rtl="0" algn="l">
              <a:spcBef>
                <a:spcPts val="400"/>
              </a:spcBef>
              <a:spcAft>
                <a:spcPts val="0"/>
              </a:spcAft>
              <a:buSzPts val="2000"/>
              <a:buChar char="*"/>
            </a:pPr>
            <a:r>
              <a:rPr b="1" lang="en-US" sz="2000">
                <a:latin typeface="Times New Roman"/>
                <a:ea typeface="Times New Roman"/>
                <a:cs typeface="Times New Roman"/>
                <a:sym typeface="Times New Roman"/>
              </a:rPr>
              <a:t>:hover </a:t>
            </a:r>
            <a:r>
              <a:rPr lang="en-US" sz="2000">
                <a:latin typeface="Times New Roman"/>
                <a:ea typeface="Times New Roman"/>
                <a:cs typeface="Times New Roman"/>
                <a:sym typeface="Times New Roman"/>
              </a:rPr>
              <a:t>: Chọn các liên kết được hover (di chuyển chuột lên thành phần).</a:t>
            </a:r>
            <a:endParaRPr sz="2000">
              <a:latin typeface="Times New Roman"/>
              <a:ea typeface="Times New Roman"/>
              <a:cs typeface="Times New Roman"/>
              <a:sym typeface="Times New Roman"/>
            </a:endParaRPr>
          </a:p>
          <a:p>
            <a:pPr indent="-147320" lvl="0" marL="274320" rtl="0" algn="l">
              <a:spcBef>
                <a:spcPts val="400"/>
              </a:spcBef>
              <a:spcAft>
                <a:spcPts val="0"/>
              </a:spcAft>
              <a:buSzPts val="2000"/>
              <a:buNone/>
            </a:pPr>
            <a:r>
              <a:t/>
            </a:r>
            <a:endParaRPr sz="2000">
              <a:latin typeface="Times New Roman"/>
              <a:ea typeface="Times New Roman"/>
              <a:cs typeface="Times New Roman"/>
              <a:sym typeface="Times New Roman"/>
            </a:endParaRPr>
          </a:p>
        </p:txBody>
      </p:sp>
      <p:sp>
        <p:nvSpPr>
          <p:cNvPr id="188" name="Google Shape;188;p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Tiếp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2016-08-30T02:14:20Z</dcterms:created>
  <dc:creator>MT662</dc:creator>
</cp:coreProperties>
</file>