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Proxima Nova"/>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330D47-0C9C-48DD-8510-DF262A382F11}">
  <a:tblStyle styleId="{F1330D47-0C9C-48DD-8510-DF262A382F11}" styleName="Table_0">
    <a:wholeTbl>
      <a:tcTxStyle b="off" i="off">
        <a:font>
          <a:latin typeface="Trebuchet MS"/>
          <a:ea typeface="Trebuchet MS"/>
          <a:cs typeface="Trebuchet MS"/>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rgbClr val="FFFFFF"/>
      </a:tcTxStyle>
      <a:tcStyle>
        <a:fill>
          <a:solidFill>
            <a:srgbClr val="90C226"/>
          </a:solidFill>
        </a:fill>
      </a:tcStyle>
    </a:lastCol>
    <a:firstCol>
      <a:tcTxStyle b="on" i="off">
        <a:font>
          <a:latin typeface="Trebuchet MS"/>
          <a:ea typeface="Trebuchet MS"/>
          <a:cs typeface="Trebuchet MS"/>
        </a:font>
        <a:srgbClr val="FFFFFF"/>
      </a:tcTxStyle>
      <a:tcStyle>
        <a:fill>
          <a:solidFill>
            <a:srgbClr val="90C226"/>
          </a:solidFill>
        </a:fill>
      </a:tcStyle>
    </a:firstCol>
    <a:lastRow>
      <a:tcTxStyle b="on" i="off">
        <a:font>
          <a:latin typeface="Trebuchet MS"/>
          <a:ea typeface="Trebuchet MS"/>
          <a:cs typeface="Trebuchet MS"/>
        </a:font>
        <a:srgbClr val="FFFFFF"/>
      </a:tcTxStyle>
      <a:tcStyle>
        <a:tcBdr>
          <a:top>
            <a:ln cap="flat" cmpd="sng" w="38100">
              <a:solidFill>
                <a:srgbClr val="FFFFFF"/>
              </a:solidFill>
              <a:prstDash val="solid"/>
              <a:round/>
              <a:headEnd len="sm" w="sm" type="none"/>
              <a:tailEnd len="sm" w="sm" type="none"/>
            </a:ln>
          </a:top>
        </a:tcBdr>
        <a:fill>
          <a:solidFill>
            <a:srgbClr val="90C226"/>
          </a:solidFill>
        </a:fill>
      </a:tcStyle>
    </a:lastRow>
    <a:seCell>
      <a:tcTxStyle/>
    </a:seCell>
    <a:swCell>
      <a:tcTxStyle/>
    </a:swCell>
    <a:firstRow>
      <a:tcTxStyle b="on" i="off">
        <a:font>
          <a:latin typeface="Trebuchet MS"/>
          <a:ea typeface="Trebuchet MS"/>
          <a:cs typeface="Trebuchet MS"/>
        </a:font>
        <a:srgbClr val="FFFFFF"/>
      </a:tcTxStyle>
      <a:tcStyle>
        <a:tcBdr>
          <a:bottom>
            <a:ln cap="flat" cmpd="sng" w="38100">
              <a:solidFill>
                <a:srgbClr val="FFFFFF"/>
              </a:solidFill>
              <a:prstDash val="solid"/>
              <a:round/>
              <a:headEnd len="sm" w="sm" type="none"/>
              <a:tailEnd len="sm" w="sm" type="none"/>
            </a:ln>
          </a:bottom>
        </a:tcBdr>
        <a:fill>
          <a:solidFill>
            <a:srgbClr val="90C22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ProximaNova-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roximaNova-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ProximaNova-bold.fntdata"/><Relationship Id="rId14" Type="http://schemas.openxmlformats.org/officeDocument/2006/relationships/slide" Target="slides/slide8.xml"/><Relationship Id="rId58" Type="http://schemas.openxmlformats.org/officeDocument/2006/relationships/font" Target="fonts/ProximaNova-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JavaScript/Reference/Global_Objects/Array/isArray" TargetMode="External"/><Relationship Id="rId3" Type="http://schemas.openxmlformats.org/officeDocument/2006/relationships/hyperlink" Target="https://developer.mozilla.org/en-US/docs/Web/JavaScript/Reference/Global_Objects/Array/isArray"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45171b5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45171b5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45171b5e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45171b5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45171b5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5171b5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	Backspace</a:t>
            </a:r>
            <a:endParaRPr/>
          </a:p>
          <a:p>
            <a:pPr indent="0" lvl="0" marL="0" rtl="0" algn="l">
              <a:spcBef>
                <a:spcPts val="0"/>
              </a:spcBef>
              <a:spcAft>
                <a:spcPts val="0"/>
              </a:spcAft>
              <a:buNone/>
            </a:pPr>
            <a:r>
              <a:rPr lang="vi"/>
              <a:t>\f	Form Feed</a:t>
            </a:r>
            <a:endParaRPr/>
          </a:p>
          <a:p>
            <a:pPr indent="0" lvl="0" marL="0" rtl="0" algn="l">
              <a:spcBef>
                <a:spcPts val="0"/>
              </a:spcBef>
              <a:spcAft>
                <a:spcPts val="0"/>
              </a:spcAft>
              <a:buNone/>
            </a:pPr>
            <a:r>
              <a:rPr lang="vi"/>
              <a:t>\n	New Line</a:t>
            </a:r>
            <a:endParaRPr/>
          </a:p>
          <a:p>
            <a:pPr indent="0" lvl="0" marL="0" rtl="0" algn="l">
              <a:spcBef>
                <a:spcPts val="0"/>
              </a:spcBef>
              <a:spcAft>
                <a:spcPts val="0"/>
              </a:spcAft>
              <a:buNone/>
            </a:pPr>
            <a:r>
              <a:rPr lang="vi"/>
              <a:t>\r	Carriage Return</a:t>
            </a:r>
            <a:endParaRPr/>
          </a:p>
          <a:p>
            <a:pPr indent="0" lvl="0" marL="0" rtl="0" algn="l">
              <a:spcBef>
                <a:spcPts val="0"/>
              </a:spcBef>
              <a:spcAft>
                <a:spcPts val="0"/>
              </a:spcAft>
              <a:buNone/>
            </a:pPr>
            <a:r>
              <a:rPr lang="vi"/>
              <a:t>\t	Horizontal Tabulator</a:t>
            </a:r>
            <a:endParaRPr/>
          </a:p>
          <a:p>
            <a:pPr indent="0" lvl="0" marL="0" rtl="0" algn="l">
              <a:spcBef>
                <a:spcPts val="0"/>
              </a:spcBef>
              <a:spcAft>
                <a:spcPts val="0"/>
              </a:spcAft>
              <a:buNone/>
            </a:pPr>
            <a:r>
              <a:rPr lang="vi"/>
              <a:t>\v	Vertical Tabulator</a:t>
            </a:r>
            <a:endParaRPr/>
          </a:p>
          <a:p>
            <a:pPr indent="0" lvl="0" marL="0" rtl="0" algn="l">
              <a:spcBef>
                <a:spcPts val="0"/>
              </a:spcBef>
              <a:spcAft>
                <a:spcPts val="0"/>
              </a:spcAft>
              <a:buNone/>
            </a:pPr>
            <a:r>
              <a:rPr lang="vi"/>
              <a:t>The 6 escape characters above were originally designed to control typewriters, teletypes, and fax machines. They do not make any sense in HTML.</a:t>
            </a:r>
            <a:endParaRPr/>
          </a:p>
          <a:p>
            <a:pPr indent="0" lvl="0" marL="0" rtl="0" algn="l">
              <a:spcBef>
                <a:spcPts val="0"/>
              </a:spcBef>
              <a:spcAft>
                <a:spcPts val="0"/>
              </a:spcAft>
              <a:buNone/>
            </a:pPr>
            <a:r>
              <a:t/>
            </a:r>
            <a:endParaRPr/>
          </a:p>
          <a:p>
            <a:pPr indent="0" lvl="0" marL="0" rtl="0" algn="l">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x = </a:t>
            </a:r>
            <a:r>
              <a:rPr lang="vi" sz="1150">
                <a:solidFill>
                  <a:srgbClr val="A52A2A"/>
                </a:solidFill>
                <a:highlight>
                  <a:srgbClr val="FFFFFF"/>
                </a:highlight>
                <a:latin typeface="Consolas"/>
                <a:ea typeface="Consolas"/>
                <a:cs typeface="Consolas"/>
                <a:sym typeface="Consolas"/>
              </a:rPr>
              <a:t>"John"</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y = </a:t>
            </a:r>
            <a:r>
              <a:rPr lang="vi" sz="1150">
                <a:solidFill>
                  <a:srgbClr val="0000CD"/>
                </a:solidFill>
                <a:highlight>
                  <a:srgbClr val="FFFFFF"/>
                </a:highlight>
                <a:latin typeface="Consolas"/>
                <a:ea typeface="Consolas"/>
                <a:cs typeface="Consolas"/>
                <a:sym typeface="Consolas"/>
              </a:rPr>
              <a:t>new</a:t>
            </a:r>
            <a:r>
              <a:rPr lang="vi" sz="1150">
                <a:highlight>
                  <a:srgbClr val="FFFFFF"/>
                </a:highlight>
                <a:latin typeface="Consolas"/>
                <a:ea typeface="Consolas"/>
                <a:cs typeface="Consolas"/>
                <a:sym typeface="Consolas"/>
              </a:rPr>
              <a:t> String(</a:t>
            </a:r>
            <a:r>
              <a:rPr lang="vi" sz="1150">
                <a:solidFill>
                  <a:srgbClr val="A52A2A"/>
                </a:solidFill>
                <a:highlight>
                  <a:srgbClr val="FFFFFF"/>
                </a:highlight>
                <a:latin typeface="Consolas"/>
                <a:ea typeface="Consolas"/>
                <a:cs typeface="Consolas"/>
                <a:sym typeface="Consolas"/>
              </a:rPr>
              <a:t>"John"</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vi" sz="1150">
                <a:solidFill>
                  <a:srgbClr val="008000"/>
                </a:solidFill>
                <a:highlight>
                  <a:srgbClr val="FFFFFF"/>
                </a:highlight>
                <a:latin typeface="Consolas"/>
                <a:ea typeface="Consolas"/>
                <a:cs typeface="Consolas"/>
                <a:sym typeface="Consolas"/>
              </a:rPr>
              <a:t>// typeof x will return string</a:t>
            </a:r>
            <a:endParaRPr sz="1150">
              <a:solidFill>
                <a:srgbClr val="008000"/>
              </a:solidFill>
              <a:highlight>
                <a:srgbClr val="FFFFFF"/>
              </a:highlight>
              <a:latin typeface="Consolas"/>
              <a:ea typeface="Consolas"/>
              <a:cs typeface="Consolas"/>
              <a:sym typeface="Consolas"/>
            </a:endParaRPr>
          </a:p>
          <a:p>
            <a:pPr indent="0" lvl="0" marL="0" rtl="0" algn="l">
              <a:spcBef>
                <a:spcPts val="0"/>
              </a:spcBef>
              <a:spcAft>
                <a:spcPts val="0"/>
              </a:spcAft>
              <a:buNone/>
            </a:pPr>
            <a:r>
              <a:rPr lang="vi" sz="1150">
                <a:solidFill>
                  <a:srgbClr val="008000"/>
                </a:solidFill>
                <a:highlight>
                  <a:srgbClr val="FFFFFF"/>
                </a:highlight>
                <a:latin typeface="Consolas"/>
                <a:ea typeface="Consolas"/>
                <a:cs typeface="Consolas"/>
                <a:sym typeface="Consolas"/>
              </a:rPr>
              <a:t>// typeof y will return object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45171b5e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45171b5e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slice(0, 1) = charAt(0)</a:t>
            </a:r>
            <a:endParaRPr/>
          </a:p>
          <a:p>
            <a:pPr indent="0" lvl="0" marL="0" rtl="0" algn="l">
              <a:spcBef>
                <a:spcPts val="0"/>
              </a:spcBef>
              <a:spcAft>
                <a:spcPts val="0"/>
              </a:spcAft>
              <a:buNone/>
            </a:pPr>
            <a:r>
              <a:rPr lang="vi"/>
              <a:t>var firstChar = text.IndexOf("World War II")</a:t>
            </a:r>
            <a:endParaRPr/>
          </a:p>
          <a:p>
            <a:pPr indent="0" lvl="0" marL="0" rtl="0" algn="l">
              <a:spcBef>
                <a:spcPts val="0"/>
              </a:spcBef>
              <a:spcAft>
                <a:spcPts val="0"/>
              </a:spcAft>
              <a:buNone/>
            </a:pPr>
            <a:r>
              <a:rPr lang="vi"/>
              <a:t>replaceString: x = text.slice(0,firstChar) + "adb" + text.slice(firstChar + "World War II".length) &lt;=&gt; text.replace()</a:t>
            </a:r>
            <a:endParaRPr/>
          </a:p>
          <a:p>
            <a:pPr indent="0" lvl="0" marL="0" rtl="0" algn="l">
              <a:spcBef>
                <a:spcPts val="0"/>
              </a:spcBef>
              <a:spcAft>
                <a:spcPts val="0"/>
              </a:spcAft>
              <a:buNone/>
            </a:pPr>
            <a:r>
              <a:rPr lang="vi"/>
              <a:t>Bài toán trim()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45171b5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5171b5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45171b5e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45171b5e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14300" marR="1143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fruits = [</a:t>
            </a:r>
            <a:r>
              <a:rPr lang="vi" sz="1150">
                <a:solidFill>
                  <a:srgbClr val="A52A2A"/>
                </a:solidFill>
                <a:highlight>
                  <a:srgbClr val="FFFFFF"/>
                </a:highlight>
                <a:latin typeface="Consolas"/>
                <a:ea typeface="Consolas"/>
                <a:cs typeface="Consolas"/>
                <a:sym typeface="Consolas"/>
              </a:rPr>
              <a:t>"Banana"</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"Orange"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"Apple"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"Mango"</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vi" sz="1150">
                <a:highlight>
                  <a:srgbClr val="FFFFFF"/>
                </a:highlight>
                <a:latin typeface="Consolas"/>
                <a:ea typeface="Consolas"/>
                <a:cs typeface="Consolas"/>
                <a:sym typeface="Consolas"/>
              </a:rPr>
              <a:t>fruits[fruits.length] = </a:t>
            </a:r>
            <a:r>
              <a:rPr lang="vi" sz="1150">
                <a:solidFill>
                  <a:srgbClr val="A52A2A"/>
                </a:solidFill>
                <a:highlight>
                  <a:srgbClr val="FFFFFF"/>
                </a:highlight>
                <a:latin typeface="Consolas"/>
                <a:ea typeface="Consolas"/>
                <a:cs typeface="Consolas"/>
                <a:sym typeface="Consolas"/>
              </a:rPr>
              <a:t>"Lemon"</a:t>
            </a:r>
            <a:r>
              <a:rPr lang="vi" sz="1150">
                <a:highlight>
                  <a:srgbClr val="FFFFFF"/>
                </a:highlight>
                <a:latin typeface="Consolas"/>
                <a:ea typeface="Consolas"/>
                <a:cs typeface="Consolas"/>
                <a:sym typeface="Consolas"/>
              </a:rPr>
              <a:t>;    </a:t>
            </a:r>
            <a:r>
              <a:rPr lang="vi" sz="1150">
                <a:solidFill>
                  <a:srgbClr val="008000"/>
                </a:solidFill>
                <a:highlight>
                  <a:srgbClr val="FFFFFF"/>
                </a:highlight>
                <a:latin typeface="Consolas"/>
                <a:ea typeface="Consolas"/>
                <a:cs typeface="Consolas"/>
                <a:sym typeface="Consolas"/>
              </a:rPr>
              <a:t>// adds a new element (Lemon) to fruits</a:t>
            </a:r>
            <a:endParaRPr sz="1150">
              <a:solidFill>
                <a:srgbClr val="FFFFFF"/>
              </a:solidFill>
              <a:highlight>
                <a:srgbClr val="4CAF50"/>
              </a:highlight>
              <a:latin typeface="Verdana"/>
              <a:ea typeface="Verdana"/>
              <a:cs typeface="Verdana"/>
              <a:sym typeface="Verdana"/>
            </a:endParaRPr>
          </a:p>
          <a:p>
            <a:pPr indent="0" lvl="0" marL="114300" marR="114300" rtl="0" algn="l">
              <a:lnSpc>
                <a:spcPct val="100000"/>
              </a:lnSpc>
              <a:spcBef>
                <a:spcPts val="0"/>
              </a:spcBef>
              <a:spcAft>
                <a:spcPts val="0"/>
              </a:spcAft>
              <a:buNone/>
            </a:pPr>
            <a:r>
              <a:rPr lang="vi" sz="1150">
                <a:highlight>
                  <a:srgbClr val="FFDDDD"/>
                </a:highlight>
                <a:latin typeface="Verdana"/>
                <a:ea typeface="Verdana"/>
                <a:cs typeface="Verdana"/>
                <a:sym typeface="Verdana"/>
              </a:rPr>
              <a:t>WARNING !</a:t>
            </a:r>
            <a:endParaRPr sz="1150">
              <a:highlight>
                <a:srgbClr val="FFDDDD"/>
              </a:highlight>
              <a:latin typeface="Verdana"/>
              <a:ea typeface="Verdana"/>
              <a:cs typeface="Verdana"/>
              <a:sym typeface="Verdana"/>
            </a:endParaRPr>
          </a:p>
          <a:p>
            <a:pPr indent="0" lvl="0" marL="0" rtl="0" algn="l">
              <a:lnSpc>
                <a:spcPct val="100000"/>
              </a:lnSpc>
              <a:spcBef>
                <a:spcPts val="0"/>
              </a:spcBef>
              <a:spcAft>
                <a:spcPts val="0"/>
              </a:spcAft>
              <a:buNone/>
            </a:pPr>
            <a:r>
              <a:rPr lang="vi" sz="1150">
                <a:highlight>
                  <a:srgbClr val="FFDDDD"/>
                </a:highlight>
                <a:latin typeface="Verdana"/>
                <a:ea typeface="Verdana"/>
                <a:cs typeface="Verdana"/>
                <a:sym typeface="Verdana"/>
              </a:rPr>
              <a:t>Adding elements with high indexes can create undefined "holes" in an array:</a:t>
            </a:r>
            <a:endParaRPr sz="1150">
              <a:highlight>
                <a:srgbClr val="FFDDDD"/>
              </a:highlight>
              <a:latin typeface="Verdana"/>
              <a:ea typeface="Verdana"/>
              <a:cs typeface="Verdana"/>
              <a:sym typeface="Verdana"/>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45171b5e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5171b5e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33400" marR="139700" rtl="0" algn="l">
              <a:lnSpc>
                <a:spcPct val="100000"/>
              </a:lnSpc>
              <a:spcBef>
                <a:spcPts val="0"/>
              </a:spcBef>
              <a:spcAft>
                <a:spcPts val="0"/>
              </a:spcAft>
              <a:buNone/>
            </a:pPr>
            <a:r>
              <a:rPr lang="vi" sz="1200">
                <a:solidFill>
                  <a:srgbClr val="0077AA"/>
                </a:solidFill>
                <a:highlight>
                  <a:srgbClr val="EEEEEE"/>
                </a:highlight>
                <a:latin typeface="Consolas"/>
                <a:ea typeface="Consolas"/>
                <a:cs typeface="Consolas"/>
                <a:sym typeface="Consolas"/>
              </a:rPr>
              <a:t>var</a:t>
            </a:r>
            <a:r>
              <a:rPr lang="vi" sz="1200">
                <a:solidFill>
                  <a:srgbClr val="333333"/>
                </a:solidFill>
                <a:highlight>
                  <a:srgbClr val="EEEEEE"/>
                </a:highlight>
                <a:latin typeface="Consolas"/>
                <a:ea typeface="Consolas"/>
                <a:cs typeface="Consolas"/>
                <a:sym typeface="Consolas"/>
              </a:rPr>
              <a:t> shallowCopy </a:t>
            </a:r>
            <a:r>
              <a:rPr lang="vi" sz="1200">
                <a:solidFill>
                  <a:srgbClr val="9A6E3A"/>
                </a:solidFill>
                <a:highlight>
                  <a:srgbClr val="EEEEEE"/>
                </a:highlight>
                <a:latin typeface="Consolas"/>
                <a:ea typeface="Consolas"/>
                <a:cs typeface="Consolas"/>
                <a:sym typeface="Consolas"/>
              </a:rPr>
              <a:t>=</a:t>
            </a:r>
            <a:r>
              <a:rPr lang="vi" sz="1200">
                <a:solidFill>
                  <a:srgbClr val="333333"/>
                </a:solidFill>
                <a:highlight>
                  <a:srgbClr val="EEEEEE"/>
                </a:highlight>
                <a:latin typeface="Consolas"/>
                <a:ea typeface="Consolas"/>
                <a:cs typeface="Consolas"/>
                <a:sym typeface="Consolas"/>
              </a:rPr>
              <a:t> fruits</a:t>
            </a:r>
            <a:r>
              <a:rPr lang="vi" sz="1200">
                <a:solidFill>
                  <a:schemeClr val="accent4"/>
                </a:solidFill>
                <a:highlight>
                  <a:srgbClr val="EEEEEE"/>
                </a:highlight>
                <a:latin typeface="Consolas"/>
                <a:ea typeface="Consolas"/>
                <a:cs typeface="Consolas"/>
                <a:sym typeface="Consolas"/>
              </a:rPr>
              <a:t>.</a:t>
            </a:r>
            <a:r>
              <a:rPr lang="vi" sz="1200">
                <a:solidFill>
                  <a:srgbClr val="DD4A68"/>
                </a:solidFill>
                <a:highlight>
                  <a:srgbClr val="EEEEEE"/>
                </a:highlight>
                <a:latin typeface="Consolas"/>
                <a:ea typeface="Consolas"/>
                <a:cs typeface="Consolas"/>
                <a:sym typeface="Consolas"/>
              </a:rPr>
              <a:t>slice</a:t>
            </a:r>
            <a:r>
              <a:rPr lang="vi" sz="1200">
                <a:solidFill>
                  <a:schemeClr val="accent4"/>
                </a:solidFill>
                <a:highlight>
                  <a:srgbClr val="EEEEEE"/>
                </a:highlight>
                <a:latin typeface="Consolas"/>
                <a:ea typeface="Consolas"/>
                <a:cs typeface="Consolas"/>
                <a:sym typeface="Consolas"/>
              </a:rPr>
              <a:t>();</a:t>
            </a:r>
            <a:endParaRPr sz="1200">
              <a:solidFill>
                <a:schemeClr val="accent4"/>
              </a:solidFill>
              <a:highlight>
                <a:srgbClr val="EEEEEE"/>
              </a:highlight>
              <a:latin typeface="Consolas"/>
              <a:ea typeface="Consolas"/>
              <a:cs typeface="Consolas"/>
              <a:sym typeface="Consolas"/>
            </a:endParaRPr>
          </a:p>
          <a:p>
            <a:pPr indent="0" lvl="0" marL="533400" marR="1397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fruits = [</a:t>
            </a:r>
            <a:r>
              <a:rPr lang="vi" sz="1150">
                <a:solidFill>
                  <a:srgbClr val="A52A2A"/>
                </a:solidFill>
                <a:highlight>
                  <a:srgbClr val="FFFFFF"/>
                </a:highlight>
                <a:latin typeface="Consolas"/>
                <a:ea typeface="Consolas"/>
                <a:cs typeface="Consolas"/>
                <a:sym typeface="Consolas"/>
              </a:rPr>
              <a:t>"Banana"</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"Orange"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"Apple"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"Mango"</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533400" marR="1397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delete</a:t>
            </a:r>
            <a:r>
              <a:rPr lang="vi" sz="1150">
                <a:highlight>
                  <a:srgbClr val="FFFFFF"/>
                </a:highlight>
                <a:latin typeface="Consolas"/>
                <a:ea typeface="Consolas"/>
                <a:cs typeface="Consolas"/>
                <a:sym typeface="Consolas"/>
              </a:rPr>
              <a:t> fruits[</a:t>
            </a:r>
            <a:r>
              <a:rPr lang="vi" sz="1150">
                <a:solidFill>
                  <a:srgbClr val="FF0000"/>
                </a:solidFill>
                <a:highlight>
                  <a:srgbClr val="FFFFFF"/>
                </a:highlight>
                <a:latin typeface="Consolas"/>
                <a:ea typeface="Consolas"/>
                <a:cs typeface="Consolas"/>
                <a:sym typeface="Consolas"/>
              </a:rPr>
              <a:t>0</a:t>
            </a:r>
            <a:r>
              <a:rPr lang="vi" sz="1150">
                <a:highlight>
                  <a:srgbClr val="FFFFFF"/>
                </a:highlight>
                <a:latin typeface="Consolas"/>
                <a:ea typeface="Consolas"/>
                <a:cs typeface="Consolas"/>
                <a:sym typeface="Consolas"/>
              </a:rPr>
              <a:t>];          </a:t>
            </a:r>
            <a:r>
              <a:rPr lang="vi" sz="1150">
                <a:solidFill>
                  <a:srgbClr val="FF0000"/>
                </a:solidFill>
                <a:highlight>
                  <a:srgbClr val="FFFFFF"/>
                </a:highlight>
                <a:latin typeface="Consolas"/>
                <a:ea typeface="Consolas"/>
                <a:cs typeface="Consolas"/>
                <a:sym typeface="Consolas"/>
              </a:rPr>
              <a:t> </a:t>
            </a:r>
            <a:r>
              <a:rPr lang="vi" sz="1150">
                <a:solidFill>
                  <a:srgbClr val="008000"/>
                </a:solidFill>
                <a:highlight>
                  <a:srgbClr val="FFFFFF"/>
                </a:highlight>
                <a:latin typeface="Consolas"/>
                <a:ea typeface="Consolas"/>
                <a:cs typeface="Consolas"/>
                <a:sym typeface="Consolas"/>
              </a:rPr>
              <a:t>// Changes the first element in fruits to undefined</a:t>
            </a:r>
            <a:endParaRPr sz="1200">
              <a:solidFill>
                <a:schemeClr val="accent4"/>
              </a:solidFill>
              <a:highlight>
                <a:srgbClr val="EEEEEE"/>
              </a:highlight>
              <a:latin typeface="Consolas"/>
              <a:ea typeface="Consolas"/>
              <a:cs typeface="Consolas"/>
              <a:sym typeface="Consolas"/>
            </a:endParaRPr>
          </a:p>
          <a:p>
            <a:pPr indent="0" lvl="0" marL="533400" marR="139700" rtl="0" algn="l">
              <a:lnSpc>
                <a:spcPct val="100000"/>
              </a:lnSpc>
              <a:spcBef>
                <a:spcPts val="0"/>
              </a:spcBef>
              <a:spcAft>
                <a:spcPts val="0"/>
              </a:spcAft>
              <a:buNone/>
            </a:pPr>
            <a:r>
              <a:rPr lang="vi" sz="1150">
                <a:highlight>
                  <a:srgbClr val="FFDDDD"/>
                </a:highlight>
                <a:latin typeface="Verdana"/>
                <a:ea typeface="Verdana"/>
                <a:cs typeface="Verdana"/>
                <a:sym typeface="Verdana"/>
              </a:rPr>
              <a:t>Using delete may leave undefined holes in the array. Use pop() or shift() instead.</a:t>
            </a:r>
            <a:endParaRPr sz="1150">
              <a:highlight>
                <a:srgbClr val="FFDDDD"/>
              </a:highlight>
              <a:latin typeface="Verdana"/>
              <a:ea typeface="Verdana"/>
              <a:cs typeface="Verdana"/>
              <a:sym typeface="Verdana"/>
            </a:endParaRPr>
          </a:p>
          <a:p>
            <a:pPr indent="0" lvl="0" marL="533400" marR="1397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myGirls = [</a:t>
            </a:r>
            <a:r>
              <a:rPr lang="vi" sz="1150">
                <a:solidFill>
                  <a:srgbClr val="A52A2A"/>
                </a:solidFill>
                <a:highlight>
                  <a:srgbClr val="FFFFFF"/>
                </a:highlight>
                <a:latin typeface="Consolas"/>
                <a:ea typeface="Consolas"/>
                <a:cs typeface="Consolas"/>
                <a:sym typeface="Consolas"/>
              </a:rPr>
              <a:t>"Cecilie"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"Lone"</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533400" marR="1397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myBoys = [</a:t>
            </a:r>
            <a:r>
              <a:rPr lang="vi" sz="1150">
                <a:solidFill>
                  <a:srgbClr val="A52A2A"/>
                </a:solidFill>
                <a:highlight>
                  <a:srgbClr val="FFFFFF"/>
                </a:highlight>
                <a:latin typeface="Consolas"/>
                <a:ea typeface="Consolas"/>
                <a:cs typeface="Consolas"/>
                <a:sym typeface="Consolas"/>
              </a:rPr>
              <a:t>"Emil"</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"Tobias"</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"Linus"</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533400" marR="1397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myChildren = myGirls.concat(myBoys); </a:t>
            </a:r>
            <a:endParaRPr sz="1150">
              <a:highlight>
                <a:srgbClr val="FFDDDD"/>
              </a:highlight>
              <a:latin typeface="Verdana"/>
              <a:ea typeface="Verdana"/>
              <a:cs typeface="Verdana"/>
              <a:sym typeface="Verdan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45171b5e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45171b5e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map(myCallBack), filter(myCallBack), every(myCallBack),</a:t>
            </a:r>
            <a:endParaRPr/>
          </a:p>
          <a:p>
            <a:pPr indent="0" lvl="0" marL="0" rtl="0" algn="l">
              <a:spcBef>
                <a:spcPts val="0"/>
              </a:spcBef>
              <a:spcAft>
                <a:spcPts val="0"/>
              </a:spcAft>
              <a:buNone/>
            </a:pPr>
            <a:r>
              <a:rPr lang="vi"/>
              <a:t>reduce(myCallBack2 ),</a:t>
            </a:r>
            <a:endParaRPr/>
          </a:p>
          <a:p>
            <a:pPr indent="0" lvl="0" marL="0" rtl="0" algn="l">
              <a:spcBef>
                <a:spcPts val="0"/>
              </a:spcBef>
              <a:spcAft>
                <a:spcPts val="0"/>
              </a:spcAft>
              <a:buNone/>
            </a:pPr>
            <a:r>
              <a:rPr lang="vi"/>
              <a:t>var myCallBack = myFunction(value, index, array) {}</a:t>
            </a:r>
            <a:endParaRPr/>
          </a:p>
          <a:p>
            <a:pPr indent="0" lvl="0" marL="0" rtl="0" algn="l">
              <a:spcBef>
                <a:spcPts val="0"/>
              </a:spcBef>
              <a:spcAft>
                <a:spcPts val="0"/>
              </a:spcAft>
              <a:buNone/>
            </a:pPr>
            <a:r>
              <a:rPr lang="vi"/>
              <a:t>var myCallBack2 = myFunction(total, value, index, array)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45171b5e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45171b5e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vi">
                <a:solidFill>
                  <a:srgbClr val="222222"/>
                </a:solidFill>
                <a:latin typeface="Times New Roman"/>
                <a:ea typeface="Times New Roman"/>
                <a:cs typeface="Times New Roman"/>
                <a:sym typeface="Times New Roman"/>
              </a:rPr>
              <a:t>Ví dụ khi sử dụng Symbol</a:t>
            </a:r>
            <a:endParaRPr>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vi">
                <a:solidFill>
                  <a:srgbClr val="222222"/>
                </a:solidFill>
                <a:latin typeface="Times New Roman"/>
                <a:ea typeface="Times New Roman"/>
                <a:cs typeface="Times New Roman"/>
                <a:sym typeface="Times New Roman"/>
              </a:rPr>
              <a:t>lib.js:</a:t>
            </a:r>
            <a:endParaRPr>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99CD"/>
                </a:solidFill>
                <a:latin typeface="Times New Roman"/>
                <a:ea typeface="Times New Roman"/>
                <a:cs typeface="Times New Roman"/>
                <a:sym typeface="Times New Roman"/>
              </a:rPr>
              <a:t>let</a:t>
            </a:r>
            <a:r>
              <a:rPr lang="vi">
                <a:solidFill>
                  <a:srgbClr val="CCCCCC"/>
                </a:solidFill>
                <a:latin typeface="Times New Roman"/>
                <a:ea typeface="Times New Roman"/>
                <a:cs typeface="Times New Roman"/>
                <a:sym typeface="Times New Roman"/>
              </a:rPr>
              <a:t> id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r>
              <a:rPr lang="vi">
                <a:solidFill>
                  <a:srgbClr val="F08D49"/>
                </a:solidFill>
                <a:latin typeface="Times New Roman"/>
                <a:ea typeface="Times New Roman"/>
                <a:cs typeface="Times New Roman"/>
                <a:sym typeface="Times New Roman"/>
              </a:rPr>
              <a:t>Symbol</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99CD"/>
                </a:solidFill>
                <a:latin typeface="Times New Roman"/>
                <a:ea typeface="Times New Roman"/>
                <a:cs typeface="Times New Roman"/>
                <a:sym typeface="Times New Roman"/>
              </a:rPr>
              <a:t>let</a:t>
            </a:r>
            <a:r>
              <a:rPr lang="vi">
                <a:solidFill>
                  <a:srgbClr val="CCCCCC"/>
                </a:solidFill>
                <a:latin typeface="Times New Roman"/>
                <a:ea typeface="Times New Roman"/>
                <a:cs typeface="Times New Roman"/>
                <a:sym typeface="Times New Roman"/>
              </a:rPr>
              <a:t> module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  [id]: </a:t>
            </a:r>
            <a:r>
              <a:rPr lang="vi">
                <a:solidFill>
                  <a:srgbClr val="7EC699"/>
                </a:solidFill>
                <a:latin typeface="Times New Roman"/>
                <a:ea typeface="Times New Roman"/>
                <a:cs typeface="Times New Roman"/>
                <a:sym typeface="Times New Roman"/>
              </a:rPr>
              <a:t>"abc"</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  </a:t>
            </a:r>
            <a:r>
              <a:rPr lang="vi">
                <a:solidFill>
                  <a:srgbClr val="F08D49"/>
                </a:solidFill>
                <a:latin typeface="Times New Roman"/>
                <a:ea typeface="Times New Roman"/>
                <a:cs typeface="Times New Roman"/>
                <a:sym typeface="Times New Roman"/>
              </a:rPr>
              <a:t>printId</a:t>
            </a:r>
            <a:r>
              <a:rPr lang="vi">
                <a:solidFill>
                  <a:srgbClr val="CCCCCC"/>
                </a:solidFill>
                <a:latin typeface="Times New Roman"/>
                <a:ea typeface="Times New Roman"/>
                <a:cs typeface="Times New Roman"/>
                <a:sym typeface="Times New Roman"/>
              </a:rPr>
              <a:t>: </a:t>
            </a:r>
            <a:r>
              <a:rPr lang="vi">
                <a:solidFill>
                  <a:srgbClr val="CC99CD"/>
                </a:solidFill>
                <a:latin typeface="Times New Roman"/>
                <a:ea typeface="Times New Roman"/>
                <a:cs typeface="Times New Roman"/>
                <a:sym typeface="Times New Roman"/>
              </a:rPr>
              <a:t>function</a:t>
            </a:r>
            <a:r>
              <a:rPr lang="vi">
                <a:solidFill>
                  <a:srgbClr val="CCCCCC"/>
                </a:solidFill>
                <a:latin typeface="Times New Roman"/>
                <a:ea typeface="Times New Roman"/>
                <a:cs typeface="Times New Roman"/>
                <a:sym typeface="Times New Roman"/>
              </a:rPr>
              <a:t>()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    console.</a:t>
            </a:r>
            <a:r>
              <a:rPr lang="vi">
                <a:solidFill>
                  <a:srgbClr val="F08D49"/>
                </a:solidFill>
                <a:latin typeface="Times New Roman"/>
                <a:ea typeface="Times New Roman"/>
                <a:cs typeface="Times New Roman"/>
                <a:sym typeface="Times New Roman"/>
              </a:rPr>
              <a:t>log</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 in lib:"</a:t>
            </a:r>
            <a:r>
              <a:rPr lang="vi">
                <a:solidFill>
                  <a:srgbClr val="CCCCCC"/>
                </a:solidFill>
                <a:latin typeface="Times New Roman"/>
                <a:ea typeface="Times New Roman"/>
                <a:cs typeface="Times New Roman"/>
                <a:sym typeface="Times New Roman"/>
              </a:rPr>
              <a:t>, </a:t>
            </a:r>
            <a:r>
              <a:rPr lang="vi">
                <a:solidFill>
                  <a:srgbClr val="CC99CD"/>
                </a:solidFill>
                <a:latin typeface="Times New Roman"/>
                <a:ea typeface="Times New Roman"/>
                <a:cs typeface="Times New Roman"/>
                <a:sym typeface="Times New Roman"/>
              </a:rPr>
              <a:t>this</a:t>
            </a:r>
            <a:r>
              <a:rPr lang="vi">
                <a:solidFill>
                  <a:srgbClr val="CCCCCC"/>
                </a:solidFill>
                <a:latin typeface="Times New Roman"/>
                <a:ea typeface="Times New Roman"/>
                <a:cs typeface="Times New Roman"/>
                <a:sym typeface="Times New Roman"/>
              </a:rPr>
              <a:t>[id]);</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165100" marR="165100" rtl="0" algn="l">
              <a:lnSpc>
                <a:spcPct val="150000"/>
              </a:lnSpc>
              <a:spcBef>
                <a:spcPts val="0"/>
              </a:spcBef>
              <a:spcAft>
                <a:spcPts val="0"/>
              </a:spcAft>
              <a:buNone/>
            </a:pPr>
            <a:r>
              <a:rPr lang="vi">
                <a:solidFill>
                  <a:srgbClr val="CC99CD"/>
                </a:solidFill>
                <a:latin typeface="Times New Roman"/>
                <a:ea typeface="Times New Roman"/>
                <a:cs typeface="Times New Roman"/>
                <a:sym typeface="Times New Roman"/>
              </a:rPr>
              <a:t>export</a:t>
            </a:r>
            <a:r>
              <a:rPr lang="vi">
                <a:solidFill>
                  <a:srgbClr val="CCCCCC"/>
                </a:solidFill>
                <a:latin typeface="Times New Roman"/>
                <a:ea typeface="Times New Roman"/>
                <a:cs typeface="Times New Roman"/>
                <a:sym typeface="Times New Roman"/>
              </a:rPr>
              <a:t> </a:t>
            </a:r>
            <a:r>
              <a:rPr lang="vi">
                <a:solidFill>
                  <a:srgbClr val="CC99CD"/>
                </a:solidFill>
                <a:latin typeface="Times New Roman"/>
                <a:ea typeface="Times New Roman"/>
                <a:cs typeface="Times New Roman"/>
                <a:sym typeface="Times New Roman"/>
              </a:rPr>
              <a:t>default</a:t>
            </a:r>
            <a:r>
              <a:rPr lang="vi">
                <a:solidFill>
                  <a:srgbClr val="CCCCCC"/>
                </a:solidFill>
                <a:latin typeface="Times New Roman"/>
                <a:ea typeface="Times New Roman"/>
                <a:cs typeface="Times New Roman"/>
                <a:sym typeface="Times New Roman"/>
              </a:rPr>
              <a:t> module;</a:t>
            </a:r>
            <a:endParaRPr>
              <a:solidFill>
                <a:srgbClr val="CCCCCC"/>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vi">
                <a:solidFill>
                  <a:srgbClr val="222222"/>
                </a:solidFill>
                <a:latin typeface="Times New Roman"/>
                <a:ea typeface="Times New Roman"/>
                <a:cs typeface="Times New Roman"/>
                <a:sym typeface="Times New Roman"/>
              </a:rPr>
              <a:t>main.js:</a:t>
            </a:r>
            <a:endParaRPr>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99CD"/>
                </a:solidFill>
                <a:latin typeface="Times New Roman"/>
                <a:ea typeface="Times New Roman"/>
                <a:cs typeface="Times New Roman"/>
                <a:sym typeface="Times New Roman"/>
              </a:rPr>
              <a:t>import</a:t>
            </a:r>
            <a:r>
              <a:rPr lang="vi">
                <a:solidFill>
                  <a:srgbClr val="CCCCCC"/>
                </a:solidFill>
                <a:latin typeface="Times New Roman"/>
                <a:ea typeface="Times New Roman"/>
                <a:cs typeface="Times New Roman"/>
                <a:sym typeface="Times New Roman"/>
              </a:rPr>
              <a:t> module </a:t>
            </a:r>
            <a:r>
              <a:rPr lang="vi">
                <a:solidFill>
                  <a:srgbClr val="CC99CD"/>
                </a:solidFill>
                <a:latin typeface="Times New Roman"/>
                <a:ea typeface="Times New Roman"/>
                <a:cs typeface="Times New Roman"/>
                <a:sym typeface="Times New Roman"/>
              </a:rPr>
              <a:t>from</a:t>
            </a:r>
            <a:r>
              <a:rPr lang="vi">
                <a:solidFill>
                  <a:srgbClr val="CCCCCC"/>
                </a:solidFill>
                <a:latin typeface="Times New Roman"/>
                <a:ea typeface="Times New Roman"/>
                <a:cs typeface="Times New Roman"/>
                <a:sym typeface="Times New Roman"/>
              </a:rPr>
              <a:t> </a:t>
            </a:r>
            <a:r>
              <a:rPr lang="vi">
                <a:solidFill>
                  <a:srgbClr val="7EC699"/>
                </a:solidFill>
                <a:latin typeface="Times New Roman"/>
                <a:ea typeface="Times New Roman"/>
                <a:cs typeface="Times New Roman"/>
                <a:sym typeface="Times New Roman"/>
              </a:rPr>
              <a:t>"./lib.js"</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99CD"/>
                </a:solidFill>
                <a:latin typeface="Times New Roman"/>
                <a:ea typeface="Times New Roman"/>
                <a:cs typeface="Times New Roman"/>
                <a:sym typeface="Times New Roman"/>
              </a:rPr>
              <a:t>let</a:t>
            </a:r>
            <a:r>
              <a:rPr lang="vi">
                <a:solidFill>
                  <a:srgbClr val="CCCCCC"/>
                </a:solidFill>
                <a:latin typeface="Times New Roman"/>
                <a:ea typeface="Times New Roman"/>
                <a:cs typeface="Times New Roman"/>
                <a:sym typeface="Times New Roman"/>
              </a:rPr>
              <a:t> id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r>
              <a:rPr lang="vi">
                <a:solidFill>
                  <a:srgbClr val="F08D49"/>
                </a:solidFill>
                <a:latin typeface="Times New Roman"/>
                <a:ea typeface="Times New Roman"/>
                <a:cs typeface="Times New Roman"/>
                <a:sym typeface="Times New Roman"/>
              </a:rPr>
              <a:t>Symbol</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module[id]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r>
              <a:rPr lang="vi">
                <a:solidFill>
                  <a:srgbClr val="7EC699"/>
                </a:solidFill>
                <a:latin typeface="Times New Roman"/>
                <a:ea typeface="Times New Roman"/>
                <a:cs typeface="Times New Roman"/>
                <a:sym typeface="Times New Roman"/>
              </a:rPr>
              <a:t>"123"</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module.</a:t>
            </a:r>
            <a:r>
              <a:rPr lang="vi">
                <a:solidFill>
                  <a:srgbClr val="F08D49"/>
                </a:solidFill>
                <a:latin typeface="Times New Roman"/>
                <a:ea typeface="Times New Roman"/>
                <a:cs typeface="Times New Roman"/>
                <a:sym typeface="Times New Roman"/>
              </a:rPr>
              <a:t>printId</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chemeClr val="accent4"/>
                </a:solidFill>
                <a:latin typeface="Times New Roman"/>
                <a:ea typeface="Times New Roman"/>
                <a:cs typeface="Times New Roman"/>
                <a:sym typeface="Times New Roman"/>
              </a:rPr>
              <a:t>// =&gt; id in lib: abc</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console.</a:t>
            </a:r>
            <a:r>
              <a:rPr lang="vi">
                <a:solidFill>
                  <a:srgbClr val="F08D49"/>
                </a:solidFill>
                <a:latin typeface="Times New Roman"/>
                <a:ea typeface="Times New Roman"/>
                <a:cs typeface="Times New Roman"/>
                <a:sym typeface="Times New Roman"/>
              </a:rPr>
              <a:t>log</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 in main:"</a:t>
            </a:r>
            <a:r>
              <a:rPr lang="vi">
                <a:solidFill>
                  <a:srgbClr val="CCCCCC"/>
                </a:solidFill>
                <a:latin typeface="Times New Roman"/>
                <a:ea typeface="Times New Roman"/>
                <a:cs typeface="Times New Roman"/>
                <a:sym typeface="Times New Roman"/>
              </a:rPr>
              <a:t>, module[id]);</a:t>
            </a:r>
            <a:endParaRPr>
              <a:solidFill>
                <a:srgbClr val="CCCCCC"/>
              </a:solidFill>
              <a:latin typeface="Times New Roman"/>
              <a:ea typeface="Times New Roman"/>
              <a:cs typeface="Times New Roman"/>
              <a:sym typeface="Times New Roman"/>
            </a:endParaRPr>
          </a:p>
          <a:p>
            <a:pPr indent="0" lvl="0" marL="165100" marR="165100" rtl="0" algn="l">
              <a:lnSpc>
                <a:spcPct val="150000"/>
              </a:lnSpc>
              <a:spcBef>
                <a:spcPts val="0"/>
              </a:spcBef>
              <a:spcAft>
                <a:spcPts val="0"/>
              </a:spcAft>
              <a:buNone/>
            </a:pPr>
            <a:r>
              <a:rPr lang="vi">
                <a:solidFill>
                  <a:schemeClr val="accent4"/>
                </a:solidFill>
                <a:latin typeface="Times New Roman"/>
                <a:ea typeface="Times New Roman"/>
                <a:cs typeface="Times New Roman"/>
                <a:sym typeface="Times New Roman"/>
              </a:rPr>
              <a:t>// =&gt; id in main: 123</a:t>
            </a:r>
            <a:endParaRPr>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45171b5e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45171b5e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39977765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39977765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45171b5e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45171b5e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person1 =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  fullName: </a:t>
            </a:r>
            <a:r>
              <a:rPr lang="vi" sz="1150">
                <a:solidFill>
                  <a:srgbClr val="0000CD"/>
                </a:solidFill>
                <a:highlight>
                  <a:srgbClr val="FFFFFF"/>
                </a:highlight>
                <a:latin typeface="Consolas"/>
                <a:ea typeface="Consolas"/>
                <a:cs typeface="Consolas"/>
                <a:sym typeface="Consolas"/>
              </a:rPr>
              <a:t>function</a:t>
            </a:r>
            <a:r>
              <a:rPr lang="vi" sz="1150">
                <a:highlight>
                  <a:srgbClr val="FFFFFF"/>
                </a:highlight>
                <a:latin typeface="Consolas"/>
                <a:ea typeface="Consolas"/>
                <a:cs typeface="Consolas"/>
                <a:sym typeface="Consolas"/>
              </a:rPr>
              <a:t>()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    </a:t>
            </a:r>
            <a:r>
              <a:rPr lang="vi" sz="1150">
                <a:solidFill>
                  <a:srgbClr val="0000CD"/>
                </a:solidFill>
                <a:highlight>
                  <a:srgbClr val="FFFFFF"/>
                </a:highlight>
                <a:latin typeface="Consolas"/>
                <a:ea typeface="Consolas"/>
                <a:cs typeface="Consolas"/>
                <a:sym typeface="Consolas"/>
              </a:rPr>
              <a:t>return</a:t>
            </a:r>
            <a:r>
              <a:rPr lang="vi" sz="1150">
                <a:highlight>
                  <a:srgbClr val="FFFFFF"/>
                </a:highlight>
                <a:latin typeface="Consolas"/>
                <a:ea typeface="Consolas"/>
                <a:cs typeface="Consolas"/>
                <a:sym typeface="Consolas"/>
              </a:rPr>
              <a:t> </a:t>
            </a:r>
            <a:r>
              <a:rPr lang="vi" sz="1150">
                <a:solidFill>
                  <a:srgbClr val="0000CD"/>
                </a:solidFill>
                <a:highlight>
                  <a:srgbClr val="FFFFFF"/>
                </a:highlight>
                <a:latin typeface="Consolas"/>
                <a:ea typeface="Consolas"/>
                <a:cs typeface="Consolas"/>
                <a:sym typeface="Consolas"/>
              </a:rPr>
              <a:t>this</a:t>
            </a:r>
            <a:r>
              <a:rPr lang="vi" sz="1150">
                <a:highlight>
                  <a:srgbClr val="FFFFFF"/>
                </a:highlight>
                <a:latin typeface="Consolas"/>
                <a:ea typeface="Consolas"/>
                <a:cs typeface="Consolas"/>
                <a:sym typeface="Consolas"/>
              </a:rPr>
              <a:t>.firstName + </a:t>
            </a:r>
            <a:r>
              <a:rPr lang="vi" sz="1150">
                <a:solidFill>
                  <a:srgbClr val="A52A2A"/>
                </a:solidFill>
                <a:highlight>
                  <a:srgbClr val="FFFFFF"/>
                </a:highlight>
                <a:latin typeface="Consolas"/>
                <a:ea typeface="Consolas"/>
                <a:cs typeface="Consolas"/>
                <a:sym typeface="Consolas"/>
              </a:rPr>
              <a:t>" "</a:t>
            </a:r>
            <a:r>
              <a:rPr lang="vi" sz="1150">
                <a:highlight>
                  <a:srgbClr val="FFFFFF"/>
                </a:highlight>
                <a:latin typeface="Consolas"/>
                <a:ea typeface="Consolas"/>
                <a:cs typeface="Consolas"/>
                <a:sym typeface="Consolas"/>
              </a:rPr>
              <a:t> + </a:t>
            </a:r>
            <a:r>
              <a:rPr lang="vi" sz="1150">
                <a:solidFill>
                  <a:srgbClr val="0000CD"/>
                </a:solidFill>
                <a:highlight>
                  <a:srgbClr val="FFFFFF"/>
                </a:highlight>
                <a:latin typeface="Consolas"/>
                <a:ea typeface="Consolas"/>
                <a:cs typeface="Consolas"/>
                <a:sym typeface="Consolas"/>
              </a:rPr>
              <a:t>this</a:t>
            </a:r>
            <a:r>
              <a:rPr lang="vi" sz="1150">
                <a:highlight>
                  <a:srgbClr val="FFFFFF"/>
                </a:highlight>
                <a:latin typeface="Consolas"/>
                <a:ea typeface="Consolas"/>
                <a:cs typeface="Consolas"/>
                <a:sym typeface="Consolas"/>
              </a:rPr>
              <a:t>.lastName;</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person2 =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  firstName:</a:t>
            </a:r>
            <a:r>
              <a:rPr lang="vi" sz="1150">
                <a:solidFill>
                  <a:srgbClr val="A52A2A"/>
                </a:solidFill>
                <a:highlight>
                  <a:srgbClr val="FFFFFF"/>
                </a:highlight>
                <a:latin typeface="Consolas"/>
                <a:ea typeface="Consolas"/>
                <a:cs typeface="Consolas"/>
                <a:sym typeface="Consolas"/>
              </a:rPr>
              <a:t>"John"</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  lastName: </a:t>
            </a:r>
            <a:r>
              <a:rPr lang="vi" sz="1150">
                <a:solidFill>
                  <a:srgbClr val="A52A2A"/>
                </a:solidFill>
                <a:highlight>
                  <a:srgbClr val="FFFFFF"/>
                </a:highlight>
                <a:latin typeface="Consolas"/>
                <a:ea typeface="Consolas"/>
                <a:cs typeface="Consolas"/>
                <a:sym typeface="Consolas"/>
              </a:rPr>
              <a:t>"Doe"</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person1.fullName.call(person2);  </a:t>
            </a:r>
            <a:r>
              <a:rPr lang="vi" sz="1150">
                <a:solidFill>
                  <a:srgbClr val="008000"/>
                </a:solidFill>
                <a:highlight>
                  <a:srgbClr val="FFFFFF"/>
                </a:highlight>
                <a:latin typeface="Consolas"/>
                <a:ea typeface="Consolas"/>
                <a:cs typeface="Consolas"/>
                <a:sym typeface="Consolas"/>
              </a:rPr>
              <a:t>// Will return "John Doe"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3a1135387_5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a1135387_5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45171b5e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745171b5e1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45171b5e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745171b5e1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45171b5e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745171b5e1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45171b5e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function greeting(name) {</a:t>
            </a:r>
            <a:endParaRPr/>
          </a:p>
          <a:p>
            <a:pPr indent="0" lvl="0" marL="0" rtl="0" algn="l">
              <a:spcBef>
                <a:spcPts val="0"/>
              </a:spcBef>
              <a:spcAft>
                <a:spcPts val="0"/>
              </a:spcAft>
              <a:buNone/>
            </a:pPr>
            <a:r>
              <a:rPr lang="vi"/>
              <a:t>  alert('Hello ' + name);</a:t>
            </a:r>
            <a:endParaRPr/>
          </a:p>
          <a:p>
            <a:pPr indent="0" lvl="0" marL="0" rtl="0" algn="l">
              <a:spcBef>
                <a:spcPts val="0"/>
              </a:spcBef>
              <a:spcAft>
                <a:spcPts val="0"/>
              </a:spcAft>
              <a:buNone/>
            </a:pPr>
            <a:r>
              <a:rPr lang="vi"/>
              <a:t>}</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function processUserInput(callback) {</a:t>
            </a:r>
            <a:endParaRPr/>
          </a:p>
          <a:p>
            <a:pPr indent="0" lvl="0" marL="0" rtl="0" algn="l">
              <a:spcBef>
                <a:spcPts val="0"/>
              </a:spcBef>
              <a:spcAft>
                <a:spcPts val="0"/>
              </a:spcAft>
              <a:buNone/>
            </a:pPr>
            <a:r>
              <a:rPr lang="vi"/>
              <a:t>  var name = prompt('Please enter your name.');</a:t>
            </a:r>
            <a:endParaRPr/>
          </a:p>
          <a:p>
            <a:pPr indent="0" lvl="0" marL="0" rtl="0" algn="l">
              <a:spcBef>
                <a:spcPts val="0"/>
              </a:spcBef>
              <a:spcAft>
                <a:spcPts val="0"/>
              </a:spcAft>
              <a:buNone/>
            </a:pPr>
            <a:r>
              <a:rPr lang="vi"/>
              <a:t>  callback(name);</a:t>
            </a:r>
            <a:endParaRPr/>
          </a:p>
          <a:p>
            <a:pPr indent="0" lvl="0" marL="0" rtl="0" algn="l">
              <a:spcBef>
                <a:spcPts val="0"/>
              </a:spcBef>
              <a:spcAft>
                <a:spcPts val="0"/>
              </a:spcAft>
              <a:buNone/>
            </a:pPr>
            <a:r>
              <a:rPr lang="vi"/>
              <a:t>}</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processUserInput(greeting);</a:t>
            </a:r>
            <a:endParaRPr/>
          </a:p>
          <a:p>
            <a:pPr indent="0" lvl="0" marL="0" rtl="0" algn="l">
              <a:spcBef>
                <a:spcPts val="0"/>
              </a:spcBef>
              <a:spcAft>
                <a:spcPts val="0"/>
              </a:spcAft>
              <a:buNone/>
            </a:pPr>
            <a:r>
              <a:t/>
            </a:r>
            <a:endParaRPr/>
          </a:p>
        </p:txBody>
      </p:sp>
      <p:sp>
        <p:nvSpPr>
          <p:cNvPr id="225" name="Google Shape;225;g745171b5e1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45171b5e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745171b5e1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45171b5e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745171b5e1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45171b5e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050">
                <a:solidFill>
                  <a:srgbClr val="0000FF"/>
                </a:solidFill>
                <a:highlight>
                  <a:srgbClr val="FFFFFE"/>
                </a:highlight>
                <a:latin typeface="Consolas"/>
                <a:ea typeface="Consolas"/>
                <a:cs typeface="Consolas"/>
                <a:sym typeface="Consolas"/>
              </a:rPr>
              <a:t>function</a:t>
            </a:r>
            <a:r>
              <a:rPr lang="vi" sz="1050">
                <a:highlight>
                  <a:srgbClr val="FFFFFE"/>
                </a:highlight>
                <a:latin typeface="Consolas"/>
                <a:ea typeface="Consolas"/>
                <a:cs typeface="Consolas"/>
                <a:sym typeface="Consolas"/>
              </a:rPr>
              <a:t> api() {</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a:t>
            </a:r>
            <a:r>
              <a:rPr lang="vi" sz="1050">
                <a:solidFill>
                  <a:srgbClr val="0000FF"/>
                </a:solidFill>
                <a:highlight>
                  <a:srgbClr val="FFFFFE"/>
                </a:highlight>
                <a:latin typeface="Consolas"/>
                <a:ea typeface="Consolas"/>
                <a:cs typeface="Consolas"/>
                <a:sym typeface="Consolas"/>
              </a:rPr>
              <a:t>return</a:t>
            </a:r>
            <a:r>
              <a:rPr lang="vi" sz="1050">
                <a:highlight>
                  <a:srgbClr val="FFFFFE"/>
                </a:highlight>
                <a:latin typeface="Consolas"/>
                <a:ea typeface="Consolas"/>
                <a:cs typeface="Consolas"/>
                <a:sym typeface="Consolas"/>
              </a:rPr>
              <a:t> </a:t>
            </a:r>
            <a:r>
              <a:rPr lang="vi" sz="1050">
                <a:solidFill>
                  <a:srgbClr val="0000FF"/>
                </a:solidFill>
                <a:highlight>
                  <a:srgbClr val="FFFFFE"/>
                </a:highlight>
                <a:latin typeface="Consolas"/>
                <a:ea typeface="Consolas"/>
                <a:cs typeface="Consolas"/>
                <a:sym typeface="Consolas"/>
              </a:rPr>
              <a:t>new</a:t>
            </a:r>
            <a:r>
              <a:rPr lang="vi" sz="1050">
                <a:highlight>
                  <a:srgbClr val="FFFFFE"/>
                </a:highlight>
                <a:latin typeface="Consolas"/>
                <a:ea typeface="Consolas"/>
                <a:cs typeface="Consolas"/>
                <a:sym typeface="Consolas"/>
              </a:rPr>
              <a:t> </a:t>
            </a:r>
            <a:r>
              <a:rPr lang="vi" sz="1050">
                <a:solidFill>
                  <a:srgbClr val="008080"/>
                </a:solidFill>
                <a:highlight>
                  <a:srgbClr val="FFFFFE"/>
                </a:highlight>
                <a:latin typeface="Consolas"/>
                <a:ea typeface="Consolas"/>
                <a:cs typeface="Consolas"/>
                <a:sym typeface="Consolas"/>
              </a:rPr>
              <a:t>Promise</a:t>
            </a:r>
            <a:r>
              <a:rPr lang="vi" sz="1050">
                <a:highlight>
                  <a:srgbClr val="FFFFFE"/>
                </a:highlight>
                <a:latin typeface="Consolas"/>
                <a:ea typeface="Consolas"/>
                <a:cs typeface="Consolas"/>
                <a:sym typeface="Consolas"/>
              </a:rPr>
              <a:t>(</a:t>
            </a:r>
            <a:r>
              <a:rPr lang="vi" sz="1050">
                <a:solidFill>
                  <a:srgbClr val="0000FF"/>
                </a:solidFill>
                <a:highlight>
                  <a:srgbClr val="FFFFFE"/>
                </a:highlight>
                <a:latin typeface="Consolas"/>
                <a:ea typeface="Consolas"/>
                <a:cs typeface="Consolas"/>
                <a:sym typeface="Consolas"/>
              </a:rPr>
              <a:t>function</a:t>
            </a:r>
            <a:r>
              <a:rPr lang="vi" sz="1050">
                <a:highlight>
                  <a:srgbClr val="FFFFFE"/>
                </a:highlight>
                <a:latin typeface="Consolas"/>
                <a:ea typeface="Consolas"/>
                <a:cs typeface="Consolas"/>
                <a:sym typeface="Consolas"/>
              </a:rPr>
              <a:t>(resolve, reject) {</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setTimeout(</a:t>
            </a:r>
            <a:r>
              <a:rPr lang="vi" sz="1050">
                <a:solidFill>
                  <a:srgbClr val="0000FF"/>
                </a:solidFill>
                <a:highlight>
                  <a:srgbClr val="FFFFFE"/>
                </a:highlight>
                <a:latin typeface="Consolas"/>
                <a:ea typeface="Consolas"/>
                <a:cs typeface="Consolas"/>
                <a:sym typeface="Consolas"/>
              </a:rPr>
              <a:t>function</a:t>
            </a:r>
            <a:r>
              <a:rPr lang="vi" sz="1050">
                <a:highlight>
                  <a:srgbClr val="FFFFFE"/>
                </a:highlight>
                <a:latin typeface="Consolas"/>
                <a:ea typeface="Consolas"/>
                <a:cs typeface="Consolas"/>
                <a:sym typeface="Consolas"/>
              </a:rPr>
              <a:t>() {</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resolve(</a:t>
            </a:r>
            <a:r>
              <a:rPr lang="vi" sz="1050">
                <a:solidFill>
                  <a:srgbClr val="A31515"/>
                </a:solidFill>
                <a:highlight>
                  <a:srgbClr val="FFFFFE"/>
                </a:highlight>
                <a:latin typeface="Consolas"/>
                <a:ea typeface="Consolas"/>
                <a:cs typeface="Consolas"/>
                <a:sym typeface="Consolas"/>
              </a:rPr>
              <a:t>"success"</a:t>
            </a: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 </a:t>
            </a:r>
            <a:r>
              <a:rPr lang="vi" sz="1050">
                <a:solidFill>
                  <a:srgbClr val="09885A"/>
                </a:solidFill>
                <a:highlight>
                  <a:srgbClr val="FFFFFE"/>
                </a:highlight>
                <a:latin typeface="Consolas"/>
                <a:ea typeface="Consolas"/>
                <a:cs typeface="Consolas"/>
                <a:sym typeface="Consolas"/>
              </a:rPr>
              <a:t>5000</a:t>
            </a: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solidFill>
                  <a:srgbClr val="0000FF"/>
                </a:solidFill>
                <a:highlight>
                  <a:srgbClr val="FFFFFE"/>
                </a:highlight>
                <a:latin typeface="Consolas"/>
                <a:ea typeface="Consolas"/>
                <a:cs typeface="Consolas"/>
                <a:sym typeface="Consolas"/>
              </a:rPr>
              <a:t>var</a:t>
            </a:r>
            <a:r>
              <a:rPr lang="vi" sz="1050">
                <a:highlight>
                  <a:srgbClr val="FFFFFE"/>
                </a:highlight>
                <a:latin typeface="Consolas"/>
                <a:ea typeface="Consolas"/>
                <a:cs typeface="Consolas"/>
                <a:sym typeface="Consolas"/>
              </a:rPr>
              <a:t> myPromise = api().then(result =&gt;{</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console.log(result)</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246" name="Google Shape;246;g745171b5e1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45171b5e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745171b5e1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399777656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399777656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45171b5e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745171b5e1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1d3f309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1d3f309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3b30fb7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3b30fb7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ed97241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ed97241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f732b2d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f732b2d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f732b2d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f732b2d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f732b2d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f732b2d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45171b5e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745171b5e1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45171b5e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745171b5e1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45171b5e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745171b5e1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39977765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39977765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45171b5e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745171b5e1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ed97241c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eed97241c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0326894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0326894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0326894c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0326894c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80326894c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0326894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0326894c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0326894c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0326894c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0326894c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80326894c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0326894c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0326894c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0326894c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80346a5b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0346a5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39977765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39977765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80346a5b5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80346a5b5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839977765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39977765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39977765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39977765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Numbers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37 ===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3.14 ===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typeof(42) ===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Math.LN2 ===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Infinity ===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NaN === 'number'; // Mặc dù "Not-A-Number" nhưng lại là number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Number('1') === 'number'; // Number ép kiểu chuỗi thành kiểu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42n === 'bigint';</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Strings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 === 'string';</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'bla' === 'string';</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`template literal` === 'string';</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'1' === 'string'; // 1 là number nhưng khi nằm trong ngoặc '' sẽ thành kiểu string</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(typeof 1) === 'string'; // typeof 1 sẽ trả về chữ number, bạn tự hiểu được hen</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String(1) === 'string'; // String sẽ đổi kiểu số 1 từ number thành string</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Booleans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true === 'boolean';</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false === 'boolean';</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Boolean(1) === 'boolean'; // Boolean() will convert values based on if they're truthy or falsy</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!!(1) === 'boolean'; // two calls of the ! (logical NOT) operator are equivalent to Boolean()</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Symbols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Symbol() === 'symbol'</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Symbol('foo') === 'symbol'</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Symbol.iterator === 'symbol'</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Undefined</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undefined === 'undefined';</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declaredButUndefinedVariable === 'undefined';</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undeclaredVariable === 'undefined';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Objects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{a: 1} === 'object';</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use</a:t>
            </a:r>
            <a:r>
              <a:rPr lang="vi" sz="1200">
                <a:solidFill>
                  <a:srgbClr val="333333"/>
                </a:solidFill>
                <a:highlight>
                  <a:srgbClr val="EEEEEE"/>
                </a:highlight>
                <a:uFill>
                  <a:noFill/>
                </a:uFill>
                <a:latin typeface="Consolas"/>
                <a:ea typeface="Consolas"/>
                <a:cs typeface="Consolas"/>
                <a:sym typeface="Consolas"/>
                <a:hlinkClick r:id="rId2">
                  <a:extLst>
                    <a:ext uri="{A12FA001-AC4F-418D-AE19-62706E023703}">
                      <ahyp:hlinkClr val="tx"/>
                    </a:ext>
                  </a:extLst>
                </a:hlinkClick>
              </a:rPr>
              <a:t> </a:t>
            </a:r>
            <a:r>
              <a:rPr lang="vi" sz="1200">
                <a:solidFill>
                  <a:srgbClr val="3D7E9A"/>
                </a:solidFill>
                <a:highlight>
                  <a:srgbClr val="EEEEEE"/>
                </a:highlight>
                <a:uFill>
                  <a:noFill/>
                </a:uFill>
                <a:latin typeface="Consolas"/>
                <a:ea typeface="Consolas"/>
                <a:cs typeface="Consolas"/>
                <a:sym typeface="Consolas"/>
                <a:hlinkClick r:id="rId3">
                  <a:extLst>
                    <a:ext uri="{A12FA001-AC4F-418D-AE19-62706E023703}">
                      <ahyp:hlinkClr val="tx"/>
                    </a:ext>
                  </a:extLst>
                </a:hlinkClick>
              </a:rPr>
              <a:t>Array.isArray</a:t>
            </a:r>
            <a:r>
              <a:rPr lang="vi" sz="1200">
                <a:solidFill>
                  <a:srgbClr val="333333"/>
                </a:solidFill>
                <a:highlight>
                  <a:srgbClr val="EEEEEE"/>
                </a:highlight>
                <a:latin typeface="Consolas"/>
                <a:ea typeface="Consolas"/>
                <a:cs typeface="Consolas"/>
                <a:sym typeface="Consolas"/>
              </a:rPr>
              <a:t> or Object.prototype.toString.call</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to differentiate regular objects from arrays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[1, 2, 4] === 'object';</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Date() === 'object';</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/regex/ === 'object'; // See Regular expressions section for historical results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The following are confusing, dangerous, and wasteful. Avoid them.</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Boolean(true) === 'object';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Number(1) === 'object';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String('abc') === 'object';</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Functions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function() {} === 'function';</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class C {} === 'function';</a:t>
            </a:r>
            <a:endParaRPr sz="1200">
              <a:solidFill>
                <a:srgbClr val="333333"/>
              </a:solidFill>
              <a:highlight>
                <a:srgbClr val="EEEEEE"/>
              </a:highlight>
              <a:latin typeface="Consolas"/>
              <a:ea typeface="Consolas"/>
              <a:cs typeface="Consolas"/>
              <a:sym typeface="Consolas"/>
            </a:endParaRPr>
          </a:p>
          <a:p>
            <a:pPr indent="0" lvl="0" marL="139700" marR="139700" rtl="0" algn="l">
              <a:lnSpc>
                <a:spcPct val="150000"/>
              </a:lnSpc>
              <a:spcBef>
                <a:spcPts val="0"/>
              </a:spcBef>
              <a:spcAft>
                <a:spcPts val="0"/>
              </a:spcAft>
              <a:buNone/>
            </a:pPr>
            <a:r>
              <a:rPr lang="vi" sz="1200">
                <a:solidFill>
                  <a:srgbClr val="333333"/>
                </a:solidFill>
                <a:highlight>
                  <a:srgbClr val="EEEEEE"/>
                </a:highlight>
                <a:latin typeface="Consolas"/>
                <a:ea typeface="Consolas"/>
                <a:cs typeface="Consolas"/>
                <a:sym typeface="Consolas"/>
              </a:rPr>
              <a:t>typeof Math.sin === 'function';</a:t>
            </a:r>
            <a:endParaRPr sz="1200">
              <a:solidFill>
                <a:srgbClr val="333333"/>
              </a:solidFill>
              <a:highlight>
                <a:srgbClr val="EEEEEE"/>
              </a:highlight>
              <a:latin typeface="Consolas"/>
              <a:ea typeface="Consolas"/>
              <a:cs typeface="Consolas"/>
              <a:sym typeface="Consolas"/>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39977765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39977765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39977765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39977765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76200" marR="76200" rtl="0" algn="l">
              <a:lnSpc>
                <a:spcPct val="115000"/>
              </a:lnSpc>
              <a:spcBef>
                <a:spcPts val="0"/>
              </a:spcBef>
              <a:spcAft>
                <a:spcPts val="1100"/>
              </a:spcAft>
              <a:buNone/>
            </a:pPr>
            <a:r>
              <a:rPr lang="vi" sz="1000">
                <a:solidFill>
                  <a:srgbClr val="242729"/>
                </a:solidFill>
                <a:latin typeface="Consolas"/>
                <a:ea typeface="Consolas"/>
                <a:cs typeface="Consolas"/>
                <a:sym typeface="Consolas"/>
              </a:rPr>
              <a:t>let list = [4, 5, 6]; for (let i in list) { console.log(i); // "0", "1", "2", } for (let i of list) { console.log(i); // "4", "5", "6"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45171b5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5171b5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 Print 1 -&gt; n without using loop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7" name="Google Shape;57;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58" name="Google Shape;58;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9" name="Google Shape;59;p1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0" name="Google Shape;60;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mozilla.org/en-US/docs/Glossary/JavaScript" TargetMode="External"/><Relationship Id="rId4" Type="http://schemas.openxmlformats.org/officeDocument/2006/relationships/hyperlink" Target="https://developer.mozilla.org/en-US/docs/Glossary/Primitive" TargetMode="External"/><Relationship Id="rId5" Type="http://schemas.openxmlformats.org/officeDocument/2006/relationships/hyperlink" Target="https://developer.mozilla.org/en-US/docs/Glossary/Primitiv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hyperlink" Target="https://api.covid19api.com/summary" TargetMode="External"/><Relationship Id="rId4" Type="http://schemas.openxmlformats.org/officeDocument/2006/relationships/hyperlink" Target="https://api.covid19api.com/total/country/vietna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9.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2.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a:t>Javascript</a:t>
            </a:r>
            <a:endParaRPr b="1"/>
          </a:p>
        </p:txBody>
      </p:sp>
      <p:sp>
        <p:nvSpPr>
          <p:cNvPr id="66" name="Google Shape;66;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Author: Ngô Thúc Đạt</a:t>
            </a:r>
            <a:endParaRPr/>
          </a:p>
        </p:txBody>
      </p:sp>
      <p:pic>
        <p:nvPicPr>
          <p:cNvPr id="67" name="Google Shape;67;p14"/>
          <p:cNvPicPr preferRelativeResize="0"/>
          <p:nvPr/>
        </p:nvPicPr>
        <p:blipFill>
          <a:blip r:embed="rId3">
            <a:alphaModFix/>
          </a:blip>
          <a:stretch>
            <a:fillRect/>
          </a:stretch>
        </p:blipFill>
        <p:spPr>
          <a:xfrm>
            <a:off x="5009925" y="867875"/>
            <a:ext cx="3927300" cy="392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
                <a:solidFill>
                  <a:srgbClr val="90C226"/>
                </a:solidFill>
                <a:latin typeface="Arial"/>
                <a:ea typeface="Arial"/>
                <a:cs typeface="Arial"/>
                <a:sym typeface="Arial"/>
              </a:rPr>
              <a:t>Function expressions &amp;&amp; Arrow Function</a:t>
            </a:r>
            <a:endParaRPr>
              <a:solidFill>
                <a:srgbClr val="90C226"/>
              </a:solidFill>
              <a:latin typeface="Arial"/>
              <a:ea typeface="Arial"/>
              <a:cs typeface="Arial"/>
              <a:sym typeface="Arial"/>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90C226"/>
              </a:buClr>
              <a:buSzPts val="1400"/>
              <a:buFont typeface="Times New Roman"/>
              <a:buChar char="❖"/>
            </a:pPr>
            <a:r>
              <a:rPr b="1" lang="vi" sz="1400">
                <a:solidFill>
                  <a:srgbClr val="3F3F3F"/>
                </a:solidFill>
                <a:latin typeface="Times New Roman"/>
                <a:ea typeface="Times New Roman"/>
                <a:cs typeface="Times New Roman"/>
                <a:sym typeface="Times New Roman"/>
              </a:rPr>
              <a:t>Function expressions</a:t>
            </a:r>
            <a:r>
              <a:rPr lang="vi" sz="1400">
                <a:solidFill>
                  <a:srgbClr val="3F3F3F"/>
                </a:solidFill>
                <a:latin typeface="Times New Roman"/>
                <a:ea typeface="Times New Roman"/>
                <a:cs typeface="Times New Roman"/>
                <a:sym typeface="Times New Roman"/>
              </a:rPr>
              <a:t>: là cách định nghĩa khác của hàm, một function expressions là một biểu thức và nó định nghĩa một hàm không đặt tên.</a:t>
            </a:r>
            <a:endParaRPr sz="1400">
              <a:solidFill>
                <a:srgbClr val="3F3F3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90C226"/>
              </a:buClr>
              <a:buSzPts val="1400"/>
              <a:buFont typeface="Times New Roman"/>
              <a:buChar char="❖"/>
            </a:pPr>
            <a:r>
              <a:rPr b="1" lang="vi" sz="1400">
                <a:solidFill>
                  <a:srgbClr val="3F3F3F"/>
                </a:solidFill>
                <a:latin typeface="Times New Roman"/>
                <a:ea typeface="Times New Roman"/>
                <a:cs typeface="Times New Roman"/>
                <a:sym typeface="Times New Roman"/>
              </a:rPr>
              <a:t>Cú pháp</a:t>
            </a:r>
            <a:r>
              <a:rPr lang="vi" sz="1400">
                <a:solidFill>
                  <a:srgbClr val="3F3F3F"/>
                </a:solidFill>
                <a:latin typeface="Times New Roman"/>
                <a:ea typeface="Times New Roman"/>
                <a:cs typeface="Times New Roman"/>
                <a:sym typeface="Times New Roman"/>
              </a:rPr>
              <a:t>: Cú pháp của một  </a:t>
            </a:r>
            <a:r>
              <a:rPr b="1" lang="vi" sz="1400">
                <a:solidFill>
                  <a:srgbClr val="3F3F3F"/>
                </a:solidFill>
                <a:latin typeface="Times New Roman"/>
                <a:ea typeface="Times New Roman"/>
                <a:cs typeface="Times New Roman"/>
                <a:sym typeface="Times New Roman"/>
              </a:rPr>
              <a:t>function expressions </a:t>
            </a:r>
            <a:r>
              <a:rPr lang="vi" sz="1400">
                <a:solidFill>
                  <a:srgbClr val="3F3F3F"/>
                </a:solidFill>
                <a:latin typeface="Times New Roman"/>
                <a:ea typeface="Times New Roman"/>
                <a:cs typeface="Times New Roman"/>
                <a:sym typeface="Times New Roman"/>
              </a:rPr>
              <a:t>khá giống với một lệnh function, ngoại trừ ở chỗ nó được sử dụng như là một biểu thức chứ không phải là một lệnh và không yêu cầu tên hàm </a:t>
            </a:r>
            <a:endParaRPr sz="1400">
              <a:solidFill>
                <a:srgbClr val="3F3F3F"/>
              </a:solidFill>
              <a:latin typeface="Times New Roman"/>
              <a:ea typeface="Times New Roman"/>
              <a:cs typeface="Times New Roman"/>
              <a:sym typeface="Times New Roman"/>
            </a:endParaRPr>
          </a:p>
          <a:p>
            <a:pPr indent="457200" lvl="0" marL="457200" rtl="0" algn="l">
              <a:lnSpc>
                <a:spcPct val="115000"/>
              </a:lnSpc>
              <a:spcBef>
                <a:spcPts val="1000"/>
              </a:spcBef>
              <a:spcAft>
                <a:spcPts val="0"/>
              </a:spcAft>
              <a:buNone/>
            </a:pPr>
            <a:r>
              <a:rPr b="1" i="1" lang="vi" sz="1400">
                <a:solidFill>
                  <a:srgbClr val="3F3F3F"/>
                </a:solidFill>
                <a:latin typeface="Times New Roman"/>
                <a:ea typeface="Times New Roman"/>
                <a:cs typeface="Times New Roman"/>
                <a:sym typeface="Times New Roman"/>
              </a:rPr>
              <a:t>let variableName = function(arguments) { // statements };</a:t>
            </a:r>
            <a:endParaRPr i="1" sz="1400">
              <a:solidFill>
                <a:srgbClr val="3F3F3F"/>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90C226"/>
              </a:buClr>
              <a:buSzPts val="1400"/>
              <a:buFont typeface="Times New Roman"/>
              <a:buChar char="❖"/>
            </a:pPr>
            <a:r>
              <a:rPr b="1" lang="vi" sz="1400">
                <a:solidFill>
                  <a:srgbClr val="3F3F3F"/>
                </a:solidFill>
                <a:latin typeface="Times New Roman"/>
                <a:ea typeface="Times New Roman"/>
                <a:cs typeface="Times New Roman"/>
                <a:sym typeface="Times New Roman"/>
              </a:rPr>
              <a:t>Arrow function</a:t>
            </a:r>
            <a:r>
              <a:rPr lang="vi" sz="1400">
                <a:solidFill>
                  <a:srgbClr val="3F3F3F"/>
                </a:solidFill>
                <a:latin typeface="Times New Roman"/>
                <a:ea typeface="Times New Roman"/>
                <a:cs typeface="Times New Roman"/>
                <a:sym typeface="Times New Roman"/>
              </a:rPr>
              <a:t>(fat function) : </a:t>
            </a:r>
            <a:endParaRPr sz="1400">
              <a:solidFill>
                <a:srgbClr val="3F3F3F"/>
              </a:solidFill>
              <a:latin typeface="Times New Roman"/>
              <a:ea typeface="Times New Roman"/>
              <a:cs typeface="Times New Roman"/>
              <a:sym typeface="Times New Roman"/>
            </a:endParaRPr>
          </a:p>
          <a:p>
            <a:pPr indent="0" lvl="0" marL="857250" rtl="0" algn="l">
              <a:lnSpc>
                <a:spcPct val="115000"/>
              </a:lnSpc>
              <a:spcBef>
                <a:spcPts val="1000"/>
              </a:spcBef>
              <a:spcAft>
                <a:spcPts val="0"/>
              </a:spcAft>
              <a:buNone/>
            </a:pPr>
            <a:r>
              <a:rPr b="1" i="1" lang="vi" sz="1400">
                <a:solidFill>
                  <a:srgbClr val="3F3F3F"/>
                </a:solidFill>
                <a:latin typeface="Times New Roman"/>
                <a:ea typeface="Times New Roman"/>
                <a:cs typeface="Times New Roman"/>
                <a:sym typeface="Times New Roman"/>
              </a:rPr>
              <a:t>let  functionName  =  (var1, var2) =&gt; {</a:t>
            </a:r>
            <a:endParaRPr b="1" i="1" sz="1400">
              <a:solidFill>
                <a:srgbClr val="3F3F3F"/>
              </a:solidFill>
              <a:latin typeface="Times New Roman"/>
              <a:ea typeface="Times New Roman"/>
              <a:cs typeface="Times New Roman"/>
              <a:sym typeface="Times New Roman"/>
            </a:endParaRPr>
          </a:p>
          <a:p>
            <a:pPr indent="0" lvl="0" marL="857250" rtl="0" algn="l">
              <a:lnSpc>
                <a:spcPct val="115000"/>
              </a:lnSpc>
              <a:spcBef>
                <a:spcPts val="1000"/>
              </a:spcBef>
              <a:spcAft>
                <a:spcPts val="0"/>
              </a:spcAft>
              <a:buNone/>
            </a:pPr>
            <a:r>
              <a:rPr b="1" i="1" lang="vi" sz="1400">
                <a:solidFill>
                  <a:srgbClr val="3F3F3F"/>
                </a:solidFill>
                <a:latin typeface="Times New Roman"/>
                <a:ea typeface="Times New Roman"/>
                <a:cs typeface="Times New Roman"/>
                <a:sym typeface="Times New Roman"/>
              </a:rPr>
              <a:t>    // instruments</a:t>
            </a:r>
            <a:endParaRPr b="1" i="1" sz="1400">
              <a:solidFill>
                <a:srgbClr val="3F3F3F"/>
              </a:solidFill>
              <a:latin typeface="Times New Roman"/>
              <a:ea typeface="Times New Roman"/>
              <a:cs typeface="Times New Roman"/>
              <a:sym typeface="Times New Roman"/>
            </a:endParaRPr>
          </a:p>
          <a:p>
            <a:pPr indent="0" lvl="0" marL="857250" rtl="0" algn="l">
              <a:lnSpc>
                <a:spcPct val="115000"/>
              </a:lnSpc>
              <a:spcBef>
                <a:spcPts val="1000"/>
              </a:spcBef>
              <a:spcAft>
                <a:spcPts val="0"/>
              </a:spcAft>
              <a:buNone/>
            </a:pPr>
            <a:r>
              <a:rPr b="1" i="1" lang="vi" sz="1400">
                <a:solidFill>
                  <a:srgbClr val="3F3F3F"/>
                </a:solidFill>
                <a:latin typeface="Times New Roman"/>
                <a:ea typeface="Times New Roman"/>
                <a:cs typeface="Times New Roman"/>
                <a:sym typeface="Times New Roman"/>
              </a:rPr>
              <a:t>};</a:t>
            </a:r>
            <a:r>
              <a:rPr b="1" lang="vi" sz="1400">
                <a:solidFill>
                  <a:srgbClr val="3F3F3F"/>
                </a:solidFill>
                <a:latin typeface="Times New Roman"/>
                <a:ea typeface="Times New Roman"/>
                <a:cs typeface="Times New Roman"/>
                <a:sym typeface="Times New Roman"/>
              </a:rPr>
              <a:t>	</a:t>
            </a:r>
            <a:endParaRPr b="1" sz="1400">
              <a:solidFill>
                <a:srgbClr val="3F3F3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09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Numbers</a:t>
            </a:r>
            <a:endParaRPr>
              <a:solidFill>
                <a:srgbClr val="90C226"/>
              </a:solidFill>
              <a:latin typeface="Arial"/>
              <a:ea typeface="Arial"/>
              <a:cs typeface="Arial"/>
              <a:sym typeface="Arial"/>
            </a:endParaRPr>
          </a:p>
        </p:txBody>
      </p:sp>
      <p:sp>
        <p:nvSpPr>
          <p:cNvPr id="132" name="Google Shape;132;p24"/>
          <p:cNvSpPr txBox="1"/>
          <p:nvPr>
            <p:ph idx="1" type="body"/>
          </p:nvPr>
        </p:nvSpPr>
        <p:spPr>
          <a:xfrm>
            <a:off x="311700" y="1008350"/>
            <a:ext cx="8520600" cy="4027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Convert to Number: Number.parseFloat()/parseFloat(), Number.parseInt()/parseInt(), Number()</a:t>
            </a:r>
            <a:endParaRPr sz="1400">
              <a:solidFill>
                <a:srgbClr val="3F3F3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Convert to String: Ex: var x = 24; var strX = x.toString()</a:t>
            </a:r>
            <a:endParaRPr sz="1400">
              <a:solidFill>
                <a:srgbClr val="3F3F3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Check type of number: Number.isInteger(), Number.isFinite()</a:t>
            </a:r>
            <a:endParaRPr sz="1400">
              <a:solidFill>
                <a:srgbClr val="3F3F3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Kiểm tra số đó không phải là số : Number.isNaN()/ isNaN()</a:t>
            </a:r>
            <a:endParaRPr sz="1400">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isNaN(NaN); // true </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isNaN(0 / 0); // true</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isNaN(undefined); // true </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 // true</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isNaN(“1234”); // false</a:t>
            </a:r>
            <a:endParaRPr>
              <a:solidFill>
                <a:srgbClr val="3F3F3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Maths</a:t>
            </a:r>
            <a:endParaRPr sz="1400">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Rounding: Math.round() Math.ceil(), Math.floor()</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Random: Math.random() return [0, 1)</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Controlling number: total.toFixed(2) round with 2 decimals</a:t>
            </a:r>
            <a:endParaRPr b="1">
              <a:solidFill>
                <a:srgbClr val="3F3F3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74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String</a:t>
            </a:r>
            <a:endParaRPr>
              <a:solidFill>
                <a:srgbClr val="90C226"/>
              </a:solidFill>
              <a:latin typeface="Arial"/>
              <a:ea typeface="Arial"/>
              <a:cs typeface="Arial"/>
              <a:sym typeface="Arial"/>
            </a:endParaRPr>
          </a:p>
        </p:txBody>
      </p:sp>
      <p:sp>
        <p:nvSpPr>
          <p:cNvPr id="138" name="Google Shape;138;p25"/>
          <p:cNvSpPr txBox="1"/>
          <p:nvPr>
            <p:ph idx="1" type="body"/>
          </p:nvPr>
        </p:nvSpPr>
        <p:spPr>
          <a:xfrm>
            <a:off x="311700" y="863550"/>
            <a:ext cx="8520600" cy="1027800"/>
          </a:xfrm>
          <a:prstGeom prst="rect">
            <a:avLst/>
          </a:prstGeom>
        </p:spPr>
        <p:txBody>
          <a:bodyPr anchorCtr="0" anchor="t" bIns="91425" lIns="91425" spcFirstLastPara="1" rIns="91425" wrap="square" tIns="91425">
            <a:noAutofit/>
          </a:bodyPr>
          <a:lstStyle/>
          <a:p>
            <a:pPr indent="-340360" lvl="0" marL="3429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String is zero or more characters written inside quotes.</a:t>
            </a:r>
            <a:endParaRPr sz="1400">
              <a:solidFill>
                <a:srgbClr val="3F3F3F"/>
              </a:solidFill>
              <a:latin typeface="Times New Roman"/>
              <a:ea typeface="Times New Roman"/>
              <a:cs typeface="Times New Roman"/>
              <a:sym typeface="Times New Roman"/>
            </a:endParaRPr>
          </a:p>
          <a:p>
            <a:pPr indent="-340360" lvl="0" marL="342900" rtl="0" algn="l">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Chuỗi </a:t>
            </a:r>
            <a:r>
              <a:rPr lang="vi" sz="1400">
                <a:solidFill>
                  <a:srgbClr val="3F3F3F"/>
                </a:solidFill>
                <a:latin typeface="Times New Roman"/>
                <a:ea typeface="Times New Roman"/>
                <a:cs typeface="Times New Roman"/>
                <a:sym typeface="Times New Roman"/>
              </a:rPr>
              <a:t>được khởi tạo bằng: </a:t>
            </a:r>
            <a:r>
              <a:rPr b="1" lang="vi" sz="1400">
                <a:solidFill>
                  <a:srgbClr val="3F3F3F"/>
                </a:solidFill>
                <a:latin typeface="Times New Roman"/>
                <a:ea typeface="Times New Roman"/>
                <a:cs typeface="Times New Roman"/>
                <a:sym typeface="Times New Roman"/>
              </a:rPr>
              <a:t>'</a:t>
            </a:r>
            <a:r>
              <a:rPr lang="vi" sz="1100">
                <a:solidFill>
                  <a:srgbClr val="3F3F3F"/>
                </a:solidFill>
                <a:latin typeface="Times New Roman"/>
                <a:ea typeface="Times New Roman"/>
                <a:cs typeface="Times New Roman"/>
                <a:sym typeface="Times New Roman"/>
              </a:rPr>
              <a:t>text</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a:t>
            </a:r>
            <a:r>
              <a:rPr b="1" lang="vi" sz="1400">
                <a:solidFill>
                  <a:srgbClr val="3F3F3F"/>
                </a:solidFill>
                <a:latin typeface="Times New Roman"/>
                <a:ea typeface="Times New Roman"/>
                <a:cs typeface="Times New Roman"/>
                <a:sym typeface="Times New Roman"/>
              </a:rPr>
              <a:t>"</a:t>
            </a:r>
            <a:r>
              <a:rPr lang="vi" sz="1100">
                <a:solidFill>
                  <a:srgbClr val="3F3F3F"/>
                </a:solidFill>
                <a:latin typeface="Times New Roman"/>
                <a:ea typeface="Times New Roman"/>
                <a:cs typeface="Times New Roman"/>
                <a:sym typeface="Times New Roman"/>
              </a:rPr>
              <a:t>text</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a:t>
            </a:r>
            <a:r>
              <a:rPr b="1" lang="vi" sz="1400">
                <a:solidFill>
                  <a:srgbClr val="3F3F3F"/>
                </a:solidFill>
                <a:latin typeface="Times New Roman"/>
                <a:ea typeface="Times New Roman"/>
                <a:cs typeface="Times New Roman"/>
                <a:sym typeface="Times New Roman"/>
              </a:rPr>
              <a:t>`</a:t>
            </a:r>
            <a:r>
              <a:rPr lang="vi" sz="1100">
                <a:solidFill>
                  <a:srgbClr val="3F3F3F"/>
                </a:solidFill>
                <a:latin typeface="Times New Roman"/>
                <a:ea typeface="Times New Roman"/>
                <a:cs typeface="Times New Roman"/>
                <a:sym typeface="Times New Roman"/>
              </a:rPr>
              <a:t>text [${variable}]</a:t>
            </a:r>
            <a:r>
              <a:rPr b="1" lang="vi" sz="1400">
                <a:solidFill>
                  <a:srgbClr val="3F3F3F"/>
                </a:solidFill>
                <a:latin typeface="Times New Roman"/>
                <a:ea typeface="Times New Roman"/>
                <a:cs typeface="Times New Roman"/>
                <a:sym typeface="Times New Roman"/>
              </a:rPr>
              <a:t>`(ES6: Template literals/Template Strings)</a:t>
            </a:r>
            <a:endParaRPr b="1" sz="1400">
              <a:solidFill>
                <a:srgbClr val="3F3F3F"/>
              </a:solidFill>
              <a:latin typeface="Times New Roman"/>
              <a:ea typeface="Times New Roman"/>
              <a:cs typeface="Times New Roman"/>
              <a:sym typeface="Times New Roman"/>
            </a:endParaRPr>
          </a:p>
          <a:p>
            <a:pPr indent="-340360" lvl="0" marL="3429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Chuỗi có thể được tạo bằng </a:t>
            </a:r>
            <a:r>
              <a:rPr b="1" lang="vi" sz="1400">
                <a:solidFill>
                  <a:srgbClr val="3F3F3F"/>
                </a:solidFill>
                <a:latin typeface="Times New Roman"/>
                <a:ea typeface="Times New Roman"/>
                <a:cs typeface="Times New Roman"/>
                <a:sym typeface="Times New Roman"/>
              </a:rPr>
              <a:t>String </a:t>
            </a:r>
            <a:r>
              <a:rPr lang="vi" sz="1400">
                <a:solidFill>
                  <a:srgbClr val="3F3F3F"/>
                </a:solidFill>
                <a:latin typeface="Times New Roman"/>
                <a:ea typeface="Times New Roman"/>
                <a:cs typeface="Times New Roman"/>
                <a:sym typeface="Times New Roman"/>
              </a:rPr>
              <a:t>object toàn cục: </a:t>
            </a:r>
            <a:r>
              <a:rPr b="1" lang="vi" sz="1400">
                <a:solidFill>
                  <a:srgbClr val="3F3F3F"/>
                </a:solidFill>
                <a:latin typeface="Times New Roman"/>
                <a:ea typeface="Times New Roman"/>
                <a:cs typeface="Times New Roman"/>
                <a:sym typeface="Times New Roman"/>
              </a:rPr>
              <a:t>var str = String(thing)</a:t>
            </a:r>
            <a:r>
              <a:rPr lang="vi" sz="1400">
                <a:solidFill>
                  <a:srgbClr val="3F3F3F"/>
                </a:solidFill>
                <a:latin typeface="Times New Roman"/>
                <a:ea typeface="Times New Roman"/>
                <a:cs typeface="Times New Roman"/>
                <a:sym typeface="Times New Roman"/>
              </a:rPr>
              <a:t> // also convert to string</a:t>
            </a:r>
            <a:endParaRPr sz="1400">
              <a:solidFill>
                <a:srgbClr val="3F3F3F"/>
              </a:solidFill>
              <a:latin typeface="Times New Roman"/>
              <a:ea typeface="Times New Roman"/>
              <a:cs typeface="Times New Roman"/>
              <a:sym typeface="Times New Roman"/>
            </a:endParaRPr>
          </a:p>
          <a:p>
            <a:pPr indent="-340360" lvl="0" marL="3429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Một vài các ký tự đặc biệt trong chuỗi JS</a:t>
            </a:r>
            <a:endParaRPr/>
          </a:p>
        </p:txBody>
      </p:sp>
      <p:graphicFrame>
        <p:nvGraphicFramePr>
          <p:cNvPr id="139" name="Google Shape;139;p25"/>
          <p:cNvGraphicFramePr/>
          <p:nvPr/>
        </p:nvGraphicFramePr>
        <p:xfrm>
          <a:off x="755718" y="2111700"/>
          <a:ext cx="3000000" cy="3000000"/>
        </p:xfrm>
        <a:graphic>
          <a:graphicData uri="http://schemas.openxmlformats.org/drawingml/2006/table">
            <a:tbl>
              <a:tblPr bandRow="1" firstRow="1">
                <a:noFill/>
                <a:tableStyleId>{F1330D47-0C9C-48DD-8510-DF262A382F11}</a:tableStyleId>
              </a:tblPr>
              <a:tblGrid>
                <a:gridCol w="2443100"/>
                <a:gridCol w="3948975"/>
              </a:tblGrid>
              <a:tr h="171275">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Code</a:t>
                      </a:r>
                      <a:endParaRPr sz="1100">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Output</a:t>
                      </a:r>
                      <a:endParaRPr sz="11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0" marB="0" marR="91450" marL="91450"/>
                </a:tc>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the NULL character</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T="0" marB="0" marR="91450" marL="91450"/>
                </a:tc>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single quote</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a:t>
                      </a:r>
                      <a:r>
                        <a:rPr b="1" lang="vi" sz="1000">
                          <a:latin typeface="Times New Roman"/>
                          <a:ea typeface="Times New Roman"/>
                          <a:cs typeface="Times New Roman"/>
                          <a:sym typeface="Times New Roman"/>
                        </a:rPr>
                        <a:t>"</a:t>
                      </a:r>
                      <a:endParaRPr b="1" sz="1000">
                        <a:latin typeface="Times New Roman"/>
                        <a:ea typeface="Times New Roman"/>
                        <a:cs typeface="Times New Roman"/>
                        <a:sym typeface="Times New Roman"/>
                      </a:endParaRPr>
                    </a:p>
                  </a:txBody>
                  <a:tcPr marT="0" marB="0" marR="91450" marL="91450"/>
                </a:tc>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double quote</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T="0" marB="0" marR="91450" marL="91450"/>
                </a:tc>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backslash</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\n</a:t>
                      </a:r>
                      <a:endParaRPr sz="1000">
                        <a:latin typeface="Times New Roman"/>
                        <a:ea typeface="Times New Roman"/>
                        <a:cs typeface="Times New Roman"/>
                        <a:sym typeface="Times New Roman"/>
                      </a:endParaRPr>
                    </a:p>
                  </a:txBody>
                  <a:tcPr marT="0" marB="0" marR="91450" marL="91450"/>
                </a:tc>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new line</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solidFill>
                            <a:srgbClr val="9E9E9E"/>
                          </a:solidFill>
                          <a:latin typeface="Times New Roman"/>
                          <a:ea typeface="Times New Roman"/>
                          <a:cs typeface="Times New Roman"/>
                          <a:sym typeface="Times New Roman"/>
                        </a:rPr>
                        <a:t>\r</a:t>
                      </a:r>
                      <a:endParaRPr sz="1000">
                        <a:solidFill>
                          <a:srgbClr val="9E9E9E"/>
                        </a:solidFill>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solidFill>
                            <a:srgbClr val="9E9E9E"/>
                          </a:solidFill>
                          <a:latin typeface="Times New Roman"/>
                          <a:ea typeface="Times New Roman"/>
                          <a:cs typeface="Times New Roman"/>
                          <a:sym typeface="Times New Roman"/>
                        </a:rPr>
                        <a:t>carriage return</a:t>
                      </a:r>
                      <a:endParaRPr sz="1000">
                        <a:solidFill>
                          <a:srgbClr val="9E9E9E"/>
                        </a:solidFill>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solidFill>
                            <a:srgbClr val="9E9E9E"/>
                          </a:solidFill>
                          <a:latin typeface="Times New Roman"/>
                          <a:ea typeface="Times New Roman"/>
                          <a:cs typeface="Times New Roman"/>
                          <a:sym typeface="Times New Roman"/>
                        </a:rPr>
                        <a:t>\v</a:t>
                      </a:r>
                      <a:endParaRPr sz="1000">
                        <a:solidFill>
                          <a:srgbClr val="9E9E9E"/>
                        </a:solidFill>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solidFill>
                            <a:srgbClr val="9E9E9E"/>
                          </a:solidFill>
                          <a:latin typeface="Times New Roman"/>
                          <a:ea typeface="Times New Roman"/>
                          <a:cs typeface="Times New Roman"/>
                          <a:sym typeface="Times New Roman"/>
                        </a:rPr>
                        <a:t>vertical tab</a:t>
                      </a:r>
                      <a:endParaRPr sz="1000">
                        <a:solidFill>
                          <a:srgbClr val="9E9E9E"/>
                        </a:solidFill>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solidFill>
                            <a:srgbClr val="9E9E9E"/>
                          </a:solidFill>
                          <a:latin typeface="Times New Roman"/>
                          <a:ea typeface="Times New Roman"/>
                          <a:cs typeface="Times New Roman"/>
                          <a:sym typeface="Times New Roman"/>
                        </a:rPr>
                        <a:t>\t</a:t>
                      </a:r>
                      <a:endParaRPr sz="1000">
                        <a:solidFill>
                          <a:srgbClr val="9E9E9E"/>
                        </a:solidFill>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solidFill>
                            <a:srgbClr val="9E9E9E"/>
                          </a:solidFill>
                          <a:latin typeface="Times New Roman"/>
                          <a:ea typeface="Times New Roman"/>
                          <a:cs typeface="Times New Roman"/>
                          <a:sym typeface="Times New Roman"/>
                        </a:rPr>
                        <a:t>tab</a:t>
                      </a:r>
                      <a:endParaRPr sz="1000">
                        <a:solidFill>
                          <a:srgbClr val="9E9E9E"/>
                        </a:solidFill>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solidFill>
                            <a:srgbClr val="9E9E9E"/>
                          </a:solidFill>
                          <a:latin typeface="Times New Roman"/>
                          <a:ea typeface="Times New Roman"/>
                          <a:cs typeface="Times New Roman"/>
                          <a:sym typeface="Times New Roman"/>
                        </a:rPr>
                        <a:t>\b</a:t>
                      </a:r>
                      <a:endParaRPr sz="1000">
                        <a:solidFill>
                          <a:srgbClr val="9E9E9E"/>
                        </a:solidFill>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solidFill>
                            <a:srgbClr val="9E9E9E"/>
                          </a:solidFill>
                          <a:latin typeface="Times New Roman"/>
                          <a:ea typeface="Times New Roman"/>
                          <a:cs typeface="Times New Roman"/>
                          <a:sym typeface="Times New Roman"/>
                        </a:rPr>
                        <a:t>backspace</a:t>
                      </a:r>
                      <a:endParaRPr sz="1000">
                        <a:solidFill>
                          <a:srgbClr val="9E9E9E"/>
                        </a:solidFill>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solidFill>
                            <a:srgbClr val="9E9E9E"/>
                          </a:solidFill>
                          <a:latin typeface="Times New Roman"/>
                          <a:ea typeface="Times New Roman"/>
                          <a:cs typeface="Times New Roman"/>
                          <a:sym typeface="Times New Roman"/>
                        </a:rPr>
                        <a:t>\f</a:t>
                      </a:r>
                      <a:endParaRPr sz="1000">
                        <a:solidFill>
                          <a:srgbClr val="9E9E9E"/>
                        </a:solidFill>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solidFill>
                            <a:srgbClr val="9E9E9E"/>
                          </a:solidFill>
                          <a:latin typeface="Times New Roman"/>
                          <a:ea typeface="Times New Roman"/>
                          <a:cs typeface="Times New Roman"/>
                          <a:sym typeface="Times New Roman"/>
                        </a:rPr>
                        <a:t>form feed</a:t>
                      </a:r>
                      <a:endParaRPr sz="1000">
                        <a:solidFill>
                          <a:srgbClr val="9E9E9E"/>
                        </a:solidFill>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\uXXXX</a:t>
                      </a:r>
                      <a:endParaRPr sz="1000">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u</a:t>
                      </a:r>
                      <a:r>
                        <a:rPr lang="vi" sz="1000">
                          <a:solidFill>
                            <a:srgbClr val="333333"/>
                          </a:solidFill>
                          <a:latin typeface="Times New Roman"/>
                          <a:ea typeface="Times New Roman"/>
                          <a:cs typeface="Times New Roman"/>
                          <a:sym typeface="Times New Roman"/>
                        </a:rPr>
                        <a:t>nicode codepoint</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\u{X} … \u{XXXXXX}</a:t>
                      </a:r>
                      <a:endParaRPr sz="1000">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u</a:t>
                      </a:r>
                      <a:r>
                        <a:rPr lang="vi" sz="1000">
                          <a:solidFill>
                            <a:srgbClr val="333333"/>
                          </a:solidFill>
                          <a:latin typeface="Times New Roman"/>
                          <a:ea typeface="Times New Roman"/>
                          <a:cs typeface="Times New Roman"/>
                          <a:sym typeface="Times New Roman"/>
                        </a:rPr>
                        <a:t>nicode codepoint</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\xXX</a:t>
                      </a:r>
                      <a:endParaRPr b="1" sz="1000">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t</a:t>
                      </a:r>
                      <a:r>
                        <a:rPr lang="vi" sz="1000">
                          <a:solidFill>
                            <a:srgbClr val="333333"/>
                          </a:solidFill>
                          <a:latin typeface="Times New Roman"/>
                          <a:ea typeface="Times New Roman"/>
                          <a:cs typeface="Times New Roman"/>
                          <a:sym typeface="Times New Roman"/>
                        </a:rPr>
                        <a:t>he Latin-1 character</a:t>
                      </a:r>
                      <a:endParaRPr sz="1000">
                        <a:latin typeface="Times New Roman"/>
                        <a:ea typeface="Times New Roman"/>
                        <a:cs typeface="Times New Roman"/>
                        <a:sym typeface="Times New Roman"/>
                      </a:endParaRPr>
                    </a:p>
                  </a:txBody>
                  <a:tcPr marT="0" marB="0"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0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String - properties and methods</a:t>
            </a:r>
            <a:endParaRPr>
              <a:solidFill>
                <a:srgbClr val="90C226"/>
              </a:solidFill>
              <a:latin typeface="Arial"/>
              <a:ea typeface="Arial"/>
              <a:cs typeface="Arial"/>
              <a:sym typeface="Arial"/>
            </a:endParaRPr>
          </a:p>
        </p:txBody>
      </p:sp>
      <p:sp>
        <p:nvSpPr>
          <p:cNvPr id="145" name="Google Shape;145;p26"/>
          <p:cNvSpPr txBox="1"/>
          <p:nvPr>
            <p:ph idx="1" type="body"/>
          </p:nvPr>
        </p:nvSpPr>
        <p:spPr>
          <a:xfrm>
            <a:off x="311700" y="683725"/>
            <a:ext cx="8520600" cy="1158000"/>
          </a:xfrm>
          <a:prstGeom prst="rect">
            <a:avLst/>
          </a:prstGeom>
        </p:spPr>
        <p:txBody>
          <a:bodyPr anchorCtr="0" anchor="t" bIns="91425" lIns="91425" spcFirstLastPara="1" rIns="91425" wrap="square" tIns="91425">
            <a:noAutofit/>
          </a:bodyPr>
          <a:lstStyle/>
          <a:p>
            <a:pPr indent="-340360" lvl="0" marL="342900" rtl="0" algn="l">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String length: str.length trả về độ dài của chuỗi</a:t>
            </a:r>
            <a:endParaRPr sz="1400">
              <a:solidFill>
                <a:srgbClr val="3F3F3F"/>
              </a:solidFill>
              <a:latin typeface="Times New Roman"/>
              <a:ea typeface="Times New Roman"/>
              <a:cs typeface="Times New Roman"/>
              <a:sym typeface="Times New Roman"/>
            </a:endParaRPr>
          </a:p>
          <a:p>
            <a:pPr indent="-340360" lvl="0" marL="3429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Strings are immutable: không được phép thay đổi giá trị khi truy cập vào. Ví dụ:</a:t>
            </a:r>
            <a:endParaRPr sz="1400">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var x = "cat"; x[0] = "d"; the same// not allow </a:t>
            </a:r>
            <a:endParaRPr>
              <a:solidFill>
                <a:srgbClr val="3F3F3F"/>
              </a:solidFill>
              <a:latin typeface="Times New Roman"/>
              <a:ea typeface="Times New Roman"/>
              <a:cs typeface="Times New Roman"/>
              <a:sym typeface="Times New Roman"/>
            </a:endParaRPr>
          </a:p>
          <a:p>
            <a:pPr indent="-285750" lvl="1" marL="742950" rtl="0" algn="l">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var x = "cat"; x.length = 0 // not allow</a:t>
            </a:r>
            <a:endParaRPr>
              <a:solidFill>
                <a:srgbClr val="3F3F3F"/>
              </a:solidFill>
              <a:latin typeface="Times New Roman"/>
              <a:ea typeface="Times New Roman"/>
              <a:cs typeface="Times New Roman"/>
              <a:sym typeface="Times New Roman"/>
            </a:endParaRPr>
          </a:p>
        </p:txBody>
      </p:sp>
      <p:graphicFrame>
        <p:nvGraphicFramePr>
          <p:cNvPr id="146" name="Google Shape;146;p26"/>
          <p:cNvGraphicFramePr/>
          <p:nvPr/>
        </p:nvGraphicFramePr>
        <p:xfrm>
          <a:off x="783843" y="1304551"/>
          <a:ext cx="3000000" cy="3000000"/>
        </p:xfrm>
        <a:graphic>
          <a:graphicData uri="http://schemas.openxmlformats.org/drawingml/2006/table">
            <a:tbl>
              <a:tblPr bandRow="1" firstRow="1">
                <a:noFill/>
                <a:tableStyleId>{F1330D47-0C9C-48DD-8510-DF262A382F11}</a:tableStyleId>
              </a:tblPr>
              <a:tblGrid>
                <a:gridCol w="2684350"/>
                <a:gridCol w="4338950"/>
              </a:tblGrid>
              <a:tr h="229500">
                <a:tc>
                  <a:txBody>
                    <a:bodyPr/>
                    <a:lstStyle/>
                    <a:p>
                      <a:pPr indent="0" lvl="0" marL="0" marR="0" rtl="0" algn="ctr">
                        <a:spcBef>
                          <a:spcPts val="0"/>
                        </a:spcBef>
                        <a:spcAft>
                          <a:spcPts val="0"/>
                        </a:spcAft>
                        <a:buNone/>
                      </a:pPr>
                      <a:r>
                        <a:rPr lang="vi" sz="1100" u="none" cap="none" strike="noStrike">
                          <a:latin typeface="Times New Roman"/>
                          <a:ea typeface="Times New Roman"/>
                          <a:cs typeface="Times New Roman"/>
                          <a:sym typeface="Times New Roman"/>
                        </a:rPr>
                        <a:t>Name method</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vi" sz="1100">
                          <a:latin typeface="Times New Roman"/>
                          <a:ea typeface="Times New Roman"/>
                          <a:cs typeface="Times New Roman"/>
                          <a:sym typeface="Times New Roman"/>
                        </a:rPr>
                        <a:t>M</a:t>
                      </a:r>
                      <a:r>
                        <a:rPr lang="vi" sz="1100" u="none" cap="none" strike="noStrike">
                          <a:latin typeface="Times New Roman"/>
                          <a:ea typeface="Times New Roman"/>
                          <a:cs typeface="Times New Roman"/>
                          <a:sym typeface="Times New Roman"/>
                        </a:rPr>
                        <a:t>eaning</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str.</a:t>
                      </a:r>
                      <a:r>
                        <a:rPr lang="vi" sz="1100" u="none" cap="none" strike="noStrike">
                          <a:latin typeface="Times New Roman"/>
                          <a:ea typeface="Times New Roman"/>
                          <a:cs typeface="Times New Roman"/>
                          <a:sym typeface="Times New Roman"/>
                        </a:rPr>
                        <a:t>toUpperCase()</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Chuyển sang chữ hoa</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str.</a:t>
                      </a:r>
                      <a:r>
                        <a:rPr lang="vi" sz="1100">
                          <a:latin typeface="Times New Roman"/>
                          <a:ea typeface="Times New Roman"/>
                          <a:cs typeface="Times New Roman"/>
                          <a:sym typeface="Times New Roman"/>
                        </a:rPr>
                        <a:t>toLowerCase()</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Chuyển sang chữ thường</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str.charAt(pos)</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Access an individual character in a string.</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str.indexOf(substr, pos)</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Tìm kiếm ký tự trong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str.lastIndexOf(substr,position)</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Tìm kiếm ký tự trong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str.slice(start [, end])</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Tách chuỗi con</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str.substring(start [, end])</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Tách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str.substr(start [, length])</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Tách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str.replace()</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Thay thế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i="0" lang="vi" sz="1100">
                          <a:solidFill>
                            <a:srgbClr val="000000"/>
                          </a:solidFill>
                          <a:latin typeface="Times New Roman"/>
                          <a:ea typeface="Times New Roman"/>
                          <a:cs typeface="Times New Roman"/>
                          <a:sym typeface="Times New Roman"/>
                        </a:rPr>
                        <a:t>str.concat()</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Ghép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None/>
                      </a:pPr>
                      <a:r>
                        <a:rPr lang="vi" sz="1100">
                          <a:latin typeface="Times New Roman"/>
                          <a:ea typeface="Times New Roman"/>
                          <a:cs typeface="Times New Roman"/>
                          <a:sym typeface="Times New Roman"/>
                        </a:rPr>
                        <a:t>str.include(anotherStr)</a:t>
                      </a:r>
                      <a:endParaRPr i="0" sz="11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Kiểm tra tồn tại</a:t>
                      </a:r>
                      <a:endParaRPr sz="11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Array</a:t>
            </a:r>
            <a:endParaRPr>
              <a:solidFill>
                <a:srgbClr val="90C226"/>
              </a:solidFill>
              <a:latin typeface="Arial"/>
              <a:ea typeface="Arial"/>
              <a:cs typeface="Arial"/>
              <a:sym typeface="Arial"/>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0360" lvl="0" marL="34290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An array is an ordered collection of data. Arrays are used to store multiple values in a single variable.</a:t>
            </a:r>
            <a:endParaRPr sz="1400">
              <a:solidFill>
                <a:srgbClr val="3F3F3F"/>
              </a:solidFill>
              <a:latin typeface="Times New Roman"/>
              <a:ea typeface="Times New Roman"/>
              <a:cs typeface="Times New Roman"/>
              <a:sym typeface="Times New Roman"/>
            </a:endParaRPr>
          </a:p>
          <a:p>
            <a:pPr indent="-340360" lvl="0" marL="34290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Type of array is object: </a:t>
            </a:r>
            <a:r>
              <a:rPr b="1" lang="vi" sz="1400">
                <a:solidFill>
                  <a:srgbClr val="3F3F3F"/>
                </a:solidFill>
                <a:latin typeface="Times New Roman"/>
                <a:ea typeface="Times New Roman"/>
                <a:cs typeface="Times New Roman"/>
                <a:sym typeface="Times New Roman"/>
              </a:rPr>
              <a:t>var a = []; typeof(a) // object</a:t>
            </a:r>
            <a:endParaRPr b="1" sz="1400">
              <a:solidFill>
                <a:srgbClr val="3F3F3F"/>
              </a:solidFill>
              <a:latin typeface="Times New Roman"/>
              <a:ea typeface="Times New Roman"/>
              <a:cs typeface="Times New Roman"/>
              <a:sym typeface="Times New Roman"/>
            </a:endParaRPr>
          </a:p>
          <a:p>
            <a:pPr indent="-340360" lvl="0" marL="34290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Khởi tạo một array (2 cách khởi tạo này là tương đương):</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var fruits = new Array( "apple", "orange", "mango" );</a:t>
            </a:r>
            <a:endParaRPr>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var fruits = [ "apple", "orange", "mango" ];</a:t>
            </a:r>
            <a:endParaRPr>
              <a:solidFill>
                <a:srgbClr val="3F3F3F"/>
              </a:solidFill>
              <a:latin typeface="Times New Roman"/>
              <a:ea typeface="Times New Roman"/>
              <a:cs typeface="Times New Roman"/>
              <a:sym typeface="Times New Roman"/>
            </a:endParaRPr>
          </a:p>
          <a:p>
            <a:pPr indent="-340360" lvl="0" marL="34290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Mảng 2 chiều : var myArray = [[1,2,3] , [4,5,6] , [‘bay’ , ‘tam’ , ‘chin’]]</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myArray.length // đếm số lượng phần tử trong mảng</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Array - Access element</a:t>
            </a:r>
            <a:endParaRPr>
              <a:solidFill>
                <a:srgbClr val="90C226"/>
              </a:solidFill>
              <a:latin typeface="Arial"/>
              <a:ea typeface="Arial"/>
              <a:cs typeface="Arial"/>
              <a:sym typeface="Arial"/>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0360" lvl="0" marL="342900" rtl="0" algn="l">
              <a:lnSpc>
                <a:spcPct val="130000"/>
              </a:lnSpc>
              <a:spcBef>
                <a:spcPts val="0"/>
              </a:spcBef>
              <a:spcAft>
                <a:spcPts val="0"/>
              </a:spcAft>
              <a:buClr>
                <a:schemeClr val="dk2"/>
              </a:buClr>
              <a:buSzPts val="1400"/>
              <a:buFont typeface="Times New Roman"/>
              <a:buChar char="❖"/>
            </a:pPr>
            <a:r>
              <a:rPr lang="vi" sz="1400">
                <a:solidFill>
                  <a:srgbClr val="3F3F3F"/>
                </a:solidFill>
                <a:latin typeface="Times New Roman"/>
                <a:ea typeface="Times New Roman"/>
                <a:cs typeface="Times New Roman"/>
                <a:sym typeface="Times New Roman"/>
              </a:rPr>
              <a:t>Truy xuất vào các phần tử trong mảng :</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a:t>
            </a:r>
            <a:r>
              <a:rPr b="1" lang="vi">
                <a:solidFill>
                  <a:srgbClr val="3F3F3F"/>
                </a:solidFill>
                <a:latin typeface="Times New Roman"/>
                <a:ea typeface="Times New Roman"/>
                <a:cs typeface="Times New Roman"/>
                <a:sym typeface="Times New Roman"/>
              </a:rPr>
              <a:t>arrayName</a:t>
            </a:r>
            <a:r>
              <a:rPr b="1" lang="vi" sz="1400">
                <a:solidFill>
                  <a:srgbClr val="3F3F3F"/>
                </a:solidFill>
                <a:latin typeface="Times New Roman"/>
                <a:ea typeface="Times New Roman"/>
                <a:cs typeface="Times New Roman"/>
                <a:sym typeface="Times New Roman"/>
              </a:rPr>
              <a:t>[</a:t>
            </a:r>
            <a:r>
              <a:rPr b="1" lang="vi">
                <a:solidFill>
                  <a:srgbClr val="3F3F3F"/>
                </a:solidFill>
                <a:latin typeface="Times New Roman"/>
                <a:ea typeface="Times New Roman"/>
                <a:cs typeface="Times New Roman"/>
                <a:sym typeface="Times New Roman"/>
              </a:rPr>
              <a:t>index</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ví dụ : </a:t>
            </a:r>
            <a:r>
              <a:rPr b="1" lang="vi" sz="1400">
                <a:solidFill>
                  <a:srgbClr val="3F3F3F"/>
                </a:solidFill>
                <a:latin typeface="Times New Roman"/>
                <a:ea typeface="Times New Roman"/>
                <a:cs typeface="Times New Roman"/>
                <a:sym typeface="Times New Roman"/>
              </a:rPr>
              <a:t>var </a:t>
            </a:r>
            <a:r>
              <a:rPr b="1" lang="vi">
                <a:solidFill>
                  <a:srgbClr val="3F3F3F"/>
                </a:solidFill>
                <a:latin typeface="Times New Roman"/>
                <a:ea typeface="Times New Roman"/>
                <a:cs typeface="Times New Roman"/>
                <a:sym typeface="Times New Roman"/>
              </a:rPr>
              <a:t>x </a:t>
            </a:r>
            <a:r>
              <a:rPr b="1" lang="vi" sz="1400">
                <a:solidFill>
                  <a:srgbClr val="3F3F3F"/>
                </a:solidFill>
                <a:latin typeface="Times New Roman"/>
                <a:ea typeface="Times New Roman"/>
                <a:cs typeface="Times New Roman"/>
                <a:sym typeface="Times New Roman"/>
              </a:rPr>
              <a:t>= arr[0] </a:t>
            </a:r>
            <a:r>
              <a:rPr lang="vi" sz="1400">
                <a:solidFill>
                  <a:srgbClr val="3F3F3F"/>
                </a:solidFill>
                <a:latin typeface="Times New Roman"/>
                <a:ea typeface="Times New Roman"/>
                <a:cs typeface="Times New Roman"/>
                <a:sym typeface="Times New Roman"/>
              </a:rPr>
              <a:t> // phần tử đầu tiên. Lưu ý </a:t>
            </a:r>
            <a:r>
              <a:rPr b="1" lang="vi" sz="1400">
                <a:solidFill>
                  <a:srgbClr val="3F3F3F"/>
                </a:solidFill>
                <a:latin typeface="Times New Roman"/>
                <a:ea typeface="Times New Roman"/>
                <a:cs typeface="Times New Roman"/>
                <a:sym typeface="Times New Roman"/>
              </a:rPr>
              <a:t>mảng </a:t>
            </a:r>
            <a:r>
              <a:rPr lang="vi" sz="1400">
                <a:solidFill>
                  <a:srgbClr val="3F3F3F"/>
                </a:solidFill>
                <a:latin typeface="Times New Roman"/>
                <a:ea typeface="Times New Roman"/>
                <a:cs typeface="Times New Roman"/>
                <a:sym typeface="Times New Roman"/>
              </a:rPr>
              <a:t>phần tử đầu tiên được đánh chỉ số </a:t>
            </a:r>
            <a:r>
              <a:rPr b="1" lang="vi" sz="1400">
                <a:solidFill>
                  <a:srgbClr val="3F3F3F"/>
                </a:solidFill>
                <a:latin typeface="Times New Roman"/>
                <a:ea typeface="Times New Roman"/>
                <a:cs typeface="Times New Roman"/>
                <a:sym typeface="Times New Roman"/>
              </a:rPr>
              <a:t>bắt đầu từ 0</a:t>
            </a:r>
            <a:r>
              <a:rPr lang="vi" sz="1400">
                <a:solidFill>
                  <a:srgbClr val="3F3F3F"/>
                </a:solidFill>
                <a:latin typeface="Times New Roman"/>
                <a:ea typeface="Times New Roman"/>
                <a:cs typeface="Times New Roman"/>
                <a:sym typeface="Times New Roman"/>
              </a:rPr>
              <a:t> (vị trí phần tử trong mảng).</a:t>
            </a:r>
            <a:endParaRPr sz="1400">
              <a:solidFill>
                <a:srgbClr val="3F3F3F"/>
              </a:solidFill>
              <a:latin typeface="Times New Roman"/>
              <a:ea typeface="Times New Roman"/>
              <a:cs typeface="Times New Roman"/>
              <a:sym typeface="Times New Roman"/>
            </a:endParaRPr>
          </a:p>
          <a:p>
            <a:pPr indent="-340360" lvl="0" marL="342900" rtl="0" algn="l">
              <a:lnSpc>
                <a:spcPct val="130000"/>
              </a:lnSpc>
              <a:spcBef>
                <a:spcPts val="0"/>
              </a:spcBef>
              <a:spcAft>
                <a:spcPts val="0"/>
              </a:spcAft>
              <a:buClr>
                <a:schemeClr val="dk2"/>
              </a:buClr>
              <a:buSzPts val="1400"/>
              <a:buFont typeface="Times New Roman"/>
              <a:buChar char="❖"/>
            </a:pPr>
            <a:r>
              <a:rPr lang="vi" sz="1400">
                <a:solidFill>
                  <a:srgbClr val="3F3F3F"/>
                </a:solidFill>
                <a:latin typeface="Times New Roman"/>
                <a:ea typeface="Times New Roman"/>
                <a:cs typeface="Times New Roman"/>
                <a:sym typeface="Times New Roman"/>
              </a:rPr>
              <a:t>Duyệt qua các phần tử trong mảng : dùng câu lệnh forEach() hoặc for()</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a:t>
            </a:r>
            <a:r>
              <a:rPr lang="vi">
                <a:solidFill>
                  <a:srgbClr val="3F3F3F"/>
                </a:solidFill>
                <a:latin typeface="Times New Roman"/>
                <a:ea typeface="Times New Roman"/>
                <a:cs typeface="Times New Roman"/>
                <a:sym typeface="Times New Roman"/>
              </a:rPr>
              <a:t>arrayName</a:t>
            </a:r>
            <a:r>
              <a:rPr lang="vi" sz="1400">
                <a:solidFill>
                  <a:srgbClr val="3F3F3F"/>
                </a:solidFill>
                <a:latin typeface="Times New Roman"/>
                <a:ea typeface="Times New Roman"/>
                <a:cs typeface="Times New Roman"/>
                <a:sym typeface="Times New Roman"/>
              </a:rPr>
              <a:t>.</a:t>
            </a:r>
            <a:r>
              <a:rPr b="1" lang="vi" sz="1400">
                <a:solidFill>
                  <a:srgbClr val="3F3F3F"/>
                </a:solidFill>
                <a:latin typeface="Times New Roman"/>
                <a:ea typeface="Times New Roman"/>
                <a:cs typeface="Times New Roman"/>
                <a:sym typeface="Times New Roman"/>
              </a:rPr>
              <a:t>forEach(function (item, index, array) { console.log(item, index); });</a:t>
            </a:r>
            <a:endParaRPr b="1"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a:t>
            </a:r>
            <a:r>
              <a:rPr b="1" lang="vi" sz="1400">
                <a:solidFill>
                  <a:srgbClr val="3F3F3F"/>
                </a:solidFill>
                <a:latin typeface="Times New Roman"/>
                <a:ea typeface="Times New Roman"/>
                <a:cs typeface="Times New Roman"/>
                <a:sym typeface="Times New Roman"/>
              </a:rPr>
              <a:t>for(var i = 0; i &lt; </a:t>
            </a:r>
            <a:r>
              <a:rPr b="1" lang="vi">
                <a:solidFill>
                  <a:srgbClr val="3F3F3F"/>
                </a:solidFill>
                <a:latin typeface="Times New Roman"/>
                <a:ea typeface="Times New Roman"/>
                <a:cs typeface="Times New Roman"/>
                <a:sym typeface="Times New Roman"/>
              </a:rPr>
              <a:t>arrayName</a:t>
            </a:r>
            <a:r>
              <a:rPr b="1" lang="vi" sz="1400">
                <a:solidFill>
                  <a:srgbClr val="3F3F3F"/>
                </a:solidFill>
                <a:latin typeface="Times New Roman"/>
                <a:ea typeface="Times New Roman"/>
                <a:cs typeface="Times New Roman"/>
                <a:sym typeface="Times New Roman"/>
              </a:rPr>
              <a:t>.leng</a:t>
            </a:r>
            <a:r>
              <a:rPr b="1" lang="vi">
                <a:solidFill>
                  <a:srgbClr val="3F3F3F"/>
                </a:solidFill>
                <a:latin typeface="Times New Roman"/>
                <a:ea typeface="Times New Roman"/>
                <a:cs typeface="Times New Roman"/>
                <a:sym typeface="Times New Roman"/>
              </a:rPr>
              <a:t>th; </a:t>
            </a:r>
            <a:r>
              <a:rPr b="1" lang="vi" sz="1400">
                <a:solidFill>
                  <a:srgbClr val="3F3F3F"/>
                </a:solidFill>
                <a:latin typeface="Times New Roman"/>
                <a:ea typeface="Times New Roman"/>
                <a:cs typeface="Times New Roman"/>
                <a:sym typeface="Times New Roman"/>
              </a:rPr>
              <a:t> i++){ console.log( </a:t>
            </a:r>
            <a:r>
              <a:rPr b="1" lang="vi">
                <a:solidFill>
                  <a:srgbClr val="3F3F3F"/>
                </a:solidFill>
                <a:latin typeface="Times New Roman"/>
                <a:ea typeface="Times New Roman"/>
                <a:cs typeface="Times New Roman"/>
                <a:sym typeface="Times New Roman"/>
              </a:rPr>
              <a:t>arrayName</a:t>
            </a:r>
            <a:r>
              <a:rPr b="1" lang="vi" sz="1400">
                <a:solidFill>
                  <a:srgbClr val="3F3F3F"/>
                </a:solidFill>
                <a:latin typeface="Times New Roman"/>
                <a:ea typeface="Times New Roman"/>
                <a:cs typeface="Times New Roman"/>
                <a:sym typeface="Times New Roman"/>
              </a:rPr>
              <a:t>[i] )</a:t>
            </a:r>
            <a:r>
              <a:rPr b="1" lang="vi">
                <a:solidFill>
                  <a:srgbClr val="3F3F3F"/>
                </a:solidFill>
                <a:latin typeface="Times New Roman"/>
                <a:ea typeface="Times New Roman"/>
                <a:cs typeface="Times New Roman"/>
                <a:sym typeface="Times New Roman"/>
              </a:rPr>
              <a:t> </a:t>
            </a:r>
            <a:r>
              <a:rPr b="1"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indent="-340360" lvl="0" marL="342900" rtl="0" algn="l">
              <a:lnSpc>
                <a:spcPct val="130000"/>
              </a:lnSpc>
              <a:spcBef>
                <a:spcPts val="0"/>
              </a:spcBef>
              <a:spcAft>
                <a:spcPts val="0"/>
              </a:spcAft>
              <a:buClr>
                <a:schemeClr val="dk2"/>
              </a:buClr>
              <a:buSzPts val="1400"/>
              <a:buFont typeface="Times New Roman"/>
              <a:buChar char="❖"/>
            </a:pPr>
            <a:r>
              <a:rPr lang="vi" sz="1400">
                <a:solidFill>
                  <a:srgbClr val="3F3F3F"/>
                </a:solidFill>
                <a:latin typeface="Times New Roman"/>
                <a:ea typeface="Times New Roman"/>
                <a:cs typeface="Times New Roman"/>
                <a:sym typeface="Times New Roman"/>
              </a:rPr>
              <a:t>Kiểm tra một variable có phải là array:</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a:solidFill>
                  <a:srgbClr val="000000"/>
                </a:solidFill>
                <a:highlight>
                  <a:srgbClr val="FFFFFF"/>
                </a:highlight>
                <a:latin typeface="Times New Roman"/>
                <a:ea typeface="Times New Roman"/>
                <a:cs typeface="Times New Roman"/>
                <a:sym typeface="Times New Roman"/>
              </a:rPr>
              <a:t>Array.isArray(fruits); </a:t>
            </a:r>
            <a:endParaRPr>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a:solidFill>
                  <a:srgbClr val="000000"/>
                </a:solidFill>
                <a:highlight>
                  <a:srgbClr val="FFFFFF"/>
                </a:highlight>
                <a:latin typeface="Times New Roman"/>
                <a:ea typeface="Times New Roman"/>
                <a:cs typeface="Times New Roman"/>
                <a:sym typeface="Times New Roman"/>
              </a:rPr>
              <a:t>fruits </a:t>
            </a:r>
            <a:r>
              <a:rPr lang="vi">
                <a:solidFill>
                  <a:srgbClr val="0000CD"/>
                </a:solidFill>
                <a:highlight>
                  <a:srgbClr val="FFFFFF"/>
                </a:highlight>
                <a:latin typeface="Times New Roman"/>
                <a:ea typeface="Times New Roman"/>
                <a:cs typeface="Times New Roman"/>
                <a:sym typeface="Times New Roman"/>
              </a:rPr>
              <a:t>instanceof</a:t>
            </a:r>
            <a:r>
              <a:rPr lang="vi">
                <a:solidFill>
                  <a:srgbClr val="000000"/>
                </a:solidFill>
                <a:highlight>
                  <a:srgbClr val="FFFFFF"/>
                </a:highlight>
                <a:latin typeface="Times New Roman"/>
                <a:ea typeface="Times New Roman"/>
                <a:cs typeface="Times New Roman"/>
                <a:sym typeface="Times New Roman"/>
              </a:rPr>
              <a:t> Array;</a:t>
            </a:r>
            <a:endParaRPr>
              <a:solidFill>
                <a:srgbClr val="3F3F3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71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Array methods</a:t>
            </a:r>
            <a:endParaRPr>
              <a:solidFill>
                <a:srgbClr val="90C226"/>
              </a:solidFill>
              <a:latin typeface="Arial"/>
              <a:ea typeface="Arial"/>
              <a:cs typeface="Arial"/>
              <a:sym typeface="Arial"/>
            </a:endParaRPr>
          </a:p>
        </p:txBody>
      </p:sp>
      <p:graphicFrame>
        <p:nvGraphicFramePr>
          <p:cNvPr id="164" name="Google Shape;164;p29"/>
          <p:cNvGraphicFramePr/>
          <p:nvPr/>
        </p:nvGraphicFramePr>
        <p:xfrm>
          <a:off x="547609" y="799046"/>
          <a:ext cx="3000000" cy="3000000"/>
        </p:xfrm>
        <a:graphic>
          <a:graphicData uri="http://schemas.openxmlformats.org/drawingml/2006/table">
            <a:tbl>
              <a:tblPr bandRow="1" firstRow="1">
                <a:noFill/>
                <a:tableStyleId>{F1330D47-0C9C-48DD-8510-DF262A382F11}</a:tableStyleId>
              </a:tblPr>
              <a:tblGrid>
                <a:gridCol w="3228750"/>
                <a:gridCol w="5167750"/>
              </a:tblGrid>
              <a:tr h="317400">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Methods</a:t>
                      </a:r>
                      <a:endParaRPr sz="1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Describe</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push()</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Thêm</a:t>
                      </a:r>
                      <a:r>
                        <a:rPr lang="vi" sz="1000">
                          <a:latin typeface="Times New Roman"/>
                          <a:ea typeface="Times New Roman"/>
                          <a:cs typeface="Times New Roman"/>
                          <a:sym typeface="Times New Roman"/>
                        </a:rPr>
                        <a:t> phần tử vào cuối mảng. Trả về số lượng phần tử của mảng sau khi thêm vào.</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pop()</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Xóa</a:t>
                      </a:r>
                      <a:r>
                        <a:rPr lang="vi" sz="1000">
                          <a:latin typeface="Times New Roman"/>
                          <a:ea typeface="Times New Roman"/>
                          <a:cs typeface="Times New Roman"/>
                          <a:sym typeface="Times New Roman"/>
                        </a:rPr>
                        <a:t> phần tử ở cuối mảng và trả về phần tử đó.</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shift()</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Xóa</a:t>
                      </a:r>
                      <a:r>
                        <a:rPr lang="vi" sz="1000">
                          <a:latin typeface="Times New Roman"/>
                          <a:ea typeface="Times New Roman"/>
                          <a:cs typeface="Times New Roman"/>
                          <a:sym typeface="Times New Roman"/>
                        </a:rPr>
                        <a:t> và trả về phần tử đầu tiên của mảng</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unshift()</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Chèn</a:t>
                      </a:r>
                      <a:r>
                        <a:rPr lang="vi" sz="1000">
                          <a:latin typeface="Times New Roman"/>
                          <a:ea typeface="Times New Roman"/>
                          <a:cs typeface="Times New Roman"/>
                          <a:sym typeface="Times New Roman"/>
                        </a:rPr>
                        <a:t> phần tử vào vị trí đầu tiên của mảng, trả về số lượng phần tử của mảng sau khi chèn .</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indexOf(target,</a:t>
                      </a:r>
                      <a:r>
                        <a:rPr b="1" lang="vi" sz="1000">
                          <a:latin typeface="Times New Roman"/>
                          <a:ea typeface="Times New Roman"/>
                          <a:cs typeface="Times New Roman"/>
                          <a:sym typeface="Times New Roman"/>
                        </a:rPr>
                        <a:t> startIndex</a:t>
                      </a:r>
                      <a:r>
                        <a:rPr b="1" lang="vi" sz="1000">
                          <a:latin typeface="Times New Roman"/>
                          <a:ea typeface="Times New Roman"/>
                          <a:cs typeface="Times New Roman"/>
                          <a:sym typeface="Times New Roman"/>
                        </a:rPr>
                        <a:t>)</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Tìm</a:t>
                      </a:r>
                      <a:r>
                        <a:rPr lang="vi" sz="1000">
                          <a:latin typeface="Times New Roman"/>
                          <a:ea typeface="Times New Roman"/>
                          <a:cs typeface="Times New Roman"/>
                          <a:sym typeface="Times New Roman"/>
                        </a:rPr>
                        <a:t> phần tử </a:t>
                      </a:r>
                      <a:r>
                        <a:rPr b="1" lang="vi" sz="1000">
                          <a:latin typeface="Times New Roman"/>
                          <a:ea typeface="Times New Roman"/>
                          <a:cs typeface="Times New Roman"/>
                          <a:sym typeface="Times New Roman"/>
                        </a:rPr>
                        <a:t>target</a:t>
                      </a:r>
                      <a:r>
                        <a:rPr lang="vi" sz="1000">
                          <a:latin typeface="Times New Roman"/>
                          <a:ea typeface="Times New Roman"/>
                          <a:cs typeface="Times New Roman"/>
                          <a:sym typeface="Times New Roman"/>
                        </a:rPr>
                        <a:t> trong mảng từ vị trí </a:t>
                      </a:r>
                      <a:r>
                        <a:rPr b="1" lang="vi" sz="1000">
                          <a:latin typeface="Times New Roman"/>
                          <a:ea typeface="Times New Roman"/>
                          <a:cs typeface="Times New Roman"/>
                          <a:sym typeface="Times New Roman"/>
                        </a:rPr>
                        <a:t>startIndex</a:t>
                      </a:r>
                      <a:r>
                        <a:rPr lang="vi" sz="1000">
                          <a:latin typeface="Times New Roman"/>
                          <a:ea typeface="Times New Roman"/>
                          <a:cs typeface="Times New Roman"/>
                          <a:sym typeface="Times New Roman"/>
                        </a:rPr>
                        <a:t> cho đến cuối mảng.</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lastIndexOf(target,</a:t>
                      </a:r>
                      <a:r>
                        <a:rPr b="1" lang="vi" sz="1000">
                          <a:latin typeface="Times New Roman"/>
                          <a:ea typeface="Times New Roman"/>
                          <a:cs typeface="Times New Roman"/>
                          <a:sym typeface="Times New Roman"/>
                        </a:rPr>
                        <a:t> startIndex</a:t>
                      </a:r>
                      <a:r>
                        <a:rPr b="1" lang="vi" sz="1000">
                          <a:latin typeface="Times New Roman"/>
                          <a:ea typeface="Times New Roman"/>
                          <a:cs typeface="Times New Roman"/>
                          <a:sym typeface="Times New Roman"/>
                        </a:rPr>
                        <a:t>)</a:t>
                      </a:r>
                      <a:endParaRPr sz="10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Times New Roman"/>
                        <a:buNone/>
                      </a:pPr>
                      <a:r>
                        <a:rPr lang="vi" sz="1000">
                          <a:latin typeface="Times New Roman"/>
                          <a:ea typeface="Times New Roman"/>
                          <a:cs typeface="Times New Roman"/>
                          <a:sym typeface="Times New Roman"/>
                        </a:rPr>
                        <a:t>Tìm</a:t>
                      </a:r>
                      <a:r>
                        <a:rPr lang="vi" sz="1000">
                          <a:latin typeface="Times New Roman"/>
                          <a:ea typeface="Times New Roman"/>
                          <a:cs typeface="Times New Roman"/>
                          <a:sym typeface="Times New Roman"/>
                        </a:rPr>
                        <a:t> phần tử </a:t>
                      </a:r>
                      <a:r>
                        <a:rPr b="1" lang="vi" sz="1000">
                          <a:latin typeface="Times New Roman"/>
                          <a:ea typeface="Times New Roman"/>
                          <a:cs typeface="Times New Roman"/>
                          <a:sym typeface="Times New Roman"/>
                        </a:rPr>
                        <a:t>target</a:t>
                      </a:r>
                      <a:r>
                        <a:rPr lang="vi" sz="1000">
                          <a:latin typeface="Times New Roman"/>
                          <a:ea typeface="Times New Roman"/>
                          <a:cs typeface="Times New Roman"/>
                          <a:sym typeface="Times New Roman"/>
                        </a:rPr>
                        <a:t> trong mảng từ vị trí </a:t>
                      </a:r>
                      <a:r>
                        <a:rPr b="1" lang="vi" sz="1000">
                          <a:latin typeface="Times New Roman"/>
                          <a:ea typeface="Times New Roman"/>
                          <a:cs typeface="Times New Roman"/>
                          <a:sym typeface="Times New Roman"/>
                        </a:rPr>
                        <a:t>startIndex</a:t>
                      </a:r>
                      <a:r>
                        <a:rPr lang="vi" sz="1000">
                          <a:latin typeface="Times New Roman"/>
                          <a:ea typeface="Times New Roman"/>
                          <a:cs typeface="Times New Roman"/>
                          <a:sym typeface="Times New Roman"/>
                        </a:rPr>
                        <a:t> cho đến đầu mảng.</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reverse()</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Đảo</a:t>
                      </a:r>
                      <a:r>
                        <a:rPr lang="vi" sz="1000">
                          <a:latin typeface="Times New Roman"/>
                          <a:ea typeface="Times New Roman"/>
                          <a:cs typeface="Times New Roman"/>
                          <a:sym typeface="Times New Roman"/>
                        </a:rPr>
                        <a:t> ngược các phần tử trong mảng</a:t>
                      </a:r>
                      <a:endParaRPr sz="1000">
                        <a:latin typeface="Times New Roman"/>
                        <a:ea typeface="Times New Roman"/>
                        <a:cs typeface="Times New Roman"/>
                        <a:sym typeface="Times New Roman"/>
                      </a:endParaRPr>
                    </a:p>
                  </a:txBody>
                  <a:tcPr marT="45725" marB="45725" marR="91450" marL="91450"/>
                </a:tc>
              </a:tr>
              <a:tr h="515775">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slice(start, [end])</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Trả về</a:t>
                      </a:r>
                      <a:r>
                        <a:rPr lang="vi" sz="1000">
                          <a:latin typeface="Times New Roman"/>
                          <a:ea typeface="Times New Roman"/>
                          <a:cs typeface="Times New Roman"/>
                          <a:sym typeface="Times New Roman"/>
                        </a:rPr>
                        <a:t> một mảng các phần tử từ vị trí </a:t>
                      </a:r>
                      <a:r>
                        <a:rPr b="1" lang="vi" sz="1000">
                          <a:latin typeface="Times New Roman"/>
                          <a:ea typeface="Times New Roman"/>
                          <a:cs typeface="Times New Roman"/>
                          <a:sym typeface="Times New Roman"/>
                        </a:rPr>
                        <a:t>st</a:t>
                      </a:r>
                      <a:r>
                        <a:rPr b="1" lang="vi" sz="1000">
                          <a:latin typeface="Times New Roman"/>
                          <a:ea typeface="Times New Roman"/>
                          <a:cs typeface="Times New Roman"/>
                          <a:sym typeface="Times New Roman"/>
                        </a:rPr>
                        <a:t>ar</a:t>
                      </a:r>
                      <a:r>
                        <a:rPr b="1" lang="vi" sz="1000">
                          <a:latin typeface="Times New Roman"/>
                          <a:ea typeface="Times New Roman"/>
                          <a:cs typeface="Times New Roman"/>
                          <a:sym typeface="Times New Roman"/>
                        </a:rPr>
                        <a:t>t</a:t>
                      </a:r>
                      <a:r>
                        <a:rPr lang="vi" sz="1000">
                          <a:latin typeface="Times New Roman"/>
                          <a:ea typeface="Times New Roman"/>
                          <a:cs typeface="Times New Roman"/>
                          <a:sym typeface="Times New Roman"/>
                        </a:rPr>
                        <a:t> cho đến vị trí </a:t>
                      </a:r>
                      <a:r>
                        <a:rPr b="1" lang="vi" sz="1000">
                          <a:latin typeface="Times New Roman"/>
                          <a:ea typeface="Times New Roman"/>
                          <a:cs typeface="Times New Roman"/>
                          <a:sym typeface="Times New Roman"/>
                        </a:rPr>
                        <a:t>end </a:t>
                      </a:r>
                      <a:r>
                        <a:rPr b="0" lang="vi" sz="1000">
                          <a:latin typeface="Times New Roman"/>
                          <a:ea typeface="Times New Roman"/>
                          <a:cs typeface="Times New Roman"/>
                          <a:sym typeface="Times New Roman"/>
                        </a:rPr>
                        <a:t>của mảng. Nếu ko xác định vị trí </a:t>
                      </a:r>
                      <a:r>
                        <a:rPr b="1" lang="vi" sz="1000">
                          <a:latin typeface="Times New Roman"/>
                          <a:ea typeface="Times New Roman"/>
                          <a:cs typeface="Times New Roman"/>
                          <a:sym typeface="Times New Roman"/>
                        </a:rPr>
                        <a:t>end</a:t>
                      </a:r>
                      <a:r>
                        <a:rPr b="0" lang="vi" sz="1000">
                          <a:latin typeface="Times New Roman"/>
                          <a:ea typeface="Times New Roman"/>
                          <a:cs typeface="Times New Roman"/>
                          <a:sym typeface="Times New Roman"/>
                        </a:rPr>
                        <a:t> mặc định là lấy đén cuối mảng (</a:t>
                      </a:r>
                      <a:r>
                        <a:rPr b="1" lang="vi" sz="1000">
                          <a:latin typeface="Times New Roman"/>
                          <a:ea typeface="Times New Roman"/>
                          <a:cs typeface="Times New Roman"/>
                          <a:sym typeface="Times New Roman"/>
                        </a:rPr>
                        <a:t>end</a:t>
                      </a:r>
                      <a:r>
                        <a:rPr b="0" lang="vi" sz="1000">
                          <a:latin typeface="Times New Roman"/>
                          <a:ea typeface="Times New Roman"/>
                          <a:cs typeface="Times New Roman"/>
                          <a:sym typeface="Times New Roman"/>
                        </a:rPr>
                        <a:t> có thể âm)</a:t>
                      </a:r>
                      <a:endParaRPr b="1" sz="1000">
                        <a:latin typeface="Times New Roman"/>
                        <a:ea typeface="Times New Roman"/>
                        <a:cs typeface="Times New Roman"/>
                        <a:sym typeface="Times New Roman"/>
                      </a:endParaRPr>
                    </a:p>
                  </a:txBody>
                  <a:tcPr marT="45725" marB="45725" marR="91450" marL="91450"/>
                </a:tc>
              </a:tr>
              <a:tr h="515775">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splice(startIndex,</a:t>
                      </a:r>
                      <a:r>
                        <a:rPr b="1" lang="vi" sz="1000">
                          <a:latin typeface="Times New Roman"/>
                          <a:ea typeface="Times New Roman"/>
                          <a:cs typeface="Times New Roman"/>
                          <a:sym typeface="Times New Roman"/>
                        </a:rPr>
                        <a:t> [how_many] , [value1, value2,…])</a:t>
                      </a:r>
                      <a:endParaRPr b="1" sz="1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Xóa</a:t>
                      </a:r>
                      <a:r>
                        <a:rPr lang="vi" sz="1000">
                          <a:latin typeface="Times New Roman"/>
                          <a:ea typeface="Times New Roman"/>
                          <a:cs typeface="Times New Roman"/>
                          <a:sym typeface="Times New Roman"/>
                        </a:rPr>
                        <a:t> </a:t>
                      </a:r>
                      <a:r>
                        <a:rPr b="1" lang="vi" sz="1000">
                          <a:latin typeface="Times New Roman"/>
                          <a:ea typeface="Times New Roman"/>
                          <a:cs typeface="Times New Roman"/>
                          <a:sym typeface="Times New Roman"/>
                        </a:rPr>
                        <a:t>[how_many] </a:t>
                      </a:r>
                      <a:r>
                        <a:rPr lang="vi" sz="1000">
                          <a:latin typeface="Times New Roman"/>
                          <a:ea typeface="Times New Roman"/>
                          <a:cs typeface="Times New Roman"/>
                          <a:sym typeface="Times New Roman"/>
                        </a:rPr>
                        <a:t>phần tử tại ví trí </a:t>
                      </a:r>
                      <a:r>
                        <a:rPr b="1" lang="vi" sz="1000">
                          <a:latin typeface="Times New Roman"/>
                          <a:ea typeface="Times New Roman"/>
                          <a:cs typeface="Times New Roman"/>
                          <a:sym typeface="Times New Roman"/>
                        </a:rPr>
                        <a:t>startIndex </a:t>
                      </a:r>
                      <a:r>
                        <a:rPr b="0" lang="vi" sz="1000">
                          <a:latin typeface="Times New Roman"/>
                          <a:ea typeface="Times New Roman"/>
                          <a:cs typeface="Times New Roman"/>
                          <a:sym typeface="Times New Roman"/>
                        </a:rPr>
                        <a:t>và thay thế bằng các giá trị </a:t>
                      </a:r>
                      <a:r>
                        <a:rPr b="1" lang="vi" sz="1000">
                          <a:latin typeface="Times New Roman"/>
                          <a:ea typeface="Times New Roman"/>
                          <a:cs typeface="Times New Roman"/>
                          <a:sym typeface="Times New Roman"/>
                        </a:rPr>
                        <a:t>[value1, value2,…] </a:t>
                      </a:r>
                      <a:r>
                        <a:rPr b="0" lang="vi" sz="1000">
                          <a:latin typeface="Times New Roman"/>
                          <a:ea typeface="Times New Roman"/>
                          <a:cs typeface="Times New Roman"/>
                          <a:sym typeface="Times New Roman"/>
                        </a:rPr>
                        <a:t>(chèn các giá trị mới vào các vị trí đã bị xóa)</a:t>
                      </a:r>
                      <a:endParaRPr b="1"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join()</a:t>
                      </a:r>
                      <a:endParaRPr b="1" sz="1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Joins all array elements into a string</a:t>
                      </a:r>
                      <a:endParaRPr sz="10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p30"/>
          <p:cNvGraphicFramePr/>
          <p:nvPr/>
        </p:nvGraphicFramePr>
        <p:xfrm>
          <a:off x="540509" y="777944"/>
          <a:ext cx="3000000" cy="3000000"/>
        </p:xfrm>
        <a:graphic>
          <a:graphicData uri="http://schemas.openxmlformats.org/drawingml/2006/table">
            <a:tbl>
              <a:tblPr bandRow="1" firstRow="1">
                <a:noFill/>
                <a:tableStyleId>{F1330D47-0C9C-48DD-8510-DF262A382F11}</a:tableStyleId>
              </a:tblPr>
              <a:tblGrid>
                <a:gridCol w="2878025"/>
                <a:gridCol w="5184950"/>
              </a:tblGrid>
              <a:tr h="242475">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Method</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Describe</a:t>
                      </a:r>
                      <a:endParaRPr sz="1100">
                        <a:latin typeface="Times New Roman"/>
                        <a:ea typeface="Times New Roman"/>
                        <a:cs typeface="Times New Roman"/>
                        <a:sym typeface="Times New Roman"/>
                      </a:endParaRPr>
                    </a:p>
                  </a:txBody>
                  <a:tcPr marT="45725" marB="45725" marR="91450" marL="91450"/>
                </a:tc>
              </a:tr>
              <a:tr h="352775">
                <a:tc>
                  <a:txBody>
                    <a:bodyPr/>
                    <a:lstStyle/>
                    <a:p>
                      <a:pPr indent="0" lvl="0" marL="0" marR="0" rtl="0" algn="l">
                        <a:spcBef>
                          <a:spcPts val="0"/>
                        </a:spcBef>
                        <a:spcAft>
                          <a:spcPts val="0"/>
                        </a:spcAft>
                        <a:buNone/>
                      </a:pPr>
                      <a:r>
                        <a:rPr b="1" lang="vi" sz="1100">
                          <a:latin typeface="Times New Roman"/>
                          <a:ea typeface="Times New Roman"/>
                          <a:cs typeface="Times New Roman"/>
                          <a:sym typeface="Times New Roman"/>
                        </a:rPr>
                        <a:t>join([separator])</a:t>
                      </a:r>
                      <a:endParaRPr sz="1100"/>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Chuyển mảng</a:t>
                      </a:r>
                      <a:r>
                        <a:rPr lang="vi" sz="1100">
                          <a:latin typeface="Times New Roman"/>
                          <a:ea typeface="Times New Roman"/>
                          <a:cs typeface="Times New Roman"/>
                          <a:sym typeface="Times New Roman"/>
                        </a:rPr>
                        <a:t> thành chuỗi, các phần tử trong chuỗi được ngăn cách bơi </a:t>
                      </a:r>
                      <a:r>
                        <a:rPr b="1" lang="vi" sz="1100">
                          <a:latin typeface="Times New Roman"/>
                          <a:ea typeface="Times New Roman"/>
                          <a:cs typeface="Times New Roman"/>
                          <a:sym typeface="Times New Roman"/>
                        </a:rPr>
                        <a:t>separator</a:t>
                      </a:r>
                      <a:endParaRPr b="1" sz="1100">
                        <a:latin typeface="Times New Roman"/>
                        <a:ea typeface="Times New Roman"/>
                        <a:cs typeface="Times New Roman"/>
                        <a:sym typeface="Times New Roman"/>
                      </a:endParaRPr>
                    </a:p>
                  </a:txBody>
                  <a:tcPr marT="45725" marB="45725" marR="91450" marL="91450"/>
                </a:tc>
              </a:tr>
              <a:tr h="242475">
                <a:tc>
                  <a:txBody>
                    <a:bodyPr/>
                    <a:lstStyle/>
                    <a:p>
                      <a:pPr indent="0" lvl="0" marL="0" marR="0" rtl="0" algn="l">
                        <a:spcBef>
                          <a:spcPts val="0"/>
                        </a:spcBef>
                        <a:spcAft>
                          <a:spcPts val="0"/>
                        </a:spcAft>
                        <a:buNone/>
                      </a:pPr>
                      <a:r>
                        <a:rPr b="1" lang="vi" sz="1100">
                          <a:latin typeface="Times New Roman"/>
                          <a:ea typeface="Times New Roman"/>
                          <a:cs typeface="Times New Roman"/>
                          <a:sym typeface="Times New Roman"/>
                        </a:rPr>
                        <a:t>toString()</a:t>
                      </a:r>
                      <a:endParaRPr sz="1100"/>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Tạo</a:t>
                      </a:r>
                      <a:r>
                        <a:rPr lang="vi" sz="1100">
                          <a:latin typeface="Times New Roman"/>
                          <a:ea typeface="Times New Roman"/>
                          <a:cs typeface="Times New Roman"/>
                          <a:sym typeface="Times New Roman"/>
                        </a:rPr>
                        <a:t> chuỗi biểu diễn mảng và các phần tử của nó</a:t>
                      </a:r>
                      <a:endParaRPr sz="1100">
                        <a:latin typeface="Times New Roman"/>
                        <a:ea typeface="Times New Roman"/>
                        <a:cs typeface="Times New Roman"/>
                        <a:sym typeface="Times New Roman"/>
                      </a:endParaRPr>
                    </a:p>
                  </a:txBody>
                  <a:tcPr marT="45725" marB="45725" marR="91450" marL="91450"/>
                </a:tc>
              </a:tr>
              <a:tr h="340175">
                <a:tc>
                  <a:txBody>
                    <a:bodyPr/>
                    <a:lstStyle/>
                    <a:p>
                      <a:pPr indent="0" lvl="0" marL="0" marR="0" rtl="0" algn="l">
                        <a:spcBef>
                          <a:spcPts val="0"/>
                        </a:spcBef>
                        <a:spcAft>
                          <a:spcPts val="0"/>
                        </a:spcAft>
                        <a:buNone/>
                      </a:pPr>
                      <a:r>
                        <a:rPr b="1" lang="vi" sz="1100">
                          <a:latin typeface="Times New Roman"/>
                          <a:ea typeface="Times New Roman"/>
                          <a:cs typeface="Times New Roman"/>
                          <a:sym typeface="Times New Roman"/>
                        </a:rPr>
                        <a:t>isArray(array)</a:t>
                      </a:r>
                      <a:endParaRPr sz="1100"/>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Kiểm</a:t>
                      </a:r>
                      <a:r>
                        <a:rPr lang="vi" sz="1100">
                          <a:latin typeface="Times New Roman"/>
                          <a:ea typeface="Times New Roman"/>
                          <a:cs typeface="Times New Roman"/>
                          <a:sym typeface="Times New Roman"/>
                        </a:rPr>
                        <a:t> tra </a:t>
                      </a:r>
                      <a:r>
                        <a:rPr b="1" i="0" lang="vi" sz="1100">
                          <a:latin typeface="Times New Roman"/>
                          <a:ea typeface="Times New Roman"/>
                          <a:cs typeface="Times New Roman"/>
                          <a:sym typeface="Times New Roman"/>
                        </a:rPr>
                        <a:t>array</a:t>
                      </a:r>
                      <a:r>
                        <a:rPr lang="vi" sz="1100">
                          <a:latin typeface="Times New Roman"/>
                          <a:ea typeface="Times New Roman"/>
                          <a:cs typeface="Times New Roman"/>
                          <a:sym typeface="Times New Roman"/>
                        </a:rPr>
                        <a:t> có phải kiểu object hay ko ? Trả về true/ false</a:t>
                      </a:r>
                      <a:endParaRPr sz="1100">
                        <a:latin typeface="Times New Roman"/>
                        <a:ea typeface="Times New Roman"/>
                        <a:cs typeface="Times New Roman"/>
                        <a:sym typeface="Times New Roman"/>
                      </a:endParaRPr>
                    </a:p>
                  </a:txBody>
                  <a:tcPr marT="45725" marB="45725" marR="91450" marL="91450"/>
                </a:tc>
              </a:tr>
              <a:tr h="523475">
                <a:tc>
                  <a:txBody>
                    <a:bodyPr/>
                    <a:lstStyle/>
                    <a:p>
                      <a:pPr indent="0" lvl="0" marL="0" marR="0" rtl="0" algn="l">
                        <a:spcBef>
                          <a:spcPts val="0"/>
                        </a:spcBef>
                        <a:spcAft>
                          <a:spcPts val="0"/>
                        </a:spcAft>
                        <a:buNone/>
                      </a:pPr>
                      <a:r>
                        <a:rPr b="1" lang="vi" sz="1100">
                          <a:latin typeface="Times New Roman"/>
                          <a:ea typeface="Times New Roman"/>
                          <a:cs typeface="Times New Roman"/>
                          <a:sym typeface="Times New Roman"/>
                        </a:rPr>
                        <a:t>sort([sortfunction])</a:t>
                      </a:r>
                      <a:endParaRPr sz="1100"/>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Sắp</a:t>
                      </a:r>
                      <a:r>
                        <a:rPr lang="vi" sz="1100">
                          <a:latin typeface="Times New Roman"/>
                          <a:ea typeface="Times New Roman"/>
                          <a:cs typeface="Times New Roman"/>
                          <a:sym typeface="Times New Roman"/>
                        </a:rPr>
                        <a:t> xếp mảng tăng/giảm dần theo điều kiện của hàm </a:t>
                      </a:r>
                      <a:r>
                        <a:rPr b="1" lang="vi" sz="1100">
                          <a:latin typeface="Times New Roman"/>
                          <a:ea typeface="Times New Roman"/>
                          <a:cs typeface="Times New Roman"/>
                          <a:sym typeface="Times New Roman"/>
                        </a:rPr>
                        <a:t>sortFunction</a:t>
                      </a:r>
                      <a:r>
                        <a:rPr lang="vi" sz="1100">
                          <a:latin typeface="Times New Roman"/>
                          <a:ea typeface="Times New Roman"/>
                          <a:cs typeface="Times New Roman"/>
                          <a:sym typeface="Times New Roman"/>
                        </a:rPr>
                        <a:t>(a,b)</a:t>
                      </a:r>
                      <a:endParaRPr sz="1100">
                        <a:latin typeface="Times New Roman"/>
                        <a:ea typeface="Times New Roman"/>
                        <a:cs typeface="Times New Roman"/>
                        <a:sym typeface="Times New Roman"/>
                      </a:endParaRPr>
                    </a:p>
                    <a:p>
                      <a:pPr indent="0" lvl="0" marL="0" rtl="0" algn="l">
                        <a:spcBef>
                          <a:spcPts val="0"/>
                        </a:spcBef>
                        <a:spcAft>
                          <a:spcPts val="0"/>
                        </a:spcAft>
                        <a:buNone/>
                      </a:pPr>
                      <a:r>
                        <a:rPr lang="vi" sz="1000">
                          <a:latin typeface="Times New Roman"/>
                          <a:ea typeface="Times New Roman"/>
                          <a:cs typeface="Times New Roman"/>
                          <a:sym typeface="Times New Roman"/>
                        </a:rPr>
                        <a:t>By default, the sort() function sorts values as strings. Compare function sort(): returned (negative, zero, positive)</a:t>
                      </a:r>
                      <a:endParaRPr sz="1100">
                        <a:latin typeface="Times New Roman"/>
                        <a:ea typeface="Times New Roman"/>
                        <a:cs typeface="Times New Roman"/>
                        <a:sym typeface="Times New Roman"/>
                      </a:endParaRPr>
                    </a:p>
                  </a:txBody>
                  <a:tcPr marT="45725" marB="45725" marR="91450" marL="91450"/>
                </a:tc>
              </a:tr>
              <a:tr h="400525">
                <a:tc>
                  <a:txBody>
                    <a:bodyPr/>
                    <a:lstStyle/>
                    <a:p>
                      <a:pPr indent="0" lvl="0" marL="0" marR="0" rtl="0" algn="l">
                        <a:spcBef>
                          <a:spcPts val="0"/>
                        </a:spcBef>
                        <a:spcAft>
                          <a:spcPts val="0"/>
                        </a:spcAft>
                        <a:buNone/>
                      </a:pPr>
                      <a:r>
                        <a:rPr b="1" lang="vi" sz="1100">
                          <a:latin typeface="Times New Roman"/>
                          <a:ea typeface="Times New Roman"/>
                          <a:cs typeface="Times New Roman"/>
                          <a:sym typeface="Times New Roman"/>
                        </a:rPr>
                        <a:t>find()</a:t>
                      </a:r>
                      <a:endParaRPr sz="1100"/>
                    </a:p>
                    <a:p>
                      <a:pPr indent="0" lvl="0" marL="0" marR="0" rtl="0" algn="l">
                        <a:spcBef>
                          <a:spcPts val="0"/>
                        </a:spcBef>
                        <a:spcAft>
                          <a:spcPts val="0"/>
                        </a:spcAft>
                        <a:buNone/>
                      </a:pPr>
                      <a:r>
                        <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find() method returns the value of the first element in the provided array that satisfies</a:t>
                      </a:r>
                      <a:endParaRPr sz="1100"/>
                    </a:p>
                  </a:txBody>
                  <a:tcPr marT="45725" marB="45725" marR="91450" marL="91450"/>
                </a:tc>
              </a:tr>
              <a:tr h="352775">
                <a:tc>
                  <a:txBody>
                    <a:bodyPr/>
                    <a:lstStyle/>
                    <a:p>
                      <a:pPr indent="0" lvl="0" marL="0" marR="0" rtl="0" algn="l">
                        <a:lnSpc>
                          <a:spcPct val="100000"/>
                        </a:lnSpc>
                        <a:spcBef>
                          <a:spcPts val="0"/>
                        </a:spcBef>
                        <a:spcAft>
                          <a:spcPts val="0"/>
                        </a:spcAft>
                        <a:buClr>
                          <a:srgbClr val="000000"/>
                        </a:buClr>
                        <a:buSzPts val="1400"/>
                        <a:buFont typeface="Times New Roman"/>
                        <a:buNone/>
                      </a:pPr>
                      <a:r>
                        <a:rPr b="1" lang="vi" sz="1100">
                          <a:latin typeface="Times New Roman"/>
                          <a:ea typeface="Times New Roman"/>
                          <a:cs typeface="Times New Roman"/>
                          <a:sym typeface="Times New Roman"/>
                        </a:rPr>
                        <a:t>filter()</a:t>
                      </a:r>
                      <a:endParaRPr sz="1100"/>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filter() method creates a new array with all elements that pass the test implemented</a:t>
                      </a:r>
                      <a:endParaRPr sz="1100"/>
                    </a:p>
                  </a:txBody>
                  <a:tcPr marT="45725" marB="45725" marR="91450" marL="91450"/>
                </a:tc>
              </a:tr>
              <a:tr h="431150">
                <a:tc>
                  <a:txBody>
                    <a:bodyPr/>
                    <a:lstStyle/>
                    <a:p>
                      <a:pPr indent="0" lvl="0" marL="0" marR="0" rtl="0" algn="l">
                        <a:lnSpc>
                          <a:spcPct val="100000"/>
                        </a:lnSpc>
                        <a:spcBef>
                          <a:spcPts val="0"/>
                        </a:spcBef>
                        <a:spcAft>
                          <a:spcPts val="0"/>
                        </a:spcAft>
                        <a:buClr>
                          <a:srgbClr val="000000"/>
                        </a:buClr>
                        <a:buSzPts val="1400"/>
                        <a:buFont typeface="Times New Roman"/>
                        <a:buNone/>
                      </a:pPr>
                      <a:r>
                        <a:rPr b="1" lang="vi" sz="1100">
                          <a:latin typeface="Times New Roman"/>
                          <a:ea typeface="Times New Roman"/>
                          <a:cs typeface="Times New Roman"/>
                          <a:sym typeface="Times New Roman"/>
                        </a:rPr>
                        <a:t>map()</a:t>
                      </a:r>
                      <a:endParaRPr sz="1100"/>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map() method creates a new array with the results of calling a provided function on every element in the calling array.</a:t>
                      </a:r>
                      <a:endParaRPr sz="1100"/>
                    </a:p>
                  </a:txBody>
                  <a:tcPr marT="45725" marB="45725" marR="91450" marL="91450"/>
                </a:tc>
              </a:tr>
              <a:tr h="431150">
                <a:tc>
                  <a:txBody>
                    <a:bodyPr/>
                    <a:lstStyle/>
                    <a:p>
                      <a:pPr indent="0" lvl="0" marL="0" marR="0" rtl="0" algn="l">
                        <a:lnSpc>
                          <a:spcPct val="100000"/>
                        </a:lnSpc>
                        <a:spcBef>
                          <a:spcPts val="0"/>
                        </a:spcBef>
                        <a:spcAft>
                          <a:spcPts val="0"/>
                        </a:spcAft>
                        <a:buClr>
                          <a:srgbClr val="000000"/>
                        </a:buClr>
                        <a:buSzPts val="1400"/>
                        <a:buFont typeface="Times New Roman"/>
                        <a:buNone/>
                      </a:pPr>
                      <a:r>
                        <a:rPr b="1" lang="vi" sz="1100">
                          <a:latin typeface="Times New Roman"/>
                          <a:ea typeface="Times New Roman"/>
                          <a:cs typeface="Times New Roman"/>
                          <a:sym typeface="Times New Roman"/>
                        </a:rPr>
                        <a:t>reduce()</a:t>
                      </a:r>
                      <a:endParaRPr sz="1100"/>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reduce() method executes a reducer function (that you provide) on each element of the array, resulting in a single output value</a:t>
                      </a:r>
                      <a:endParaRPr sz="1100"/>
                    </a:p>
                  </a:txBody>
                  <a:tcPr marT="45725" marB="45725" marR="91450" marL="91450">
                    <a:lnB cap="flat" cmpd="sng" w="12700">
                      <a:solidFill>
                        <a:srgbClr val="FFFFFF"/>
                      </a:solidFill>
                      <a:prstDash val="solid"/>
                      <a:round/>
                      <a:headEnd len="sm" w="sm" type="none"/>
                      <a:tailEnd len="sm" w="sm" type="none"/>
                    </a:lnB>
                  </a:tcPr>
                </a:tc>
              </a:tr>
              <a:tr h="43115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concat()</a:t>
                      </a:r>
                      <a:endParaRPr b="1" sz="10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Creates a new array by merging (concatenating) existing arrays</a:t>
                      </a:r>
                      <a:endParaRPr sz="10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
        <p:nvSpPr>
          <p:cNvPr id="170" name="Google Shape;170;p30"/>
          <p:cNvSpPr txBox="1"/>
          <p:nvPr>
            <p:ph type="title"/>
          </p:nvPr>
        </p:nvSpPr>
        <p:spPr>
          <a:xfrm>
            <a:off x="311700" y="71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Array methods</a:t>
            </a:r>
            <a:endParaRPr>
              <a:solidFill>
                <a:srgbClr val="90C22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10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Symbol type</a:t>
            </a:r>
            <a:endParaRPr>
              <a:solidFill>
                <a:srgbClr val="90C226"/>
              </a:solidFill>
              <a:latin typeface="Arial"/>
              <a:ea typeface="Arial"/>
              <a:cs typeface="Arial"/>
              <a:sym typeface="Arial"/>
            </a:endParaRPr>
          </a:p>
        </p:txBody>
      </p:sp>
      <p:sp>
        <p:nvSpPr>
          <p:cNvPr id="176" name="Google Shape;176;p31"/>
          <p:cNvSpPr txBox="1"/>
          <p:nvPr>
            <p:ph idx="1" type="body"/>
          </p:nvPr>
        </p:nvSpPr>
        <p:spPr>
          <a:xfrm>
            <a:off x="311700" y="677300"/>
            <a:ext cx="8520600" cy="4170300"/>
          </a:xfrm>
          <a:prstGeom prst="rect">
            <a:avLst/>
          </a:prstGeom>
        </p:spPr>
        <p:txBody>
          <a:bodyPr anchorCtr="0" anchor="t" bIns="91425" lIns="91425" spcFirstLastPara="1" rIns="91425" wrap="square" tIns="91425">
            <a:noAutofit/>
          </a:bodyPr>
          <a:lstStyle/>
          <a:p>
            <a:pPr indent="-354076" lvl="0" marL="34290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A “</a:t>
            </a:r>
            <a:r>
              <a:rPr b="1" lang="vi" sz="1400">
                <a:solidFill>
                  <a:srgbClr val="3F3F3F"/>
                </a:solidFill>
                <a:latin typeface="Times New Roman"/>
                <a:ea typeface="Times New Roman"/>
                <a:cs typeface="Times New Roman"/>
                <a:sym typeface="Times New Roman"/>
              </a:rPr>
              <a:t>symbol</a:t>
            </a:r>
            <a:r>
              <a:rPr lang="vi" sz="1400">
                <a:solidFill>
                  <a:srgbClr val="3F3F3F"/>
                </a:solidFill>
                <a:latin typeface="Times New Roman"/>
                <a:ea typeface="Times New Roman"/>
                <a:cs typeface="Times New Roman"/>
                <a:sym typeface="Times New Roman"/>
              </a:rPr>
              <a:t>” represents a unique identifier. In </a:t>
            </a:r>
            <a:r>
              <a:rPr lang="vi" sz="1400">
                <a:solidFill>
                  <a:srgbClr val="3F3F3F"/>
                </a:solidFill>
                <a:uFill>
                  <a:noFill/>
                </a:uFill>
                <a:latin typeface="Times New Roman"/>
                <a:ea typeface="Times New Roman"/>
                <a:cs typeface="Times New Roman"/>
                <a:sym typeface="Times New Roman"/>
                <a:hlinkClick r:id="rId3">
                  <a:extLst>
                    <a:ext uri="{A12FA001-AC4F-418D-AE19-62706E023703}">
                      <ahyp:hlinkClr val="tx"/>
                    </a:ext>
                  </a:extLst>
                </a:hlinkClick>
              </a:rPr>
              <a:t>JavaScript</a:t>
            </a:r>
            <a:r>
              <a:rPr lang="vi" sz="1400">
                <a:solidFill>
                  <a:srgbClr val="3F3F3F"/>
                </a:solidFill>
                <a:latin typeface="Times New Roman"/>
                <a:ea typeface="Times New Roman"/>
                <a:cs typeface="Times New Roman"/>
                <a:sym typeface="Times New Roman"/>
              </a:rPr>
              <a:t>, </a:t>
            </a:r>
            <a:r>
              <a:rPr b="1" lang="vi" sz="1400">
                <a:solidFill>
                  <a:srgbClr val="3F3F3F"/>
                </a:solidFill>
                <a:latin typeface="Times New Roman"/>
                <a:ea typeface="Times New Roman"/>
                <a:cs typeface="Times New Roman"/>
                <a:sym typeface="Times New Roman"/>
              </a:rPr>
              <a:t>Symbol </a:t>
            </a:r>
            <a:r>
              <a:rPr lang="vi" sz="1400">
                <a:solidFill>
                  <a:srgbClr val="3F3F3F"/>
                </a:solidFill>
                <a:latin typeface="Times New Roman"/>
                <a:ea typeface="Times New Roman"/>
                <a:cs typeface="Times New Roman"/>
                <a:sym typeface="Times New Roman"/>
              </a:rPr>
              <a:t>is a </a:t>
            </a:r>
            <a:r>
              <a:rPr b="1" lang="vi" sz="1400">
                <a:solidFill>
                  <a:srgbClr val="3F3F3F"/>
                </a:solidFill>
                <a:uFill>
                  <a:noFill/>
                </a:uFill>
                <a:latin typeface="Times New Roman"/>
                <a:ea typeface="Times New Roman"/>
                <a:cs typeface="Times New Roman"/>
                <a:sym typeface="Times New Roman"/>
                <a:hlinkClick r:id="rId4">
                  <a:extLst>
                    <a:ext uri="{A12FA001-AC4F-418D-AE19-62706E023703}">
                      <ahyp:hlinkClr val="tx"/>
                    </a:ext>
                  </a:extLst>
                </a:hlinkClick>
              </a:rPr>
              <a:t>primitive</a:t>
            </a:r>
            <a:r>
              <a:rPr lang="vi" sz="1400">
                <a:solidFill>
                  <a:srgbClr val="3F3F3F"/>
                </a:solidFill>
                <a:uFill>
                  <a:noFill/>
                </a:uFill>
                <a:latin typeface="Times New Roman"/>
                <a:ea typeface="Times New Roman"/>
                <a:cs typeface="Times New Roman"/>
                <a:sym typeface="Times New Roman"/>
                <a:hlinkClick r:id="rId5">
                  <a:extLst>
                    <a:ext uri="{A12FA001-AC4F-418D-AE19-62706E023703}">
                      <ahyp:hlinkClr val="tx"/>
                    </a:ext>
                  </a:extLst>
                </a:hlinkClick>
              </a:rPr>
              <a:t> value</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b="1" lang="vi">
                <a:solidFill>
                  <a:srgbClr val="3F3F3F"/>
                </a:solidFill>
                <a:latin typeface="Times New Roman"/>
                <a:ea typeface="Times New Roman"/>
                <a:cs typeface="Times New Roman"/>
                <a:sym typeface="Times New Roman"/>
              </a:rPr>
              <a:t>id </a:t>
            </a:r>
            <a:r>
              <a:rPr lang="vi">
                <a:solidFill>
                  <a:srgbClr val="3F3F3F"/>
                </a:solidFill>
                <a:latin typeface="Times New Roman"/>
                <a:ea typeface="Times New Roman"/>
                <a:cs typeface="Times New Roman"/>
                <a:sym typeface="Times New Roman"/>
              </a:rPr>
              <a:t>is a new symbol</a:t>
            </a:r>
            <a:endParaRPr>
              <a:solidFill>
                <a:srgbClr val="3F3F3F"/>
              </a:solidFill>
              <a:latin typeface="Times New Roman"/>
              <a:ea typeface="Times New Roman"/>
              <a:cs typeface="Times New Roman"/>
              <a:sym typeface="Times New Roman"/>
            </a:endParaRPr>
          </a:p>
          <a:p>
            <a:pPr indent="0" lvl="0" marL="74295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let id = Symbol();</a:t>
            </a:r>
            <a:endParaRPr b="1" sz="1400">
              <a:solidFill>
                <a:srgbClr val="3F3F3F"/>
              </a:solidFill>
              <a:latin typeface="Times New Roman"/>
              <a:ea typeface="Times New Roman"/>
              <a:cs typeface="Times New Roman"/>
              <a:sym typeface="Times New Roman"/>
            </a:endParaRPr>
          </a:p>
          <a:p>
            <a:pPr indent="-283210" lvl="1" marL="742950" marR="0" rtl="0" algn="l">
              <a:lnSpc>
                <a:spcPct val="130000"/>
              </a:lnSpc>
              <a:spcBef>
                <a:spcPts val="0"/>
              </a:spcBef>
              <a:spcAft>
                <a:spcPts val="0"/>
              </a:spcAft>
              <a:buClr>
                <a:srgbClr val="90C226"/>
              </a:buClr>
              <a:buSzPts val="1400"/>
              <a:buFont typeface="Times New Roman"/>
              <a:buChar char="➢"/>
            </a:pPr>
            <a:r>
              <a:rPr b="1" lang="vi">
                <a:solidFill>
                  <a:srgbClr val="3F3F3F"/>
                </a:solidFill>
                <a:latin typeface="Times New Roman"/>
                <a:ea typeface="Times New Roman"/>
                <a:cs typeface="Times New Roman"/>
                <a:sym typeface="Times New Roman"/>
              </a:rPr>
              <a:t>id </a:t>
            </a:r>
            <a:r>
              <a:rPr lang="vi">
                <a:solidFill>
                  <a:srgbClr val="3F3F3F"/>
                </a:solidFill>
                <a:latin typeface="Times New Roman"/>
                <a:ea typeface="Times New Roman"/>
                <a:cs typeface="Times New Roman"/>
                <a:sym typeface="Times New Roman"/>
              </a:rPr>
              <a:t>is a symbol with the description "</a:t>
            </a:r>
            <a:r>
              <a:rPr b="1" lang="vi">
                <a:solidFill>
                  <a:srgbClr val="3F3F3F"/>
                </a:solidFill>
                <a:latin typeface="Times New Roman"/>
                <a:ea typeface="Times New Roman"/>
                <a:cs typeface="Times New Roman"/>
                <a:sym typeface="Times New Roman"/>
              </a:rPr>
              <a:t>id</a:t>
            </a: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indent="0" lvl="0" marL="74295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let id = Symbol("id");</a:t>
            </a:r>
            <a:endParaRPr b="1" sz="1400">
              <a:solidFill>
                <a:srgbClr val="3F3F3F"/>
              </a:solidFill>
              <a:latin typeface="Times New Roman"/>
              <a:ea typeface="Times New Roman"/>
              <a:cs typeface="Times New Roman"/>
              <a:sym typeface="Times New Roman"/>
            </a:endParaRPr>
          </a:p>
          <a:p>
            <a:pPr indent="0" lvl="0" marL="74295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let id1 = Symbol("id"); let id2 = Symbol("id");</a:t>
            </a:r>
            <a:endParaRPr b="1" sz="1400">
              <a:solidFill>
                <a:srgbClr val="3F3F3F"/>
              </a:solidFill>
              <a:latin typeface="Times New Roman"/>
              <a:ea typeface="Times New Roman"/>
              <a:cs typeface="Times New Roman"/>
              <a:sym typeface="Times New Roman"/>
            </a:endParaRPr>
          </a:p>
          <a:p>
            <a:pPr indent="0" lvl="0" marL="74295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console.log(id1 == id2); // false</a:t>
            </a:r>
            <a:endParaRPr b="1"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Cannot convert a Symbol value to a string</a:t>
            </a:r>
            <a:endParaRPr>
              <a:solidFill>
                <a:srgbClr val="3F3F3F"/>
              </a:solidFill>
              <a:latin typeface="Times New Roman"/>
              <a:ea typeface="Times New Roman"/>
              <a:cs typeface="Times New Roman"/>
              <a:sym typeface="Times New Roman"/>
            </a:endParaRPr>
          </a:p>
          <a:p>
            <a:pPr indent="0" lvl="0" marL="742950" marR="0" rtl="0" algn="l">
              <a:lnSpc>
                <a:spcPct val="130000"/>
              </a:lnSpc>
              <a:spcBef>
                <a:spcPts val="0"/>
              </a:spcBef>
              <a:spcAft>
                <a:spcPts val="0"/>
              </a:spcAft>
              <a:buNone/>
            </a:pPr>
            <a:r>
              <a:rPr lang="vi" sz="1400">
                <a:solidFill>
                  <a:srgbClr val="3F3F3F"/>
                </a:solidFill>
                <a:latin typeface="Times New Roman"/>
                <a:ea typeface="Times New Roman"/>
                <a:cs typeface="Times New Roman"/>
                <a:sym typeface="Times New Roman"/>
              </a:rPr>
              <a:t>l</a:t>
            </a:r>
            <a:r>
              <a:rPr b="1" lang="vi" sz="1400">
                <a:solidFill>
                  <a:srgbClr val="3F3F3F"/>
                </a:solidFill>
                <a:latin typeface="Times New Roman"/>
                <a:ea typeface="Times New Roman"/>
                <a:cs typeface="Times New Roman"/>
                <a:sym typeface="Times New Roman"/>
              </a:rPr>
              <a:t>et id = Symbol("id"); alert(id); </a:t>
            </a:r>
            <a:endParaRPr b="1" sz="1400">
              <a:solidFill>
                <a:srgbClr val="3F3F3F"/>
              </a:solidFill>
              <a:latin typeface="Times New Roman"/>
              <a:ea typeface="Times New Roman"/>
              <a:cs typeface="Times New Roman"/>
              <a:sym typeface="Times New Roman"/>
            </a:endParaRPr>
          </a:p>
          <a:p>
            <a:pPr indent="0" lvl="0" marL="742950" rtl="0" algn="l">
              <a:lnSpc>
                <a:spcPct val="130000"/>
              </a:lnSpc>
              <a:spcBef>
                <a:spcPts val="0"/>
              </a:spcBef>
              <a:spcAft>
                <a:spcPts val="0"/>
              </a:spcAft>
              <a:buNone/>
            </a:pPr>
            <a:r>
              <a:rPr lang="vi" sz="1400">
                <a:solidFill>
                  <a:srgbClr val="3F3F3F"/>
                </a:solidFill>
                <a:latin typeface="Times New Roman"/>
                <a:ea typeface="Times New Roman"/>
                <a:cs typeface="Times New Roman"/>
                <a:sym typeface="Times New Roman"/>
              </a:rPr>
              <a:t>=&gt; TypeError: Cannot convert a Symbol value to a string</a:t>
            </a:r>
            <a:endParaRPr sz="1400">
              <a:solidFill>
                <a:srgbClr val="3F3F3F"/>
              </a:solidFill>
              <a:latin typeface="Times New Roman"/>
              <a:ea typeface="Times New Roman"/>
              <a:cs typeface="Times New Roman"/>
              <a:sym typeface="Times New Roman"/>
            </a:endParaRPr>
          </a:p>
          <a:p>
            <a:pPr indent="-283210" lvl="1" marL="742950" marR="0" rtl="0" algn="l">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Convert with toString()</a:t>
            </a:r>
            <a:endParaRPr>
              <a:solidFill>
                <a:srgbClr val="3F3F3F"/>
              </a:solidFill>
              <a:latin typeface="Times New Roman"/>
              <a:ea typeface="Times New Roman"/>
              <a:cs typeface="Times New Roman"/>
              <a:sym typeface="Times New Roman"/>
            </a:endParaRPr>
          </a:p>
          <a:p>
            <a:pPr indent="0" lvl="0" marL="742950" marR="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let id = Symbol("id"); alert(id.toString())</a:t>
            </a:r>
            <a:r>
              <a:rPr lang="vi" sz="1400">
                <a:solidFill>
                  <a:srgbClr val="3F3F3F"/>
                </a:solidFill>
                <a:latin typeface="Times New Roman"/>
                <a:ea typeface="Times New Roman"/>
                <a:cs typeface="Times New Roman"/>
                <a:sym typeface="Times New Roman"/>
              </a:rPr>
              <a:t>; </a:t>
            </a:r>
            <a:endParaRPr sz="1400">
              <a:solidFill>
                <a:srgbClr val="3F3F3F"/>
              </a:solidFill>
              <a:latin typeface="Times New Roman"/>
              <a:ea typeface="Times New Roman"/>
              <a:cs typeface="Times New Roman"/>
              <a:sym typeface="Times New Roman"/>
            </a:endParaRPr>
          </a:p>
          <a:p>
            <a:pPr indent="-283210" lvl="1" marL="742950" marR="0" rtl="0" algn="l">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Get back description</a:t>
            </a:r>
            <a:endParaRPr>
              <a:solidFill>
                <a:srgbClr val="3F3F3F"/>
              </a:solidFill>
              <a:latin typeface="Times New Roman"/>
              <a:ea typeface="Times New Roman"/>
              <a:cs typeface="Times New Roman"/>
              <a:sym typeface="Times New Roman"/>
            </a:endParaRPr>
          </a:p>
          <a:p>
            <a:pPr indent="0" lvl="0" marL="742950" marR="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let id = Symbol("id"); console.log(id.description);</a:t>
            </a:r>
            <a:r>
              <a:rPr lang="vi" sz="1400">
                <a:solidFill>
                  <a:srgbClr val="3F3F3F"/>
                </a:solidFill>
                <a:latin typeface="Times New Roman"/>
                <a:ea typeface="Times New Roman"/>
                <a:cs typeface="Times New Roman"/>
                <a:sym typeface="Times New Roman"/>
              </a:rPr>
              <a:t> // id</a:t>
            </a:r>
            <a:endParaRPr sz="1400">
              <a:solidFill>
                <a:srgbClr val="3F3F3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nvSpPr>
        <p:spPr>
          <a:xfrm>
            <a:off x="358957" y="281225"/>
            <a:ext cx="8292300" cy="571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 sz="2800">
                <a:solidFill>
                  <a:srgbClr val="90C226"/>
                </a:solidFill>
              </a:rPr>
              <a:t>Object trong javascript</a:t>
            </a:r>
            <a:endParaRPr sz="2800">
              <a:solidFill>
                <a:srgbClr val="90C226"/>
              </a:solidFill>
            </a:endParaRPr>
          </a:p>
        </p:txBody>
      </p:sp>
      <p:pic>
        <p:nvPicPr>
          <p:cNvPr id="182" name="Google Shape;182;p32"/>
          <p:cNvPicPr preferRelativeResize="0"/>
          <p:nvPr/>
        </p:nvPicPr>
        <p:blipFill>
          <a:blip r:embed="rId3">
            <a:alphaModFix/>
          </a:blip>
          <a:stretch>
            <a:fillRect/>
          </a:stretch>
        </p:blipFill>
        <p:spPr>
          <a:xfrm>
            <a:off x="560825" y="852725"/>
            <a:ext cx="6907426" cy="2183950"/>
          </a:xfrm>
          <a:prstGeom prst="rect">
            <a:avLst/>
          </a:prstGeom>
          <a:noFill/>
          <a:ln>
            <a:noFill/>
          </a:ln>
        </p:spPr>
      </p:pic>
      <p:sp>
        <p:nvSpPr>
          <p:cNvPr id="183" name="Google Shape;183;p32"/>
          <p:cNvSpPr txBox="1"/>
          <p:nvPr/>
        </p:nvSpPr>
        <p:spPr>
          <a:xfrm>
            <a:off x="459125" y="2996850"/>
            <a:ext cx="5656200" cy="1706700"/>
          </a:xfrm>
          <a:prstGeom prst="rect">
            <a:avLst/>
          </a:prstGeom>
          <a:noFill/>
          <a:ln>
            <a:noFill/>
          </a:ln>
        </p:spPr>
        <p:txBody>
          <a:bodyPr anchorCtr="0" anchor="t" bIns="45700" lIns="91425" spcFirstLastPara="1" rIns="91425" wrap="square" tIns="45700">
            <a:noAutofit/>
          </a:bodyPr>
          <a:lstStyle/>
          <a:p>
            <a:pPr indent="-340360" lvl="0" marL="342900" rtl="0" algn="l">
              <a:spcBef>
                <a:spcPts val="0"/>
              </a:spcBef>
              <a:spcAft>
                <a:spcPts val="0"/>
              </a:spcAft>
              <a:buClr>
                <a:srgbClr val="90C226"/>
              </a:buClr>
              <a:buSzPts val="1400"/>
              <a:buFont typeface="Times New Roman"/>
              <a:buChar char="►"/>
            </a:pPr>
            <a:r>
              <a:rPr b="1" lang="vi">
                <a:solidFill>
                  <a:srgbClr val="3F3F3F"/>
                </a:solidFill>
                <a:latin typeface="Times New Roman"/>
                <a:ea typeface="Times New Roman"/>
                <a:cs typeface="Times New Roman"/>
                <a:sym typeface="Times New Roman"/>
              </a:rPr>
              <a:t>Declare:</a:t>
            </a:r>
            <a:r>
              <a:rPr lang="vi">
                <a:solidFill>
                  <a:srgbClr val="3F3F3F"/>
                </a:solidFill>
                <a:latin typeface="Times New Roman"/>
                <a:ea typeface="Times New Roman"/>
                <a:cs typeface="Times New Roman"/>
                <a:sym typeface="Times New Roman"/>
              </a:rPr>
              <a:t> </a:t>
            </a:r>
            <a:endParaRPr>
              <a:solidFill>
                <a:srgbClr val="3F3F3F"/>
              </a:solidFill>
              <a:latin typeface="Times New Roman"/>
              <a:ea typeface="Times New Roman"/>
              <a:cs typeface="Times New Roman"/>
              <a:sym typeface="Times New Roman"/>
            </a:endParaRPr>
          </a:p>
          <a:p>
            <a:pPr indent="0" lvl="0" marL="342900" rtl="0" algn="l">
              <a:spcBef>
                <a:spcPts val="0"/>
              </a:spcBef>
              <a:spcAft>
                <a:spcPts val="0"/>
              </a:spcAft>
              <a:buNone/>
            </a:pPr>
            <a:r>
              <a:rPr lang="vi">
                <a:solidFill>
                  <a:srgbClr val="3F3F3F"/>
                </a:solidFill>
                <a:latin typeface="Times New Roman"/>
                <a:ea typeface="Times New Roman"/>
                <a:cs typeface="Times New Roman"/>
                <a:sym typeface="Times New Roman"/>
              </a:rPr>
              <a:t>var car </a:t>
            </a:r>
            <a:r>
              <a:rPr lang="vi">
                <a:solidFill>
                  <a:srgbClr val="3F3F3F"/>
                </a:solidFill>
                <a:latin typeface="Times New Roman"/>
                <a:ea typeface="Times New Roman"/>
                <a:cs typeface="Times New Roman"/>
                <a:sym typeface="Times New Roman"/>
              </a:rPr>
              <a:t>= {</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name: "Fiat",</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model: 500,</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weight: 850,</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color: "white",</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start: function() { console.log("Start running"); }</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90C226"/>
                </a:solidFill>
              </a:rPr>
              <a:t>Outline</a:t>
            </a:r>
            <a:endParaRPr b="1">
              <a:solidFill>
                <a:srgbClr val="90C226"/>
              </a:solidFill>
            </a:endParaRPr>
          </a:p>
        </p:txBody>
      </p:sp>
      <p:sp>
        <p:nvSpPr>
          <p:cNvPr id="73" name="Google Shape;73;p15"/>
          <p:cNvSpPr txBox="1"/>
          <p:nvPr>
            <p:ph idx="1" type="body"/>
          </p:nvPr>
        </p:nvSpPr>
        <p:spPr>
          <a:xfrm>
            <a:off x="311700" y="1152475"/>
            <a:ext cx="8520600" cy="228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AutoNum type="arabicPeriod"/>
            </a:pPr>
            <a:r>
              <a:rPr lang="vi" sz="1400">
                <a:latin typeface="Times New Roman"/>
                <a:ea typeface="Times New Roman"/>
                <a:cs typeface="Times New Roman"/>
                <a:sym typeface="Times New Roman"/>
              </a:rPr>
              <a:t>Cài đặt môi trường, kiểu dữ liệu, cách khai báo biến và các câu lệnh cơ bản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vi" sz="1400">
                <a:latin typeface="Times New Roman"/>
                <a:ea typeface="Times New Roman"/>
                <a:cs typeface="Times New Roman"/>
                <a:sym typeface="Times New Roman"/>
              </a:rPr>
              <a:t>Hàm chức năng</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vi" sz="1400">
                <a:latin typeface="Times New Roman"/>
                <a:ea typeface="Times New Roman"/>
                <a:cs typeface="Times New Roman"/>
                <a:sym typeface="Times New Roman"/>
              </a:rPr>
              <a:t>Objects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vi" sz="1400">
                <a:latin typeface="Times New Roman"/>
                <a:ea typeface="Times New Roman"/>
                <a:cs typeface="Times New Roman"/>
                <a:sym typeface="Times New Roman"/>
              </a:rPr>
              <a:t>Numbers, String, Arrays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vi" sz="1400">
                <a:latin typeface="Times New Roman"/>
                <a:ea typeface="Times New Roman"/>
                <a:cs typeface="Times New Roman"/>
                <a:sym typeface="Times New Roman"/>
              </a:rPr>
              <a:t>Class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vi" sz="1400">
                <a:latin typeface="Times New Roman"/>
                <a:ea typeface="Times New Roman"/>
                <a:cs typeface="Times New Roman"/>
                <a:sym typeface="Times New Roman"/>
              </a:rPr>
              <a:t>Dom tree và Handle error</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vi" sz="1400">
                <a:latin typeface="Times New Roman"/>
                <a:ea typeface="Times New Roman"/>
                <a:cs typeface="Times New Roman"/>
                <a:sym typeface="Times New Roman"/>
              </a:rPr>
              <a:t>Callback, promise, async/await, ajax</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vi" sz="1400">
                <a:latin typeface="Times New Roman"/>
                <a:ea typeface="Times New Roman"/>
                <a:cs typeface="Times New Roman"/>
                <a:sym typeface="Times New Roman"/>
              </a:rPr>
              <a:t>Advance</a:t>
            </a:r>
            <a:endParaRPr sz="1400">
              <a:latin typeface="Times New Roman"/>
              <a:ea typeface="Times New Roman"/>
              <a:cs typeface="Times New Roman"/>
              <a:sym typeface="Times New Roman"/>
            </a:endParaRPr>
          </a:p>
        </p:txBody>
      </p:sp>
      <p:sp>
        <p:nvSpPr>
          <p:cNvPr id="74" name="Google Shape;74;p15"/>
          <p:cNvSpPr txBox="1"/>
          <p:nvPr>
            <p:ph idx="1" type="body"/>
          </p:nvPr>
        </p:nvSpPr>
        <p:spPr>
          <a:xfrm>
            <a:off x="623400" y="4130825"/>
            <a:ext cx="8520600" cy="45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Practice Exercises</a:t>
            </a:r>
            <a:endParaRPr/>
          </a:p>
        </p:txBody>
      </p:sp>
      <p:sp>
        <p:nvSpPr>
          <p:cNvPr id="75" name="Google Shape;75;p15"/>
          <p:cNvSpPr txBox="1"/>
          <p:nvPr>
            <p:ph type="title"/>
          </p:nvPr>
        </p:nvSpPr>
        <p:spPr>
          <a:xfrm>
            <a:off x="354175" y="355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2500"/>
              <a:t>Extend</a:t>
            </a:r>
            <a:endParaRPr b="1"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nvSpPr>
        <p:spPr>
          <a:xfrm>
            <a:off x="225875" y="246975"/>
            <a:ext cx="85968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 sz="2800">
                <a:solidFill>
                  <a:srgbClr val="90C226"/>
                </a:solidFill>
              </a:rPr>
              <a:t>Object usage</a:t>
            </a:r>
            <a:endParaRPr sz="2800">
              <a:solidFill>
                <a:srgbClr val="90C226"/>
              </a:solidFill>
            </a:endParaRPr>
          </a:p>
        </p:txBody>
      </p:sp>
      <p:sp>
        <p:nvSpPr>
          <p:cNvPr id="189" name="Google Shape;189;p33"/>
          <p:cNvSpPr txBox="1"/>
          <p:nvPr/>
        </p:nvSpPr>
        <p:spPr>
          <a:xfrm>
            <a:off x="225875" y="983900"/>
            <a:ext cx="8596800" cy="36057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Accessing object properties (truy cập vào thuộc tính trong object javascript)</a:t>
            </a:r>
            <a:endParaRPr>
              <a:solidFill>
                <a:srgbClr val="3F3F3F"/>
              </a:solidFill>
              <a:latin typeface="Times New Roman"/>
              <a:ea typeface="Times New Roman"/>
              <a:cs typeface="Times New Roman"/>
              <a:sym typeface="Times New Roman"/>
            </a:endParaRPr>
          </a:p>
          <a:p>
            <a:pPr indent="-285750" lvl="1" marL="742950" rtl="0" algn="l">
              <a:lnSpc>
                <a:spcPct val="130000"/>
              </a:lnSpc>
              <a:spcBef>
                <a:spcPts val="0"/>
              </a:spcBef>
              <a:spcAft>
                <a:spcPts val="0"/>
              </a:spcAft>
              <a:buClr>
                <a:srgbClr val="90C226"/>
              </a:buClr>
              <a:buSzPts val="1440"/>
              <a:buFont typeface="Times New Roman"/>
              <a:buChar char="➢"/>
            </a:pPr>
            <a:r>
              <a:rPr b="1" lang="vi">
                <a:solidFill>
                  <a:srgbClr val="3F3F3F"/>
                </a:solidFill>
                <a:latin typeface="Times New Roman"/>
                <a:ea typeface="Times New Roman"/>
                <a:cs typeface="Times New Roman"/>
                <a:sym typeface="Times New Roman"/>
              </a:rPr>
              <a:t>objectName.propertyName or objectName["propertyName"]</a:t>
            </a:r>
            <a:endParaRPr b="1">
              <a:solidFill>
                <a:srgbClr val="3F3F3F"/>
              </a:solidFill>
              <a:latin typeface="Times New Roman"/>
              <a:ea typeface="Times New Roman"/>
              <a:cs typeface="Times New Roman"/>
              <a:sym typeface="Times New Roman"/>
            </a:endParaRPr>
          </a:p>
          <a:p>
            <a:pPr indent="-342900" lvl="0" marL="342900" rtl="0" algn="l">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Accessing object methods (truy cập phương thức trong object js)</a:t>
            </a:r>
            <a:endParaRPr>
              <a:solidFill>
                <a:srgbClr val="3F3F3F"/>
              </a:solidFill>
              <a:latin typeface="Times New Roman"/>
              <a:ea typeface="Times New Roman"/>
              <a:cs typeface="Times New Roman"/>
              <a:sym typeface="Times New Roman"/>
            </a:endParaRPr>
          </a:p>
          <a:p>
            <a:pPr indent="-285750" lvl="1" marL="742950" rtl="0" algn="l">
              <a:lnSpc>
                <a:spcPct val="130000"/>
              </a:lnSpc>
              <a:spcBef>
                <a:spcPts val="0"/>
              </a:spcBef>
              <a:spcAft>
                <a:spcPts val="0"/>
              </a:spcAft>
              <a:buClr>
                <a:srgbClr val="90C226"/>
              </a:buClr>
              <a:buSzPts val="1440"/>
              <a:buFont typeface="Times New Roman"/>
              <a:buChar char="➢"/>
            </a:pPr>
            <a:r>
              <a:rPr b="1" lang="vi">
                <a:solidFill>
                  <a:srgbClr val="3F3F3F"/>
                </a:solidFill>
                <a:latin typeface="Times New Roman"/>
                <a:ea typeface="Times New Roman"/>
                <a:cs typeface="Times New Roman"/>
                <a:sym typeface="Times New Roman"/>
              </a:rPr>
              <a:t>objectName.methodName()</a:t>
            </a:r>
            <a:endParaRPr b="1">
              <a:solidFill>
                <a:srgbClr val="3F3F3F"/>
              </a:solidFill>
              <a:latin typeface="Times New Roman"/>
              <a:ea typeface="Times New Roman"/>
              <a:cs typeface="Times New Roman"/>
              <a:sym typeface="Times New Roman"/>
            </a:endParaRPr>
          </a:p>
          <a:p>
            <a:pPr indent="-342900" lvl="0" marL="342900" rtl="0" algn="l">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For … in : </a:t>
            </a:r>
            <a:endParaRPr>
              <a:solidFill>
                <a:srgbClr val="3F3F3F"/>
              </a:solidFill>
              <a:latin typeface="Times New Roman"/>
              <a:ea typeface="Times New Roman"/>
              <a:cs typeface="Times New Roman"/>
              <a:sym typeface="Times New Roman"/>
            </a:endParaRPr>
          </a:p>
          <a:p>
            <a:pPr indent="-285750" lvl="1" marL="742950" rtl="0" algn="l">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Cú pháp : </a:t>
            </a:r>
            <a:r>
              <a:rPr b="1" lang="vi">
                <a:solidFill>
                  <a:srgbClr val="3F3F3F"/>
                </a:solidFill>
                <a:latin typeface="Times New Roman"/>
                <a:ea typeface="Times New Roman"/>
                <a:cs typeface="Times New Roman"/>
                <a:sym typeface="Times New Roman"/>
              </a:rPr>
              <a:t>for</a:t>
            </a:r>
            <a:r>
              <a:rPr lang="vi">
                <a:solidFill>
                  <a:srgbClr val="3F3F3F"/>
                </a:solidFill>
                <a:latin typeface="Times New Roman"/>
                <a:ea typeface="Times New Roman"/>
                <a:cs typeface="Times New Roman"/>
                <a:sym typeface="Times New Roman"/>
              </a:rPr>
              <a:t> (let variable </a:t>
            </a:r>
            <a:r>
              <a:rPr b="1" lang="vi">
                <a:solidFill>
                  <a:srgbClr val="3F3F3F"/>
                </a:solidFill>
                <a:latin typeface="Times New Roman"/>
                <a:ea typeface="Times New Roman"/>
                <a:cs typeface="Times New Roman"/>
                <a:sym typeface="Times New Roman"/>
              </a:rPr>
              <a:t>in</a:t>
            </a:r>
            <a:r>
              <a:rPr lang="vi">
                <a:solidFill>
                  <a:srgbClr val="3F3F3F"/>
                </a:solidFill>
                <a:latin typeface="Times New Roman"/>
                <a:ea typeface="Times New Roman"/>
                <a:cs typeface="Times New Roman"/>
                <a:sym typeface="Times New Roman"/>
              </a:rPr>
              <a:t> object) { ... }</a:t>
            </a:r>
            <a:endParaRPr>
              <a:solidFill>
                <a:srgbClr val="3F3F3F"/>
              </a:solidFill>
              <a:latin typeface="Times New Roman"/>
              <a:ea typeface="Times New Roman"/>
              <a:cs typeface="Times New Roman"/>
              <a:sym typeface="Times New Roman"/>
            </a:endParaRPr>
          </a:p>
          <a:p>
            <a:pPr indent="-342900" lvl="0" marL="342900" rtl="0" algn="l">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Usage of this:</a:t>
            </a:r>
            <a:br>
              <a:rPr lang="vi">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var person = {</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firstName: "John",</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lastName: "Doe",</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id: 5566,</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fullName: function() {</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return this.firstName + " " + this.lastName;</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a:t>
            </a:r>
            <a:endParaRPr sz="1200">
              <a:solidFill>
                <a:srgbClr val="3F3F3F"/>
              </a:solidFill>
              <a:latin typeface="Times New Roman"/>
              <a:ea typeface="Times New Roman"/>
              <a:cs typeface="Times New Roman"/>
              <a:sym typeface="Times New Roman"/>
            </a:endParaRPr>
          </a:p>
          <a:p>
            <a:pPr indent="0" lvl="0" marL="342900" rtl="0" algn="l">
              <a:lnSpc>
                <a:spcPct val="130000"/>
              </a:lnSpc>
              <a:spcBef>
                <a:spcPts val="0"/>
              </a:spcBef>
              <a:spcAft>
                <a:spcPts val="0"/>
              </a:spcAft>
              <a:buNone/>
            </a:pPr>
            <a:r>
              <a:rPr lang="vi" sz="1200">
                <a:solidFill>
                  <a:srgbClr val="3F3F3F"/>
                </a:solidFill>
                <a:latin typeface="Times New Roman"/>
                <a:ea typeface="Times New Roman"/>
                <a:cs typeface="Times New Roman"/>
                <a:sym typeface="Times New Roman"/>
              </a:rPr>
              <a:t>};</a:t>
            </a:r>
            <a:endParaRPr sz="1200">
              <a:solidFill>
                <a:srgbClr val="3F3F3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669900"/>
                </a:solidFill>
                <a:latin typeface="Arial"/>
                <a:ea typeface="Arial"/>
                <a:cs typeface="Arial"/>
                <a:sym typeface="Arial"/>
              </a:rPr>
              <a:t>Function Object</a:t>
            </a:r>
            <a:endParaRPr>
              <a:solidFill>
                <a:srgbClr val="669900"/>
              </a:solidFill>
              <a:latin typeface="Arial"/>
              <a:ea typeface="Arial"/>
              <a:cs typeface="Arial"/>
              <a:sym typeface="Arial"/>
            </a:endParaRPr>
          </a:p>
        </p:txBody>
      </p:sp>
      <p:sp>
        <p:nvSpPr>
          <p:cNvPr id="195" name="Google Shape;195;p34"/>
          <p:cNvSpPr txBox="1"/>
          <p:nvPr>
            <p:ph idx="1" type="body"/>
          </p:nvPr>
        </p:nvSpPr>
        <p:spPr>
          <a:xfrm>
            <a:off x="311700" y="1152475"/>
            <a:ext cx="8520600" cy="38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CAF50"/>
              </a:buClr>
              <a:buSzPts val="1400"/>
              <a:buFont typeface="Times New Roman"/>
              <a:buChar char="❖"/>
            </a:pPr>
            <a:r>
              <a:rPr lang="vi" sz="1400">
                <a:latin typeface="Times New Roman"/>
                <a:ea typeface="Times New Roman"/>
                <a:cs typeface="Times New Roman"/>
                <a:sym typeface="Times New Roman"/>
              </a:rPr>
              <a:t>Create new object from function declare or an existed object</a:t>
            </a:r>
            <a:endParaRPr sz="1400">
              <a:latin typeface="Times New Roman"/>
              <a:ea typeface="Times New Roman"/>
              <a:cs typeface="Times New Roman"/>
              <a:sym typeface="Times New Roman"/>
            </a:endParaRPr>
          </a:p>
        </p:txBody>
      </p:sp>
      <p:sp>
        <p:nvSpPr>
          <p:cNvPr id="196" name="Google Shape;196;p34"/>
          <p:cNvSpPr txBox="1"/>
          <p:nvPr/>
        </p:nvSpPr>
        <p:spPr>
          <a:xfrm>
            <a:off x="488450" y="1854725"/>
            <a:ext cx="3944700" cy="18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latin typeface="Times New Roman"/>
                <a:ea typeface="Times New Roman"/>
                <a:cs typeface="Times New Roman"/>
                <a:sym typeface="Times New Roman"/>
              </a:rPr>
              <a:t>function Car(make, model, year) {</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this.make = make;</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this.model = model;</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this.year = year;</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var myCar = new Car('Eagle', 'Talon TSi', 1993);</a:t>
            </a:r>
            <a:endParaRPr b="1">
              <a:latin typeface="Times New Roman"/>
              <a:ea typeface="Times New Roman"/>
              <a:cs typeface="Times New Roman"/>
              <a:sym typeface="Times New Roman"/>
            </a:endParaRPr>
          </a:p>
        </p:txBody>
      </p:sp>
      <p:sp>
        <p:nvSpPr>
          <p:cNvPr id="197" name="Google Shape;197;p34"/>
          <p:cNvSpPr txBox="1"/>
          <p:nvPr/>
        </p:nvSpPr>
        <p:spPr>
          <a:xfrm>
            <a:off x="4529250" y="1622300"/>
            <a:ext cx="4573500" cy="28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Times New Roman"/>
                <a:ea typeface="Times New Roman"/>
                <a:cs typeface="Times New Roman"/>
                <a:sym typeface="Times New Roman"/>
              </a:rPr>
              <a:t>// Animal properties and method encapsulation</a:t>
            </a:r>
            <a:endParaRPr>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var Animal = {</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type: 'Invertebrates', // Default value of properties</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displayType: function() {  // Method</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console.log(this.type);</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vi">
                <a:latin typeface="Times New Roman"/>
                <a:ea typeface="Times New Roman"/>
                <a:cs typeface="Times New Roman"/>
                <a:sym typeface="Times New Roman"/>
              </a:rPr>
              <a:t>// Create new animal type called animal1 </a:t>
            </a:r>
            <a:endParaRPr>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var animal1 = Object.create(Animal);</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animal1.displayType(); // Output:Invertebrates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508000" y="68848"/>
            <a:ext cx="6447600" cy="504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b="1" lang="vi">
                <a:solidFill>
                  <a:srgbClr val="90C226"/>
                </a:solidFill>
              </a:rPr>
              <a:t>Class javascript</a:t>
            </a:r>
            <a:endParaRPr b="1">
              <a:solidFill>
                <a:srgbClr val="90C226"/>
              </a:solidFill>
            </a:endParaRPr>
          </a:p>
          <a:p>
            <a:pPr indent="0" lvl="0" marL="0" rtl="0" algn="l">
              <a:spcBef>
                <a:spcPts val="0"/>
              </a:spcBef>
              <a:spcAft>
                <a:spcPts val="0"/>
              </a:spcAft>
              <a:buClr>
                <a:schemeClr val="accent1"/>
              </a:buClr>
              <a:buSzPts val="2400"/>
              <a:buFont typeface="Trebuchet MS"/>
              <a:buNone/>
            </a:pPr>
            <a:r>
              <a:t/>
            </a:r>
            <a:endParaRPr sz="2400"/>
          </a:p>
        </p:txBody>
      </p:sp>
      <p:sp>
        <p:nvSpPr>
          <p:cNvPr id="203" name="Google Shape;203;p35"/>
          <p:cNvSpPr txBox="1"/>
          <p:nvPr>
            <p:ph idx="1" type="body"/>
          </p:nvPr>
        </p:nvSpPr>
        <p:spPr>
          <a:xfrm>
            <a:off x="508000" y="603175"/>
            <a:ext cx="6447600" cy="1399200"/>
          </a:xfrm>
          <a:prstGeom prst="rect">
            <a:avLst/>
          </a:prstGeom>
          <a:noFill/>
          <a:ln>
            <a:noFill/>
          </a:ln>
        </p:spPr>
        <p:txBody>
          <a:bodyPr anchorCtr="0" anchor="t" bIns="34275" lIns="68575" spcFirstLastPara="1" rIns="68575" wrap="square" tIns="34275">
            <a:noAutofit/>
          </a:bodyPr>
          <a:lstStyle/>
          <a:p>
            <a:pPr indent="-234950" lvl="0" marL="254000" rtl="0" algn="l">
              <a:spcBef>
                <a:spcPts val="0"/>
              </a:spcBef>
              <a:spcAft>
                <a:spcPts val="0"/>
              </a:spcAft>
              <a:buSzPts val="700"/>
              <a:buFont typeface="Times New Roman"/>
              <a:buChar char="●"/>
            </a:pPr>
            <a:r>
              <a:rPr lang="vi" sz="1400">
                <a:latin typeface="Times New Roman"/>
                <a:ea typeface="Times New Roman"/>
                <a:cs typeface="Times New Roman"/>
                <a:sym typeface="Times New Roman"/>
              </a:rPr>
              <a:t> That’s not an entirely new language-level entity, as one might think.</a:t>
            </a:r>
            <a:endParaRPr sz="1400">
              <a:latin typeface="Times New Roman"/>
              <a:ea typeface="Times New Roman"/>
              <a:cs typeface="Times New Roman"/>
              <a:sym typeface="Times New Roman"/>
            </a:endParaRPr>
          </a:p>
          <a:p>
            <a:pPr indent="-234950" lvl="0" marL="254000" rtl="0" algn="l">
              <a:spcBef>
                <a:spcPts val="800"/>
              </a:spcBef>
              <a:spcAft>
                <a:spcPts val="0"/>
              </a:spcAft>
              <a:buSzPts val="700"/>
              <a:buFont typeface="Times New Roman"/>
              <a:buChar char="●"/>
            </a:pPr>
            <a:r>
              <a:rPr lang="vi" sz="1400">
                <a:latin typeface="Times New Roman"/>
                <a:ea typeface="Times New Roman"/>
                <a:cs typeface="Times New Roman"/>
                <a:sym typeface="Times New Roman"/>
              </a:rPr>
              <a:t>Let’s unveil any magic and see what a class really is. That’ll help in understanding many complex aspects.</a:t>
            </a:r>
            <a:endParaRPr sz="1400">
              <a:latin typeface="Times New Roman"/>
              <a:ea typeface="Times New Roman"/>
              <a:cs typeface="Times New Roman"/>
              <a:sym typeface="Times New Roman"/>
            </a:endParaRPr>
          </a:p>
          <a:p>
            <a:pPr indent="-234950" lvl="0" marL="254000" rtl="0" algn="l">
              <a:spcBef>
                <a:spcPts val="800"/>
              </a:spcBef>
              <a:spcAft>
                <a:spcPts val="0"/>
              </a:spcAft>
              <a:buSzPts val="700"/>
              <a:buFont typeface="Times New Roman"/>
              <a:buChar char="●"/>
            </a:pPr>
            <a:r>
              <a:rPr lang="vi" sz="1400">
                <a:latin typeface="Times New Roman"/>
                <a:ea typeface="Times New Roman"/>
                <a:cs typeface="Times New Roman"/>
                <a:sym typeface="Times New Roman"/>
              </a:rPr>
              <a:t>In JavaScript, a class is a kind of function.</a:t>
            </a:r>
            <a:endParaRPr sz="1400">
              <a:latin typeface="Times New Roman"/>
              <a:ea typeface="Times New Roman"/>
              <a:cs typeface="Times New Roman"/>
              <a:sym typeface="Times New Roman"/>
            </a:endParaRPr>
          </a:p>
        </p:txBody>
      </p:sp>
      <p:pic>
        <p:nvPicPr>
          <p:cNvPr id="204" name="Google Shape;204;p35"/>
          <p:cNvPicPr preferRelativeResize="0"/>
          <p:nvPr/>
        </p:nvPicPr>
        <p:blipFill rotWithShape="1">
          <a:blip r:embed="rId3">
            <a:alphaModFix/>
          </a:blip>
          <a:srcRect b="0" l="0" r="0" t="0"/>
          <a:stretch/>
        </p:blipFill>
        <p:spPr>
          <a:xfrm>
            <a:off x="615800" y="2032400"/>
            <a:ext cx="4466091" cy="1977475"/>
          </a:xfrm>
          <a:prstGeom prst="rect">
            <a:avLst/>
          </a:prstGeom>
          <a:noFill/>
          <a:ln>
            <a:noFill/>
          </a:ln>
        </p:spPr>
      </p:pic>
      <p:pic>
        <p:nvPicPr>
          <p:cNvPr id="205" name="Google Shape;205;p35"/>
          <p:cNvPicPr preferRelativeResize="0"/>
          <p:nvPr/>
        </p:nvPicPr>
        <p:blipFill rotWithShape="1">
          <a:blip r:embed="rId4">
            <a:alphaModFix/>
          </a:blip>
          <a:srcRect b="0" l="0" r="0" t="0"/>
          <a:stretch/>
        </p:blipFill>
        <p:spPr>
          <a:xfrm>
            <a:off x="5301601" y="2032412"/>
            <a:ext cx="3679846" cy="19774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nvSpPr>
        <p:spPr>
          <a:xfrm>
            <a:off x="4610800" y="338701"/>
            <a:ext cx="3726300" cy="3234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vi" sz="1400">
                <a:solidFill>
                  <a:schemeClr val="dk1"/>
                </a:solidFill>
                <a:latin typeface="Trebuchet MS"/>
                <a:ea typeface="Trebuchet MS"/>
                <a:cs typeface="Trebuchet MS"/>
                <a:sym typeface="Trebuchet MS"/>
              </a:rPr>
              <a:t>Getters/setters, other shorthands</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pic>
        <p:nvPicPr>
          <p:cNvPr id="211" name="Google Shape;211;p36"/>
          <p:cNvPicPr preferRelativeResize="0"/>
          <p:nvPr/>
        </p:nvPicPr>
        <p:blipFill rotWithShape="1">
          <a:blip r:embed="rId3">
            <a:alphaModFix/>
          </a:blip>
          <a:srcRect b="0" l="0" r="0" t="0"/>
          <a:stretch/>
        </p:blipFill>
        <p:spPr>
          <a:xfrm>
            <a:off x="4610730" y="662094"/>
            <a:ext cx="3726455" cy="4286250"/>
          </a:xfrm>
          <a:prstGeom prst="rect">
            <a:avLst/>
          </a:prstGeom>
          <a:noFill/>
          <a:ln>
            <a:noFill/>
          </a:ln>
        </p:spPr>
      </p:pic>
      <p:sp>
        <p:nvSpPr>
          <p:cNvPr id="212" name="Google Shape;212;p36"/>
          <p:cNvSpPr txBox="1"/>
          <p:nvPr/>
        </p:nvSpPr>
        <p:spPr>
          <a:xfrm>
            <a:off x="699638" y="1825777"/>
            <a:ext cx="3417900" cy="3234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vi" sz="1400">
                <a:solidFill>
                  <a:schemeClr val="dk1"/>
                </a:solidFill>
                <a:latin typeface="Trebuchet MS"/>
                <a:ea typeface="Trebuchet MS"/>
                <a:cs typeface="Trebuchet MS"/>
                <a:sym typeface="Trebuchet MS"/>
              </a:rPr>
              <a:t>Class properties</a:t>
            </a:r>
            <a:endParaRPr sz="1400">
              <a:solidFill>
                <a:schemeClr val="dk1"/>
              </a:solidFill>
              <a:latin typeface="Trebuchet MS"/>
              <a:ea typeface="Trebuchet MS"/>
              <a:cs typeface="Trebuchet MS"/>
              <a:sym typeface="Trebuchet MS"/>
            </a:endParaRPr>
          </a:p>
        </p:txBody>
      </p:sp>
      <p:pic>
        <p:nvPicPr>
          <p:cNvPr id="213" name="Google Shape;213;p36"/>
          <p:cNvPicPr preferRelativeResize="0"/>
          <p:nvPr/>
        </p:nvPicPr>
        <p:blipFill rotWithShape="1">
          <a:blip r:embed="rId4">
            <a:alphaModFix/>
          </a:blip>
          <a:srcRect b="0" l="0" r="0" t="0"/>
          <a:stretch/>
        </p:blipFill>
        <p:spPr>
          <a:xfrm>
            <a:off x="699592" y="2149166"/>
            <a:ext cx="3417981" cy="2175134"/>
          </a:xfrm>
          <a:prstGeom prst="rect">
            <a:avLst/>
          </a:prstGeom>
          <a:noFill/>
          <a:ln>
            <a:noFill/>
          </a:ln>
        </p:spPr>
      </p:pic>
      <p:sp>
        <p:nvSpPr>
          <p:cNvPr id="214" name="Google Shape;214;p36"/>
          <p:cNvSpPr txBox="1"/>
          <p:nvPr>
            <p:ph idx="4294967295" type="title"/>
          </p:nvPr>
        </p:nvSpPr>
        <p:spPr>
          <a:xfrm>
            <a:off x="508000" y="68848"/>
            <a:ext cx="6447600" cy="504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b="1" lang="vi">
                <a:solidFill>
                  <a:srgbClr val="90C226"/>
                </a:solidFill>
              </a:rPr>
              <a:t>Class javascript</a:t>
            </a:r>
            <a:endParaRPr b="1">
              <a:solidFill>
                <a:srgbClr val="90C226"/>
              </a:solidFill>
            </a:endParaRPr>
          </a:p>
          <a:p>
            <a:pPr indent="0" lvl="0" marL="0" rtl="0" algn="l">
              <a:spcBef>
                <a:spcPts val="0"/>
              </a:spcBef>
              <a:spcAft>
                <a:spcPts val="0"/>
              </a:spcAft>
              <a:buClr>
                <a:schemeClr val="accent1"/>
              </a:buClr>
              <a:buSzPts val="2400"/>
              <a:buFont typeface="Trebuchet MS"/>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458475" y="223725"/>
            <a:ext cx="6447600" cy="561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b="1" lang="vi">
                <a:solidFill>
                  <a:srgbClr val="90C226"/>
                </a:solidFill>
              </a:rPr>
              <a:t>Class javascript</a:t>
            </a:r>
            <a:endParaRPr b="1">
              <a:solidFill>
                <a:srgbClr val="90C226"/>
              </a:solidFill>
            </a:endParaRPr>
          </a:p>
        </p:txBody>
      </p:sp>
      <p:sp>
        <p:nvSpPr>
          <p:cNvPr id="220" name="Google Shape;220;p37"/>
          <p:cNvSpPr txBox="1"/>
          <p:nvPr>
            <p:ph idx="1" type="body"/>
          </p:nvPr>
        </p:nvSpPr>
        <p:spPr>
          <a:xfrm>
            <a:off x="507875" y="965626"/>
            <a:ext cx="3788700" cy="3569400"/>
          </a:xfrm>
          <a:prstGeom prst="rect">
            <a:avLst/>
          </a:prstGeom>
          <a:noFill/>
          <a:ln>
            <a:noFill/>
          </a:ln>
        </p:spPr>
        <p:txBody>
          <a:bodyPr anchorCtr="0" anchor="t" bIns="34275" lIns="68575" spcFirstLastPara="1" rIns="68575" wrap="square" tIns="34275">
            <a:noAutofit/>
          </a:bodyPr>
          <a:lstStyle/>
          <a:p>
            <a:pPr indent="-254000" lvl="0" marL="254000" rtl="0" algn="l">
              <a:lnSpc>
                <a:spcPct val="90000"/>
              </a:lnSpc>
              <a:spcBef>
                <a:spcPts val="0"/>
              </a:spcBef>
              <a:spcAft>
                <a:spcPts val="0"/>
              </a:spcAft>
              <a:buClr>
                <a:schemeClr val="accent2"/>
              </a:buClr>
              <a:buSzPts val="1000"/>
              <a:buFont typeface="Times New Roman"/>
              <a:buChar char="●"/>
            </a:pPr>
            <a:r>
              <a:rPr lang="vi" sz="1200">
                <a:solidFill>
                  <a:schemeClr val="accent2"/>
                </a:solidFill>
                <a:latin typeface="Times New Roman"/>
                <a:ea typeface="Times New Roman"/>
                <a:cs typeface="Times New Roman"/>
                <a:sym typeface="Times New Roman"/>
              </a:rPr>
              <a:t>Kế thừa : extends</a:t>
            </a:r>
            <a:endParaRPr>
              <a:solidFill>
                <a:schemeClr val="accent2"/>
              </a:solidFill>
              <a:latin typeface="Times New Roman"/>
              <a:ea typeface="Times New Roman"/>
              <a:cs typeface="Times New Roman"/>
              <a:sym typeface="Times New Roman"/>
            </a:endParaRPr>
          </a:p>
          <a:p>
            <a:pPr indent="-254000" lvl="0" marL="254000" rtl="0" algn="l">
              <a:lnSpc>
                <a:spcPct val="90000"/>
              </a:lnSpc>
              <a:spcBef>
                <a:spcPts val="800"/>
              </a:spcBef>
              <a:spcAft>
                <a:spcPts val="0"/>
              </a:spcAft>
              <a:buClr>
                <a:schemeClr val="accent2"/>
              </a:buClr>
              <a:buSzPts val="1000"/>
              <a:buFont typeface="Times New Roman"/>
              <a:buChar char="●"/>
            </a:pPr>
            <a:r>
              <a:rPr lang="vi" sz="1200">
                <a:solidFill>
                  <a:schemeClr val="accent2"/>
                </a:solidFill>
                <a:latin typeface="Times New Roman"/>
                <a:ea typeface="Times New Roman"/>
                <a:cs typeface="Times New Roman"/>
                <a:sym typeface="Times New Roman"/>
              </a:rPr>
              <a:t>Override: super</a:t>
            </a:r>
            <a:endParaRPr>
              <a:solidFill>
                <a:schemeClr val="accent2"/>
              </a:solidFill>
              <a:latin typeface="Times New Roman"/>
              <a:ea typeface="Times New Roman"/>
              <a:cs typeface="Times New Roman"/>
              <a:sym typeface="Times New Roman"/>
            </a:endParaRPr>
          </a:p>
          <a:p>
            <a:pPr indent="-254000" lvl="0" marL="254000" rtl="0" algn="l">
              <a:lnSpc>
                <a:spcPct val="90000"/>
              </a:lnSpc>
              <a:spcBef>
                <a:spcPts val="800"/>
              </a:spcBef>
              <a:spcAft>
                <a:spcPts val="0"/>
              </a:spcAft>
              <a:buClr>
                <a:schemeClr val="accent2"/>
              </a:buClr>
              <a:buSzPts val="1000"/>
              <a:buFont typeface="Times New Roman"/>
              <a:buChar char="●"/>
            </a:pPr>
            <a:r>
              <a:rPr lang="vi" sz="1200">
                <a:solidFill>
                  <a:schemeClr val="accent2"/>
                </a:solidFill>
                <a:latin typeface="Times New Roman"/>
                <a:ea typeface="Times New Roman"/>
                <a:cs typeface="Times New Roman"/>
                <a:sym typeface="Times New Roman"/>
              </a:rPr>
              <a:t>S</a:t>
            </a:r>
            <a:r>
              <a:rPr lang="vi" sz="1200">
                <a:solidFill>
                  <a:schemeClr val="accent2"/>
                </a:solidFill>
                <a:latin typeface="Times New Roman"/>
                <a:ea typeface="Times New Roman"/>
                <a:cs typeface="Times New Roman"/>
                <a:sym typeface="Times New Roman"/>
              </a:rPr>
              <a:t>tatic method</a:t>
            </a:r>
            <a:endParaRPr>
              <a:solidFill>
                <a:schemeClr val="accent2"/>
              </a:solidFill>
              <a:latin typeface="Times New Roman"/>
              <a:ea typeface="Times New Roman"/>
              <a:cs typeface="Times New Roman"/>
              <a:sym typeface="Times New Roman"/>
            </a:endParaRPr>
          </a:p>
          <a:p>
            <a:pPr indent="-254000" lvl="0" marL="254000" rtl="0" algn="l">
              <a:lnSpc>
                <a:spcPct val="90000"/>
              </a:lnSpc>
              <a:spcBef>
                <a:spcPts val="800"/>
              </a:spcBef>
              <a:spcAft>
                <a:spcPts val="0"/>
              </a:spcAft>
              <a:buClr>
                <a:schemeClr val="accent2"/>
              </a:buClr>
              <a:buSzPts val="1000"/>
              <a:buFont typeface="Times New Roman"/>
              <a:buChar char="●"/>
            </a:pPr>
            <a:r>
              <a:rPr lang="vi" sz="1200">
                <a:solidFill>
                  <a:schemeClr val="accent2"/>
                </a:solidFill>
                <a:latin typeface="Times New Roman"/>
                <a:ea typeface="Times New Roman"/>
                <a:cs typeface="Times New Roman"/>
                <a:sym typeface="Times New Roman"/>
              </a:rPr>
              <a:t>S</a:t>
            </a:r>
            <a:r>
              <a:rPr lang="vi" sz="1200">
                <a:solidFill>
                  <a:schemeClr val="accent2"/>
                </a:solidFill>
                <a:latin typeface="Times New Roman"/>
                <a:ea typeface="Times New Roman"/>
                <a:cs typeface="Times New Roman"/>
                <a:sym typeface="Times New Roman"/>
              </a:rPr>
              <a:t>tatic property</a:t>
            </a:r>
            <a:endParaRPr>
              <a:solidFill>
                <a:schemeClr val="accent2"/>
              </a:solidFill>
              <a:latin typeface="Times New Roman"/>
              <a:ea typeface="Times New Roman"/>
              <a:cs typeface="Times New Roman"/>
              <a:sym typeface="Times New Roman"/>
            </a:endParaRPr>
          </a:p>
          <a:p>
            <a:pPr indent="-254000" lvl="0" marL="254000" rtl="0" algn="l">
              <a:lnSpc>
                <a:spcPct val="90000"/>
              </a:lnSpc>
              <a:spcBef>
                <a:spcPts val="800"/>
              </a:spcBef>
              <a:spcAft>
                <a:spcPts val="0"/>
              </a:spcAft>
              <a:buClr>
                <a:schemeClr val="accent2"/>
              </a:buClr>
              <a:buSzPts val="1000"/>
              <a:buFont typeface="Times New Roman"/>
              <a:buChar char="●"/>
            </a:pPr>
            <a:r>
              <a:rPr lang="vi" sz="1200">
                <a:solidFill>
                  <a:schemeClr val="accent2"/>
                </a:solidFill>
                <a:latin typeface="Times New Roman"/>
                <a:ea typeface="Times New Roman"/>
                <a:cs typeface="Times New Roman"/>
                <a:sym typeface="Times New Roman"/>
              </a:rPr>
              <a:t>P</a:t>
            </a:r>
            <a:r>
              <a:rPr lang="vi" sz="1200">
                <a:solidFill>
                  <a:schemeClr val="accent2"/>
                </a:solidFill>
                <a:latin typeface="Times New Roman"/>
                <a:ea typeface="Times New Roman"/>
                <a:cs typeface="Times New Roman"/>
                <a:sym typeface="Times New Roman"/>
              </a:rPr>
              <a:t>rivate and protected properties and methods</a:t>
            </a:r>
            <a:endParaRPr>
              <a:solidFill>
                <a:schemeClr val="accent2"/>
              </a:solidFill>
              <a:latin typeface="Times New Roman"/>
              <a:ea typeface="Times New Roman"/>
              <a:cs typeface="Times New Roman"/>
              <a:sym typeface="Times New Roman"/>
            </a:endParaRPr>
          </a:p>
          <a:p>
            <a:pPr indent="-222250" lvl="1" marL="558800" rtl="0" algn="l">
              <a:lnSpc>
                <a:spcPct val="90000"/>
              </a:lnSpc>
              <a:spcBef>
                <a:spcPts val="800"/>
              </a:spcBef>
              <a:spcAft>
                <a:spcPts val="0"/>
              </a:spcAft>
              <a:buClr>
                <a:schemeClr val="accent2"/>
              </a:buClr>
              <a:buSzPts val="900"/>
              <a:buFont typeface="Times New Roman"/>
              <a:buChar char="○"/>
            </a:pPr>
            <a:r>
              <a:rPr lang="vi" sz="1100">
                <a:solidFill>
                  <a:schemeClr val="accent2"/>
                </a:solidFill>
                <a:latin typeface="Times New Roman"/>
                <a:ea typeface="Times New Roman"/>
                <a:cs typeface="Times New Roman"/>
                <a:sym typeface="Times New Roman"/>
              </a:rPr>
              <a:t> Protected properties are usually prefixed with an underscore _</a:t>
            </a:r>
            <a:endParaRPr>
              <a:solidFill>
                <a:schemeClr val="accent2"/>
              </a:solidFill>
              <a:latin typeface="Times New Roman"/>
              <a:ea typeface="Times New Roman"/>
              <a:cs typeface="Times New Roman"/>
              <a:sym typeface="Times New Roman"/>
            </a:endParaRPr>
          </a:p>
          <a:p>
            <a:pPr indent="-222250" lvl="1" marL="558800" rtl="0" algn="l">
              <a:lnSpc>
                <a:spcPct val="90000"/>
              </a:lnSpc>
              <a:spcBef>
                <a:spcPts val="800"/>
              </a:spcBef>
              <a:spcAft>
                <a:spcPts val="0"/>
              </a:spcAft>
              <a:buClr>
                <a:schemeClr val="accent2"/>
              </a:buClr>
              <a:buSzPts val="900"/>
              <a:buFont typeface="Times New Roman"/>
              <a:buChar char="○"/>
            </a:pPr>
            <a:r>
              <a:rPr lang="vi" sz="1100">
                <a:solidFill>
                  <a:schemeClr val="accent2"/>
                </a:solidFill>
                <a:latin typeface="Times New Roman"/>
                <a:ea typeface="Times New Roman"/>
                <a:cs typeface="Times New Roman"/>
                <a:sym typeface="Times New Roman"/>
              </a:rPr>
              <a:t>There’s a finished JavaScript proposal, almost in the standard, that provides language-level support for private properties and methods.</a:t>
            </a:r>
            <a:endParaRPr>
              <a:solidFill>
                <a:schemeClr val="accent2"/>
              </a:solidFill>
              <a:latin typeface="Times New Roman"/>
              <a:ea typeface="Times New Roman"/>
              <a:cs typeface="Times New Roman"/>
              <a:sym typeface="Times New Roman"/>
            </a:endParaRPr>
          </a:p>
          <a:p>
            <a:pPr indent="-222250" lvl="1" marL="558800" rtl="0" algn="l">
              <a:lnSpc>
                <a:spcPct val="90000"/>
              </a:lnSpc>
              <a:spcBef>
                <a:spcPts val="800"/>
              </a:spcBef>
              <a:spcAft>
                <a:spcPts val="0"/>
              </a:spcAft>
              <a:buClr>
                <a:schemeClr val="accent2"/>
              </a:buClr>
              <a:buSzPts val="900"/>
              <a:buFont typeface="Times New Roman"/>
              <a:buChar char="○"/>
            </a:pPr>
            <a:r>
              <a:rPr lang="vi" sz="1100">
                <a:solidFill>
                  <a:schemeClr val="accent2"/>
                </a:solidFill>
                <a:latin typeface="Times New Roman"/>
                <a:ea typeface="Times New Roman"/>
                <a:cs typeface="Times New Roman"/>
                <a:sym typeface="Times New Roman"/>
              </a:rPr>
              <a:t>Privates should start with #. They are only accessible from inside the class.</a:t>
            </a:r>
            <a:endParaRPr sz="1100">
              <a:solidFill>
                <a:schemeClr val="accent2"/>
              </a:solidFill>
              <a:latin typeface="Times New Roman"/>
              <a:ea typeface="Times New Roman"/>
              <a:cs typeface="Times New Roman"/>
              <a:sym typeface="Times New Roman"/>
            </a:endParaRPr>
          </a:p>
          <a:p>
            <a:pPr indent="-260350" lvl="0" marL="254000" rtl="0" algn="l">
              <a:lnSpc>
                <a:spcPct val="100000"/>
              </a:lnSpc>
              <a:spcBef>
                <a:spcPts val="0"/>
              </a:spcBef>
              <a:spcAft>
                <a:spcPts val="0"/>
              </a:spcAft>
              <a:buClr>
                <a:schemeClr val="accent2"/>
              </a:buClr>
              <a:buSzPts val="1100"/>
              <a:buFont typeface="Times New Roman"/>
              <a:buChar char="●"/>
            </a:pPr>
            <a:r>
              <a:rPr lang="vi" sz="1300">
                <a:solidFill>
                  <a:schemeClr val="accent2"/>
                </a:solidFill>
                <a:latin typeface="Times New Roman"/>
                <a:ea typeface="Times New Roman"/>
                <a:cs typeface="Times New Roman"/>
                <a:sym typeface="Times New Roman"/>
              </a:rPr>
              <a:t>Class checking: "instanceof”</a:t>
            </a:r>
            <a:endParaRPr sz="1300">
              <a:solidFill>
                <a:schemeClr val="accent2"/>
              </a:solidFill>
              <a:latin typeface="Times New Roman"/>
              <a:ea typeface="Times New Roman"/>
              <a:cs typeface="Times New Roman"/>
              <a:sym typeface="Times New Roman"/>
            </a:endParaRPr>
          </a:p>
          <a:p>
            <a:pPr indent="-222250" lvl="1" marL="558800" rtl="0" algn="l">
              <a:lnSpc>
                <a:spcPct val="100000"/>
              </a:lnSpc>
              <a:spcBef>
                <a:spcPts val="0"/>
              </a:spcBef>
              <a:spcAft>
                <a:spcPts val="0"/>
              </a:spcAft>
              <a:buClr>
                <a:schemeClr val="accent2"/>
              </a:buClr>
              <a:buSzPts val="1100"/>
              <a:buFont typeface="Times New Roman"/>
              <a:buChar char="○"/>
            </a:pPr>
            <a:r>
              <a:rPr lang="vi" sz="1300">
                <a:solidFill>
                  <a:schemeClr val="accent2"/>
                </a:solidFill>
                <a:latin typeface="Times New Roman"/>
                <a:ea typeface="Times New Roman"/>
                <a:cs typeface="Times New Roman"/>
                <a:sym typeface="Times New Roman"/>
              </a:rPr>
              <a:t>The instanceof operator</a:t>
            </a:r>
            <a:endParaRPr sz="1100">
              <a:solidFill>
                <a:schemeClr val="accent2"/>
              </a:solidFill>
              <a:latin typeface="Times New Roman"/>
              <a:ea typeface="Times New Roman"/>
              <a:cs typeface="Times New Roman"/>
              <a:sym typeface="Times New Roman"/>
            </a:endParaRPr>
          </a:p>
          <a:p>
            <a:pPr indent="-222250" lvl="1" marL="558800" rtl="0" algn="l">
              <a:lnSpc>
                <a:spcPct val="100000"/>
              </a:lnSpc>
              <a:spcBef>
                <a:spcPts val="0"/>
              </a:spcBef>
              <a:spcAft>
                <a:spcPts val="0"/>
              </a:spcAft>
              <a:buClr>
                <a:schemeClr val="accent2"/>
              </a:buClr>
              <a:buSzPts val="1100"/>
              <a:buFont typeface="Times New Roman"/>
              <a:buChar char="○"/>
            </a:pPr>
            <a:r>
              <a:rPr lang="vi" sz="1300">
                <a:solidFill>
                  <a:schemeClr val="accent2"/>
                </a:solidFill>
                <a:latin typeface="Times New Roman"/>
                <a:ea typeface="Times New Roman"/>
                <a:cs typeface="Times New Roman"/>
                <a:sym typeface="Times New Roman"/>
              </a:rPr>
              <a:t>Syntax : </a:t>
            </a:r>
            <a:r>
              <a:rPr i="1" lang="vi" sz="1300">
                <a:solidFill>
                  <a:schemeClr val="accent2"/>
                </a:solidFill>
                <a:latin typeface="Times New Roman"/>
                <a:ea typeface="Times New Roman"/>
                <a:cs typeface="Times New Roman"/>
                <a:sym typeface="Times New Roman"/>
              </a:rPr>
              <a:t>obj instanceof Class</a:t>
            </a:r>
            <a:endParaRPr sz="1100">
              <a:solidFill>
                <a:schemeClr val="accent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accent2"/>
              </a:solidFill>
              <a:latin typeface="Times New Roman"/>
              <a:ea typeface="Times New Roman"/>
              <a:cs typeface="Times New Roman"/>
              <a:sym typeface="Times New Roman"/>
            </a:endParaRPr>
          </a:p>
        </p:txBody>
      </p:sp>
      <p:sp>
        <p:nvSpPr>
          <p:cNvPr id="221" name="Google Shape;221;p37"/>
          <p:cNvSpPr txBox="1"/>
          <p:nvPr/>
        </p:nvSpPr>
        <p:spPr>
          <a:xfrm>
            <a:off x="4296578" y="1110122"/>
            <a:ext cx="2958000" cy="105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1300">
              <a:solidFill>
                <a:schemeClr val="dk1"/>
              </a:solidFill>
              <a:latin typeface="Trebuchet MS"/>
              <a:ea typeface="Trebuchet MS"/>
              <a:cs typeface="Trebuchet MS"/>
              <a:sym typeface="Trebuchet MS"/>
            </a:endParaRPr>
          </a:p>
        </p:txBody>
      </p:sp>
      <p:pic>
        <p:nvPicPr>
          <p:cNvPr id="222" name="Google Shape;222;p37"/>
          <p:cNvPicPr preferRelativeResize="0"/>
          <p:nvPr/>
        </p:nvPicPr>
        <p:blipFill rotWithShape="1">
          <a:blip r:embed="rId3">
            <a:alphaModFix/>
          </a:blip>
          <a:srcRect b="0" l="0" r="0" t="0"/>
          <a:stretch/>
        </p:blipFill>
        <p:spPr>
          <a:xfrm>
            <a:off x="4770603" y="1110124"/>
            <a:ext cx="3230697" cy="147291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508000" y="202100"/>
            <a:ext cx="6447600" cy="410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lang="vi" sz="2800">
                <a:solidFill>
                  <a:srgbClr val="90C226"/>
                </a:solidFill>
                <a:latin typeface="Arial"/>
                <a:ea typeface="Arial"/>
                <a:cs typeface="Arial"/>
                <a:sym typeface="Arial"/>
              </a:rPr>
              <a:t>Callback javascript</a:t>
            </a:r>
            <a:endParaRPr sz="2800">
              <a:solidFill>
                <a:srgbClr val="90C226"/>
              </a:solidFill>
              <a:latin typeface="Arial"/>
              <a:ea typeface="Arial"/>
              <a:cs typeface="Arial"/>
              <a:sym typeface="Arial"/>
            </a:endParaRPr>
          </a:p>
        </p:txBody>
      </p:sp>
      <p:sp>
        <p:nvSpPr>
          <p:cNvPr id="228" name="Google Shape;228;p38"/>
          <p:cNvSpPr txBox="1"/>
          <p:nvPr>
            <p:ph idx="1" type="body"/>
          </p:nvPr>
        </p:nvSpPr>
        <p:spPr>
          <a:xfrm>
            <a:off x="508000" y="780325"/>
            <a:ext cx="8151300" cy="27270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Clr>
                <a:srgbClr val="90C226"/>
              </a:buClr>
              <a:buSzPts val="1100"/>
              <a:buFont typeface="Times New Roman"/>
              <a:buChar char="❖"/>
            </a:pPr>
            <a:r>
              <a:rPr lang="vi">
                <a:solidFill>
                  <a:srgbClr val="3F3F3F"/>
                </a:solidFill>
                <a:latin typeface="Times New Roman"/>
                <a:ea typeface="Times New Roman"/>
                <a:cs typeface="Times New Roman"/>
                <a:sym typeface="Times New Roman"/>
              </a:rPr>
              <a:t>Bản chất javascript là ngôn ngữ xử lý bất đồng bộ (asynchronous), để góp phần làm nên đặc tính này thì khái niệm callback ra đời.  Các tác vụ bất đồng bộ có thể là gửi AJAX request, gọi hàm bên trong setTimeout, setInterval…</a:t>
            </a:r>
            <a:endParaRPr>
              <a:solidFill>
                <a:srgbClr val="3F3F3F"/>
              </a:solidFill>
              <a:latin typeface="Times New Roman"/>
              <a:ea typeface="Times New Roman"/>
              <a:cs typeface="Times New Roman"/>
              <a:sym typeface="Times New Roman"/>
            </a:endParaRPr>
          </a:p>
          <a:p>
            <a:pPr indent="-260350" lvl="0" marL="254000" rtl="0" algn="l">
              <a:spcBef>
                <a:spcPts val="800"/>
              </a:spcBef>
              <a:spcAft>
                <a:spcPts val="0"/>
              </a:spcAft>
              <a:buClr>
                <a:srgbClr val="90C226"/>
              </a:buClr>
              <a:buSzPts val="1100"/>
              <a:buChar char="❖"/>
            </a:pPr>
            <a:r>
              <a:rPr lang="vi">
                <a:solidFill>
                  <a:srgbClr val="3F3F3F"/>
                </a:solidFill>
                <a:latin typeface="Times New Roman"/>
                <a:ea typeface="Times New Roman"/>
                <a:cs typeface="Times New Roman"/>
                <a:sym typeface="Times New Roman"/>
              </a:rPr>
              <a:t>A callback function is a function passed into another function as an argument, which is then invoked inside the outer function to complete some kind of routine or action.</a:t>
            </a:r>
            <a:endParaRPr>
              <a:solidFill>
                <a:srgbClr val="3F3F3F"/>
              </a:solidFill>
              <a:latin typeface="Times New Roman"/>
              <a:ea typeface="Times New Roman"/>
              <a:cs typeface="Times New Roman"/>
              <a:sym typeface="Times New Roman"/>
            </a:endParaRPr>
          </a:p>
          <a:p>
            <a:pPr indent="0" lvl="0" marL="0" rtl="0" algn="l">
              <a:spcBef>
                <a:spcPts val="800"/>
              </a:spcBef>
              <a:spcAft>
                <a:spcPts val="0"/>
              </a:spcAft>
              <a:buNone/>
            </a:pPr>
            <a:r>
              <a:t/>
            </a:r>
            <a:endParaRPr>
              <a:solidFill>
                <a:srgbClr val="3F3F3F"/>
              </a:solidFill>
              <a:latin typeface="Times New Roman"/>
              <a:ea typeface="Times New Roman"/>
              <a:cs typeface="Times New Roman"/>
              <a:sym typeface="Times New Roman"/>
            </a:endParaRPr>
          </a:p>
        </p:txBody>
      </p:sp>
      <p:pic>
        <p:nvPicPr>
          <p:cNvPr id="229" name="Google Shape;229;p38"/>
          <p:cNvPicPr preferRelativeResize="0"/>
          <p:nvPr/>
        </p:nvPicPr>
        <p:blipFill>
          <a:blip r:embed="rId3">
            <a:alphaModFix/>
          </a:blip>
          <a:stretch>
            <a:fillRect/>
          </a:stretch>
        </p:blipFill>
        <p:spPr>
          <a:xfrm>
            <a:off x="1831475" y="2571750"/>
            <a:ext cx="4305300" cy="2305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34950" y="226450"/>
            <a:ext cx="6447600" cy="715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lang="vi" sz="2800">
                <a:solidFill>
                  <a:srgbClr val="90C226"/>
                </a:solidFill>
                <a:latin typeface="Arial"/>
                <a:ea typeface="Arial"/>
                <a:cs typeface="Arial"/>
                <a:sym typeface="Arial"/>
              </a:rPr>
              <a:t>Callback javascript - Callback hell</a:t>
            </a:r>
            <a:endParaRPr/>
          </a:p>
        </p:txBody>
      </p:sp>
      <p:pic>
        <p:nvPicPr>
          <p:cNvPr id="235" name="Google Shape;235;p39"/>
          <p:cNvPicPr preferRelativeResize="0"/>
          <p:nvPr>
            <p:ph idx="1" type="body"/>
          </p:nvPr>
        </p:nvPicPr>
        <p:blipFill rotWithShape="1">
          <a:blip r:embed="rId3">
            <a:alphaModFix/>
          </a:blip>
          <a:srcRect b="0" l="0" r="0" t="0"/>
          <a:stretch/>
        </p:blipFill>
        <p:spPr>
          <a:xfrm>
            <a:off x="688052" y="1691949"/>
            <a:ext cx="4484400" cy="2895000"/>
          </a:xfrm>
          <a:prstGeom prst="rect">
            <a:avLst/>
          </a:prstGeom>
          <a:noFill/>
          <a:ln>
            <a:noFill/>
          </a:ln>
        </p:spPr>
      </p:pic>
      <p:sp>
        <p:nvSpPr>
          <p:cNvPr id="236" name="Google Shape;236;p39"/>
          <p:cNvSpPr txBox="1"/>
          <p:nvPr/>
        </p:nvSpPr>
        <p:spPr>
          <a:xfrm>
            <a:off x="334950" y="788350"/>
            <a:ext cx="8096700" cy="903600"/>
          </a:xfrm>
          <a:prstGeom prst="rect">
            <a:avLst/>
          </a:prstGeom>
          <a:noFill/>
          <a:ln>
            <a:noFill/>
          </a:ln>
        </p:spPr>
        <p:txBody>
          <a:bodyPr anchorCtr="0" anchor="t" bIns="91425" lIns="91425" spcFirstLastPara="1" rIns="91425" wrap="square" tIns="91425">
            <a:noAutofit/>
          </a:bodyPr>
          <a:lstStyle/>
          <a:p>
            <a:pPr indent="-260350" lvl="0" marL="254000" rtl="0" algn="l">
              <a:lnSpc>
                <a:spcPct val="115000"/>
              </a:lnSpc>
              <a:spcBef>
                <a:spcPts val="800"/>
              </a:spcBef>
              <a:spcAft>
                <a:spcPts val="0"/>
              </a:spcAft>
              <a:buClr>
                <a:srgbClr val="90C226"/>
              </a:buClr>
              <a:buSzPts val="1100"/>
              <a:buFont typeface="Arial"/>
              <a:buChar char="❖"/>
            </a:pPr>
            <a:r>
              <a:rPr b="1" i="1" lang="vi" sz="1800">
                <a:solidFill>
                  <a:srgbClr val="3F3F3F"/>
                </a:solidFill>
                <a:latin typeface="Times New Roman"/>
                <a:ea typeface="Times New Roman"/>
                <a:cs typeface="Times New Roman"/>
                <a:sym typeface="Times New Roman"/>
              </a:rPr>
              <a:t>callback hell</a:t>
            </a:r>
            <a:r>
              <a:rPr b="1" lang="vi" sz="1800">
                <a:solidFill>
                  <a:srgbClr val="3F3F3F"/>
                </a:solidFill>
                <a:latin typeface="Times New Roman"/>
                <a:ea typeface="Times New Roman"/>
                <a:cs typeface="Times New Roman"/>
                <a:sym typeface="Times New Roman"/>
              </a:rPr>
              <a:t> </a:t>
            </a:r>
            <a:r>
              <a:rPr lang="vi" sz="1800">
                <a:solidFill>
                  <a:srgbClr val="3F3F3F"/>
                </a:solidFill>
                <a:latin typeface="Times New Roman"/>
                <a:ea typeface="Times New Roman"/>
                <a:cs typeface="Times New Roman"/>
                <a:sym typeface="Times New Roman"/>
              </a:rPr>
              <a:t>hay </a:t>
            </a:r>
            <a:r>
              <a:rPr b="1" i="1" lang="vi" sz="1800">
                <a:solidFill>
                  <a:srgbClr val="3F3F3F"/>
                </a:solidFill>
                <a:latin typeface="Times New Roman"/>
                <a:ea typeface="Times New Roman"/>
                <a:cs typeface="Times New Roman"/>
                <a:sym typeface="Times New Roman"/>
              </a:rPr>
              <a:t>pyramid of doom</a:t>
            </a:r>
            <a:r>
              <a:rPr i="1" lang="vi" sz="1800">
                <a:solidFill>
                  <a:srgbClr val="3F3F3F"/>
                </a:solidFill>
                <a:latin typeface="Times New Roman"/>
                <a:ea typeface="Times New Roman"/>
                <a:cs typeface="Times New Roman"/>
                <a:sym typeface="Times New Roman"/>
              </a:rPr>
              <a:t>: </a:t>
            </a:r>
            <a:r>
              <a:rPr lang="vi" sz="1800">
                <a:solidFill>
                  <a:srgbClr val="3F3F3F"/>
                </a:solidFill>
                <a:latin typeface="Times New Roman"/>
                <a:ea typeface="Times New Roman"/>
                <a:cs typeface="Times New Roman"/>
                <a:sym typeface="Times New Roman"/>
              </a:rPr>
              <a:t>là tình trạng các hàm </a:t>
            </a:r>
            <a:r>
              <a:rPr b="1" i="1" lang="vi" sz="1800">
                <a:solidFill>
                  <a:srgbClr val="3F3F3F"/>
                </a:solidFill>
                <a:latin typeface="Times New Roman"/>
                <a:ea typeface="Times New Roman"/>
                <a:cs typeface="Times New Roman"/>
                <a:sym typeface="Times New Roman"/>
              </a:rPr>
              <a:t>callback</a:t>
            </a:r>
            <a:r>
              <a:rPr lang="vi" sz="1800">
                <a:solidFill>
                  <a:srgbClr val="3F3F3F"/>
                </a:solidFill>
                <a:latin typeface="Times New Roman"/>
                <a:ea typeface="Times New Roman"/>
                <a:cs typeface="Times New Roman"/>
                <a:sym typeface="Times New Roman"/>
              </a:rPr>
              <a:t> lồng vào nhau ở quá nhiều tầng.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idx="1" type="body"/>
          </p:nvPr>
        </p:nvSpPr>
        <p:spPr>
          <a:xfrm>
            <a:off x="508000" y="884103"/>
            <a:ext cx="7170600" cy="365700"/>
          </a:xfrm>
          <a:prstGeom prst="rect">
            <a:avLst/>
          </a:prstGeom>
          <a:noFill/>
          <a:ln>
            <a:noFill/>
          </a:ln>
        </p:spPr>
        <p:txBody>
          <a:bodyPr anchorCtr="0" anchor="t" bIns="34275" lIns="68575" spcFirstLastPara="1" rIns="68575" wrap="square" tIns="34275">
            <a:noAutofit/>
          </a:bodyPr>
          <a:lstStyle/>
          <a:p>
            <a:pPr indent="-279400" lvl="0" marL="254000" rtl="0" algn="l">
              <a:spcBef>
                <a:spcPts val="0"/>
              </a:spcBef>
              <a:spcAft>
                <a:spcPts val="0"/>
              </a:spcAft>
              <a:buClr>
                <a:srgbClr val="90C226"/>
              </a:buClr>
              <a:buSzPts val="1400"/>
              <a:buChar char="❖"/>
            </a:pPr>
            <a:r>
              <a:rPr lang="vi" sz="1400">
                <a:latin typeface="Times New Roman"/>
                <a:ea typeface="Times New Roman"/>
                <a:cs typeface="Times New Roman"/>
                <a:sym typeface="Times New Roman"/>
              </a:rPr>
              <a:t>=&gt; </a:t>
            </a:r>
            <a:r>
              <a:rPr b="1" lang="vi" sz="1400">
                <a:latin typeface="Times New Roman"/>
                <a:ea typeface="Times New Roman"/>
                <a:cs typeface="Times New Roman"/>
                <a:sym typeface="Times New Roman"/>
              </a:rPr>
              <a:t>Waterfall callback</a:t>
            </a:r>
            <a:r>
              <a:rPr lang="vi" sz="1400">
                <a:latin typeface="Times New Roman"/>
                <a:ea typeface="Times New Roman"/>
                <a:cs typeface="Times New Roman"/>
                <a:sym typeface="Times New Roman"/>
              </a:rPr>
              <a:t> </a:t>
            </a:r>
            <a:r>
              <a:rPr lang="vi" sz="1400">
                <a:latin typeface="Times New Roman"/>
                <a:ea typeface="Times New Roman"/>
                <a:cs typeface="Times New Roman"/>
                <a:sym typeface="Times New Roman"/>
              </a:rPr>
              <a:t>chia callback ra nhiều hàm rồi lần lượt cái trước gọi cái sau.</a:t>
            </a:r>
            <a:endParaRPr sz="1400">
              <a:latin typeface="Times New Roman"/>
              <a:ea typeface="Times New Roman"/>
              <a:cs typeface="Times New Roman"/>
              <a:sym typeface="Times New Roman"/>
            </a:endParaRPr>
          </a:p>
        </p:txBody>
      </p:sp>
      <p:pic>
        <p:nvPicPr>
          <p:cNvPr id="242" name="Google Shape;242;p40"/>
          <p:cNvPicPr preferRelativeResize="0"/>
          <p:nvPr/>
        </p:nvPicPr>
        <p:blipFill rotWithShape="1">
          <a:blip r:embed="rId3">
            <a:alphaModFix/>
          </a:blip>
          <a:srcRect b="0" l="0" r="0" t="0"/>
          <a:stretch/>
        </p:blipFill>
        <p:spPr>
          <a:xfrm>
            <a:off x="1033525" y="1378550"/>
            <a:ext cx="4218351" cy="3218400"/>
          </a:xfrm>
          <a:prstGeom prst="rect">
            <a:avLst/>
          </a:prstGeom>
          <a:noFill/>
          <a:ln>
            <a:noFill/>
          </a:ln>
        </p:spPr>
      </p:pic>
      <p:sp>
        <p:nvSpPr>
          <p:cNvPr id="243" name="Google Shape;243;p40"/>
          <p:cNvSpPr txBox="1"/>
          <p:nvPr>
            <p:ph type="title"/>
          </p:nvPr>
        </p:nvSpPr>
        <p:spPr>
          <a:xfrm>
            <a:off x="334950" y="226450"/>
            <a:ext cx="7673400" cy="528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lang="vi" sz="2800">
                <a:solidFill>
                  <a:srgbClr val="90C226"/>
                </a:solidFill>
                <a:latin typeface="Arial"/>
                <a:ea typeface="Arial"/>
                <a:cs typeface="Arial"/>
                <a:sym typeface="Arial"/>
              </a:rPr>
              <a:t>Callback javascript - Callback hell - Improve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508000" y="192795"/>
            <a:ext cx="6447600" cy="419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800">
                <a:solidFill>
                  <a:srgbClr val="90C226"/>
                </a:solidFill>
                <a:latin typeface="Arial"/>
                <a:ea typeface="Arial"/>
                <a:cs typeface="Arial"/>
                <a:sym typeface="Arial"/>
              </a:rPr>
              <a:t>Promise</a:t>
            </a:r>
            <a:endParaRPr sz="2800">
              <a:solidFill>
                <a:srgbClr val="90C226"/>
              </a:solidFill>
              <a:latin typeface="Arial"/>
              <a:ea typeface="Arial"/>
              <a:cs typeface="Arial"/>
              <a:sym typeface="Arial"/>
            </a:endParaRPr>
          </a:p>
        </p:txBody>
      </p:sp>
      <p:sp>
        <p:nvSpPr>
          <p:cNvPr id="249" name="Google Shape;249;p41"/>
          <p:cNvSpPr txBox="1"/>
          <p:nvPr>
            <p:ph idx="1" type="body"/>
          </p:nvPr>
        </p:nvSpPr>
        <p:spPr>
          <a:xfrm>
            <a:off x="508000" y="809750"/>
            <a:ext cx="8344200" cy="632400"/>
          </a:xfrm>
          <a:prstGeom prst="rect">
            <a:avLst/>
          </a:prstGeom>
          <a:noFill/>
          <a:ln>
            <a:noFill/>
          </a:ln>
        </p:spPr>
        <p:txBody>
          <a:bodyPr anchorCtr="0" anchor="t" bIns="34275" lIns="68575" spcFirstLastPara="1" rIns="68575" wrap="square" tIns="34275">
            <a:noAutofit/>
          </a:bodyPr>
          <a:lstStyle/>
          <a:p>
            <a:pPr indent="-279400" lvl="0" marL="254000" rtl="0" algn="l">
              <a:spcBef>
                <a:spcPts val="0"/>
              </a:spcBef>
              <a:spcAft>
                <a:spcPts val="0"/>
              </a:spcAft>
              <a:buClr>
                <a:srgbClr val="90C226"/>
              </a:buClr>
              <a:buSzPts val="1400"/>
              <a:buFont typeface="Times New Roman"/>
              <a:buChar char="❖"/>
            </a:pPr>
            <a:r>
              <a:rPr b="1" lang="vi" sz="1400">
                <a:latin typeface="Times New Roman"/>
                <a:ea typeface="Times New Roman"/>
                <a:cs typeface="Times New Roman"/>
                <a:sym typeface="Times New Roman"/>
              </a:rPr>
              <a:t>Promise</a:t>
            </a:r>
            <a:r>
              <a:rPr lang="vi" sz="1400">
                <a:latin typeface="Times New Roman"/>
                <a:ea typeface="Times New Roman"/>
                <a:cs typeface="Times New Roman"/>
                <a:sym typeface="Times New Roman"/>
              </a:rPr>
              <a:t> là một cơ chế trong JavaScript giúp bạn thực thi các tác vụ bất đồng bộ mà không rơi vào callback hell hay pyramid of doom.</a:t>
            </a:r>
            <a:endParaRPr sz="1400">
              <a:latin typeface="Times New Roman"/>
              <a:ea typeface="Times New Roman"/>
              <a:cs typeface="Times New Roman"/>
              <a:sym typeface="Times New Roman"/>
            </a:endParaRPr>
          </a:p>
        </p:txBody>
      </p:sp>
      <p:pic>
        <p:nvPicPr>
          <p:cNvPr id="250" name="Google Shape;250;p41"/>
          <p:cNvPicPr preferRelativeResize="0"/>
          <p:nvPr/>
        </p:nvPicPr>
        <p:blipFill rotWithShape="1">
          <a:blip r:embed="rId3">
            <a:alphaModFix/>
          </a:blip>
          <a:srcRect b="0" l="0" r="0" t="0"/>
          <a:stretch/>
        </p:blipFill>
        <p:spPr>
          <a:xfrm>
            <a:off x="846775" y="1312775"/>
            <a:ext cx="6510924" cy="981075"/>
          </a:xfrm>
          <a:prstGeom prst="rect">
            <a:avLst/>
          </a:prstGeom>
          <a:noFill/>
          <a:ln>
            <a:noFill/>
          </a:ln>
        </p:spPr>
      </p:pic>
      <p:pic>
        <p:nvPicPr>
          <p:cNvPr id="251" name="Google Shape;251;p41"/>
          <p:cNvPicPr preferRelativeResize="0"/>
          <p:nvPr/>
        </p:nvPicPr>
        <p:blipFill rotWithShape="1">
          <a:blip r:embed="rId4">
            <a:alphaModFix/>
          </a:blip>
          <a:srcRect b="0" l="0" r="0" t="0"/>
          <a:stretch/>
        </p:blipFill>
        <p:spPr>
          <a:xfrm>
            <a:off x="804450" y="2399625"/>
            <a:ext cx="6510926" cy="2551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2"/>
          <p:cNvPicPr preferRelativeResize="0"/>
          <p:nvPr>
            <p:ph idx="1" type="body"/>
          </p:nvPr>
        </p:nvPicPr>
        <p:blipFill rotWithShape="1">
          <a:blip r:embed="rId3">
            <a:alphaModFix/>
          </a:blip>
          <a:srcRect b="0" l="0" r="0" t="0"/>
          <a:stretch/>
        </p:blipFill>
        <p:spPr>
          <a:xfrm>
            <a:off x="613838" y="747204"/>
            <a:ext cx="6447000" cy="2056200"/>
          </a:xfrm>
          <a:prstGeom prst="rect">
            <a:avLst/>
          </a:prstGeom>
          <a:noFill/>
          <a:ln>
            <a:noFill/>
          </a:ln>
        </p:spPr>
      </p:pic>
      <p:sp>
        <p:nvSpPr>
          <p:cNvPr id="257" name="Google Shape;257;p42"/>
          <p:cNvSpPr/>
          <p:nvPr/>
        </p:nvSpPr>
        <p:spPr>
          <a:xfrm>
            <a:off x="508000" y="2762573"/>
            <a:ext cx="6978000" cy="6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vi" sz="1400" u="none" cap="none" strike="noStrike">
                <a:solidFill>
                  <a:srgbClr val="333333"/>
                </a:solidFill>
                <a:latin typeface="Arial"/>
                <a:ea typeface="Arial"/>
                <a:cs typeface="Arial"/>
                <a:sym typeface="Arial"/>
              </a:rPr>
              <a:t>Lý do vì chúng ta quên mất tính chất liên kết (chaining) của promise, cho phép bên trong hàm </a:t>
            </a:r>
            <a:r>
              <a:rPr b="0" i="0" lang="vi" sz="1400" u="none" cap="none" strike="noStrike">
                <a:solidFill>
                  <a:schemeClr val="dk1"/>
                </a:solidFill>
                <a:latin typeface="Trebuchet MS"/>
                <a:ea typeface="Trebuchet MS"/>
                <a:cs typeface="Trebuchet MS"/>
                <a:sym typeface="Trebuchet MS"/>
              </a:rPr>
              <a:t>resolve</a:t>
            </a:r>
            <a:r>
              <a:rPr b="0" i="0" lang="vi" sz="1400" u="none" cap="none" strike="noStrike">
                <a:solidFill>
                  <a:srgbClr val="333333"/>
                </a:solidFill>
                <a:latin typeface="Arial"/>
                <a:ea typeface="Arial"/>
                <a:cs typeface="Arial"/>
                <a:sym typeface="Arial"/>
              </a:rPr>
              <a:t> có thể trả về một giá trị đồng bộ hoặc </a:t>
            </a:r>
            <a:r>
              <a:rPr b="1" i="0" lang="vi" sz="1400" u="none" cap="none" strike="noStrike">
                <a:solidFill>
                  <a:srgbClr val="333333"/>
                </a:solidFill>
                <a:latin typeface="Arial"/>
                <a:ea typeface="Arial"/>
                <a:cs typeface="Arial"/>
                <a:sym typeface="Arial"/>
              </a:rPr>
              <a:t>một promise</a:t>
            </a:r>
            <a:r>
              <a:rPr b="0" i="0" lang="vi" sz="1400" u="none" cap="none" strike="noStrike">
                <a:solidFill>
                  <a:srgbClr val="333333"/>
                </a:solidFill>
                <a:latin typeface="Arial"/>
                <a:ea typeface="Arial"/>
                <a:cs typeface="Arial"/>
                <a:sym typeface="Arial"/>
              </a:rPr>
              <a:t> khác. Do đó cách giải quyết là:</a:t>
            </a:r>
            <a:endParaRPr sz="1100"/>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pic>
        <p:nvPicPr>
          <p:cNvPr id="258" name="Google Shape;258;p42"/>
          <p:cNvPicPr preferRelativeResize="0"/>
          <p:nvPr/>
        </p:nvPicPr>
        <p:blipFill rotWithShape="1">
          <a:blip r:embed="rId4">
            <a:alphaModFix/>
          </a:blip>
          <a:srcRect b="0" l="0" r="0" t="0"/>
          <a:stretch/>
        </p:blipFill>
        <p:spPr>
          <a:xfrm>
            <a:off x="613737" y="3454972"/>
            <a:ext cx="6447233" cy="1575723"/>
          </a:xfrm>
          <a:prstGeom prst="rect">
            <a:avLst/>
          </a:prstGeom>
          <a:noFill/>
          <a:ln>
            <a:noFill/>
          </a:ln>
        </p:spPr>
      </p:pic>
      <p:sp>
        <p:nvSpPr>
          <p:cNvPr id="259" name="Google Shape;259;p42"/>
          <p:cNvSpPr txBox="1"/>
          <p:nvPr>
            <p:ph type="title"/>
          </p:nvPr>
        </p:nvSpPr>
        <p:spPr>
          <a:xfrm>
            <a:off x="508000" y="192795"/>
            <a:ext cx="6447600" cy="419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800">
                <a:solidFill>
                  <a:srgbClr val="90C226"/>
                </a:solidFill>
                <a:latin typeface="Arial"/>
                <a:ea typeface="Arial"/>
                <a:cs typeface="Arial"/>
                <a:sym typeface="Arial"/>
              </a:rPr>
              <a:t>Promise hell</a:t>
            </a:r>
            <a:endParaRPr sz="2800">
              <a:solidFill>
                <a:srgbClr val="90C226"/>
              </a:solidFill>
              <a:latin typeface="Arial"/>
              <a:ea typeface="Arial"/>
              <a:cs typeface="Arial"/>
              <a:sym typeface="Arial"/>
            </a:endParaRPr>
          </a:p>
        </p:txBody>
      </p:sp>
      <p:sp>
        <p:nvSpPr>
          <p:cNvPr id="260" name="Google Shape;260;p42"/>
          <p:cNvSpPr txBox="1"/>
          <p:nvPr/>
        </p:nvSpPr>
        <p:spPr>
          <a:xfrm>
            <a:off x="9626000" y="-302975"/>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u="sng">
                <a:solidFill>
                  <a:schemeClr val="hlink"/>
                </a:solidFill>
                <a:hlinkClick r:id="rId5"/>
              </a:rPr>
              <a:t>about:blank#blocked</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4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90C226"/>
                </a:solidFill>
              </a:rPr>
              <a:t>Javascript là gì</a:t>
            </a:r>
            <a:endParaRPr b="1">
              <a:solidFill>
                <a:srgbClr val="90C226"/>
              </a:solidFill>
            </a:endParaRPr>
          </a:p>
        </p:txBody>
      </p:sp>
      <p:sp>
        <p:nvSpPr>
          <p:cNvPr id="81" name="Google Shape;81;p16"/>
          <p:cNvSpPr txBox="1"/>
          <p:nvPr>
            <p:ph idx="1" type="body"/>
          </p:nvPr>
        </p:nvSpPr>
        <p:spPr>
          <a:xfrm>
            <a:off x="311700" y="913625"/>
            <a:ext cx="7865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vi">
                <a:solidFill>
                  <a:srgbClr val="000000"/>
                </a:solidFill>
              </a:rPr>
              <a:t>JavaScript</a:t>
            </a:r>
            <a:r>
              <a:rPr lang="vi">
                <a:solidFill>
                  <a:srgbClr val="000000"/>
                </a:solidFill>
              </a:rPr>
              <a:t> là ngôn ngữ lập trình </a:t>
            </a:r>
            <a:r>
              <a:rPr b="1" lang="vi">
                <a:solidFill>
                  <a:srgbClr val="000000"/>
                </a:solidFill>
              </a:rPr>
              <a:t>phổ biến nhất trên thế giới</a:t>
            </a:r>
            <a:r>
              <a:rPr lang="vi">
                <a:solidFill>
                  <a:srgbClr val="000000"/>
                </a:solidFill>
              </a:rPr>
              <a:t> trong suốt </a:t>
            </a:r>
            <a:r>
              <a:rPr b="1" lang="vi">
                <a:solidFill>
                  <a:srgbClr val="000000"/>
                </a:solidFill>
              </a:rPr>
              <a:t>20 năm qua</a:t>
            </a:r>
            <a:r>
              <a:rPr lang="vi">
                <a:solidFill>
                  <a:srgbClr val="000000"/>
                </a:solidFill>
              </a:rPr>
              <a:t>. Nó cũng là một trong số 3 ngôn ngữ chính của lập trình web: </a:t>
            </a:r>
            <a:r>
              <a:rPr b="1" lang="vi">
                <a:solidFill>
                  <a:srgbClr val="000000"/>
                </a:solidFill>
              </a:rPr>
              <a:t>HTM</a:t>
            </a:r>
            <a:r>
              <a:rPr b="1" lang="vi">
                <a:solidFill>
                  <a:srgbClr val="000000"/>
                </a:solidFill>
              </a:rPr>
              <a:t>L</a:t>
            </a:r>
            <a:r>
              <a:rPr lang="vi">
                <a:solidFill>
                  <a:srgbClr val="000000"/>
                </a:solidFill>
              </a:rPr>
              <a:t>, </a:t>
            </a:r>
            <a:r>
              <a:rPr b="1" lang="vi">
                <a:solidFill>
                  <a:srgbClr val="000000"/>
                </a:solidFill>
              </a:rPr>
              <a:t>CSS</a:t>
            </a:r>
            <a:r>
              <a:rPr lang="vi">
                <a:solidFill>
                  <a:srgbClr val="000000"/>
                </a:solidFill>
              </a:rPr>
              <a:t> và </a:t>
            </a:r>
            <a:r>
              <a:rPr b="1" lang="vi">
                <a:solidFill>
                  <a:srgbClr val="000000"/>
                </a:solidFill>
              </a:rPr>
              <a:t>JavaScript </a:t>
            </a:r>
            <a:r>
              <a:rPr lang="vi">
                <a:solidFill>
                  <a:srgbClr val="000000"/>
                </a:solidFill>
              </a:rPr>
              <a:t>( Cải thiện cách hoạt động của trang web)</a:t>
            </a:r>
            <a:endParaRPr>
              <a:solidFill>
                <a:srgbClr val="000000"/>
              </a:solidFill>
            </a:endParaRPr>
          </a:p>
        </p:txBody>
      </p:sp>
      <p:pic>
        <p:nvPicPr>
          <p:cNvPr id="82" name="Google Shape;82;p16"/>
          <p:cNvPicPr preferRelativeResize="0"/>
          <p:nvPr/>
        </p:nvPicPr>
        <p:blipFill>
          <a:blip r:embed="rId3">
            <a:alphaModFix/>
          </a:blip>
          <a:stretch>
            <a:fillRect/>
          </a:stretch>
        </p:blipFill>
        <p:spPr>
          <a:xfrm>
            <a:off x="168375" y="2293071"/>
            <a:ext cx="5789625" cy="2597925"/>
          </a:xfrm>
          <a:prstGeom prst="rect">
            <a:avLst/>
          </a:prstGeom>
          <a:noFill/>
          <a:ln>
            <a:noFill/>
          </a:ln>
        </p:spPr>
      </p:pic>
      <p:pic>
        <p:nvPicPr>
          <p:cNvPr id="83" name="Google Shape;83;p16"/>
          <p:cNvPicPr preferRelativeResize="0"/>
          <p:nvPr/>
        </p:nvPicPr>
        <p:blipFill>
          <a:blip r:embed="rId4">
            <a:alphaModFix/>
          </a:blip>
          <a:stretch>
            <a:fillRect/>
          </a:stretch>
        </p:blipFill>
        <p:spPr>
          <a:xfrm>
            <a:off x="6122200" y="2102000"/>
            <a:ext cx="2857500" cy="2751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508000" y="201058"/>
            <a:ext cx="6447600" cy="476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800">
                <a:solidFill>
                  <a:srgbClr val="90C226"/>
                </a:solidFill>
                <a:latin typeface="Arial"/>
                <a:ea typeface="Arial"/>
                <a:cs typeface="Arial"/>
                <a:sym typeface="Arial"/>
              </a:rPr>
              <a:t>async/await</a:t>
            </a:r>
            <a:br>
              <a:rPr b="1" lang="vi" sz="2800">
                <a:solidFill>
                  <a:srgbClr val="90C226"/>
                </a:solidFill>
                <a:latin typeface="Arial"/>
                <a:ea typeface="Arial"/>
                <a:cs typeface="Arial"/>
                <a:sym typeface="Arial"/>
              </a:rPr>
            </a:br>
            <a:endParaRPr b="1" sz="2800">
              <a:solidFill>
                <a:srgbClr val="90C226"/>
              </a:solidFill>
              <a:latin typeface="Arial"/>
              <a:ea typeface="Arial"/>
              <a:cs typeface="Arial"/>
              <a:sym typeface="Arial"/>
            </a:endParaRPr>
          </a:p>
        </p:txBody>
      </p:sp>
      <p:sp>
        <p:nvSpPr>
          <p:cNvPr id="266" name="Google Shape;266;p43"/>
          <p:cNvSpPr txBox="1"/>
          <p:nvPr>
            <p:ph idx="1" type="body"/>
          </p:nvPr>
        </p:nvSpPr>
        <p:spPr>
          <a:xfrm>
            <a:off x="508000" y="826275"/>
            <a:ext cx="5116200" cy="40731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vi"/>
              <a:t>Được giới thiệu trong ES8, async/await là một </a:t>
            </a:r>
            <a:r>
              <a:rPr i="1" lang="vi"/>
              <a:t>cơ chế</a:t>
            </a:r>
            <a:r>
              <a:rPr lang="vi"/>
              <a:t> giúp bạn thực hiện các thao tác bất đồng bộ một cách </a:t>
            </a:r>
            <a:r>
              <a:rPr i="1" lang="vi"/>
              <a:t>tuần tự</a:t>
            </a:r>
            <a:r>
              <a:rPr lang="vi"/>
              <a:t> hơn. Async/await vẫn sử dụng Promise ở bên dưới nhưng mã nguồn của bạn (theo một cách nào đó) sẽ trong sáng và dễ theo dõi.</a:t>
            </a:r>
            <a:endParaRPr/>
          </a:p>
          <a:p>
            <a:pPr indent="-260350" lvl="0" marL="254000" rtl="0" algn="l">
              <a:spcBef>
                <a:spcPts val="800"/>
              </a:spcBef>
              <a:spcAft>
                <a:spcPts val="0"/>
              </a:spcAft>
              <a:buSzPts val="1100"/>
              <a:buChar char="●"/>
            </a:pPr>
            <a:r>
              <a:rPr lang="vi"/>
              <a:t>Để sử dụng, bạn phải khai báo hàm với từ khóa </a:t>
            </a:r>
            <a:r>
              <a:rPr b="1" i="1" lang="vi"/>
              <a:t>async</a:t>
            </a:r>
            <a:r>
              <a:rPr lang="vi"/>
              <a:t>. Khi đó bên trong hàm bạn có thể dùng </a:t>
            </a:r>
            <a:r>
              <a:rPr b="1" i="1" lang="vi"/>
              <a:t>await</a:t>
            </a:r>
            <a:r>
              <a:rPr lang="vi"/>
              <a:t>.</a:t>
            </a:r>
            <a:endParaRPr/>
          </a:p>
          <a:p>
            <a:pPr indent="-260350" lvl="0" marL="254000" rtl="0" algn="l">
              <a:spcBef>
                <a:spcPts val="800"/>
              </a:spcBef>
              <a:spcAft>
                <a:spcPts val="0"/>
              </a:spcAft>
              <a:buSzPts val="1100"/>
              <a:buChar char="●"/>
            </a:pPr>
            <a:r>
              <a:rPr b="1" i="1" lang="vi"/>
              <a:t>Cần lưu ý là kết quả trả về của async function luôn là một Promise.</a:t>
            </a:r>
            <a:endParaRPr/>
          </a:p>
          <a:p>
            <a:pPr indent="-190500" lvl="0" marL="254000" rtl="0" algn="l">
              <a:spcBef>
                <a:spcPts val="800"/>
              </a:spcBef>
              <a:spcAft>
                <a:spcPts val="0"/>
              </a:spcAft>
              <a:buSzPts val="1100"/>
              <a:buNone/>
            </a:pPr>
            <a:r>
              <a:t/>
            </a:r>
            <a:endParaRPr b="1" i="1"/>
          </a:p>
        </p:txBody>
      </p:sp>
      <p:pic>
        <p:nvPicPr>
          <p:cNvPr id="267" name="Google Shape;267;p43"/>
          <p:cNvPicPr preferRelativeResize="0"/>
          <p:nvPr/>
        </p:nvPicPr>
        <p:blipFill rotWithShape="1">
          <a:blip r:embed="rId3">
            <a:alphaModFix/>
          </a:blip>
          <a:srcRect b="0" l="0" r="0" t="0"/>
          <a:stretch/>
        </p:blipFill>
        <p:spPr>
          <a:xfrm>
            <a:off x="5803107" y="826284"/>
            <a:ext cx="2761562" cy="1674166"/>
          </a:xfrm>
          <a:prstGeom prst="rect">
            <a:avLst/>
          </a:prstGeom>
          <a:noFill/>
          <a:ln>
            <a:noFill/>
          </a:ln>
        </p:spPr>
      </p:pic>
      <p:pic>
        <p:nvPicPr>
          <p:cNvPr id="268" name="Google Shape;268;p43"/>
          <p:cNvPicPr preferRelativeResize="0"/>
          <p:nvPr/>
        </p:nvPicPr>
        <p:blipFill rotWithShape="1">
          <a:blip r:embed="rId4">
            <a:alphaModFix/>
          </a:blip>
          <a:srcRect b="0" l="0" r="0" t="0"/>
          <a:stretch/>
        </p:blipFill>
        <p:spPr>
          <a:xfrm>
            <a:off x="5803107" y="2607343"/>
            <a:ext cx="2761561" cy="1552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550450" y="195425"/>
            <a:ext cx="6447600" cy="618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vi">
                <a:solidFill>
                  <a:srgbClr val="90C226"/>
                </a:solidFill>
              </a:rPr>
              <a:t>Ajax</a:t>
            </a:r>
            <a:endParaRPr b="1">
              <a:solidFill>
                <a:srgbClr val="90C226"/>
              </a:solidFill>
            </a:endParaRPr>
          </a:p>
        </p:txBody>
      </p:sp>
      <p:sp>
        <p:nvSpPr>
          <p:cNvPr id="274" name="Google Shape;274;p44"/>
          <p:cNvSpPr txBox="1"/>
          <p:nvPr>
            <p:ph idx="1" type="body"/>
          </p:nvPr>
        </p:nvSpPr>
        <p:spPr>
          <a:xfrm>
            <a:off x="508000" y="3325499"/>
            <a:ext cx="6447600" cy="1237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vi"/>
              <a:t>Api example:</a:t>
            </a:r>
            <a:br>
              <a:rPr lang="vi"/>
            </a:br>
            <a:r>
              <a:rPr lang="vi" sz="1100" u="sng">
                <a:solidFill>
                  <a:schemeClr val="hlink"/>
                </a:solidFill>
                <a:latin typeface="Arial"/>
                <a:ea typeface="Arial"/>
                <a:cs typeface="Arial"/>
                <a:sym typeface="Arial"/>
                <a:hlinkClick r:id="rId3"/>
              </a:rPr>
              <a:t>https://api.covid19api.com/summary</a:t>
            </a:r>
            <a:endParaRPr/>
          </a:p>
          <a:p>
            <a:pPr indent="0" lvl="0" marL="0" rtl="0" algn="l">
              <a:spcBef>
                <a:spcPts val="800"/>
              </a:spcBef>
              <a:spcAft>
                <a:spcPts val="0"/>
              </a:spcAft>
              <a:buNone/>
            </a:pPr>
            <a:r>
              <a:rPr lang="vi" sz="1100" u="sng">
                <a:solidFill>
                  <a:schemeClr val="hlink"/>
                </a:solidFill>
                <a:latin typeface="Arial"/>
                <a:ea typeface="Arial"/>
                <a:cs typeface="Arial"/>
                <a:sym typeface="Arial"/>
                <a:hlinkClick r:id="rId4"/>
              </a:rPr>
              <a:t>https://api.covid19api.com/total/country/vietnam</a:t>
            </a:r>
            <a:endParaRPr/>
          </a:p>
        </p:txBody>
      </p:sp>
      <p:sp>
        <p:nvSpPr>
          <p:cNvPr id="275" name="Google Shape;275;p44"/>
          <p:cNvSpPr txBox="1"/>
          <p:nvPr/>
        </p:nvSpPr>
        <p:spPr>
          <a:xfrm>
            <a:off x="580150" y="735800"/>
            <a:ext cx="407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u="sng">
                <a:solidFill>
                  <a:srgbClr val="1B1B1B"/>
                </a:solidFill>
                <a:highlight>
                  <a:srgbClr val="FFFFFF"/>
                </a:highlight>
              </a:rPr>
              <a:t>A</a:t>
            </a:r>
            <a:r>
              <a:rPr b="1" lang="vi" sz="1200">
                <a:solidFill>
                  <a:srgbClr val="1B1B1B"/>
                </a:solidFill>
                <a:highlight>
                  <a:srgbClr val="FFFFFF"/>
                </a:highlight>
              </a:rPr>
              <a:t>synchronous </a:t>
            </a:r>
            <a:r>
              <a:rPr b="1" lang="vi" sz="1200" u="sng">
                <a:solidFill>
                  <a:srgbClr val="1B1B1B"/>
                </a:solidFill>
                <a:highlight>
                  <a:srgbClr val="FFFFFF"/>
                </a:highlight>
              </a:rPr>
              <a:t>J</a:t>
            </a:r>
            <a:r>
              <a:rPr b="1" lang="vi" sz="1200">
                <a:solidFill>
                  <a:srgbClr val="1B1B1B"/>
                </a:solidFill>
                <a:highlight>
                  <a:srgbClr val="FFFFFF"/>
                </a:highlight>
              </a:rPr>
              <a:t>avaScript </a:t>
            </a:r>
            <a:r>
              <a:rPr b="1" lang="vi" sz="1200" u="sng">
                <a:solidFill>
                  <a:srgbClr val="1B1B1B"/>
                </a:solidFill>
                <a:highlight>
                  <a:srgbClr val="FFFFFF"/>
                </a:highlight>
              </a:rPr>
              <a:t>a</a:t>
            </a:r>
            <a:r>
              <a:rPr b="1" lang="vi" sz="1200">
                <a:solidFill>
                  <a:srgbClr val="1B1B1B"/>
                </a:solidFill>
                <a:highlight>
                  <a:srgbClr val="FFFFFF"/>
                </a:highlight>
              </a:rPr>
              <a:t>nd </a:t>
            </a:r>
            <a:r>
              <a:rPr b="1" lang="vi" sz="1200" u="sng">
                <a:solidFill>
                  <a:srgbClr val="1B1B1B"/>
                </a:solidFill>
                <a:highlight>
                  <a:srgbClr val="FFFFFF"/>
                </a:highlight>
              </a:rPr>
              <a:t>X</a:t>
            </a:r>
            <a:r>
              <a:rPr b="1" lang="vi" sz="1200">
                <a:solidFill>
                  <a:srgbClr val="1B1B1B"/>
                </a:solidFill>
                <a:highlight>
                  <a:srgbClr val="FFFFFF"/>
                </a:highlight>
              </a:rPr>
              <a:t>ML</a:t>
            </a:r>
            <a:endParaRPr>
              <a:latin typeface="Proxima Nova"/>
              <a:ea typeface="Proxima Nova"/>
              <a:cs typeface="Proxima Nova"/>
              <a:sym typeface="Proxima Nova"/>
            </a:endParaRPr>
          </a:p>
        </p:txBody>
      </p:sp>
      <p:sp>
        <p:nvSpPr>
          <p:cNvPr id="276" name="Google Shape;276;p44"/>
          <p:cNvSpPr txBox="1"/>
          <p:nvPr/>
        </p:nvSpPr>
        <p:spPr>
          <a:xfrm>
            <a:off x="550450" y="1193350"/>
            <a:ext cx="7053600" cy="204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vi" sz="1150">
                <a:latin typeface="Verdana"/>
                <a:ea typeface="Verdana"/>
                <a:cs typeface="Verdana"/>
                <a:sym typeface="Verdana"/>
              </a:rPr>
              <a:t>W3S</a:t>
            </a:r>
            <a:endParaRPr b="1" sz="1150">
              <a:latin typeface="Verdana"/>
              <a:ea typeface="Verdana"/>
              <a:cs typeface="Verdana"/>
              <a:sym typeface="Verdana"/>
            </a:endParaRPr>
          </a:p>
          <a:p>
            <a:pPr indent="0" lvl="0" marL="0" rtl="0" algn="l">
              <a:lnSpc>
                <a:spcPct val="115000"/>
              </a:lnSpc>
              <a:spcBef>
                <a:spcPts val="1100"/>
              </a:spcBef>
              <a:spcAft>
                <a:spcPts val="0"/>
              </a:spcAft>
              <a:buNone/>
            </a:pPr>
            <a:r>
              <a:rPr lang="vi">
                <a:latin typeface="Times New Roman"/>
                <a:ea typeface="Times New Roman"/>
                <a:cs typeface="Times New Roman"/>
                <a:sym typeface="Times New Roman"/>
              </a:rPr>
              <a:t>AJAX is a developer's dream, because you can:</a:t>
            </a:r>
            <a:endParaRPr>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lang="vi">
                <a:latin typeface="Times New Roman"/>
                <a:ea typeface="Times New Roman"/>
                <a:cs typeface="Times New Roman"/>
                <a:sym typeface="Times New Roman"/>
              </a:rPr>
              <a:t>Read data from a web server - after the page has loaded</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vi">
                <a:latin typeface="Times New Roman"/>
                <a:ea typeface="Times New Roman"/>
                <a:cs typeface="Times New Roman"/>
                <a:sym typeface="Times New Roman"/>
              </a:rPr>
              <a:t>Update a web page without reloading the page</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vi">
                <a:latin typeface="Times New Roman"/>
                <a:ea typeface="Times New Roman"/>
                <a:cs typeface="Times New Roman"/>
                <a:sym typeface="Times New Roman"/>
              </a:rPr>
              <a:t>Send data to a web server - in the background</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479700" y="273250"/>
            <a:ext cx="6447600" cy="462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vi" sz="2800">
                <a:solidFill>
                  <a:srgbClr val="90C226"/>
                </a:solidFill>
              </a:rPr>
              <a:t>Advance</a:t>
            </a:r>
            <a:endParaRPr b="1" sz="2800">
              <a:solidFill>
                <a:srgbClr val="90C226"/>
              </a:solidFill>
            </a:endParaRPr>
          </a:p>
        </p:txBody>
      </p:sp>
      <p:sp>
        <p:nvSpPr>
          <p:cNvPr id="282" name="Google Shape;282;p45"/>
          <p:cNvSpPr txBox="1"/>
          <p:nvPr>
            <p:ph idx="1" type="body"/>
          </p:nvPr>
        </p:nvSpPr>
        <p:spPr>
          <a:xfrm>
            <a:off x="479700" y="927100"/>
            <a:ext cx="6447600" cy="28791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Clr>
                <a:schemeClr val="accent4"/>
              </a:buClr>
              <a:buSzPts val="1100"/>
              <a:buChar char="●"/>
            </a:pPr>
            <a:r>
              <a:rPr lang="vi">
                <a:solidFill>
                  <a:schemeClr val="accent4"/>
                </a:solidFill>
              </a:rPr>
              <a:t>Arrow function (studied at function/class/object)</a:t>
            </a:r>
            <a:endParaRPr>
              <a:solidFill>
                <a:schemeClr val="accent4"/>
              </a:solidFill>
            </a:endParaRPr>
          </a:p>
          <a:p>
            <a:pPr indent="-298450" lvl="0" marL="457200" rtl="0" algn="l">
              <a:spcBef>
                <a:spcPts val="0"/>
              </a:spcBef>
              <a:spcAft>
                <a:spcPts val="0"/>
              </a:spcAft>
              <a:buClr>
                <a:schemeClr val="accent4"/>
              </a:buClr>
              <a:buSzPts val="1100"/>
              <a:buChar char="●"/>
            </a:pPr>
            <a:r>
              <a:rPr lang="vi">
                <a:solidFill>
                  <a:schemeClr val="accent4"/>
                </a:solidFill>
              </a:rPr>
              <a:t>Default value passing function (studied at function)</a:t>
            </a:r>
            <a:endParaRPr>
              <a:solidFill>
                <a:schemeClr val="accent4"/>
              </a:solidFill>
            </a:endParaRPr>
          </a:p>
          <a:p>
            <a:pPr indent="-298450" lvl="0" marL="457200" rtl="0" algn="l">
              <a:spcBef>
                <a:spcPts val="0"/>
              </a:spcBef>
              <a:spcAft>
                <a:spcPts val="0"/>
              </a:spcAft>
              <a:buClr>
                <a:schemeClr val="accent2"/>
              </a:buClr>
              <a:buSzPts val="1100"/>
              <a:buChar char="●"/>
            </a:pPr>
            <a:r>
              <a:rPr lang="vi">
                <a:solidFill>
                  <a:schemeClr val="accent2"/>
                </a:solidFill>
              </a:rPr>
              <a:t>Phân biệt: </a:t>
            </a:r>
            <a:r>
              <a:rPr b="1" lang="vi">
                <a:solidFill>
                  <a:schemeClr val="accent2"/>
                </a:solidFill>
              </a:rPr>
              <a:t>var, const, let</a:t>
            </a:r>
            <a:endParaRPr>
              <a:solidFill>
                <a:schemeClr val="accent2"/>
              </a:solidFill>
            </a:endParaRPr>
          </a:p>
          <a:p>
            <a:pPr indent="-298450" lvl="0" marL="457200" rtl="0" algn="l">
              <a:spcBef>
                <a:spcPts val="0"/>
              </a:spcBef>
              <a:spcAft>
                <a:spcPts val="0"/>
              </a:spcAft>
              <a:buClr>
                <a:schemeClr val="accent2"/>
              </a:buClr>
              <a:buSzPts val="1100"/>
              <a:buChar char="●"/>
            </a:pPr>
            <a:r>
              <a:rPr lang="vi">
                <a:solidFill>
                  <a:schemeClr val="accent2"/>
                </a:solidFill>
              </a:rPr>
              <a:t>Parameters: arguments</a:t>
            </a:r>
            <a:endParaRPr>
              <a:solidFill>
                <a:schemeClr val="accent2"/>
              </a:solidFill>
            </a:endParaRPr>
          </a:p>
          <a:p>
            <a:pPr indent="-298450" lvl="0" marL="457200" rtl="0" algn="l">
              <a:spcBef>
                <a:spcPts val="0"/>
              </a:spcBef>
              <a:spcAft>
                <a:spcPts val="0"/>
              </a:spcAft>
              <a:buClr>
                <a:schemeClr val="accent2"/>
              </a:buClr>
              <a:buSzPts val="1100"/>
              <a:buChar char="●"/>
            </a:pPr>
            <a:r>
              <a:rPr lang="vi">
                <a:solidFill>
                  <a:schemeClr val="accent2"/>
                </a:solidFill>
              </a:rPr>
              <a:t>Reference for this: </a:t>
            </a:r>
            <a:r>
              <a:rPr lang="vi">
                <a:solidFill>
                  <a:schemeClr val="accent2"/>
                </a:solidFill>
              </a:rPr>
              <a:t>bind, apply, call</a:t>
            </a:r>
            <a:endParaRPr>
              <a:solidFill>
                <a:schemeClr val="accent2"/>
              </a:solidFill>
            </a:endParaRPr>
          </a:p>
          <a:p>
            <a:pPr indent="-298450" lvl="0" marL="457200" rtl="0" algn="l">
              <a:spcBef>
                <a:spcPts val="0"/>
              </a:spcBef>
              <a:spcAft>
                <a:spcPts val="0"/>
              </a:spcAft>
              <a:buClr>
                <a:schemeClr val="accent2"/>
              </a:buClr>
              <a:buSzPts val="1100"/>
              <a:buChar char="●"/>
            </a:pPr>
            <a:r>
              <a:rPr lang="vi">
                <a:solidFill>
                  <a:schemeClr val="accent2"/>
                </a:solidFill>
              </a:rPr>
              <a:t>Closure</a:t>
            </a:r>
            <a:endParaRPr>
              <a:solidFill>
                <a:schemeClr val="accent2"/>
              </a:solidFill>
            </a:endParaRPr>
          </a:p>
          <a:p>
            <a:pPr indent="-298450" lvl="0" marL="457200" rtl="0" algn="l">
              <a:spcBef>
                <a:spcPts val="0"/>
              </a:spcBef>
              <a:spcAft>
                <a:spcPts val="0"/>
              </a:spcAft>
              <a:buClr>
                <a:schemeClr val="accent2"/>
              </a:buClr>
              <a:buSzPts val="1100"/>
              <a:buChar char="●"/>
            </a:pPr>
            <a:r>
              <a:rPr lang="vi">
                <a:solidFill>
                  <a:schemeClr val="accent2"/>
                </a:solidFill>
              </a:rPr>
              <a:t>Import - export</a:t>
            </a:r>
            <a:endParaRPr>
              <a:solidFill>
                <a:schemeClr val="accent2"/>
              </a:solidFill>
            </a:endParaRPr>
          </a:p>
          <a:p>
            <a:pPr indent="-298450" lvl="0" marL="457200" rtl="0" algn="l">
              <a:spcBef>
                <a:spcPts val="0"/>
              </a:spcBef>
              <a:spcAft>
                <a:spcPts val="0"/>
              </a:spcAft>
              <a:buClr>
                <a:schemeClr val="accent2"/>
              </a:buClr>
              <a:buSzPts val="1100"/>
              <a:buChar char="●"/>
            </a:pPr>
            <a:r>
              <a:rPr lang="vi">
                <a:solidFill>
                  <a:schemeClr val="accent2"/>
                </a:solidFill>
              </a:rPr>
              <a:t>Generator</a:t>
            </a:r>
            <a:endParaRPr>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479700" y="273250"/>
            <a:ext cx="6447600" cy="462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vi" sz="2800">
                <a:solidFill>
                  <a:srgbClr val="90C226"/>
                </a:solidFill>
              </a:rPr>
              <a:t>Phân biệt: var, const, let</a:t>
            </a:r>
            <a:endParaRPr b="1" sz="2800">
              <a:solidFill>
                <a:srgbClr val="90C226"/>
              </a:solidFill>
            </a:endParaRPr>
          </a:p>
        </p:txBody>
      </p:sp>
      <p:sp>
        <p:nvSpPr>
          <p:cNvPr id="288" name="Google Shape;288;p46"/>
          <p:cNvSpPr txBox="1"/>
          <p:nvPr>
            <p:ph idx="1" type="body"/>
          </p:nvPr>
        </p:nvSpPr>
        <p:spPr>
          <a:xfrm>
            <a:off x="479700" y="927100"/>
            <a:ext cx="6447600" cy="20586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Clr>
                <a:schemeClr val="accent2"/>
              </a:buClr>
              <a:buSzPts val="1100"/>
              <a:buChar char="●"/>
            </a:pPr>
            <a:r>
              <a:rPr b="1" lang="vi" sz="1900">
                <a:solidFill>
                  <a:srgbClr val="669900"/>
                </a:solidFill>
              </a:rPr>
              <a:t>var</a:t>
            </a:r>
            <a:r>
              <a:rPr lang="vi">
                <a:solidFill>
                  <a:schemeClr val="accent2"/>
                </a:solidFill>
              </a:rPr>
              <a:t> cause by some problem: </a:t>
            </a:r>
            <a:r>
              <a:rPr b="1" lang="vi">
                <a:solidFill>
                  <a:schemeClr val="accent2"/>
                </a:solidFill>
              </a:rPr>
              <a:t>redeclare</a:t>
            </a:r>
            <a:r>
              <a:rPr lang="vi">
                <a:solidFill>
                  <a:schemeClr val="accent2"/>
                </a:solidFill>
              </a:rPr>
              <a:t> a variable, </a:t>
            </a:r>
            <a:r>
              <a:rPr b="1" lang="vi">
                <a:solidFill>
                  <a:schemeClr val="accent2"/>
                </a:solidFill>
              </a:rPr>
              <a:t>hoisting</a:t>
            </a:r>
            <a:r>
              <a:rPr lang="vi">
                <a:solidFill>
                  <a:schemeClr val="accent2"/>
                </a:solidFill>
              </a:rPr>
              <a:t>, </a:t>
            </a:r>
            <a:r>
              <a:rPr b="1" lang="vi">
                <a:solidFill>
                  <a:schemeClr val="accent2"/>
                </a:solidFill>
              </a:rPr>
              <a:t>scope</a:t>
            </a:r>
            <a:r>
              <a:rPr lang="vi">
                <a:solidFill>
                  <a:schemeClr val="accent2"/>
                </a:solidFill>
              </a:rPr>
              <a:t> of variable</a:t>
            </a:r>
            <a:endParaRPr>
              <a:solidFill>
                <a:schemeClr val="accent2"/>
              </a:solidFill>
            </a:endParaRPr>
          </a:p>
          <a:p>
            <a:pPr indent="-298450" lvl="0" marL="457200" rtl="0" algn="l">
              <a:spcBef>
                <a:spcPts val="0"/>
              </a:spcBef>
              <a:spcAft>
                <a:spcPts val="0"/>
              </a:spcAft>
              <a:buClr>
                <a:schemeClr val="accent2"/>
              </a:buClr>
              <a:buSzPts val="1100"/>
              <a:buChar char="●"/>
            </a:pPr>
            <a:r>
              <a:rPr b="1" lang="vi">
                <a:solidFill>
                  <a:srgbClr val="669900"/>
                </a:solidFill>
              </a:rPr>
              <a:t>let</a:t>
            </a:r>
            <a:r>
              <a:rPr lang="vi">
                <a:solidFill>
                  <a:srgbClr val="669900"/>
                </a:solidFill>
              </a:rPr>
              <a:t> </a:t>
            </a:r>
            <a:r>
              <a:rPr lang="vi">
                <a:solidFill>
                  <a:schemeClr val="accent2"/>
                </a:solidFill>
              </a:rPr>
              <a:t>solved problems of var</a:t>
            </a:r>
            <a:endParaRPr>
              <a:solidFill>
                <a:schemeClr val="accent2"/>
              </a:solidFill>
            </a:endParaRPr>
          </a:p>
          <a:p>
            <a:pPr indent="-298450" lvl="0" marL="457200" rtl="0" algn="l">
              <a:spcBef>
                <a:spcPts val="0"/>
              </a:spcBef>
              <a:spcAft>
                <a:spcPts val="0"/>
              </a:spcAft>
              <a:buClr>
                <a:schemeClr val="accent2"/>
              </a:buClr>
              <a:buSzPts val="1100"/>
              <a:buChar char="●"/>
            </a:pPr>
            <a:r>
              <a:rPr b="1" lang="vi">
                <a:solidFill>
                  <a:srgbClr val="669900"/>
                </a:solidFill>
              </a:rPr>
              <a:t>const</a:t>
            </a:r>
            <a:r>
              <a:rPr lang="vi">
                <a:solidFill>
                  <a:srgbClr val="669900"/>
                </a:solidFill>
              </a:rPr>
              <a:t> </a:t>
            </a:r>
            <a:r>
              <a:rPr lang="vi">
                <a:solidFill>
                  <a:schemeClr val="accent2"/>
                </a:solidFill>
              </a:rPr>
              <a:t>declare a variable and never change</a:t>
            </a:r>
            <a:endParaRPr>
              <a:solidFill>
                <a:schemeClr val="accen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508000" y="228600"/>
            <a:ext cx="6447600" cy="5262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vi" sz="2800">
                <a:solidFill>
                  <a:srgbClr val="669900"/>
                </a:solidFill>
              </a:rPr>
              <a:t>Parameters: arguments</a:t>
            </a:r>
            <a:endParaRPr b="1" sz="2800">
              <a:solidFill>
                <a:srgbClr val="669900"/>
              </a:solidFill>
            </a:endParaRPr>
          </a:p>
        </p:txBody>
      </p:sp>
      <p:sp>
        <p:nvSpPr>
          <p:cNvPr id="294" name="Google Shape;294;p47"/>
          <p:cNvSpPr txBox="1"/>
          <p:nvPr>
            <p:ph idx="1" type="body"/>
          </p:nvPr>
        </p:nvSpPr>
        <p:spPr>
          <a:xfrm>
            <a:off x="552725" y="1075476"/>
            <a:ext cx="6447600" cy="3138300"/>
          </a:xfrm>
          <a:prstGeom prst="rect">
            <a:avLst/>
          </a:prstGeom>
          <a:solidFill>
            <a:srgbClr val="000000"/>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vi" sz="1500">
                <a:solidFill>
                  <a:srgbClr val="6A9955"/>
                </a:solidFill>
                <a:highlight>
                  <a:srgbClr val="1E1E1E"/>
                </a:highlight>
                <a:latin typeface="Consolas"/>
                <a:ea typeface="Consolas"/>
                <a:cs typeface="Consolas"/>
                <a:sym typeface="Consolas"/>
              </a:rPr>
              <a:t>// parameters</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sum</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let total = 0;</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for (let i = 0; i &lt; arguments.length; i++) {</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total += arguments[i];</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arguments is array-like object</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let</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total</a:t>
            </a:r>
            <a:r>
              <a:rPr lang="vi" sz="1500">
                <a:solidFill>
                  <a:srgbClr val="D4D4D4"/>
                </a:solidFill>
                <a:highlight>
                  <a:srgbClr val="1E1E1E"/>
                </a:highlight>
                <a:latin typeface="Consolas"/>
                <a:ea typeface="Consolas"/>
                <a:cs typeface="Consolas"/>
                <a:sym typeface="Consolas"/>
              </a:rPr>
              <a:t> = </a:t>
            </a:r>
            <a:r>
              <a:rPr lang="vi" sz="1500">
                <a:solidFill>
                  <a:srgbClr val="4EC9B0"/>
                </a:solidFill>
                <a:highlight>
                  <a:srgbClr val="1E1E1E"/>
                </a:highlight>
                <a:latin typeface="Consolas"/>
                <a:ea typeface="Consolas"/>
                <a:cs typeface="Consolas"/>
                <a:sym typeface="Consolas"/>
              </a:rPr>
              <a:t>Array</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from</a:t>
            </a:r>
            <a:r>
              <a:rPr lang="vi" sz="1500">
                <a:solidFill>
                  <a:srgbClr val="D4D4D4"/>
                </a:solidFill>
                <a:highlight>
                  <a:srgbClr val="1E1E1E"/>
                </a:highlight>
                <a:latin typeface="Consolas"/>
                <a:ea typeface="Consolas"/>
                <a:cs typeface="Consolas"/>
                <a:sym typeface="Consolas"/>
              </a:rPr>
              <a:t>(</a:t>
            </a:r>
            <a:r>
              <a:rPr lang="vi" sz="1500">
                <a:solidFill>
                  <a:srgbClr val="569CD6"/>
                </a:solidFill>
                <a:highlight>
                  <a:srgbClr val="1E1E1E"/>
                </a:highlight>
                <a:latin typeface="Consolas"/>
                <a:ea typeface="Consolas"/>
                <a:cs typeface="Consolas"/>
                <a:sym typeface="Consolas"/>
              </a:rPr>
              <a:t>arguments</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reduce</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a</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b</a:t>
            </a: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=&gt;</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a</a:t>
            </a:r>
            <a:r>
              <a:rPr lang="vi" sz="1500">
                <a:solidFill>
                  <a:srgbClr val="D4D4D4"/>
                </a:solidFill>
                <a:highlight>
                  <a:srgbClr val="1E1E1E"/>
                </a:highlight>
                <a:latin typeface="Consolas"/>
                <a:ea typeface="Consolas"/>
                <a:cs typeface="Consolas"/>
                <a:sym typeface="Consolas"/>
              </a:rPr>
              <a:t> + </a:t>
            </a:r>
            <a:r>
              <a:rPr lang="vi" sz="1500">
                <a:solidFill>
                  <a:srgbClr val="9CDCFE"/>
                </a:solidFill>
                <a:highlight>
                  <a:srgbClr val="1E1E1E"/>
                </a:highlight>
                <a:latin typeface="Consolas"/>
                <a:ea typeface="Consolas"/>
                <a:cs typeface="Consolas"/>
                <a:sym typeface="Consolas"/>
              </a:rPr>
              <a:t>b</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586C0"/>
                </a:solidFill>
                <a:highlight>
                  <a:srgbClr val="1E1E1E"/>
                </a:highlight>
                <a:latin typeface="Consolas"/>
                <a:ea typeface="Consolas"/>
                <a:cs typeface="Consolas"/>
                <a:sym typeface="Consolas"/>
              </a:rPr>
              <a:t>return</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total</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sum</a:t>
            </a:r>
            <a:r>
              <a:rPr lang="vi" sz="1500">
                <a:solidFill>
                  <a:srgbClr val="D4D4D4"/>
                </a:solidFill>
                <a:highlight>
                  <a:srgbClr val="1E1E1E"/>
                </a:highlight>
                <a:latin typeface="Consolas"/>
                <a:ea typeface="Consolas"/>
                <a:cs typeface="Consolas"/>
                <a:sym typeface="Consolas"/>
              </a:rPr>
              <a:t>(</a:t>
            </a:r>
            <a:r>
              <a:rPr lang="vi" sz="1500">
                <a:solidFill>
                  <a:srgbClr val="B5CEA8"/>
                </a:solidFill>
                <a:highlight>
                  <a:srgbClr val="1E1E1E"/>
                </a:highlight>
                <a:latin typeface="Consolas"/>
                <a:ea typeface="Consolas"/>
                <a:cs typeface="Consolas"/>
                <a:sym typeface="Consolas"/>
              </a:rPr>
              <a:t>1</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2</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3</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4</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5</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8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331125" y="160050"/>
            <a:ext cx="2171100" cy="120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vi" sz="2800">
                <a:solidFill>
                  <a:srgbClr val="669900"/>
                </a:solidFill>
              </a:rPr>
              <a:t>B</a:t>
            </a:r>
            <a:r>
              <a:rPr b="1" lang="vi" sz="2800">
                <a:solidFill>
                  <a:srgbClr val="669900"/>
                </a:solidFill>
              </a:rPr>
              <a:t>ind, Call, Apply</a:t>
            </a:r>
            <a:endParaRPr b="1" sz="2800">
              <a:solidFill>
                <a:srgbClr val="669900"/>
              </a:solidFill>
            </a:endParaRPr>
          </a:p>
        </p:txBody>
      </p:sp>
      <p:sp>
        <p:nvSpPr>
          <p:cNvPr id="300" name="Google Shape;300;p48"/>
          <p:cNvSpPr txBox="1"/>
          <p:nvPr>
            <p:ph idx="1" type="body"/>
          </p:nvPr>
        </p:nvSpPr>
        <p:spPr>
          <a:xfrm>
            <a:off x="2612450" y="-125"/>
            <a:ext cx="6531600" cy="5143500"/>
          </a:xfrm>
          <a:prstGeom prst="rect">
            <a:avLst/>
          </a:prstGeom>
          <a:solidFill>
            <a:srgbClr val="000000"/>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vi" sz="1500">
                <a:solidFill>
                  <a:srgbClr val="6A9955"/>
                </a:solidFill>
                <a:highlight>
                  <a:srgbClr val="1E1E1E"/>
                </a:highlight>
                <a:latin typeface="Consolas"/>
                <a:ea typeface="Consolas"/>
                <a:cs typeface="Consolas"/>
                <a:sym typeface="Consolas"/>
              </a:rPr>
              <a:t>// bind, apply, call</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 { </a:t>
            </a:r>
            <a:r>
              <a:rPr lang="vi" sz="1500">
                <a:solidFill>
                  <a:srgbClr val="9CDCFE"/>
                </a:solidFill>
                <a:highlight>
                  <a:srgbClr val="1E1E1E"/>
                </a:highlight>
                <a:latin typeface="Consolas"/>
                <a:ea typeface="Consolas"/>
                <a:cs typeface="Consolas"/>
                <a:sym typeface="Consolas"/>
              </a:rPr>
              <a:t>firstName: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"Marshall"</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lastName: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"Larson"</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person2</a:t>
            </a:r>
            <a:r>
              <a:rPr lang="vi" sz="1500">
                <a:solidFill>
                  <a:srgbClr val="D4D4D4"/>
                </a:solidFill>
                <a:highlight>
                  <a:srgbClr val="1E1E1E"/>
                </a:highlight>
                <a:latin typeface="Consolas"/>
                <a:ea typeface="Consolas"/>
                <a:cs typeface="Consolas"/>
                <a:sym typeface="Consolas"/>
              </a:rPr>
              <a:t> = { </a:t>
            </a:r>
            <a:r>
              <a:rPr lang="vi" sz="1500">
                <a:solidFill>
                  <a:srgbClr val="9CDCFE"/>
                </a:solidFill>
                <a:highlight>
                  <a:srgbClr val="1E1E1E"/>
                </a:highlight>
                <a:latin typeface="Consolas"/>
                <a:ea typeface="Consolas"/>
                <a:cs typeface="Consolas"/>
                <a:sym typeface="Consolas"/>
              </a:rPr>
              <a:t>firstName: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"LyLy"</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lastName: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"Schobarsky"</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say</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greeting1</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greeting2</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greeting1</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greeting2</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 "</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this</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firstName</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 "</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this</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lastName</a:t>
            </a:r>
            <a:endParaRPr sz="1500">
              <a:solidFill>
                <a:srgbClr val="9CDCFE"/>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CDCAA"/>
                </a:solidFill>
                <a:highlight>
                  <a:srgbClr val="1E1E1E"/>
                </a:highlight>
                <a:latin typeface="Consolas"/>
                <a:ea typeface="Consolas"/>
                <a:cs typeface="Consolas"/>
                <a:sym typeface="Consolas"/>
              </a:rPr>
              <a:t>say</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apply</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CDCAA"/>
                </a:solidFill>
                <a:highlight>
                  <a:srgbClr val="1E1E1E"/>
                </a:highlight>
                <a:latin typeface="Consolas"/>
                <a:ea typeface="Consolas"/>
                <a:cs typeface="Consolas"/>
                <a:sym typeface="Consolas"/>
              </a:rPr>
              <a:t>say</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call</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CDCAA"/>
                </a:solidFill>
                <a:highlight>
                  <a:srgbClr val="1E1E1E"/>
                </a:highlight>
                <a:latin typeface="Consolas"/>
                <a:ea typeface="Consolas"/>
                <a:cs typeface="Consolas"/>
                <a:sym typeface="Consolas"/>
              </a:rPr>
              <a:t>say</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bind</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bind</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person2</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8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423100" y="216650"/>
            <a:ext cx="6447600" cy="54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vi" sz="2800">
                <a:solidFill>
                  <a:srgbClr val="669900"/>
                </a:solidFill>
                <a:highlight>
                  <a:schemeClr val="lt1"/>
                </a:highlight>
              </a:rPr>
              <a:t>Closure</a:t>
            </a:r>
            <a:endParaRPr b="1" sz="2800">
              <a:solidFill>
                <a:srgbClr val="669900"/>
              </a:solidFill>
              <a:highlight>
                <a:schemeClr val="lt1"/>
              </a:highlight>
            </a:endParaRPr>
          </a:p>
        </p:txBody>
      </p:sp>
      <p:sp>
        <p:nvSpPr>
          <p:cNvPr id="306" name="Google Shape;306;p49"/>
          <p:cNvSpPr txBox="1"/>
          <p:nvPr>
            <p:ph idx="1" type="body"/>
          </p:nvPr>
        </p:nvSpPr>
        <p:spPr>
          <a:xfrm>
            <a:off x="543550" y="811351"/>
            <a:ext cx="6447600" cy="3293700"/>
          </a:xfrm>
          <a:prstGeom prst="rect">
            <a:avLst/>
          </a:prstGeom>
          <a:solidFill>
            <a:srgbClr val="000000"/>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vi" sz="1500">
                <a:solidFill>
                  <a:srgbClr val="6A9955"/>
                </a:solidFill>
                <a:highlight>
                  <a:srgbClr val="1E1E1E"/>
                </a:highlight>
                <a:latin typeface="Consolas"/>
                <a:ea typeface="Consolas"/>
                <a:cs typeface="Consolas"/>
                <a:sym typeface="Consolas"/>
              </a:rPr>
              <a:t>// closure</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 = </a:t>
            </a:r>
            <a:r>
              <a:rPr lang="vi" sz="1500">
                <a:solidFill>
                  <a:srgbClr val="B5CEA8"/>
                </a:solidFill>
                <a:highlight>
                  <a:srgbClr val="1E1E1E"/>
                </a:highlight>
                <a:latin typeface="Consolas"/>
                <a:ea typeface="Consolas"/>
                <a:cs typeface="Consolas"/>
                <a:sym typeface="Consolas"/>
              </a:rPr>
              <a:t>0</a:t>
            </a: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anyone can change it</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 = </a:t>
            </a:r>
            <a:r>
              <a:rPr lang="vi" sz="1500">
                <a:solidFill>
                  <a:srgbClr val="B5CEA8"/>
                </a:solidFill>
                <a:highlight>
                  <a:srgbClr val="1E1E1E"/>
                </a:highlight>
                <a:latin typeface="Consolas"/>
                <a:ea typeface="Consolas"/>
                <a:cs typeface="Consolas"/>
                <a:sym typeface="Consolas"/>
              </a:rPr>
              <a:t>0</a:t>
            </a:r>
            <a:r>
              <a:rPr lang="vi" sz="1500">
                <a:solidFill>
                  <a:srgbClr val="D4D4D4"/>
                </a:solidFill>
                <a:highlight>
                  <a:srgbClr val="1E1E1E"/>
                </a:highlight>
                <a:latin typeface="Consolas"/>
                <a:ea typeface="Consolas"/>
                <a:cs typeface="Consolas"/>
                <a:sym typeface="Consolas"/>
              </a:rPr>
              <a:t>; // </a:t>
            </a:r>
            <a:r>
              <a:rPr lang="vi" sz="1500">
                <a:solidFill>
                  <a:srgbClr val="D4D4D4"/>
                </a:solidFill>
                <a:highlight>
                  <a:srgbClr val="1E1E1E"/>
                </a:highlight>
                <a:latin typeface="Consolas"/>
                <a:ea typeface="Consolas"/>
                <a:cs typeface="Consolas"/>
                <a:sym typeface="Consolas"/>
              </a:rPr>
              <a:t>only function can change it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586C0"/>
                </a:solidFill>
                <a:highlight>
                  <a:srgbClr val="1E1E1E"/>
                </a:highlight>
                <a:latin typeface="Consolas"/>
                <a:ea typeface="Consolas"/>
                <a:cs typeface="Consolas"/>
                <a:sym typeface="Consolas"/>
              </a:rPr>
              <a:t>return</a:t>
            </a: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 += </a:t>
            </a:r>
            <a:r>
              <a:rPr lang="vi" sz="1500">
                <a:solidFill>
                  <a:srgbClr val="B5CEA8"/>
                </a:solidFill>
                <a:highlight>
                  <a:srgbClr val="1E1E1E"/>
                </a:highlight>
                <a:latin typeface="Consolas"/>
                <a:ea typeface="Consolas"/>
                <a:cs typeface="Consolas"/>
                <a:sym typeface="Consolas"/>
              </a:rPr>
              <a:t>1</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586C0"/>
                </a:solidFill>
                <a:highlight>
                  <a:srgbClr val="1E1E1E"/>
                </a:highlight>
                <a:latin typeface="Consolas"/>
                <a:ea typeface="Consolas"/>
                <a:cs typeface="Consolas"/>
                <a:sym typeface="Consolas"/>
              </a:rPr>
              <a:t>return</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 = </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8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508000" y="144262"/>
            <a:ext cx="6447600" cy="468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800">
                <a:solidFill>
                  <a:srgbClr val="90C226"/>
                </a:solidFill>
              </a:rPr>
              <a:t>Import and export</a:t>
            </a:r>
            <a:endParaRPr b="1" sz="2800">
              <a:solidFill>
                <a:srgbClr val="90C226"/>
              </a:solidFill>
            </a:endParaRPr>
          </a:p>
        </p:txBody>
      </p:sp>
      <p:sp>
        <p:nvSpPr>
          <p:cNvPr id="312" name="Google Shape;312;p50"/>
          <p:cNvSpPr txBox="1"/>
          <p:nvPr>
            <p:ph idx="1" type="body"/>
          </p:nvPr>
        </p:nvSpPr>
        <p:spPr>
          <a:xfrm>
            <a:off x="585825" y="808800"/>
            <a:ext cx="5873700" cy="1323000"/>
          </a:xfrm>
          <a:prstGeom prst="rect">
            <a:avLst/>
          </a:prstGeom>
          <a:noFill/>
          <a:ln>
            <a:noFill/>
          </a:ln>
        </p:spPr>
        <p:txBody>
          <a:bodyPr anchorCtr="0" anchor="t" bIns="34275" lIns="68575" spcFirstLastPara="1" rIns="68575" wrap="square" tIns="34275">
            <a:noAutofit/>
          </a:bodyPr>
          <a:lstStyle/>
          <a:p>
            <a:pPr indent="-279400" lvl="0" marL="254000" rtl="0" algn="l">
              <a:spcBef>
                <a:spcPts val="0"/>
              </a:spcBef>
              <a:spcAft>
                <a:spcPts val="0"/>
              </a:spcAft>
              <a:buSzPts val="1400"/>
              <a:buFont typeface="Times New Roman"/>
              <a:buChar char="●"/>
            </a:pPr>
            <a:r>
              <a:rPr lang="vi" sz="1400">
                <a:latin typeface="Times New Roman"/>
                <a:ea typeface="Times New Roman"/>
                <a:cs typeface="Times New Roman"/>
                <a:sym typeface="Times New Roman"/>
              </a:rPr>
              <a:t>Export và import dùng có một số cách dùng biến thể </a:t>
            </a:r>
            <a:endParaRPr sz="1400">
              <a:latin typeface="Times New Roman"/>
              <a:ea typeface="Times New Roman"/>
              <a:cs typeface="Times New Roman"/>
              <a:sym typeface="Times New Roman"/>
            </a:endParaRPr>
          </a:p>
          <a:p>
            <a:pPr indent="-279400" lvl="0" marL="254000" rtl="0" algn="l">
              <a:spcBef>
                <a:spcPts val="800"/>
              </a:spcBef>
              <a:spcAft>
                <a:spcPts val="0"/>
              </a:spcAft>
              <a:buSzPts val="1400"/>
              <a:buFont typeface="Times New Roman"/>
              <a:buChar char="●"/>
            </a:pPr>
            <a:r>
              <a:rPr lang="vi" sz="1400">
                <a:latin typeface="Times New Roman"/>
                <a:ea typeface="Times New Roman"/>
                <a:cs typeface="Times New Roman"/>
                <a:sym typeface="Times New Roman"/>
              </a:rPr>
              <a:t>Câu lệnh export dùng để </a:t>
            </a:r>
            <a:r>
              <a:rPr i="1" lang="vi" sz="1400">
                <a:latin typeface="Times New Roman"/>
                <a:ea typeface="Times New Roman"/>
                <a:cs typeface="Times New Roman"/>
                <a:sym typeface="Times New Roman"/>
              </a:rPr>
              <a:t>xuất</a:t>
            </a:r>
            <a:r>
              <a:rPr lang="vi" sz="1400">
                <a:latin typeface="Times New Roman"/>
                <a:ea typeface="Times New Roman"/>
                <a:cs typeface="Times New Roman"/>
                <a:sym typeface="Times New Roman"/>
              </a:rPr>
              <a:t> ra một module</a:t>
            </a:r>
            <a:endParaRPr sz="1400">
              <a:latin typeface="Times New Roman"/>
              <a:ea typeface="Times New Roman"/>
              <a:cs typeface="Times New Roman"/>
              <a:sym typeface="Times New Roman"/>
            </a:endParaRPr>
          </a:p>
          <a:p>
            <a:pPr indent="-279400" lvl="0" marL="254000" rtl="0" algn="l">
              <a:lnSpc>
                <a:spcPct val="100000"/>
              </a:lnSpc>
              <a:spcBef>
                <a:spcPts val="0"/>
              </a:spcBef>
              <a:spcAft>
                <a:spcPts val="0"/>
              </a:spcAft>
              <a:buSzPts val="1400"/>
              <a:buChar char="●"/>
            </a:pPr>
            <a:r>
              <a:rPr lang="vi" sz="1400">
                <a:latin typeface="Times New Roman"/>
                <a:ea typeface="Times New Roman"/>
                <a:cs typeface="Times New Roman"/>
                <a:sym typeface="Times New Roman"/>
              </a:rPr>
              <a:t>Câu lệnh import trong ES6 dùng để </a:t>
            </a:r>
            <a:r>
              <a:rPr i="1" lang="vi" sz="1400">
                <a:latin typeface="Times New Roman"/>
                <a:ea typeface="Times New Roman"/>
                <a:cs typeface="Times New Roman"/>
                <a:sym typeface="Times New Roman"/>
              </a:rPr>
              <a:t>nhập</a:t>
            </a:r>
            <a:r>
              <a:rPr lang="vi" sz="1400">
                <a:latin typeface="Times New Roman"/>
                <a:ea typeface="Times New Roman"/>
                <a:cs typeface="Times New Roman"/>
                <a:sym typeface="Times New Roman"/>
              </a:rPr>
              <a:t> vào module từ một file cho trước (có thể là từ một thư viện hay module mà chúng ta tự định nghĩa).</a:t>
            </a:r>
            <a:endParaRPr sz="1400">
              <a:latin typeface="Times New Roman"/>
              <a:ea typeface="Times New Roman"/>
              <a:cs typeface="Times New Roman"/>
              <a:sym typeface="Times New Roman"/>
            </a:endParaRPr>
          </a:p>
          <a:p>
            <a:pPr indent="-190500" lvl="0" marL="254000" rtl="0" algn="l">
              <a:spcBef>
                <a:spcPts val="800"/>
              </a:spcBef>
              <a:spcAft>
                <a:spcPts val="0"/>
              </a:spcAft>
              <a:buSzPts val="1100"/>
              <a:buNone/>
            </a:pPr>
            <a:r>
              <a:t/>
            </a:r>
            <a:endParaRPr sz="1400">
              <a:latin typeface="Times New Roman"/>
              <a:ea typeface="Times New Roman"/>
              <a:cs typeface="Times New Roman"/>
              <a:sym typeface="Times New Roman"/>
            </a:endParaRPr>
          </a:p>
        </p:txBody>
      </p:sp>
      <p:pic>
        <p:nvPicPr>
          <p:cNvPr id="313" name="Google Shape;313;p50"/>
          <p:cNvPicPr preferRelativeResize="0"/>
          <p:nvPr/>
        </p:nvPicPr>
        <p:blipFill rotWithShape="1">
          <a:blip r:embed="rId3">
            <a:alphaModFix/>
          </a:blip>
          <a:srcRect b="0" l="0" r="0" t="0"/>
          <a:stretch/>
        </p:blipFill>
        <p:spPr>
          <a:xfrm>
            <a:off x="723493" y="2131810"/>
            <a:ext cx="4219575" cy="1685925"/>
          </a:xfrm>
          <a:prstGeom prst="rect">
            <a:avLst/>
          </a:prstGeom>
          <a:noFill/>
          <a:ln>
            <a:noFill/>
          </a:ln>
        </p:spPr>
      </p:pic>
      <p:pic>
        <p:nvPicPr>
          <p:cNvPr id="314" name="Google Shape;314;p50"/>
          <p:cNvPicPr preferRelativeResize="0"/>
          <p:nvPr/>
        </p:nvPicPr>
        <p:blipFill rotWithShape="1">
          <a:blip r:embed="rId4">
            <a:alphaModFix/>
          </a:blip>
          <a:srcRect b="0" l="0" r="0" t="0"/>
          <a:stretch/>
        </p:blipFill>
        <p:spPr>
          <a:xfrm>
            <a:off x="5091641" y="2457357"/>
            <a:ext cx="3336235" cy="7526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508000" y="185575"/>
            <a:ext cx="6447600" cy="42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800">
                <a:solidFill>
                  <a:srgbClr val="90C226"/>
                </a:solidFill>
              </a:rPr>
              <a:t>G</a:t>
            </a:r>
            <a:r>
              <a:rPr b="1" lang="vi" sz="2800">
                <a:solidFill>
                  <a:srgbClr val="90C226"/>
                </a:solidFill>
              </a:rPr>
              <a:t>enerator function</a:t>
            </a:r>
            <a:br>
              <a:rPr b="1" lang="vi" sz="2400"/>
            </a:br>
            <a:endParaRPr sz="2400"/>
          </a:p>
        </p:txBody>
      </p:sp>
      <p:sp>
        <p:nvSpPr>
          <p:cNvPr id="320" name="Google Shape;320;p51"/>
          <p:cNvSpPr txBox="1"/>
          <p:nvPr>
            <p:ph idx="1" type="body"/>
          </p:nvPr>
        </p:nvSpPr>
        <p:spPr>
          <a:xfrm>
            <a:off x="508000" y="727125"/>
            <a:ext cx="8187900" cy="18447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SzPts val="1000"/>
              <a:buChar char="●"/>
            </a:pPr>
            <a:r>
              <a:rPr b="1" lang="vi" sz="1200"/>
              <a:t>Iterator: </a:t>
            </a:r>
            <a:r>
              <a:rPr lang="vi" sz="1200"/>
              <a:t> là một đối tượng dùng để truy cập vào một dãy các phần tử, mỗi lần nó sẽ trả lại phần tử tiếp theo trong dãy và giữ lại được thứ tự duyệt mỗi lần nó được gọi đến.</a:t>
            </a:r>
            <a:endParaRPr/>
          </a:p>
          <a:p>
            <a:pPr indent="-254000" lvl="0" marL="254000" rtl="0" algn="l">
              <a:spcBef>
                <a:spcPts val="800"/>
              </a:spcBef>
              <a:spcAft>
                <a:spcPts val="0"/>
              </a:spcAft>
              <a:buSzPts val="1000"/>
              <a:buChar char="●"/>
            </a:pPr>
            <a:r>
              <a:rPr lang="vi" sz="1200"/>
              <a:t> </a:t>
            </a:r>
            <a:r>
              <a:rPr b="1" lang="vi" sz="1200"/>
              <a:t>Iterator:</a:t>
            </a:r>
            <a:r>
              <a:rPr lang="vi" sz="1200"/>
              <a:t> là một mẫu thiết kế. Nó quy định cách thức duyệt qua các phần tử của một collection. Collection là một tập hợp như mảng, stack, list.</a:t>
            </a:r>
            <a:endParaRPr/>
          </a:p>
          <a:p>
            <a:pPr indent="-254000" lvl="0" marL="254000" rtl="0" algn="l">
              <a:spcBef>
                <a:spcPts val="800"/>
              </a:spcBef>
              <a:spcAft>
                <a:spcPts val="0"/>
              </a:spcAft>
              <a:buSzPts val="1000"/>
              <a:buChar char="●"/>
            </a:pPr>
            <a:r>
              <a:rPr lang="vi" sz="1200"/>
              <a:t> </a:t>
            </a:r>
            <a:r>
              <a:rPr b="1" i="1" lang="vi" sz="1200"/>
              <a:t>javascript iterator</a:t>
            </a:r>
            <a:r>
              <a:rPr i="1" lang="vi" sz="1200"/>
              <a:t> </a:t>
            </a:r>
            <a:r>
              <a:rPr lang="vi" sz="1200"/>
              <a:t>là một đối tượng cung cấp phương thức next() trả lại một đối tượng gồm hai thuộc tính là done kiểm tra xem dãy đã duyệt hết chưa và value giá trị phần tử tiếp theo trong dãy</a:t>
            </a:r>
            <a:endParaRPr b="1" sz="1200"/>
          </a:p>
          <a:p>
            <a:pPr indent="-190500" lvl="0" marL="254000" rtl="0" algn="l">
              <a:spcBef>
                <a:spcPts val="800"/>
              </a:spcBef>
              <a:spcAft>
                <a:spcPts val="0"/>
              </a:spcAft>
              <a:buSzPts val="1100"/>
              <a:buNone/>
            </a:pPr>
            <a:r>
              <a:t/>
            </a:r>
            <a:endParaRPr/>
          </a:p>
        </p:txBody>
      </p:sp>
      <p:pic>
        <p:nvPicPr>
          <p:cNvPr id="321" name="Google Shape;321;p51"/>
          <p:cNvPicPr preferRelativeResize="0"/>
          <p:nvPr/>
        </p:nvPicPr>
        <p:blipFill rotWithShape="1">
          <a:blip r:embed="rId3">
            <a:alphaModFix/>
          </a:blip>
          <a:srcRect b="0" l="0" r="0" t="0"/>
          <a:stretch/>
        </p:blipFill>
        <p:spPr>
          <a:xfrm>
            <a:off x="943170" y="2686471"/>
            <a:ext cx="4383794" cy="22358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508000" y="152526"/>
            <a:ext cx="6447600" cy="540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800">
                <a:solidFill>
                  <a:srgbClr val="90C226"/>
                </a:solidFill>
              </a:rPr>
              <a:t>Generator function</a:t>
            </a:r>
            <a:r>
              <a:rPr b="1" lang="vi" sz="2400">
                <a:solidFill>
                  <a:srgbClr val="90C226"/>
                </a:solidFill>
              </a:rPr>
              <a:t> (2)</a:t>
            </a:r>
            <a:endParaRPr b="1" sz="2400">
              <a:latin typeface="Arial"/>
              <a:ea typeface="Arial"/>
              <a:cs typeface="Arial"/>
              <a:sym typeface="Arial"/>
            </a:endParaRPr>
          </a:p>
        </p:txBody>
      </p:sp>
      <p:sp>
        <p:nvSpPr>
          <p:cNvPr id="327" name="Google Shape;327;p52"/>
          <p:cNvSpPr txBox="1"/>
          <p:nvPr>
            <p:ph idx="1" type="body"/>
          </p:nvPr>
        </p:nvSpPr>
        <p:spPr>
          <a:xfrm>
            <a:off x="508000" y="693422"/>
            <a:ext cx="6447600" cy="3576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vi">
                <a:latin typeface="Arial"/>
                <a:ea typeface="Arial"/>
                <a:cs typeface="Arial"/>
                <a:sym typeface="Arial"/>
              </a:rPr>
              <a:t>Một khi đã được khởi tạo chúng ta có thể gọi next để duyệt qua thằng tiếp theo.</a:t>
            </a:r>
            <a:endParaRPr>
              <a:latin typeface="Arial"/>
              <a:ea typeface="Arial"/>
              <a:cs typeface="Arial"/>
              <a:sym typeface="Arial"/>
            </a:endParaRPr>
          </a:p>
        </p:txBody>
      </p:sp>
      <p:pic>
        <p:nvPicPr>
          <p:cNvPr id="328" name="Google Shape;328;p52"/>
          <p:cNvPicPr preferRelativeResize="0"/>
          <p:nvPr/>
        </p:nvPicPr>
        <p:blipFill rotWithShape="1">
          <a:blip r:embed="rId3">
            <a:alphaModFix/>
          </a:blip>
          <a:srcRect b="0" l="0" r="0" t="0"/>
          <a:stretch/>
        </p:blipFill>
        <p:spPr>
          <a:xfrm>
            <a:off x="623678" y="1063468"/>
            <a:ext cx="6447502" cy="1582126"/>
          </a:xfrm>
          <a:prstGeom prst="rect">
            <a:avLst/>
          </a:prstGeom>
          <a:noFill/>
          <a:ln>
            <a:noFill/>
          </a:ln>
        </p:spPr>
      </p:pic>
      <p:sp>
        <p:nvSpPr>
          <p:cNvPr id="329" name="Google Shape;329;p52"/>
          <p:cNvSpPr txBox="1"/>
          <p:nvPr/>
        </p:nvSpPr>
        <p:spPr>
          <a:xfrm>
            <a:off x="354828" y="2954009"/>
            <a:ext cx="6447600" cy="484500"/>
          </a:xfrm>
          <a:prstGeom prst="rect">
            <a:avLst/>
          </a:prstGeom>
          <a:noFill/>
          <a:ln>
            <a:noFill/>
          </a:ln>
        </p:spPr>
        <p:txBody>
          <a:bodyPr anchorCtr="0" anchor="t" bIns="34275" lIns="68575" spcFirstLastPara="1" rIns="68575" wrap="square" tIns="34275">
            <a:noAutofit/>
          </a:bodyPr>
          <a:lstStyle/>
          <a:p>
            <a:pPr indent="-317500" lvl="0" marL="457200" marR="0" rtl="0" algn="l">
              <a:spcBef>
                <a:spcPts val="0"/>
              </a:spcBef>
              <a:spcAft>
                <a:spcPts val="0"/>
              </a:spcAft>
              <a:buClr>
                <a:schemeClr val="dk1"/>
              </a:buClr>
              <a:buSzPts val="1400"/>
              <a:buFont typeface="Arial"/>
              <a:buChar char="●"/>
            </a:pPr>
            <a:r>
              <a:rPr lang="vi" sz="1400">
                <a:solidFill>
                  <a:schemeClr val="dk1"/>
                </a:solidFill>
                <a:latin typeface="Arial"/>
                <a:ea typeface="Arial"/>
                <a:cs typeface="Arial"/>
                <a:sym typeface="Arial"/>
              </a:rPr>
              <a:t>Biểu diễn lại bằng yield function (generator function)</a:t>
            </a:r>
            <a:endParaRPr sz="11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id="330" name="Google Shape;330;p52"/>
          <p:cNvPicPr preferRelativeResize="0"/>
          <p:nvPr/>
        </p:nvPicPr>
        <p:blipFill rotWithShape="1">
          <a:blip r:embed="rId4">
            <a:alphaModFix/>
          </a:blip>
          <a:srcRect b="0" l="0" r="0" t="0"/>
          <a:stretch/>
        </p:blipFill>
        <p:spPr>
          <a:xfrm>
            <a:off x="5292257" y="1428710"/>
            <a:ext cx="3324225" cy="269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90C226"/>
                </a:solidFill>
              </a:rPr>
              <a:t>Javascript </a:t>
            </a:r>
            <a:endParaRPr b="1">
              <a:solidFill>
                <a:srgbClr val="90C226"/>
              </a:solidFill>
            </a:endParaRPr>
          </a:p>
        </p:txBody>
      </p:sp>
      <p:sp>
        <p:nvSpPr>
          <p:cNvPr id="89" name="Google Shape;89;p17"/>
          <p:cNvSpPr txBox="1"/>
          <p:nvPr>
            <p:ph idx="1" type="body"/>
          </p:nvPr>
        </p:nvSpPr>
        <p:spPr>
          <a:xfrm>
            <a:off x="311700" y="11604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NodeJS vs JavaScript Runtime Engine</a:t>
            </a:r>
            <a:endParaRPr/>
          </a:p>
        </p:txBody>
      </p:sp>
      <p:pic>
        <p:nvPicPr>
          <p:cNvPr id="90" name="Google Shape;90;p17"/>
          <p:cNvPicPr preferRelativeResize="0"/>
          <p:nvPr/>
        </p:nvPicPr>
        <p:blipFill>
          <a:blip r:embed="rId3">
            <a:alphaModFix/>
          </a:blip>
          <a:stretch>
            <a:fillRect/>
          </a:stretch>
        </p:blipFill>
        <p:spPr>
          <a:xfrm>
            <a:off x="1051713" y="2114050"/>
            <a:ext cx="2466975" cy="1847850"/>
          </a:xfrm>
          <a:prstGeom prst="rect">
            <a:avLst/>
          </a:prstGeom>
          <a:noFill/>
          <a:ln>
            <a:noFill/>
          </a:ln>
        </p:spPr>
      </p:pic>
      <p:pic>
        <p:nvPicPr>
          <p:cNvPr id="91" name="Google Shape;91;p17"/>
          <p:cNvPicPr preferRelativeResize="0"/>
          <p:nvPr/>
        </p:nvPicPr>
        <p:blipFill>
          <a:blip r:embed="rId4">
            <a:alphaModFix/>
          </a:blip>
          <a:stretch>
            <a:fillRect/>
          </a:stretch>
        </p:blipFill>
        <p:spPr>
          <a:xfrm>
            <a:off x="5091375" y="2174563"/>
            <a:ext cx="2466974" cy="18502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3"/>
          <p:cNvSpPr txBox="1"/>
          <p:nvPr>
            <p:ph idx="1" type="body"/>
          </p:nvPr>
        </p:nvSpPr>
        <p:spPr>
          <a:xfrm>
            <a:off x="508000" y="1945625"/>
            <a:ext cx="5264400" cy="17262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b="1" lang="vi"/>
              <a:t>yield* (có thể hiểu như callback ) : </a:t>
            </a:r>
            <a:r>
              <a:rPr lang="vi"/>
              <a:t>biểu thức yield nhận vào một iterator khác hoặc một mảng khi chạy đến nó sẽ lần lượt chạy qua các giá trị của yield* rồi mới tới các yield tiếp theo.</a:t>
            </a:r>
            <a:endParaRPr/>
          </a:p>
        </p:txBody>
      </p:sp>
      <p:pic>
        <p:nvPicPr>
          <p:cNvPr id="336" name="Google Shape;336;p53"/>
          <p:cNvPicPr preferRelativeResize="0"/>
          <p:nvPr/>
        </p:nvPicPr>
        <p:blipFill rotWithShape="1">
          <a:blip r:embed="rId3">
            <a:alphaModFix/>
          </a:blip>
          <a:srcRect b="0" l="0" r="0" t="0"/>
          <a:stretch/>
        </p:blipFill>
        <p:spPr>
          <a:xfrm>
            <a:off x="6103875" y="1117425"/>
            <a:ext cx="2508301" cy="3123176"/>
          </a:xfrm>
          <a:prstGeom prst="rect">
            <a:avLst/>
          </a:prstGeom>
          <a:noFill/>
          <a:ln>
            <a:noFill/>
          </a:ln>
        </p:spPr>
      </p:pic>
      <p:sp>
        <p:nvSpPr>
          <p:cNvPr id="337" name="Google Shape;337;p53"/>
          <p:cNvSpPr txBox="1"/>
          <p:nvPr>
            <p:ph type="title"/>
          </p:nvPr>
        </p:nvSpPr>
        <p:spPr>
          <a:xfrm>
            <a:off x="508000" y="152526"/>
            <a:ext cx="6447600" cy="540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800">
                <a:solidFill>
                  <a:srgbClr val="90C226"/>
                </a:solidFill>
              </a:rPr>
              <a:t>Generator function</a:t>
            </a:r>
            <a:r>
              <a:rPr b="1" lang="vi" sz="2400">
                <a:solidFill>
                  <a:srgbClr val="90C226"/>
                </a:solidFill>
              </a:rPr>
              <a:t> (3)</a:t>
            </a:r>
            <a:endParaRPr b="1" sz="24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4"/>
          <p:cNvSpPr txBox="1"/>
          <p:nvPr>
            <p:ph type="title"/>
          </p:nvPr>
        </p:nvSpPr>
        <p:spPr>
          <a:xfrm>
            <a:off x="508000" y="152526"/>
            <a:ext cx="6447600" cy="540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800">
                <a:solidFill>
                  <a:srgbClr val="90C226"/>
                </a:solidFill>
              </a:rPr>
              <a:t>Generator function</a:t>
            </a:r>
            <a:r>
              <a:rPr b="1" lang="vi" sz="2400">
                <a:solidFill>
                  <a:srgbClr val="90C226"/>
                </a:solidFill>
              </a:rPr>
              <a:t> (4)</a:t>
            </a:r>
            <a:endParaRPr b="1" sz="2400">
              <a:latin typeface="Arial"/>
              <a:ea typeface="Arial"/>
              <a:cs typeface="Arial"/>
              <a:sym typeface="Arial"/>
            </a:endParaRPr>
          </a:p>
        </p:txBody>
      </p:sp>
      <p:sp>
        <p:nvSpPr>
          <p:cNvPr id="343" name="Google Shape;343;p54"/>
          <p:cNvSpPr txBox="1"/>
          <p:nvPr/>
        </p:nvSpPr>
        <p:spPr>
          <a:xfrm>
            <a:off x="601375" y="69342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Proxima Nova"/>
                <a:ea typeface="Proxima Nova"/>
                <a:cs typeface="Proxima Nova"/>
                <a:sym typeface="Proxima Nova"/>
              </a:rPr>
              <a:t>How to make an object can iterators?</a:t>
            </a:r>
            <a:endParaRPr>
              <a:latin typeface="Proxima Nova"/>
              <a:ea typeface="Proxima Nova"/>
              <a:cs typeface="Proxima Nova"/>
              <a:sym typeface="Proxima Nova"/>
            </a:endParaRPr>
          </a:p>
        </p:txBody>
      </p:sp>
      <p:sp>
        <p:nvSpPr>
          <p:cNvPr id="344" name="Google Shape;344;p54"/>
          <p:cNvSpPr txBox="1"/>
          <p:nvPr/>
        </p:nvSpPr>
        <p:spPr>
          <a:xfrm>
            <a:off x="601375" y="1089550"/>
            <a:ext cx="8164500" cy="3740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vi" sz="1050">
                <a:solidFill>
                  <a:srgbClr val="569CD6"/>
                </a:solidFill>
                <a:highlight>
                  <a:srgbClr val="1E1E1E"/>
                </a:highlight>
                <a:latin typeface="Consolas"/>
                <a:ea typeface="Consolas"/>
                <a:cs typeface="Consolas"/>
                <a:sym typeface="Consolas"/>
              </a:rPr>
              <a:t>let</a:t>
            </a:r>
            <a:r>
              <a:rPr lang="vi" sz="1050">
                <a:solidFill>
                  <a:srgbClr val="D4D4D4"/>
                </a:solidFill>
                <a:highlight>
                  <a:srgbClr val="1E1E1E"/>
                </a:highlight>
                <a:latin typeface="Consolas"/>
                <a:ea typeface="Consolas"/>
                <a:cs typeface="Consolas"/>
                <a:sym typeface="Consolas"/>
              </a:rPr>
              <a:t> </a:t>
            </a:r>
            <a:r>
              <a:rPr lang="vi" sz="1050">
                <a:solidFill>
                  <a:srgbClr val="9CDCFE"/>
                </a:solidFill>
                <a:highlight>
                  <a:srgbClr val="1E1E1E"/>
                </a:highlight>
                <a:latin typeface="Consolas"/>
                <a:ea typeface="Consolas"/>
                <a:cs typeface="Consolas"/>
                <a:sym typeface="Consolas"/>
              </a:rPr>
              <a:t>myArray</a:t>
            </a:r>
            <a:r>
              <a:rPr lang="vi" sz="1050">
                <a:solidFill>
                  <a:srgbClr val="D4D4D4"/>
                </a:solidFill>
                <a:highlight>
                  <a:srgbClr val="1E1E1E"/>
                </a:highlight>
                <a:latin typeface="Consolas"/>
                <a:ea typeface="Consolas"/>
                <a:cs typeface="Consolas"/>
                <a:sym typeface="Consolas"/>
              </a:rPr>
              <a:t> = {</a:t>
            </a:r>
            <a:endParaRPr sz="1050">
              <a:solidFill>
                <a:srgbClr val="D4D4D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9CDCFE"/>
                </a:solidFill>
                <a:highlight>
                  <a:srgbClr val="1E1E1E"/>
                </a:highlight>
                <a:latin typeface="Consolas"/>
                <a:ea typeface="Consolas"/>
                <a:cs typeface="Consolas"/>
                <a:sym typeface="Consolas"/>
              </a:rPr>
              <a:t>list:</a:t>
            </a:r>
            <a:r>
              <a:rPr lang="vi" sz="1050">
                <a:solidFill>
                  <a:srgbClr val="D4D4D4"/>
                </a:solidFill>
                <a:highlight>
                  <a:srgbClr val="1E1E1E"/>
                </a:highlight>
                <a:latin typeface="Consolas"/>
                <a:ea typeface="Consolas"/>
                <a:cs typeface="Consolas"/>
                <a:sym typeface="Consolas"/>
              </a:rPr>
              <a:t> [</a:t>
            </a:r>
            <a:r>
              <a:rPr lang="vi" sz="1050">
                <a:solidFill>
                  <a:srgbClr val="B5CEA8"/>
                </a:solidFill>
                <a:highlight>
                  <a:srgbClr val="1E1E1E"/>
                </a:highlight>
                <a:latin typeface="Consolas"/>
                <a:ea typeface="Consolas"/>
                <a:cs typeface="Consolas"/>
                <a:sym typeface="Consolas"/>
              </a:rPr>
              <a:t>1</a:t>
            </a:r>
            <a:r>
              <a:rPr lang="vi" sz="1050">
                <a:solidFill>
                  <a:srgbClr val="D4D4D4"/>
                </a:solidFill>
                <a:highlight>
                  <a:srgbClr val="1E1E1E"/>
                </a:highlight>
                <a:latin typeface="Consolas"/>
                <a:ea typeface="Consolas"/>
                <a:cs typeface="Consolas"/>
                <a:sym typeface="Consolas"/>
              </a:rPr>
              <a:t>, </a:t>
            </a:r>
            <a:r>
              <a:rPr lang="vi" sz="1050">
                <a:solidFill>
                  <a:srgbClr val="B5CEA8"/>
                </a:solidFill>
                <a:highlight>
                  <a:srgbClr val="1E1E1E"/>
                </a:highlight>
                <a:latin typeface="Consolas"/>
                <a:ea typeface="Consolas"/>
                <a:cs typeface="Consolas"/>
                <a:sym typeface="Consolas"/>
              </a:rPr>
              <a:t>2</a:t>
            </a:r>
            <a:r>
              <a:rPr lang="vi" sz="1050">
                <a:solidFill>
                  <a:srgbClr val="D4D4D4"/>
                </a:solidFill>
                <a:highlight>
                  <a:srgbClr val="1E1E1E"/>
                </a:highlight>
                <a:latin typeface="Consolas"/>
                <a:ea typeface="Consolas"/>
                <a:cs typeface="Consolas"/>
                <a:sym typeface="Consolas"/>
              </a:rPr>
              <a:t>, </a:t>
            </a:r>
            <a:r>
              <a:rPr lang="vi" sz="1050">
                <a:solidFill>
                  <a:srgbClr val="B5CEA8"/>
                </a:solidFill>
                <a:highlight>
                  <a:srgbClr val="1E1E1E"/>
                </a:highlight>
                <a:latin typeface="Consolas"/>
                <a:ea typeface="Consolas"/>
                <a:cs typeface="Consolas"/>
                <a:sym typeface="Consolas"/>
              </a:rPr>
              <a:t>3</a:t>
            </a:r>
            <a:r>
              <a:rPr lang="vi" sz="1050">
                <a:solidFill>
                  <a:srgbClr val="D4D4D4"/>
                </a:solidFill>
                <a:highlight>
                  <a:srgbClr val="1E1E1E"/>
                </a:highlight>
                <a:latin typeface="Consolas"/>
                <a:ea typeface="Consolas"/>
                <a:cs typeface="Consolas"/>
                <a:sym typeface="Consolas"/>
              </a:rPr>
              <a:t>, </a:t>
            </a:r>
            <a:r>
              <a:rPr lang="vi" sz="1050">
                <a:solidFill>
                  <a:srgbClr val="B5CEA8"/>
                </a:solidFill>
                <a:highlight>
                  <a:srgbClr val="1E1E1E"/>
                </a:highlight>
                <a:latin typeface="Consolas"/>
                <a:ea typeface="Consolas"/>
                <a:cs typeface="Consolas"/>
                <a:sym typeface="Consolas"/>
              </a:rPr>
              <a:t>4</a:t>
            </a:r>
            <a:r>
              <a:rPr lang="vi" sz="1050">
                <a:solidFill>
                  <a:srgbClr val="D4D4D4"/>
                </a:solidFill>
                <a:highlight>
                  <a:srgbClr val="1E1E1E"/>
                </a:highlight>
                <a:latin typeface="Consolas"/>
                <a:ea typeface="Consolas"/>
                <a:cs typeface="Consolas"/>
                <a:sym typeface="Consolas"/>
              </a:rPr>
              <a:t>, </a:t>
            </a:r>
            <a:r>
              <a:rPr lang="vi" sz="1050">
                <a:solidFill>
                  <a:srgbClr val="B5CEA8"/>
                </a:solidFill>
                <a:highlight>
                  <a:srgbClr val="1E1E1E"/>
                </a:highlight>
                <a:latin typeface="Consolas"/>
                <a:ea typeface="Consolas"/>
                <a:cs typeface="Consolas"/>
                <a:sym typeface="Consolas"/>
              </a:rPr>
              <a:t>5</a:t>
            </a:r>
            <a:r>
              <a:rPr lang="vi" sz="1050">
                <a:solidFill>
                  <a:srgbClr val="D4D4D4"/>
                </a:solidFill>
                <a:highlight>
                  <a:srgbClr val="1E1E1E"/>
                </a:highlight>
                <a:latin typeface="Consolas"/>
                <a:ea typeface="Consolas"/>
                <a:cs typeface="Consolas"/>
                <a:sym typeface="Consolas"/>
              </a:rPr>
              <a:t>, </a:t>
            </a:r>
            <a:r>
              <a:rPr lang="vi" sz="1050">
                <a:solidFill>
                  <a:srgbClr val="B5CEA8"/>
                </a:solidFill>
                <a:highlight>
                  <a:srgbClr val="1E1E1E"/>
                </a:highlight>
                <a:latin typeface="Consolas"/>
                <a:ea typeface="Consolas"/>
                <a:cs typeface="Consolas"/>
                <a:sym typeface="Consolas"/>
              </a:rPr>
              <a:t>6</a:t>
            </a:r>
            <a:r>
              <a:rPr lang="vi"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6A9955"/>
                </a:solidFill>
                <a:highlight>
                  <a:srgbClr val="1E1E1E"/>
                </a:highlight>
                <a:latin typeface="Consolas"/>
                <a:ea typeface="Consolas"/>
                <a:cs typeface="Consolas"/>
                <a:sym typeface="Consolas"/>
              </a:rPr>
              <a:t>// [Symbol.iterator]: function() {</a:t>
            </a:r>
            <a:endParaRPr sz="105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6A9955"/>
                </a:solidFill>
                <a:highlight>
                  <a:srgbClr val="1E1E1E"/>
                </a:highlight>
                <a:latin typeface="Consolas"/>
                <a:ea typeface="Consolas"/>
                <a:cs typeface="Consolas"/>
                <a:sym typeface="Consolas"/>
              </a:rPr>
              <a:t>//     let nextIndex = 0;</a:t>
            </a:r>
            <a:endParaRPr sz="105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6A9955"/>
                </a:solidFill>
                <a:highlight>
                  <a:srgbClr val="1E1E1E"/>
                </a:highlight>
                <a:latin typeface="Consolas"/>
                <a:ea typeface="Consolas"/>
                <a:cs typeface="Consolas"/>
                <a:sym typeface="Consolas"/>
              </a:rPr>
              <a:t>//     return {</a:t>
            </a:r>
            <a:endParaRPr sz="105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6A9955"/>
                </a:solidFill>
                <a:highlight>
                  <a:srgbClr val="1E1E1E"/>
                </a:highlight>
                <a:latin typeface="Consolas"/>
                <a:ea typeface="Consolas"/>
                <a:cs typeface="Consolas"/>
                <a:sym typeface="Consolas"/>
              </a:rPr>
              <a:t>//         next: function() {</a:t>
            </a:r>
            <a:endParaRPr sz="105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6A9955"/>
                </a:solidFill>
                <a:highlight>
                  <a:srgbClr val="1E1E1E"/>
                </a:highlight>
                <a:latin typeface="Consolas"/>
                <a:ea typeface="Consolas"/>
                <a:cs typeface="Consolas"/>
                <a:sym typeface="Consolas"/>
              </a:rPr>
              <a:t>//             return nextIndex &lt; this.list.length ? { value: this.list[nextIndex++], done: false } : {done: true}</a:t>
            </a:r>
            <a:endParaRPr sz="105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6A9955"/>
                </a:solidFill>
                <a:highlight>
                  <a:srgbClr val="1E1E1E"/>
                </a:highlight>
                <a:latin typeface="Consolas"/>
                <a:ea typeface="Consolas"/>
                <a:cs typeface="Consolas"/>
                <a:sym typeface="Consolas"/>
              </a:rPr>
              <a:t>//         }.bind(this)</a:t>
            </a:r>
            <a:endParaRPr sz="105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6A9955"/>
                </a:solidFill>
                <a:highlight>
                  <a:srgbClr val="1E1E1E"/>
                </a:highlight>
                <a:latin typeface="Consolas"/>
                <a:ea typeface="Consolas"/>
                <a:cs typeface="Consolas"/>
                <a:sym typeface="Consolas"/>
              </a:rPr>
              <a:t>//     }</a:t>
            </a:r>
            <a:endParaRPr sz="105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6A9955"/>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9CDCFE"/>
                </a:solidFill>
                <a:highlight>
                  <a:srgbClr val="1E1E1E"/>
                </a:highlight>
                <a:latin typeface="Consolas"/>
                <a:ea typeface="Consolas"/>
                <a:cs typeface="Consolas"/>
                <a:sym typeface="Consolas"/>
              </a:rPr>
              <a:t>[Symbol.</a:t>
            </a:r>
            <a:r>
              <a:rPr lang="vi" sz="1050">
                <a:solidFill>
                  <a:srgbClr val="4FC1FF"/>
                </a:solidFill>
                <a:highlight>
                  <a:srgbClr val="1E1E1E"/>
                </a:highlight>
                <a:latin typeface="Consolas"/>
                <a:ea typeface="Consolas"/>
                <a:cs typeface="Consolas"/>
                <a:sym typeface="Consolas"/>
              </a:rPr>
              <a:t>iterator</a:t>
            </a:r>
            <a:r>
              <a:rPr lang="vi" sz="1050">
                <a:solidFill>
                  <a:srgbClr val="9CDCFE"/>
                </a:solidFill>
                <a:highlight>
                  <a:srgbClr val="1E1E1E"/>
                </a:highlight>
                <a:latin typeface="Consolas"/>
                <a:ea typeface="Consolas"/>
                <a:cs typeface="Consolas"/>
                <a:sym typeface="Consolas"/>
              </a:rPr>
              <a:t>]:</a:t>
            </a:r>
            <a:r>
              <a:rPr lang="vi" sz="1050">
                <a:solidFill>
                  <a:srgbClr val="D4D4D4"/>
                </a:solidFill>
                <a:highlight>
                  <a:srgbClr val="1E1E1E"/>
                </a:highlight>
                <a:latin typeface="Consolas"/>
                <a:ea typeface="Consolas"/>
                <a:cs typeface="Consolas"/>
                <a:sym typeface="Consolas"/>
              </a:rPr>
              <a:t> </a:t>
            </a:r>
            <a:r>
              <a:rPr lang="vi" sz="1050">
                <a:solidFill>
                  <a:srgbClr val="569CD6"/>
                </a:solidFill>
                <a:highlight>
                  <a:srgbClr val="1E1E1E"/>
                </a:highlight>
                <a:latin typeface="Consolas"/>
                <a:ea typeface="Consolas"/>
                <a:cs typeface="Consolas"/>
                <a:sym typeface="Consolas"/>
              </a:rPr>
              <a:t>function*</a:t>
            </a:r>
            <a:r>
              <a:rPr lang="vi"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569CD6"/>
                </a:solidFill>
                <a:highlight>
                  <a:srgbClr val="1E1E1E"/>
                </a:highlight>
                <a:latin typeface="Consolas"/>
                <a:ea typeface="Consolas"/>
                <a:cs typeface="Consolas"/>
                <a:sym typeface="Consolas"/>
              </a:rPr>
              <a:t>let</a:t>
            </a:r>
            <a:r>
              <a:rPr lang="vi" sz="1050">
                <a:solidFill>
                  <a:srgbClr val="D4D4D4"/>
                </a:solidFill>
                <a:highlight>
                  <a:srgbClr val="1E1E1E"/>
                </a:highlight>
                <a:latin typeface="Consolas"/>
                <a:ea typeface="Consolas"/>
                <a:cs typeface="Consolas"/>
                <a:sym typeface="Consolas"/>
              </a:rPr>
              <a:t> </a:t>
            </a:r>
            <a:r>
              <a:rPr lang="vi" sz="1050">
                <a:solidFill>
                  <a:srgbClr val="9CDCFE"/>
                </a:solidFill>
                <a:highlight>
                  <a:srgbClr val="1E1E1E"/>
                </a:highlight>
                <a:latin typeface="Consolas"/>
                <a:ea typeface="Consolas"/>
                <a:cs typeface="Consolas"/>
                <a:sym typeface="Consolas"/>
              </a:rPr>
              <a:t>nextIndex</a:t>
            </a:r>
            <a:r>
              <a:rPr lang="vi" sz="1050">
                <a:solidFill>
                  <a:srgbClr val="D4D4D4"/>
                </a:solidFill>
                <a:highlight>
                  <a:srgbClr val="1E1E1E"/>
                </a:highlight>
                <a:latin typeface="Consolas"/>
                <a:ea typeface="Consolas"/>
                <a:cs typeface="Consolas"/>
                <a:sym typeface="Consolas"/>
              </a:rPr>
              <a:t> = </a:t>
            </a:r>
            <a:r>
              <a:rPr lang="vi" sz="1050">
                <a:solidFill>
                  <a:srgbClr val="B5CEA8"/>
                </a:solidFill>
                <a:highlight>
                  <a:srgbClr val="1E1E1E"/>
                </a:highlight>
                <a:latin typeface="Consolas"/>
                <a:ea typeface="Consolas"/>
                <a:cs typeface="Consolas"/>
                <a:sym typeface="Consolas"/>
              </a:rPr>
              <a:t>0</a:t>
            </a:r>
            <a:endParaRPr sz="1050">
              <a:solidFill>
                <a:srgbClr val="B5CEA8"/>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C586C0"/>
                </a:solidFill>
                <a:highlight>
                  <a:srgbClr val="1E1E1E"/>
                </a:highlight>
                <a:latin typeface="Consolas"/>
                <a:ea typeface="Consolas"/>
                <a:cs typeface="Consolas"/>
                <a:sym typeface="Consolas"/>
              </a:rPr>
              <a:t>while</a:t>
            </a:r>
            <a:r>
              <a:rPr lang="vi" sz="1050">
                <a:solidFill>
                  <a:srgbClr val="D4D4D4"/>
                </a:solidFill>
                <a:highlight>
                  <a:srgbClr val="1E1E1E"/>
                </a:highlight>
                <a:latin typeface="Consolas"/>
                <a:ea typeface="Consolas"/>
                <a:cs typeface="Consolas"/>
                <a:sym typeface="Consolas"/>
              </a:rPr>
              <a:t>(</a:t>
            </a:r>
            <a:r>
              <a:rPr lang="vi" sz="1050">
                <a:solidFill>
                  <a:srgbClr val="9CDCFE"/>
                </a:solidFill>
                <a:highlight>
                  <a:srgbClr val="1E1E1E"/>
                </a:highlight>
                <a:latin typeface="Consolas"/>
                <a:ea typeface="Consolas"/>
                <a:cs typeface="Consolas"/>
                <a:sym typeface="Consolas"/>
              </a:rPr>
              <a:t>nextIndex</a:t>
            </a:r>
            <a:r>
              <a:rPr lang="vi" sz="1050">
                <a:solidFill>
                  <a:srgbClr val="D4D4D4"/>
                </a:solidFill>
                <a:highlight>
                  <a:srgbClr val="1E1E1E"/>
                </a:highlight>
                <a:latin typeface="Consolas"/>
                <a:ea typeface="Consolas"/>
                <a:cs typeface="Consolas"/>
                <a:sym typeface="Consolas"/>
              </a:rPr>
              <a:t> &lt; </a:t>
            </a:r>
            <a:r>
              <a:rPr lang="vi" sz="1050">
                <a:solidFill>
                  <a:srgbClr val="569CD6"/>
                </a:solidFill>
                <a:highlight>
                  <a:srgbClr val="1E1E1E"/>
                </a:highlight>
                <a:latin typeface="Consolas"/>
                <a:ea typeface="Consolas"/>
                <a:cs typeface="Consolas"/>
                <a:sym typeface="Consolas"/>
              </a:rPr>
              <a:t>this</a:t>
            </a:r>
            <a:r>
              <a:rPr lang="vi" sz="1050">
                <a:solidFill>
                  <a:srgbClr val="D4D4D4"/>
                </a:solidFill>
                <a:highlight>
                  <a:srgbClr val="1E1E1E"/>
                </a:highlight>
                <a:latin typeface="Consolas"/>
                <a:ea typeface="Consolas"/>
                <a:cs typeface="Consolas"/>
                <a:sym typeface="Consolas"/>
              </a:rPr>
              <a:t>.</a:t>
            </a:r>
            <a:r>
              <a:rPr lang="vi" sz="1050">
                <a:solidFill>
                  <a:srgbClr val="9CDCFE"/>
                </a:solidFill>
                <a:highlight>
                  <a:srgbClr val="1E1E1E"/>
                </a:highlight>
                <a:latin typeface="Consolas"/>
                <a:ea typeface="Consolas"/>
                <a:cs typeface="Consolas"/>
                <a:sym typeface="Consolas"/>
              </a:rPr>
              <a:t>list</a:t>
            </a:r>
            <a:r>
              <a:rPr lang="vi" sz="1050">
                <a:solidFill>
                  <a:srgbClr val="D4D4D4"/>
                </a:solidFill>
                <a:highlight>
                  <a:srgbClr val="1E1E1E"/>
                </a:highlight>
                <a:latin typeface="Consolas"/>
                <a:ea typeface="Consolas"/>
                <a:cs typeface="Consolas"/>
                <a:sym typeface="Consolas"/>
              </a:rPr>
              <a:t>.</a:t>
            </a:r>
            <a:r>
              <a:rPr lang="vi" sz="1050">
                <a:solidFill>
                  <a:srgbClr val="9CDCFE"/>
                </a:solidFill>
                <a:highlight>
                  <a:srgbClr val="1E1E1E"/>
                </a:highlight>
                <a:latin typeface="Consolas"/>
                <a:ea typeface="Consolas"/>
                <a:cs typeface="Consolas"/>
                <a:sym typeface="Consolas"/>
              </a:rPr>
              <a:t>length</a:t>
            </a:r>
            <a:r>
              <a:rPr lang="vi"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C586C0"/>
                </a:solidFill>
                <a:highlight>
                  <a:srgbClr val="1E1E1E"/>
                </a:highlight>
                <a:latin typeface="Consolas"/>
                <a:ea typeface="Consolas"/>
                <a:cs typeface="Consolas"/>
                <a:sym typeface="Consolas"/>
              </a:rPr>
              <a:t>yield</a:t>
            </a:r>
            <a:r>
              <a:rPr lang="vi" sz="1050">
                <a:solidFill>
                  <a:srgbClr val="D4D4D4"/>
                </a:solidFill>
                <a:highlight>
                  <a:srgbClr val="1E1E1E"/>
                </a:highlight>
                <a:latin typeface="Consolas"/>
                <a:ea typeface="Consolas"/>
                <a:cs typeface="Consolas"/>
                <a:sym typeface="Consolas"/>
              </a:rPr>
              <a:t> </a:t>
            </a:r>
            <a:r>
              <a:rPr lang="vi" sz="1050">
                <a:solidFill>
                  <a:srgbClr val="569CD6"/>
                </a:solidFill>
                <a:highlight>
                  <a:srgbClr val="1E1E1E"/>
                </a:highlight>
                <a:latin typeface="Consolas"/>
                <a:ea typeface="Consolas"/>
                <a:cs typeface="Consolas"/>
                <a:sym typeface="Consolas"/>
              </a:rPr>
              <a:t>this</a:t>
            </a:r>
            <a:r>
              <a:rPr lang="vi" sz="1050">
                <a:solidFill>
                  <a:srgbClr val="D4D4D4"/>
                </a:solidFill>
                <a:highlight>
                  <a:srgbClr val="1E1E1E"/>
                </a:highlight>
                <a:latin typeface="Consolas"/>
                <a:ea typeface="Consolas"/>
                <a:cs typeface="Consolas"/>
                <a:sym typeface="Consolas"/>
              </a:rPr>
              <a:t>.</a:t>
            </a:r>
            <a:r>
              <a:rPr lang="vi" sz="1050">
                <a:solidFill>
                  <a:srgbClr val="9CDCFE"/>
                </a:solidFill>
                <a:highlight>
                  <a:srgbClr val="1E1E1E"/>
                </a:highlight>
                <a:latin typeface="Consolas"/>
                <a:ea typeface="Consolas"/>
                <a:cs typeface="Consolas"/>
                <a:sym typeface="Consolas"/>
              </a:rPr>
              <a:t>list</a:t>
            </a:r>
            <a:r>
              <a:rPr lang="vi" sz="1050">
                <a:solidFill>
                  <a:srgbClr val="D4D4D4"/>
                </a:solidFill>
                <a:highlight>
                  <a:srgbClr val="1E1E1E"/>
                </a:highlight>
                <a:latin typeface="Consolas"/>
                <a:ea typeface="Consolas"/>
                <a:cs typeface="Consolas"/>
                <a:sym typeface="Consolas"/>
              </a:rPr>
              <a:t>[</a:t>
            </a:r>
            <a:r>
              <a:rPr lang="vi" sz="1050">
                <a:solidFill>
                  <a:srgbClr val="9CDCFE"/>
                </a:solidFill>
                <a:highlight>
                  <a:srgbClr val="1E1E1E"/>
                </a:highlight>
                <a:latin typeface="Consolas"/>
                <a:ea typeface="Consolas"/>
                <a:cs typeface="Consolas"/>
                <a:sym typeface="Consolas"/>
              </a:rPr>
              <a:t>nextIndex</a:t>
            </a:r>
            <a:r>
              <a:rPr lang="vi"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C586C0"/>
                </a:solidFill>
                <a:highlight>
                  <a:srgbClr val="1E1E1E"/>
                </a:highlight>
                <a:latin typeface="Consolas"/>
                <a:ea typeface="Consolas"/>
                <a:cs typeface="Consolas"/>
                <a:sym typeface="Consolas"/>
              </a:rPr>
              <a:t>for</a:t>
            </a:r>
            <a:r>
              <a:rPr lang="vi" sz="1050">
                <a:solidFill>
                  <a:srgbClr val="D4D4D4"/>
                </a:solidFill>
                <a:highlight>
                  <a:srgbClr val="1E1E1E"/>
                </a:highlight>
                <a:latin typeface="Consolas"/>
                <a:ea typeface="Consolas"/>
                <a:cs typeface="Consolas"/>
                <a:sym typeface="Consolas"/>
              </a:rPr>
              <a:t>(</a:t>
            </a:r>
            <a:r>
              <a:rPr lang="vi" sz="1050">
                <a:solidFill>
                  <a:srgbClr val="569CD6"/>
                </a:solidFill>
                <a:highlight>
                  <a:srgbClr val="1E1E1E"/>
                </a:highlight>
                <a:latin typeface="Consolas"/>
                <a:ea typeface="Consolas"/>
                <a:cs typeface="Consolas"/>
                <a:sym typeface="Consolas"/>
              </a:rPr>
              <a:t>let</a:t>
            </a:r>
            <a:r>
              <a:rPr lang="vi" sz="1050">
                <a:solidFill>
                  <a:srgbClr val="D4D4D4"/>
                </a:solidFill>
                <a:highlight>
                  <a:srgbClr val="1E1E1E"/>
                </a:highlight>
                <a:latin typeface="Consolas"/>
                <a:ea typeface="Consolas"/>
                <a:cs typeface="Consolas"/>
                <a:sym typeface="Consolas"/>
              </a:rPr>
              <a:t> </a:t>
            </a:r>
            <a:r>
              <a:rPr lang="vi" sz="1050">
                <a:solidFill>
                  <a:srgbClr val="9CDCFE"/>
                </a:solidFill>
                <a:highlight>
                  <a:srgbClr val="1E1E1E"/>
                </a:highlight>
                <a:latin typeface="Consolas"/>
                <a:ea typeface="Consolas"/>
                <a:cs typeface="Consolas"/>
                <a:sym typeface="Consolas"/>
              </a:rPr>
              <a:t>number</a:t>
            </a:r>
            <a:r>
              <a:rPr lang="vi" sz="1050">
                <a:solidFill>
                  <a:srgbClr val="D4D4D4"/>
                </a:solidFill>
                <a:highlight>
                  <a:srgbClr val="1E1E1E"/>
                </a:highlight>
                <a:latin typeface="Consolas"/>
                <a:ea typeface="Consolas"/>
                <a:cs typeface="Consolas"/>
                <a:sym typeface="Consolas"/>
              </a:rPr>
              <a:t> </a:t>
            </a:r>
            <a:r>
              <a:rPr lang="vi" sz="1050">
                <a:solidFill>
                  <a:srgbClr val="569CD6"/>
                </a:solidFill>
                <a:highlight>
                  <a:srgbClr val="1E1E1E"/>
                </a:highlight>
                <a:latin typeface="Consolas"/>
                <a:ea typeface="Consolas"/>
                <a:cs typeface="Consolas"/>
                <a:sym typeface="Consolas"/>
              </a:rPr>
              <a:t>of</a:t>
            </a:r>
            <a:r>
              <a:rPr lang="vi" sz="1050">
                <a:solidFill>
                  <a:srgbClr val="D4D4D4"/>
                </a:solidFill>
                <a:highlight>
                  <a:srgbClr val="1E1E1E"/>
                </a:highlight>
                <a:latin typeface="Consolas"/>
                <a:ea typeface="Consolas"/>
                <a:cs typeface="Consolas"/>
                <a:sym typeface="Consolas"/>
              </a:rPr>
              <a:t> </a:t>
            </a:r>
            <a:r>
              <a:rPr lang="vi" sz="1050">
                <a:solidFill>
                  <a:srgbClr val="9CDCFE"/>
                </a:solidFill>
                <a:highlight>
                  <a:srgbClr val="1E1E1E"/>
                </a:highlight>
                <a:latin typeface="Consolas"/>
                <a:ea typeface="Consolas"/>
                <a:cs typeface="Consolas"/>
                <a:sym typeface="Consolas"/>
              </a:rPr>
              <a:t>myArray</a:t>
            </a:r>
            <a:r>
              <a:rPr lang="vi"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    </a:t>
            </a:r>
            <a:r>
              <a:rPr lang="vi" sz="1050">
                <a:solidFill>
                  <a:srgbClr val="9CDCFE"/>
                </a:solidFill>
                <a:highlight>
                  <a:srgbClr val="1E1E1E"/>
                </a:highlight>
                <a:latin typeface="Consolas"/>
                <a:ea typeface="Consolas"/>
                <a:cs typeface="Consolas"/>
                <a:sym typeface="Consolas"/>
              </a:rPr>
              <a:t>console</a:t>
            </a:r>
            <a:r>
              <a:rPr lang="vi" sz="1050">
                <a:solidFill>
                  <a:srgbClr val="D4D4D4"/>
                </a:solidFill>
                <a:highlight>
                  <a:srgbClr val="1E1E1E"/>
                </a:highlight>
                <a:latin typeface="Consolas"/>
                <a:ea typeface="Consolas"/>
                <a:cs typeface="Consolas"/>
                <a:sym typeface="Consolas"/>
              </a:rPr>
              <a:t>.</a:t>
            </a:r>
            <a:r>
              <a:rPr lang="vi" sz="1050">
                <a:solidFill>
                  <a:srgbClr val="DCDCAA"/>
                </a:solidFill>
                <a:highlight>
                  <a:srgbClr val="1E1E1E"/>
                </a:highlight>
                <a:latin typeface="Consolas"/>
                <a:ea typeface="Consolas"/>
                <a:cs typeface="Consolas"/>
                <a:sym typeface="Consolas"/>
              </a:rPr>
              <a:t>log</a:t>
            </a:r>
            <a:r>
              <a:rPr lang="vi" sz="1050">
                <a:solidFill>
                  <a:srgbClr val="D4D4D4"/>
                </a:solidFill>
                <a:highlight>
                  <a:srgbClr val="1E1E1E"/>
                </a:highlight>
                <a:latin typeface="Consolas"/>
                <a:ea typeface="Consolas"/>
                <a:cs typeface="Consolas"/>
                <a:sym typeface="Consolas"/>
              </a:rPr>
              <a:t>(</a:t>
            </a:r>
            <a:r>
              <a:rPr lang="vi" sz="1050">
                <a:solidFill>
                  <a:srgbClr val="9CDCFE"/>
                </a:solidFill>
                <a:highlight>
                  <a:srgbClr val="1E1E1E"/>
                </a:highlight>
                <a:latin typeface="Consolas"/>
                <a:ea typeface="Consolas"/>
                <a:cs typeface="Consolas"/>
                <a:sym typeface="Consolas"/>
              </a:rPr>
              <a:t>number</a:t>
            </a:r>
            <a:r>
              <a:rPr lang="vi"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5"/>
          <p:cNvSpPr txBox="1"/>
          <p:nvPr>
            <p:ph type="title"/>
          </p:nvPr>
        </p:nvSpPr>
        <p:spPr>
          <a:xfrm>
            <a:off x="1668300" y="527950"/>
            <a:ext cx="4366500" cy="5757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vi">
                <a:solidFill>
                  <a:srgbClr val="669900"/>
                </a:solidFill>
              </a:rPr>
              <a:t>JAVASCRIPT WITH DOM</a:t>
            </a:r>
            <a:endParaRPr b="1">
              <a:solidFill>
                <a:srgbClr val="669900"/>
              </a:solidFill>
            </a:endParaRPr>
          </a:p>
        </p:txBody>
      </p:sp>
      <p:sp>
        <p:nvSpPr>
          <p:cNvPr id="350" name="Google Shape;350;p55"/>
          <p:cNvSpPr txBox="1"/>
          <p:nvPr>
            <p:ph idx="1" type="body"/>
          </p:nvPr>
        </p:nvSpPr>
        <p:spPr>
          <a:xfrm>
            <a:off x="508000" y="1344525"/>
            <a:ext cx="7956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vi" sz="1400">
                <a:solidFill>
                  <a:srgbClr val="000000"/>
                </a:solidFill>
                <a:highlight>
                  <a:srgbClr val="FFFFFF"/>
                </a:highlight>
                <a:latin typeface="Verdana"/>
                <a:ea typeface="Verdana"/>
                <a:cs typeface="Verdana"/>
                <a:sym typeface="Verdana"/>
              </a:rPr>
              <a:t>The HTML DOM is a standard object model and programming interface for HTML. It defines:</a:t>
            </a:r>
            <a:endParaRPr sz="1400">
              <a:solidFill>
                <a:srgbClr val="000000"/>
              </a:solidFill>
              <a:highlight>
                <a:srgbClr val="FFFFFF"/>
              </a:highlight>
              <a:latin typeface="Verdana"/>
              <a:ea typeface="Verdana"/>
              <a:cs typeface="Verdana"/>
              <a:sym typeface="Verdana"/>
            </a:endParaRPr>
          </a:p>
          <a:p>
            <a:pPr indent="-317500" lvl="0" marL="457200" rtl="0" algn="l">
              <a:spcBef>
                <a:spcPts val="110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HTML elements as objects</a:t>
            </a: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properties of all HTML elements</a:t>
            </a: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methods to access all HTML elements</a:t>
            </a: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events for all HTML elements</a:t>
            </a:r>
            <a:endParaRPr sz="1400">
              <a:solidFill>
                <a:srgbClr val="000000"/>
              </a:solidFill>
              <a:highlight>
                <a:srgbClr val="FFFFFF"/>
              </a:highlight>
              <a:latin typeface="Verdana"/>
              <a:ea typeface="Verdana"/>
              <a:cs typeface="Verdana"/>
              <a:sym typeface="Verdana"/>
            </a:endParaRPr>
          </a:p>
          <a:p>
            <a:pPr indent="0" lvl="0" marL="457200" rtl="0" algn="l">
              <a:spcBef>
                <a:spcPts val="1100"/>
              </a:spcBef>
              <a:spcAft>
                <a:spcPts val="0"/>
              </a:spcAft>
              <a:buNone/>
            </a:pPr>
            <a:r>
              <a:rPr lang="vi" sz="1400">
                <a:solidFill>
                  <a:srgbClr val="000000"/>
                </a:solidFill>
                <a:highlight>
                  <a:srgbClr val="FFFFFF"/>
                </a:highlight>
                <a:latin typeface="Verdana"/>
                <a:ea typeface="Verdana"/>
                <a:cs typeface="Verdana"/>
                <a:sym typeface="Verdana"/>
              </a:rPr>
              <a:t>=&gt; The HTML DOM is a standard for how to get, change, add, or delete HTML elements.</a:t>
            </a:r>
            <a:endParaRPr sz="14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JAVASCRIPT WITH DOM</a:t>
            </a:r>
            <a:endParaRPr/>
          </a:p>
          <a:p>
            <a:pPr indent="0" lvl="0" marL="0" rtl="0" algn="l">
              <a:spcBef>
                <a:spcPts val="0"/>
              </a:spcBef>
              <a:spcAft>
                <a:spcPts val="0"/>
              </a:spcAft>
              <a:buNone/>
            </a:pPr>
            <a:r>
              <a:t/>
            </a:r>
            <a:endParaRPr/>
          </a:p>
        </p:txBody>
      </p:sp>
      <p:pic>
        <p:nvPicPr>
          <p:cNvPr id="356" name="Google Shape;356;p56"/>
          <p:cNvPicPr preferRelativeResize="0"/>
          <p:nvPr/>
        </p:nvPicPr>
        <p:blipFill>
          <a:blip r:embed="rId3">
            <a:alphaModFix/>
          </a:blip>
          <a:stretch>
            <a:fillRect/>
          </a:stretch>
        </p:blipFill>
        <p:spPr>
          <a:xfrm>
            <a:off x="508000" y="945150"/>
            <a:ext cx="7715164" cy="3946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JAVASCRIPT WITH DOM</a:t>
            </a:r>
            <a:endParaRPr/>
          </a:p>
          <a:p>
            <a:pPr indent="0" lvl="0" marL="0" rtl="0" algn="l">
              <a:spcBef>
                <a:spcPts val="0"/>
              </a:spcBef>
              <a:spcAft>
                <a:spcPts val="0"/>
              </a:spcAft>
              <a:buNone/>
            </a:pPr>
            <a:r>
              <a:t/>
            </a:r>
            <a:endParaRPr/>
          </a:p>
        </p:txBody>
      </p:sp>
      <p:pic>
        <p:nvPicPr>
          <p:cNvPr id="362" name="Google Shape;362;p57"/>
          <p:cNvPicPr preferRelativeResize="0"/>
          <p:nvPr/>
        </p:nvPicPr>
        <p:blipFill>
          <a:blip r:embed="rId3">
            <a:alphaModFix/>
          </a:blip>
          <a:stretch>
            <a:fillRect/>
          </a:stretch>
        </p:blipFill>
        <p:spPr>
          <a:xfrm>
            <a:off x="152400" y="1050825"/>
            <a:ext cx="8839200" cy="2478864"/>
          </a:xfrm>
          <a:prstGeom prst="rect">
            <a:avLst/>
          </a:prstGeom>
          <a:noFill/>
          <a:ln>
            <a:noFill/>
          </a:ln>
        </p:spPr>
      </p:pic>
      <p:pic>
        <p:nvPicPr>
          <p:cNvPr id="363" name="Google Shape;363;p57"/>
          <p:cNvPicPr preferRelativeResize="0"/>
          <p:nvPr/>
        </p:nvPicPr>
        <p:blipFill>
          <a:blip r:embed="rId4">
            <a:alphaModFix/>
          </a:blip>
          <a:stretch>
            <a:fillRect/>
          </a:stretch>
        </p:blipFill>
        <p:spPr>
          <a:xfrm>
            <a:off x="152400" y="3529689"/>
            <a:ext cx="8661176" cy="130901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8"/>
          <p:cNvSpPr txBox="1"/>
          <p:nvPr>
            <p:ph type="title"/>
          </p:nvPr>
        </p:nvSpPr>
        <p:spPr>
          <a:xfrm>
            <a:off x="508000" y="457200"/>
            <a:ext cx="6447600" cy="582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Finding HTML Objects</a:t>
            </a:r>
            <a:endParaRPr/>
          </a:p>
        </p:txBody>
      </p:sp>
      <p:pic>
        <p:nvPicPr>
          <p:cNvPr id="369" name="Google Shape;369;p58"/>
          <p:cNvPicPr preferRelativeResize="0"/>
          <p:nvPr/>
        </p:nvPicPr>
        <p:blipFill>
          <a:blip r:embed="rId3">
            <a:alphaModFix/>
          </a:blip>
          <a:stretch>
            <a:fillRect/>
          </a:stretch>
        </p:blipFill>
        <p:spPr>
          <a:xfrm>
            <a:off x="583975" y="1040100"/>
            <a:ext cx="6768119" cy="3798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Finding HTML Objects</a:t>
            </a:r>
            <a:endParaRPr/>
          </a:p>
        </p:txBody>
      </p:sp>
      <p:pic>
        <p:nvPicPr>
          <p:cNvPr id="375" name="Google Shape;375;p59"/>
          <p:cNvPicPr preferRelativeResize="0"/>
          <p:nvPr/>
        </p:nvPicPr>
        <p:blipFill>
          <a:blip r:embed="rId3">
            <a:alphaModFix/>
          </a:blip>
          <a:stretch>
            <a:fillRect/>
          </a:stretch>
        </p:blipFill>
        <p:spPr>
          <a:xfrm>
            <a:off x="573075" y="1542500"/>
            <a:ext cx="7788849" cy="23341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Finding HTML Elements by CSS Selectors</a:t>
            </a:r>
            <a:endParaRPr/>
          </a:p>
        </p:txBody>
      </p:sp>
      <p:sp>
        <p:nvSpPr>
          <p:cNvPr id="381" name="Google Shape;381;p60"/>
          <p:cNvSpPr txBox="1"/>
          <p:nvPr/>
        </p:nvSpPr>
        <p:spPr>
          <a:xfrm>
            <a:off x="580125" y="1216875"/>
            <a:ext cx="6848700" cy="17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highlight>
                  <a:srgbClr val="FFFFFF"/>
                </a:highlight>
                <a:latin typeface="Times New Roman"/>
                <a:ea typeface="Times New Roman"/>
                <a:cs typeface="Times New Roman"/>
                <a:sym typeface="Times New Roman"/>
              </a:rPr>
              <a:t>If you want to find all HTML elements that match a specified CSS selector (id, class names, types, attributes, values of attributes, etc), use the </a:t>
            </a:r>
            <a:r>
              <a:rPr lang="vi">
                <a:solidFill>
                  <a:srgbClr val="DC143C"/>
                </a:solidFill>
                <a:highlight>
                  <a:srgbClr val="F1F1F1"/>
                </a:highlight>
                <a:latin typeface="Times New Roman"/>
                <a:ea typeface="Times New Roman"/>
                <a:cs typeface="Times New Roman"/>
                <a:sym typeface="Times New Roman"/>
              </a:rPr>
              <a:t>querySelector()</a:t>
            </a:r>
            <a:r>
              <a:rPr lang="vi">
                <a:highlight>
                  <a:srgbClr val="FFFFFF"/>
                </a:highlight>
                <a:latin typeface="Times New Roman"/>
                <a:ea typeface="Times New Roman"/>
                <a:cs typeface="Times New Roman"/>
                <a:sym typeface="Times New Roman"/>
              </a:rPr>
              <a:t>, </a:t>
            </a:r>
            <a:r>
              <a:rPr lang="vi">
                <a:solidFill>
                  <a:srgbClr val="DC143C"/>
                </a:solidFill>
                <a:highlight>
                  <a:srgbClr val="F1F1F1"/>
                </a:highlight>
                <a:latin typeface="Times New Roman"/>
                <a:ea typeface="Times New Roman"/>
                <a:cs typeface="Times New Roman"/>
                <a:sym typeface="Times New Roman"/>
              </a:rPr>
              <a:t>querySelectorAll()</a:t>
            </a:r>
            <a:r>
              <a:rPr lang="vi">
                <a:highlight>
                  <a:srgbClr val="FFFFFF"/>
                </a:highlight>
                <a:latin typeface="Times New Roman"/>
                <a:ea typeface="Times New Roman"/>
                <a:cs typeface="Times New Roman"/>
                <a:sym typeface="Times New Roman"/>
              </a:rPr>
              <a:t> method.</a:t>
            </a:r>
            <a:endParaRPr>
              <a:latin typeface="Times New Roman"/>
              <a:ea typeface="Times New Roman"/>
              <a:cs typeface="Times New Roman"/>
              <a:sym typeface="Times New Roman"/>
            </a:endParaRPr>
          </a:p>
        </p:txBody>
      </p:sp>
      <p:sp>
        <p:nvSpPr>
          <p:cNvPr id="382" name="Google Shape;382;p60"/>
          <p:cNvSpPr txBox="1"/>
          <p:nvPr/>
        </p:nvSpPr>
        <p:spPr>
          <a:xfrm>
            <a:off x="833450" y="2087000"/>
            <a:ext cx="5462100" cy="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0000CD"/>
                </a:solidFill>
                <a:highlight>
                  <a:srgbClr val="FFFFFF"/>
                </a:highlight>
                <a:latin typeface="Times New Roman"/>
                <a:ea typeface="Times New Roman"/>
                <a:cs typeface="Times New Roman"/>
                <a:sym typeface="Times New Roman"/>
              </a:rPr>
              <a:t>var</a:t>
            </a:r>
            <a:r>
              <a:rPr lang="vi">
                <a:highlight>
                  <a:srgbClr val="FFFFFF"/>
                </a:highlight>
                <a:latin typeface="Times New Roman"/>
                <a:ea typeface="Times New Roman"/>
                <a:cs typeface="Times New Roman"/>
                <a:sym typeface="Times New Roman"/>
              </a:rPr>
              <a:t> x = document.querySelector(</a:t>
            </a:r>
            <a:r>
              <a:rPr lang="vi">
                <a:solidFill>
                  <a:srgbClr val="A52A2A"/>
                </a:solidFill>
                <a:highlight>
                  <a:srgbClr val="FFFFFF"/>
                </a:highlight>
                <a:latin typeface="Times New Roman"/>
                <a:ea typeface="Times New Roman"/>
                <a:cs typeface="Times New Roman"/>
                <a:sym typeface="Times New Roman"/>
              </a:rPr>
              <a:t>"p.intro"</a:t>
            </a:r>
            <a:r>
              <a:rPr lang="vi">
                <a:highlight>
                  <a:srgbClr val="FFFFFF"/>
                </a:highlight>
                <a:latin typeface="Times New Roman"/>
                <a:ea typeface="Times New Roman"/>
                <a:cs typeface="Times New Roman"/>
                <a:sym typeface="Times New Roman"/>
              </a:rPr>
              <a:t>);</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vi">
                <a:solidFill>
                  <a:srgbClr val="0000CD"/>
                </a:solidFill>
                <a:highlight>
                  <a:srgbClr val="FFFFFF"/>
                </a:highlight>
                <a:latin typeface="Times New Roman"/>
                <a:ea typeface="Times New Roman"/>
                <a:cs typeface="Times New Roman"/>
                <a:sym typeface="Times New Roman"/>
              </a:rPr>
              <a:t>var</a:t>
            </a:r>
            <a:r>
              <a:rPr lang="vi">
                <a:highlight>
                  <a:srgbClr val="FFFFFF"/>
                </a:highlight>
                <a:latin typeface="Times New Roman"/>
                <a:ea typeface="Times New Roman"/>
                <a:cs typeface="Times New Roman"/>
                <a:sym typeface="Times New Roman"/>
              </a:rPr>
              <a:t> x = document.querySelectorAll(</a:t>
            </a:r>
            <a:r>
              <a:rPr lang="vi">
                <a:solidFill>
                  <a:srgbClr val="A52A2A"/>
                </a:solidFill>
                <a:highlight>
                  <a:srgbClr val="FFFFFF"/>
                </a:highlight>
                <a:latin typeface="Times New Roman"/>
                <a:ea typeface="Times New Roman"/>
                <a:cs typeface="Times New Roman"/>
                <a:sym typeface="Times New Roman"/>
              </a:rPr>
              <a:t>"p.intro"</a:t>
            </a:r>
            <a:r>
              <a:rPr lang="vi">
                <a:highlight>
                  <a:srgbClr val="FFFFFF"/>
                </a:highlight>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p:txBody>
      </p:sp>
      <p:sp>
        <p:nvSpPr>
          <p:cNvPr id="383" name="Google Shape;383;p60"/>
          <p:cNvSpPr txBox="1"/>
          <p:nvPr/>
        </p:nvSpPr>
        <p:spPr>
          <a:xfrm>
            <a:off x="417525" y="3141275"/>
            <a:ext cx="7011300" cy="6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None/>
            </a:pPr>
            <a:r>
              <a:rPr lang="vi" sz="2400">
                <a:highlight>
                  <a:srgbClr val="FFFFFF"/>
                </a:highlight>
              </a:rPr>
              <a:t>Changing the Value of an Attribute</a:t>
            </a:r>
            <a:endParaRPr sz="2400">
              <a:highlight>
                <a:srgbClr val="FFFFFF"/>
              </a:highlight>
            </a:endParaRPr>
          </a:p>
        </p:txBody>
      </p:sp>
      <p:sp>
        <p:nvSpPr>
          <p:cNvPr id="384" name="Google Shape;384;p60"/>
          <p:cNvSpPr txBox="1"/>
          <p:nvPr/>
        </p:nvSpPr>
        <p:spPr>
          <a:xfrm>
            <a:off x="508000" y="3884150"/>
            <a:ext cx="78249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50">
                <a:highlight>
                  <a:srgbClr val="FFFFFF"/>
                </a:highlight>
                <a:latin typeface="Times New Roman"/>
                <a:ea typeface="Times New Roman"/>
                <a:cs typeface="Times New Roman"/>
                <a:sym typeface="Times New Roman"/>
              </a:rPr>
              <a:t>document.getElementById(</a:t>
            </a:r>
            <a:r>
              <a:rPr lang="vi" sz="1250">
                <a:solidFill>
                  <a:srgbClr val="A52A2A"/>
                </a:solidFill>
                <a:highlight>
                  <a:srgbClr val="FFFFFF"/>
                </a:highlight>
                <a:latin typeface="Times New Roman"/>
                <a:ea typeface="Times New Roman"/>
                <a:cs typeface="Times New Roman"/>
                <a:sym typeface="Times New Roman"/>
              </a:rPr>
              <a:t>"myImage"</a:t>
            </a:r>
            <a:r>
              <a:rPr lang="vi" sz="1250">
                <a:highlight>
                  <a:srgbClr val="FFFFFF"/>
                </a:highlight>
                <a:latin typeface="Times New Roman"/>
                <a:ea typeface="Times New Roman"/>
                <a:cs typeface="Times New Roman"/>
                <a:sym typeface="Times New Roman"/>
              </a:rPr>
              <a:t>).src = </a:t>
            </a:r>
            <a:r>
              <a:rPr lang="vi" sz="1250">
                <a:solidFill>
                  <a:srgbClr val="A52A2A"/>
                </a:solidFill>
                <a:highlight>
                  <a:srgbClr val="FFFFFF"/>
                </a:highlight>
                <a:latin typeface="Times New Roman"/>
                <a:ea typeface="Times New Roman"/>
                <a:cs typeface="Times New Roman"/>
                <a:sym typeface="Times New Roman"/>
              </a:rPr>
              <a:t>"landscape.jpg"</a:t>
            </a:r>
            <a:r>
              <a:rPr lang="vi" sz="1250">
                <a:highlight>
                  <a:srgbClr val="FFFFFF"/>
                </a:highlight>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1"/>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Changing HTML Style</a:t>
            </a:r>
            <a:endParaRPr/>
          </a:p>
        </p:txBody>
      </p:sp>
      <p:sp>
        <p:nvSpPr>
          <p:cNvPr id="390" name="Google Shape;390;p61"/>
          <p:cNvSpPr txBox="1"/>
          <p:nvPr/>
        </p:nvSpPr>
        <p:spPr>
          <a:xfrm>
            <a:off x="580125" y="1216875"/>
            <a:ext cx="7195200" cy="17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highlight>
                  <a:srgbClr val="FFFFFF"/>
                </a:highlight>
                <a:latin typeface="Times New Roman"/>
                <a:ea typeface="Times New Roman"/>
                <a:cs typeface="Times New Roman"/>
                <a:sym typeface="Times New Roman"/>
              </a:rPr>
              <a:t>document.getElementById(id).style.property = new style</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vi">
                <a:solidFill>
                  <a:srgbClr val="0000CD"/>
                </a:solidFill>
                <a:latin typeface="Times New Roman"/>
                <a:ea typeface="Times New Roman"/>
                <a:cs typeface="Times New Roman"/>
                <a:sym typeface="Times New Roman"/>
              </a:rPr>
              <a:t>&lt;</a:t>
            </a:r>
            <a:r>
              <a:rPr lang="vi">
                <a:solidFill>
                  <a:srgbClr val="A52A2A"/>
                </a:solidFill>
                <a:latin typeface="Times New Roman"/>
                <a:ea typeface="Times New Roman"/>
                <a:cs typeface="Times New Roman"/>
                <a:sym typeface="Times New Roman"/>
              </a:rPr>
              <a:t>button</a:t>
            </a:r>
            <a:r>
              <a:rPr lang="vi">
                <a:solidFill>
                  <a:srgbClr val="FF0000"/>
                </a:solidFill>
                <a:latin typeface="Times New Roman"/>
                <a:ea typeface="Times New Roman"/>
                <a:cs typeface="Times New Roman"/>
                <a:sym typeface="Times New Roman"/>
              </a:rPr>
              <a:t> type</a:t>
            </a:r>
            <a:r>
              <a:rPr lang="vi">
                <a:solidFill>
                  <a:srgbClr val="0000CD"/>
                </a:solidFill>
                <a:latin typeface="Times New Roman"/>
                <a:ea typeface="Times New Roman"/>
                <a:cs typeface="Times New Roman"/>
                <a:sym typeface="Times New Roman"/>
              </a:rPr>
              <a:t>="button"</a:t>
            </a:r>
            <a:endParaRPr>
              <a:solidFill>
                <a:srgbClr val="0000CD"/>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FF0000"/>
                </a:solidFill>
                <a:latin typeface="Times New Roman"/>
                <a:ea typeface="Times New Roman"/>
                <a:cs typeface="Times New Roman"/>
                <a:sym typeface="Times New Roman"/>
              </a:rPr>
              <a:t>onclick</a:t>
            </a:r>
            <a:r>
              <a:rPr lang="vi">
                <a:solidFill>
                  <a:srgbClr val="0000CD"/>
                </a:solidFill>
                <a:latin typeface="Times New Roman"/>
                <a:ea typeface="Times New Roman"/>
                <a:cs typeface="Times New Roman"/>
                <a:sym typeface="Times New Roman"/>
              </a:rPr>
              <a:t>="document.getElementById('id1').style.color = 'red'"&gt;</a:t>
            </a:r>
            <a:endParaRPr>
              <a:solidFill>
                <a:srgbClr val="0000CD"/>
              </a:solidFill>
              <a:latin typeface="Times New Roman"/>
              <a:ea typeface="Times New Roman"/>
              <a:cs typeface="Times New Roman"/>
              <a:sym typeface="Times New Roman"/>
            </a:endParaRPr>
          </a:p>
          <a:p>
            <a:pPr indent="0" lvl="0" marL="0" rtl="0" algn="l">
              <a:spcBef>
                <a:spcPts val="0"/>
              </a:spcBef>
              <a:spcAft>
                <a:spcPts val="0"/>
              </a:spcAft>
              <a:buNone/>
            </a:pPr>
            <a:r>
              <a:rPr lang="vi">
                <a:highlight>
                  <a:srgbClr val="FFFFFF"/>
                </a:highlight>
                <a:latin typeface="Times New Roman"/>
                <a:ea typeface="Times New Roman"/>
                <a:cs typeface="Times New Roman"/>
                <a:sym typeface="Times New Roman"/>
              </a:rPr>
              <a:t>Click Me!</a:t>
            </a:r>
            <a:r>
              <a:rPr lang="vi">
                <a:solidFill>
                  <a:srgbClr val="0000CD"/>
                </a:solidFill>
                <a:latin typeface="Times New Roman"/>
                <a:ea typeface="Times New Roman"/>
                <a:cs typeface="Times New Roman"/>
                <a:sym typeface="Times New Roman"/>
              </a:rPr>
              <a:t>&lt;</a:t>
            </a:r>
            <a:r>
              <a:rPr lang="vi">
                <a:solidFill>
                  <a:srgbClr val="A52A2A"/>
                </a:solidFill>
                <a:latin typeface="Times New Roman"/>
                <a:ea typeface="Times New Roman"/>
                <a:cs typeface="Times New Roman"/>
                <a:sym typeface="Times New Roman"/>
              </a:rPr>
              <a:t>/button</a:t>
            </a:r>
            <a:r>
              <a:rPr lang="vi">
                <a:solidFill>
                  <a:srgbClr val="0000CD"/>
                </a:solidFill>
                <a:latin typeface="Times New Roman"/>
                <a:ea typeface="Times New Roman"/>
                <a:cs typeface="Times New Roman"/>
                <a:sym typeface="Times New Roman"/>
              </a:rPr>
              <a:t>&gt;</a:t>
            </a:r>
            <a:endParaRPr>
              <a:solidFill>
                <a:srgbClr val="0000CD"/>
              </a:solidFill>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p:txBody>
      </p:sp>
      <p:sp>
        <p:nvSpPr>
          <p:cNvPr id="391" name="Google Shape;391;p61"/>
          <p:cNvSpPr txBox="1"/>
          <p:nvPr/>
        </p:nvSpPr>
        <p:spPr>
          <a:xfrm>
            <a:off x="417525" y="2571750"/>
            <a:ext cx="7011300" cy="6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None/>
            </a:pPr>
            <a:r>
              <a:rPr lang="vi" sz="2400">
                <a:highlight>
                  <a:srgbClr val="FFFFFF"/>
                </a:highlight>
              </a:rPr>
              <a:t>JavaScript HTML DOM Events</a:t>
            </a:r>
            <a:endParaRPr sz="2400">
              <a:highlight>
                <a:srgbClr val="FFFFFF"/>
              </a:highlight>
            </a:endParaRPr>
          </a:p>
        </p:txBody>
      </p:sp>
      <p:sp>
        <p:nvSpPr>
          <p:cNvPr id="392" name="Google Shape;392;p61"/>
          <p:cNvSpPr txBox="1"/>
          <p:nvPr/>
        </p:nvSpPr>
        <p:spPr>
          <a:xfrm>
            <a:off x="508000" y="3403050"/>
            <a:ext cx="7824900" cy="15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h1</a:t>
            </a:r>
            <a:r>
              <a:rPr lang="vi" sz="1150">
                <a:solidFill>
                  <a:srgbClr val="FF0000"/>
                </a:solidFill>
                <a:latin typeface="Times New Roman"/>
                <a:ea typeface="Times New Roman"/>
                <a:cs typeface="Times New Roman"/>
                <a:sym typeface="Times New Roman"/>
              </a:rPr>
              <a:t> onclick</a:t>
            </a:r>
            <a:r>
              <a:rPr lang="vi" sz="1150">
                <a:solidFill>
                  <a:srgbClr val="0000CD"/>
                </a:solidFill>
                <a:latin typeface="Times New Roman"/>
                <a:ea typeface="Times New Roman"/>
                <a:cs typeface="Times New Roman"/>
                <a:sym typeface="Times New Roman"/>
              </a:rPr>
              <a:t>="changeText(this)"&gt;</a:t>
            </a:r>
            <a:r>
              <a:rPr lang="vi" sz="1150">
                <a:highlight>
                  <a:srgbClr val="FFFFFF"/>
                </a:highlight>
                <a:latin typeface="Times New Roman"/>
                <a:ea typeface="Times New Roman"/>
                <a:cs typeface="Times New Roman"/>
                <a:sym typeface="Times New Roman"/>
              </a:rPr>
              <a:t>Click on this text!</a:t>
            </a: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/h1</a:t>
            </a:r>
            <a:r>
              <a:rPr lang="vi" sz="1150">
                <a:solidFill>
                  <a:srgbClr val="0000CD"/>
                </a:solidFill>
                <a:latin typeface="Times New Roman"/>
                <a:ea typeface="Times New Roman"/>
                <a:cs typeface="Times New Roman"/>
                <a:sym typeface="Times New Roman"/>
              </a:rPr>
              <a:t>&gt;</a:t>
            </a:r>
            <a:endParaRPr sz="1150">
              <a:solidFill>
                <a:srgbClr val="0000CD"/>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script</a:t>
            </a:r>
            <a:r>
              <a:rPr lang="vi" sz="1150">
                <a:solidFill>
                  <a:srgbClr val="0000CD"/>
                </a:solidFill>
                <a:latin typeface="Times New Roman"/>
                <a:ea typeface="Times New Roman"/>
                <a:cs typeface="Times New Roman"/>
                <a:sym typeface="Times New Roman"/>
              </a:rPr>
              <a:t>&gt;</a:t>
            </a:r>
            <a:endParaRPr sz="1150">
              <a:solidFill>
                <a:srgbClr val="0000CD"/>
              </a:solidFill>
              <a:latin typeface="Times New Roman"/>
              <a:ea typeface="Times New Roman"/>
              <a:cs typeface="Times New Roman"/>
              <a:sym typeface="Times New Roman"/>
            </a:endParaRPr>
          </a:p>
          <a:p>
            <a:pPr indent="0" lvl="0" marL="0" rtl="0" algn="l">
              <a:spcBef>
                <a:spcPts val="0"/>
              </a:spcBef>
              <a:spcAft>
                <a:spcPts val="0"/>
              </a:spcAft>
              <a:buNone/>
            </a:pPr>
            <a:r>
              <a:rPr lang="vi" sz="1150">
                <a:solidFill>
                  <a:srgbClr val="0000CD"/>
                </a:solidFill>
                <a:latin typeface="Times New Roman"/>
                <a:ea typeface="Times New Roman"/>
                <a:cs typeface="Times New Roman"/>
                <a:sym typeface="Times New Roman"/>
              </a:rPr>
              <a:t>function</a:t>
            </a:r>
            <a:r>
              <a:rPr lang="vi" sz="1150">
                <a:latin typeface="Times New Roman"/>
                <a:ea typeface="Times New Roman"/>
                <a:cs typeface="Times New Roman"/>
                <a:sym typeface="Times New Roman"/>
              </a:rPr>
              <a:t> changeText(id) {</a:t>
            </a:r>
            <a:endParaRPr sz="1150">
              <a:latin typeface="Times New Roman"/>
              <a:ea typeface="Times New Roman"/>
              <a:cs typeface="Times New Roman"/>
              <a:sym typeface="Times New Roman"/>
            </a:endParaRPr>
          </a:p>
          <a:p>
            <a:pPr indent="0" lvl="0" marL="0" rtl="0" algn="l">
              <a:spcBef>
                <a:spcPts val="0"/>
              </a:spcBef>
              <a:spcAft>
                <a:spcPts val="0"/>
              </a:spcAft>
              <a:buNone/>
            </a:pPr>
            <a:r>
              <a:rPr lang="vi" sz="1150">
                <a:latin typeface="Times New Roman"/>
                <a:ea typeface="Times New Roman"/>
                <a:cs typeface="Times New Roman"/>
                <a:sym typeface="Times New Roman"/>
              </a:rPr>
              <a:t>  id.innerHTML = </a:t>
            </a:r>
            <a:r>
              <a:rPr lang="vi" sz="1150">
                <a:solidFill>
                  <a:srgbClr val="A52A2A"/>
                </a:solidFill>
                <a:latin typeface="Times New Roman"/>
                <a:ea typeface="Times New Roman"/>
                <a:cs typeface="Times New Roman"/>
                <a:sym typeface="Times New Roman"/>
              </a:rPr>
              <a:t>"Ooops!"</a:t>
            </a:r>
            <a:r>
              <a:rPr lang="vi" sz="1150">
                <a:latin typeface="Times New Roman"/>
                <a:ea typeface="Times New Roman"/>
                <a:cs typeface="Times New Roman"/>
                <a:sym typeface="Times New Roman"/>
              </a:rPr>
              <a:t>;</a:t>
            </a:r>
            <a:endParaRPr sz="1150">
              <a:latin typeface="Times New Roman"/>
              <a:ea typeface="Times New Roman"/>
              <a:cs typeface="Times New Roman"/>
              <a:sym typeface="Times New Roman"/>
            </a:endParaRPr>
          </a:p>
          <a:p>
            <a:pPr indent="0" lvl="0" marL="0" rtl="0" algn="l">
              <a:spcBef>
                <a:spcPts val="0"/>
              </a:spcBef>
              <a:spcAft>
                <a:spcPts val="0"/>
              </a:spcAft>
              <a:buNone/>
            </a:pPr>
            <a:r>
              <a:rPr lang="vi" sz="1150">
                <a:latin typeface="Times New Roman"/>
                <a:ea typeface="Times New Roman"/>
                <a:cs typeface="Times New Roman"/>
                <a:sym typeface="Times New Roman"/>
              </a:rPr>
              <a:t>}</a:t>
            </a:r>
            <a:endParaRPr sz="1150">
              <a:latin typeface="Times New Roman"/>
              <a:ea typeface="Times New Roman"/>
              <a:cs typeface="Times New Roman"/>
              <a:sym typeface="Times New Roman"/>
            </a:endParaRPr>
          </a:p>
          <a:p>
            <a:pPr indent="0" lvl="0" marL="0" rtl="0" algn="l">
              <a:spcBef>
                <a:spcPts val="0"/>
              </a:spcBef>
              <a:spcAft>
                <a:spcPts val="0"/>
              </a:spcAft>
              <a:buNone/>
            </a:pP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/script</a:t>
            </a:r>
            <a:r>
              <a:rPr lang="vi" sz="1150">
                <a:solidFill>
                  <a:srgbClr val="0000CD"/>
                </a:solidFill>
                <a:latin typeface="Times New Roman"/>
                <a:ea typeface="Times New Roman"/>
                <a:cs typeface="Times New Roman"/>
                <a:sym typeface="Times New Roman"/>
              </a:rPr>
              <a:t>&gt;</a:t>
            </a:r>
            <a:endParaRPr sz="1250">
              <a:highlight>
                <a:srgbClr val="FFFFFF"/>
              </a:highlight>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2"/>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JavaScript HTML DOM EventListener</a:t>
            </a:r>
            <a:endParaRPr/>
          </a:p>
        </p:txBody>
      </p:sp>
      <p:sp>
        <p:nvSpPr>
          <p:cNvPr id="398" name="Google Shape;398;p62"/>
          <p:cNvSpPr txBox="1"/>
          <p:nvPr/>
        </p:nvSpPr>
        <p:spPr>
          <a:xfrm>
            <a:off x="580125" y="1089525"/>
            <a:ext cx="7195200" cy="13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vi" sz="1600">
                <a:highlight>
                  <a:srgbClr val="FFFFFF"/>
                </a:highlight>
                <a:latin typeface="Times New Roman"/>
                <a:ea typeface="Times New Roman"/>
                <a:cs typeface="Times New Roman"/>
                <a:sym typeface="Times New Roman"/>
              </a:rPr>
              <a:t>element</a:t>
            </a:r>
            <a:r>
              <a:rPr lang="vi" sz="1600">
                <a:highlight>
                  <a:srgbClr val="FFFFFF"/>
                </a:highlight>
                <a:latin typeface="Times New Roman"/>
                <a:ea typeface="Times New Roman"/>
                <a:cs typeface="Times New Roman"/>
                <a:sym typeface="Times New Roman"/>
              </a:rPr>
              <a:t>.addEventListener(</a:t>
            </a:r>
            <a:r>
              <a:rPr i="1" lang="vi" sz="1600">
                <a:highlight>
                  <a:srgbClr val="FFFFFF"/>
                </a:highlight>
                <a:latin typeface="Times New Roman"/>
                <a:ea typeface="Times New Roman"/>
                <a:cs typeface="Times New Roman"/>
                <a:sym typeface="Times New Roman"/>
              </a:rPr>
              <a:t>event, function, useCapture</a:t>
            </a:r>
            <a:r>
              <a:rPr lang="vi" sz="1600">
                <a:highlight>
                  <a:srgbClr val="FFFFFF"/>
                </a:highlight>
                <a:latin typeface="Times New Roman"/>
                <a:ea typeface="Times New Roman"/>
                <a:cs typeface="Times New Roman"/>
                <a:sym typeface="Times New Roman"/>
              </a:rPr>
              <a:t>);</a:t>
            </a:r>
            <a:endParaRPr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vi" sz="1600">
                <a:highlight>
                  <a:srgbClr val="FFFFFF"/>
                </a:highlight>
                <a:latin typeface="Times New Roman"/>
                <a:ea typeface="Times New Roman"/>
                <a:cs typeface="Times New Roman"/>
                <a:sym typeface="Times New Roman"/>
              </a:rPr>
              <a:t>document.getElementById(</a:t>
            </a:r>
            <a:r>
              <a:rPr lang="vi" sz="1600">
                <a:solidFill>
                  <a:srgbClr val="A52A2A"/>
                </a:solidFill>
                <a:highlight>
                  <a:srgbClr val="FFFFFF"/>
                </a:highlight>
                <a:latin typeface="Times New Roman"/>
                <a:ea typeface="Times New Roman"/>
                <a:cs typeface="Times New Roman"/>
                <a:sym typeface="Times New Roman"/>
              </a:rPr>
              <a:t>"myP"</a:t>
            </a:r>
            <a:r>
              <a:rPr lang="vi" sz="1600">
                <a:highlight>
                  <a:srgbClr val="FFFFFF"/>
                </a:highlight>
                <a:latin typeface="Times New Roman"/>
                <a:ea typeface="Times New Roman"/>
                <a:cs typeface="Times New Roman"/>
                <a:sym typeface="Times New Roman"/>
              </a:rPr>
              <a:t>).addEventListener(</a:t>
            </a:r>
            <a:r>
              <a:rPr lang="vi" sz="1600">
                <a:solidFill>
                  <a:srgbClr val="A52A2A"/>
                </a:solidFill>
                <a:highlight>
                  <a:srgbClr val="FFFFFF"/>
                </a:highlight>
                <a:latin typeface="Times New Roman"/>
                <a:ea typeface="Times New Roman"/>
                <a:cs typeface="Times New Roman"/>
                <a:sym typeface="Times New Roman"/>
              </a:rPr>
              <a:t>"click"</a:t>
            </a:r>
            <a:r>
              <a:rPr lang="vi" sz="1600">
                <a:highlight>
                  <a:srgbClr val="FFFFFF"/>
                </a:highlight>
                <a:latin typeface="Times New Roman"/>
                <a:ea typeface="Times New Roman"/>
                <a:cs typeface="Times New Roman"/>
                <a:sym typeface="Times New Roman"/>
              </a:rPr>
              <a:t>, myFunction, </a:t>
            </a:r>
            <a:r>
              <a:rPr lang="vi" sz="1600">
                <a:solidFill>
                  <a:srgbClr val="0000CD"/>
                </a:solidFill>
                <a:highlight>
                  <a:srgbClr val="FFFFFF"/>
                </a:highlight>
                <a:latin typeface="Times New Roman"/>
                <a:ea typeface="Times New Roman"/>
                <a:cs typeface="Times New Roman"/>
                <a:sym typeface="Times New Roman"/>
              </a:rPr>
              <a:t>true</a:t>
            </a:r>
            <a:r>
              <a:rPr lang="vi" sz="1600">
                <a:highlight>
                  <a:srgbClr val="FFFFFF"/>
                </a:highlight>
                <a:latin typeface="Times New Roman"/>
                <a:ea typeface="Times New Roman"/>
                <a:cs typeface="Times New Roman"/>
                <a:sym typeface="Times New Roman"/>
              </a:rPr>
              <a:t>);</a:t>
            </a:r>
            <a:endParaRPr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vi" sz="1600">
                <a:highlight>
                  <a:srgbClr val="FFFFFF"/>
                </a:highlight>
                <a:latin typeface="Times New Roman"/>
                <a:ea typeface="Times New Roman"/>
                <a:cs typeface="Times New Roman"/>
                <a:sym typeface="Times New Roman"/>
              </a:rPr>
              <a:t>document.getElementById(</a:t>
            </a:r>
            <a:r>
              <a:rPr lang="vi" sz="1600">
                <a:solidFill>
                  <a:srgbClr val="A52A2A"/>
                </a:solidFill>
                <a:highlight>
                  <a:srgbClr val="FFFFFF"/>
                </a:highlight>
                <a:latin typeface="Times New Roman"/>
                <a:ea typeface="Times New Roman"/>
                <a:cs typeface="Times New Roman"/>
                <a:sym typeface="Times New Roman"/>
              </a:rPr>
              <a:t>"myDiv"</a:t>
            </a:r>
            <a:r>
              <a:rPr lang="vi" sz="1600">
                <a:highlight>
                  <a:srgbClr val="FFFFFF"/>
                </a:highlight>
                <a:latin typeface="Times New Roman"/>
                <a:ea typeface="Times New Roman"/>
                <a:cs typeface="Times New Roman"/>
                <a:sym typeface="Times New Roman"/>
              </a:rPr>
              <a:t>).addEventListener(</a:t>
            </a:r>
            <a:r>
              <a:rPr lang="vi" sz="1600">
                <a:solidFill>
                  <a:srgbClr val="A52A2A"/>
                </a:solidFill>
                <a:highlight>
                  <a:srgbClr val="FFFFFF"/>
                </a:highlight>
                <a:latin typeface="Times New Roman"/>
                <a:ea typeface="Times New Roman"/>
                <a:cs typeface="Times New Roman"/>
                <a:sym typeface="Times New Roman"/>
              </a:rPr>
              <a:t>"click"</a:t>
            </a:r>
            <a:r>
              <a:rPr lang="vi" sz="1600">
                <a:highlight>
                  <a:srgbClr val="FFFFFF"/>
                </a:highlight>
                <a:latin typeface="Times New Roman"/>
                <a:ea typeface="Times New Roman"/>
                <a:cs typeface="Times New Roman"/>
                <a:sym typeface="Times New Roman"/>
              </a:rPr>
              <a:t>, myFunction, </a:t>
            </a:r>
            <a:r>
              <a:rPr lang="vi" sz="1600">
                <a:solidFill>
                  <a:srgbClr val="0000CD"/>
                </a:solidFill>
                <a:highlight>
                  <a:srgbClr val="FFFFFF"/>
                </a:highlight>
                <a:latin typeface="Times New Roman"/>
                <a:ea typeface="Times New Roman"/>
                <a:cs typeface="Times New Roman"/>
                <a:sym typeface="Times New Roman"/>
              </a:rPr>
              <a:t>true</a:t>
            </a:r>
            <a:r>
              <a:rPr lang="vi" sz="1600">
                <a:highlight>
                  <a:srgbClr val="FFFFFF"/>
                </a:highlight>
                <a:latin typeface="Times New Roman"/>
                <a:ea typeface="Times New Roman"/>
                <a:cs typeface="Times New Roman"/>
                <a:sym typeface="Times New Roman"/>
              </a:rPr>
              <a:t>);</a:t>
            </a:r>
            <a:endParaRPr sz="1600">
              <a:highlight>
                <a:srgbClr val="FFFFFF"/>
              </a:highlight>
              <a:latin typeface="Times New Roman"/>
              <a:ea typeface="Times New Roman"/>
              <a:cs typeface="Times New Roman"/>
              <a:sym typeface="Times New Roman"/>
            </a:endParaRPr>
          </a:p>
        </p:txBody>
      </p:sp>
      <p:sp>
        <p:nvSpPr>
          <p:cNvPr id="399" name="Google Shape;399;p62"/>
          <p:cNvSpPr txBox="1"/>
          <p:nvPr/>
        </p:nvSpPr>
        <p:spPr>
          <a:xfrm>
            <a:off x="417525" y="2571750"/>
            <a:ext cx="7011300" cy="6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None/>
            </a:pPr>
            <a:r>
              <a:rPr lang="vi" sz="2400">
                <a:highlight>
                  <a:srgbClr val="FFFFFF"/>
                </a:highlight>
              </a:rPr>
              <a:t>The removeEventListener() method</a:t>
            </a:r>
            <a:endParaRPr sz="2400">
              <a:highlight>
                <a:srgbClr val="FFFFFF"/>
              </a:highlight>
            </a:endParaRPr>
          </a:p>
        </p:txBody>
      </p:sp>
      <p:sp>
        <p:nvSpPr>
          <p:cNvPr id="400" name="Google Shape;400;p62"/>
          <p:cNvSpPr txBox="1"/>
          <p:nvPr/>
        </p:nvSpPr>
        <p:spPr>
          <a:xfrm>
            <a:off x="508000" y="3403050"/>
            <a:ext cx="7824900" cy="15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vi" sz="1600">
                <a:highlight>
                  <a:srgbClr val="FFFFFF"/>
                </a:highlight>
                <a:latin typeface="Times New Roman"/>
                <a:ea typeface="Times New Roman"/>
                <a:cs typeface="Times New Roman"/>
                <a:sym typeface="Times New Roman"/>
              </a:rPr>
              <a:t>element</a:t>
            </a:r>
            <a:r>
              <a:rPr lang="vi" sz="1600">
                <a:highlight>
                  <a:srgbClr val="FFFFFF"/>
                </a:highlight>
                <a:latin typeface="Times New Roman"/>
                <a:ea typeface="Times New Roman"/>
                <a:cs typeface="Times New Roman"/>
                <a:sym typeface="Times New Roman"/>
              </a:rPr>
              <a:t>.removeEventListener(</a:t>
            </a:r>
            <a:r>
              <a:rPr lang="vi" sz="1600">
                <a:solidFill>
                  <a:srgbClr val="A52A2A"/>
                </a:solidFill>
                <a:highlight>
                  <a:srgbClr val="FFFFFF"/>
                </a:highlight>
                <a:latin typeface="Times New Roman"/>
                <a:ea typeface="Times New Roman"/>
                <a:cs typeface="Times New Roman"/>
                <a:sym typeface="Times New Roman"/>
              </a:rPr>
              <a:t>"mousemove"</a:t>
            </a:r>
            <a:r>
              <a:rPr lang="vi" sz="1600">
                <a:highlight>
                  <a:srgbClr val="FFFFFF"/>
                </a:highlight>
                <a:latin typeface="Times New Roman"/>
                <a:ea typeface="Times New Roman"/>
                <a:cs typeface="Times New Roman"/>
                <a:sym typeface="Times New Roman"/>
              </a:rPr>
              <a:t>, myFunction);</a:t>
            </a:r>
            <a:endParaRPr sz="1600">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030325" y="2252425"/>
            <a:ext cx="514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90C226"/>
                </a:solidFill>
              </a:rPr>
              <a:t>Let’s learn JavaScript together</a:t>
            </a:r>
            <a:endParaRPr b="1">
              <a:solidFill>
                <a:srgbClr val="90C22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JavaScript HTML DOM Animation</a:t>
            </a:r>
            <a:endParaRPr/>
          </a:p>
        </p:txBody>
      </p:sp>
      <p:sp>
        <p:nvSpPr>
          <p:cNvPr id="406" name="Google Shape;406;p63"/>
          <p:cNvSpPr txBox="1"/>
          <p:nvPr/>
        </p:nvSpPr>
        <p:spPr>
          <a:xfrm>
            <a:off x="592525" y="2266950"/>
            <a:ext cx="2320200" cy="27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A52A2A"/>
                </a:solidFill>
                <a:highlight>
                  <a:srgbClr val="FFFFFF"/>
                </a:highlight>
                <a:latin typeface="Consolas"/>
                <a:ea typeface="Consolas"/>
                <a:cs typeface="Consolas"/>
                <a:sym typeface="Consolas"/>
              </a:rPr>
              <a:t>#container </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width</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400px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height</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400px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position</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relative</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background</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yellow</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A52A2A"/>
                </a:solidFill>
                <a:highlight>
                  <a:srgbClr val="FFFFFF"/>
                </a:highlight>
                <a:latin typeface="Consolas"/>
                <a:ea typeface="Consolas"/>
                <a:cs typeface="Consolas"/>
                <a:sym typeface="Consolas"/>
              </a:rPr>
              <a:t>#animate </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width</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50px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height</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50px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position</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absolute</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background</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red</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a:t>
            </a:r>
            <a:endParaRPr i="1">
              <a:highlight>
                <a:srgbClr val="FFFFFF"/>
              </a:highlight>
              <a:latin typeface="Times New Roman"/>
              <a:ea typeface="Times New Roman"/>
              <a:cs typeface="Times New Roman"/>
              <a:sym typeface="Times New Roman"/>
            </a:endParaRPr>
          </a:p>
        </p:txBody>
      </p:sp>
      <p:sp>
        <p:nvSpPr>
          <p:cNvPr id="407" name="Google Shape;407;p63"/>
          <p:cNvSpPr txBox="1"/>
          <p:nvPr/>
        </p:nvSpPr>
        <p:spPr>
          <a:xfrm>
            <a:off x="4199125" y="1258450"/>
            <a:ext cx="4214100" cy="3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0000CD"/>
                </a:solidFill>
                <a:highlight>
                  <a:srgbClr val="FFFFFF"/>
                </a:highlight>
                <a:latin typeface="Consolas"/>
                <a:ea typeface="Consolas"/>
                <a:cs typeface="Consolas"/>
                <a:sym typeface="Consolas"/>
              </a:rPr>
              <a:t>function</a:t>
            </a:r>
            <a:r>
              <a:rPr lang="vi">
                <a:highlight>
                  <a:srgbClr val="FFFFFF"/>
                </a:highlight>
                <a:latin typeface="Consolas"/>
                <a:ea typeface="Consolas"/>
                <a:cs typeface="Consolas"/>
                <a:sym typeface="Consolas"/>
              </a:rPr>
              <a:t> myMove()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var</a:t>
            </a:r>
            <a:r>
              <a:rPr lang="vi">
                <a:highlight>
                  <a:srgbClr val="FFFFFF"/>
                </a:highlight>
                <a:latin typeface="Consolas"/>
                <a:ea typeface="Consolas"/>
                <a:cs typeface="Consolas"/>
                <a:sym typeface="Consolas"/>
              </a:rPr>
              <a:t> elem = document.getElementById(</a:t>
            </a:r>
            <a:r>
              <a:rPr lang="vi">
                <a:solidFill>
                  <a:srgbClr val="A52A2A"/>
                </a:solidFill>
                <a:highlight>
                  <a:srgbClr val="FFFFFF"/>
                </a:highlight>
                <a:latin typeface="Consolas"/>
                <a:ea typeface="Consolas"/>
                <a:cs typeface="Consolas"/>
                <a:sym typeface="Consolas"/>
              </a:rPr>
              <a:t>"animate"</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var</a:t>
            </a:r>
            <a:r>
              <a:rPr lang="vi">
                <a:highlight>
                  <a:srgbClr val="FFFFFF"/>
                </a:highlight>
                <a:latin typeface="Consolas"/>
                <a:ea typeface="Consolas"/>
                <a:cs typeface="Consolas"/>
                <a:sym typeface="Consolas"/>
              </a:rPr>
              <a:t> pos = </a:t>
            </a:r>
            <a:r>
              <a:rPr lang="vi">
                <a:solidFill>
                  <a:srgbClr val="FF0000"/>
                </a:solidFill>
                <a:highlight>
                  <a:srgbClr val="FFFFFF"/>
                </a:highlight>
                <a:latin typeface="Consolas"/>
                <a:ea typeface="Consolas"/>
                <a:cs typeface="Consolas"/>
                <a:sym typeface="Consolas"/>
              </a:rPr>
              <a:t>0</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var</a:t>
            </a:r>
            <a:r>
              <a:rPr lang="vi">
                <a:highlight>
                  <a:srgbClr val="FFFFFF"/>
                </a:highlight>
                <a:latin typeface="Consolas"/>
                <a:ea typeface="Consolas"/>
                <a:cs typeface="Consolas"/>
                <a:sym typeface="Consolas"/>
              </a:rPr>
              <a:t> id = setInterval(frame, </a:t>
            </a:r>
            <a:r>
              <a:rPr lang="vi">
                <a:solidFill>
                  <a:srgbClr val="FF0000"/>
                </a:solidFill>
                <a:highlight>
                  <a:srgbClr val="FFFFFF"/>
                </a:highlight>
                <a:latin typeface="Consolas"/>
                <a:ea typeface="Consolas"/>
                <a:cs typeface="Consolas"/>
                <a:sym typeface="Consolas"/>
              </a:rPr>
              <a:t>5</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function</a:t>
            </a:r>
            <a:r>
              <a:rPr lang="vi">
                <a:highlight>
                  <a:srgbClr val="FFFFFF"/>
                </a:highlight>
                <a:latin typeface="Consolas"/>
                <a:ea typeface="Consolas"/>
                <a:cs typeface="Consolas"/>
                <a:sym typeface="Consolas"/>
              </a:rPr>
              <a:t> frame()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if</a:t>
            </a:r>
            <a:r>
              <a:rPr lang="vi">
                <a:highlight>
                  <a:srgbClr val="FFFFFF"/>
                </a:highlight>
                <a:latin typeface="Consolas"/>
                <a:ea typeface="Consolas"/>
                <a:cs typeface="Consolas"/>
                <a:sym typeface="Consolas"/>
              </a:rPr>
              <a:t> (pos == </a:t>
            </a:r>
            <a:r>
              <a:rPr lang="vi">
                <a:solidFill>
                  <a:srgbClr val="FF0000"/>
                </a:solidFill>
                <a:highlight>
                  <a:srgbClr val="FFFFFF"/>
                </a:highlight>
                <a:latin typeface="Consolas"/>
                <a:ea typeface="Consolas"/>
                <a:cs typeface="Consolas"/>
                <a:sym typeface="Consolas"/>
              </a:rPr>
              <a:t>350</a:t>
            </a: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clearInterval(id);</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 </a:t>
            </a:r>
            <a:r>
              <a:rPr lang="vi">
                <a:solidFill>
                  <a:srgbClr val="0000CD"/>
                </a:solidFill>
                <a:highlight>
                  <a:srgbClr val="FFFFFF"/>
                </a:highlight>
                <a:latin typeface="Consolas"/>
                <a:ea typeface="Consolas"/>
                <a:cs typeface="Consolas"/>
                <a:sym typeface="Consolas"/>
              </a:rPr>
              <a:t>else</a:t>
            </a: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pos++;</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elem.style.top = pos + </a:t>
            </a:r>
            <a:r>
              <a:rPr lang="vi">
                <a:solidFill>
                  <a:srgbClr val="A52A2A"/>
                </a:solidFill>
                <a:highlight>
                  <a:srgbClr val="FFFFFF"/>
                </a:highlight>
                <a:latin typeface="Consolas"/>
                <a:ea typeface="Consolas"/>
                <a:cs typeface="Consolas"/>
                <a:sym typeface="Consolas"/>
              </a:rPr>
              <a:t>'px'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elem.style.left = pos + </a:t>
            </a:r>
            <a:r>
              <a:rPr lang="vi">
                <a:solidFill>
                  <a:srgbClr val="A52A2A"/>
                </a:solidFill>
                <a:highlight>
                  <a:srgbClr val="FFFFFF"/>
                </a:highlight>
                <a:latin typeface="Consolas"/>
                <a:ea typeface="Consolas"/>
                <a:cs typeface="Consolas"/>
                <a:sym typeface="Consolas"/>
              </a:rPr>
              <a:t>'px'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a:t>
            </a:r>
            <a:endParaRPr/>
          </a:p>
        </p:txBody>
      </p:sp>
      <p:sp>
        <p:nvSpPr>
          <p:cNvPr id="408" name="Google Shape;408;p63"/>
          <p:cNvSpPr txBox="1"/>
          <p:nvPr/>
        </p:nvSpPr>
        <p:spPr>
          <a:xfrm>
            <a:off x="592525" y="1007275"/>
            <a:ext cx="3606600" cy="8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FF0000"/>
                </a:solidFill>
                <a:latin typeface="Consolas"/>
                <a:ea typeface="Consolas"/>
                <a:cs typeface="Consolas"/>
                <a:sym typeface="Consolas"/>
              </a:rPr>
              <a:t> id </a:t>
            </a:r>
            <a:r>
              <a:rPr lang="vi">
                <a:solidFill>
                  <a:srgbClr val="0000CD"/>
                </a:solidFill>
                <a:latin typeface="Consolas"/>
                <a:ea typeface="Consolas"/>
                <a:cs typeface="Consolas"/>
                <a:sym typeface="Consolas"/>
              </a:rPr>
              <a:t>="container"&gt;</a:t>
            </a:r>
            <a:endParaRPr>
              <a:solidFill>
                <a:srgbClr val="0000CD"/>
              </a:solidFill>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FF0000"/>
                </a:solidFill>
                <a:latin typeface="Consolas"/>
                <a:ea typeface="Consolas"/>
                <a:cs typeface="Consolas"/>
                <a:sym typeface="Consolas"/>
              </a:rPr>
              <a:t> id </a:t>
            </a:r>
            <a:r>
              <a:rPr lang="vi">
                <a:solidFill>
                  <a:srgbClr val="0000CD"/>
                </a:solidFill>
                <a:latin typeface="Consolas"/>
                <a:ea typeface="Consolas"/>
                <a:cs typeface="Consolas"/>
                <a:sym typeface="Consolas"/>
              </a:rPr>
              <a:t>="animate"&gt;</a:t>
            </a:r>
            <a:r>
              <a:rPr lang="vi">
                <a:highlight>
                  <a:srgbClr val="FFFFFF"/>
                </a:highlight>
                <a:latin typeface="Consolas"/>
                <a:ea typeface="Consolas"/>
                <a:cs typeface="Consolas"/>
                <a:sym typeface="Consolas"/>
              </a:rPr>
              <a:t>My animation will go here</a:t>
            </a: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0000CD"/>
                </a:solidFill>
                <a:latin typeface="Consolas"/>
                <a:ea typeface="Consolas"/>
                <a:cs typeface="Consolas"/>
                <a:sym typeface="Consolas"/>
              </a:rPr>
              <a:t>&gt;</a:t>
            </a:r>
            <a:endParaRPr>
              <a:solidFill>
                <a:srgbClr val="0000CD"/>
              </a:solidFill>
              <a:latin typeface="Consolas"/>
              <a:ea typeface="Consolas"/>
              <a:cs typeface="Consolas"/>
              <a:sym typeface="Consolas"/>
            </a:endParaRPr>
          </a:p>
          <a:p>
            <a:pPr indent="0" lvl="0" marL="0" rtl="0" algn="l">
              <a:spcBef>
                <a:spcPts val="0"/>
              </a:spcBef>
              <a:spcAft>
                <a:spcPts val="0"/>
              </a:spcAft>
              <a:buNone/>
            </a:pP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0000CD"/>
                </a:solidFill>
                <a:latin typeface="Consolas"/>
                <a:ea typeface="Consolas"/>
                <a:cs typeface="Consolas"/>
                <a:sym typeface="Consolas"/>
              </a:rPr>
              <a:t>&gt;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4"/>
          <p:cNvSpPr txBox="1"/>
          <p:nvPr>
            <p:ph type="title"/>
          </p:nvPr>
        </p:nvSpPr>
        <p:spPr>
          <a:xfrm>
            <a:off x="2882275" y="445025"/>
            <a:ext cx="228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EXTEND</a:t>
            </a:r>
            <a:endParaRPr/>
          </a:p>
        </p:txBody>
      </p:sp>
      <p:sp>
        <p:nvSpPr>
          <p:cNvPr id="414" name="Google Shape;414;p64"/>
          <p:cNvSpPr txBox="1"/>
          <p:nvPr>
            <p:ph idx="1" type="body"/>
          </p:nvPr>
        </p:nvSpPr>
        <p:spPr>
          <a:xfrm>
            <a:off x="311700" y="1152475"/>
            <a:ext cx="4919400" cy="3416400"/>
          </a:xfrm>
          <a:prstGeom prst="rect">
            <a:avLst/>
          </a:prstGeom>
        </p:spPr>
        <p:txBody>
          <a:bodyPr anchorCtr="0" anchor="t" bIns="91425" lIns="91425" spcFirstLastPara="1" rIns="91425" wrap="square" tIns="91425">
            <a:noAutofit/>
          </a:bodyPr>
          <a:lstStyle/>
          <a:p>
            <a:pPr indent="0" lvl="0" marL="0" rtl="0" algn="l">
              <a:lnSpc>
                <a:spcPct val="91764"/>
              </a:lnSpc>
              <a:spcBef>
                <a:spcPts val="3000"/>
              </a:spcBef>
              <a:spcAft>
                <a:spcPts val="0"/>
              </a:spcAft>
              <a:buNone/>
            </a:pPr>
            <a:r>
              <a:rPr b="1" lang="vi" sz="1200">
                <a:solidFill>
                  <a:srgbClr val="315062"/>
                </a:solidFill>
                <a:highlight>
                  <a:srgbClr val="FFFFFF"/>
                </a:highlight>
                <a:latin typeface="Times New Roman"/>
                <a:ea typeface="Times New Roman"/>
                <a:cs typeface="Times New Roman"/>
                <a:sym typeface="Times New Roman"/>
              </a:rPr>
              <a:t>1. Thuật toán kiểm tra số nguyên tố: isPrimeNumber(3) = true</a:t>
            </a:r>
            <a:endParaRPr b="1" sz="1200">
              <a:solidFill>
                <a:srgbClr val="315062"/>
              </a:solidFill>
              <a:highlight>
                <a:srgbClr val="FFFFFF"/>
              </a:highlight>
              <a:latin typeface="Times New Roman"/>
              <a:ea typeface="Times New Roman"/>
              <a:cs typeface="Times New Roman"/>
              <a:sym typeface="Times New Roman"/>
            </a:endParaRPr>
          </a:p>
          <a:p>
            <a:pPr indent="0" lvl="0" marL="0" rtl="0" algn="l">
              <a:lnSpc>
                <a:spcPct val="91764"/>
              </a:lnSpc>
              <a:spcBef>
                <a:spcPts val="3000"/>
              </a:spcBef>
              <a:spcAft>
                <a:spcPts val="0"/>
              </a:spcAft>
              <a:buNone/>
            </a:pPr>
            <a:r>
              <a:rPr b="1" lang="vi" sz="1200">
                <a:solidFill>
                  <a:srgbClr val="315062"/>
                </a:solidFill>
                <a:highlight>
                  <a:srgbClr val="FFFFFF"/>
                </a:highlight>
                <a:latin typeface="Times New Roman"/>
                <a:ea typeface="Times New Roman"/>
                <a:cs typeface="Times New Roman"/>
                <a:sym typeface="Times New Roman"/>
              </a:rPr>
              <a:t>2. Bài tập vòng lặp for trong javascript</a:t>
            </a:r>
            <a:endParaRPr b="1" sz="1200">
              <a:solidFill>
                <a:srgbClr val="315062"/>
              </a:solidFill>
              <a:highlight>
                <a:srgbClr val="FFFFFF"/>
              </a:highlight>
              <a:latin typeface="Times New Roman"/>
              <a:ea typeface="Times New Roman"/>
              <a:cs typeface="Times New Roman"/>
              <a:sym typeface="Times New Roman"/>
            </a:endParaRPr>
          </a:p>
          <a:p>
            <a:pPr indent="-304800" lvl="0" marL="457200" rtl="0" algn="l">
              <a:lnSpc>
                <a:spcPct val="91764"/>
              </a:lnSpc>
              <a:spcBef>
                <a:spcPts val="3000"/>
              </a:spcBef>
              <a:spcAft>
                <a:spcPts val="0"/>
              </a:spcAft>
              <a:buClr>
                <a:srgbClr val="315062"/>
              </a:buClr>
              <a:buSzPts val="1200"/>
              <a:buFont typeface="Times New Roman"/>
              <a:buChar char="●"/>
            </a:pPr>
            <a:r>
              <a:rPr lang="vi" sz="1200">
                <a:solidFill>
                  <a:srgbClr val="315062"/>
                </a:solidFill>
                <a:highlight>
                  <a:srgbClr val="FFFFFF"/>
                </a:highlight>
                <a:latin typeface="Times New Roman"/>
                <a:ea typeface="Times New Roman"/>
                <a:cs typeface="Times New Roman"/>
                <a:sym typeface="Times New Roman"/>
              </a:rPr>
              <a:t>Xây dựng chương trình có một ô Input, một button. Khi click vào button thì in các số từ 1 tới giá trị của ô input</a:t>
            </a:r>
            <a:br>
              <a:rPr lang="vi" sz="1200">
                <a:solidFill>
                  <a:srgbClr val="315062"/>
                </a:solidFill>
                <a:highlight>
                  <a:srgbClr val="FFFFFF"/>
                </a:highlight>
                <a:latin typeface="Times New Roman"/>
                <a:ea typeface="Times New Roman"/>
                <a:cs typeface="Times New Roman"/>
                <a:sym typeface="Times New Roman"/>
              </a:rPr>
            </a:br>
            <a:endParaRPr sz="1200">
              <a:solidFill>
                <a:srgbClr val="315062"/>
              </a:solidFill>
              <a:highlight>
                <a:srgbClr val="FFFFFF"/>
              </a:highlight>
              <a:latin typeface="Times New Roman"/>
              <a:ea typeface="Times New Roman"/>
              <a:cs typeface="Times New Roman"/>
              <a:sym typeface="Times New Roman"/>
            </a:endParaRPr>
          </a:p>
          <a:p>
            <a:pPr indent="-304800" lvl="0" marL="457200" rtl="0" algn="l">
              <a:lnSpc>
                <a:spcPct val="91764"/>
              </a:lnSpc>
              <a:spcBef>
                <a:spcPts val="0"/>
              </a:spcBef>
              <a:spcAft>
                <a:spcPts val="0"/>
              </a:spcAft>
              <a:buClr>
                <a:srgbClr val="315062"/>
              </a:buClr>
              <a:buSzPts val="1200"/>
              <a:buFont typeface="Times New Roman"/>
              <a:buChar char="●"/>
            </a:pPr>
            <a:r>
              <a:rPr lang="vi" sz="1200">
                <a:solidFill>
                  <a:srgbClr val="315062"/>
                </a:solidFill>
                <a:highlight>
                  <a:srgbClr val="FFFFFF"/>
                </a:highlight>
                <a:latin typeface="Times New Roman"/>
                <a:ea typeface="Times New Roman"/>
                <a:cs typeface="Times New Roman"/>
                <a:sym typeface="Times New Roman"/>
              </a:rPr>
              <a:t>Viết chương trình có một ô input, một button. Khi click vào button thì in ra các số nguyên tố từ 1 tới giá trị của ô input</a:t>
            </a:r>
            <a:endParaRPr sz="1200">
              <a:solidFill>
                <a:srgbClr val="315062"/>
              </a:solidFill>
              <a:highlight>
                <a:srgbClr val="FFFFFF"/>
              </a:highlight>
              <a:latin typeface="Times New Roman"/>
              <a:ea typeface="Times New Roman"/>
              <a:cs typeface="Times New Roman"/>
              <a:sym typeface="Times New Roman"/>
            </a:endParaRPr>
          </a:p>
          <a:p>
            <a:pPr indent="0" lvl="0" marL="0" rtl="0" algn="l">
              <a:lnSpc>
                <a:spcPct val="91764"/>
              </a:lnSpc>
              <a:spcBef>
                <a:spcPts val="3000"/>
              </a:spcBef>
              <a:spcAft>
                <a:spcPts val="0"/>
              </a:spcAft>
              <a:buNone/>
            </a:pPr>
            <a:r>
              <a:t/>
            </a:r>
            <a:endParaRPr b="1" sz="1200">
              <a:solidFill>
                <a:srgbClr val="315062"/>
              </a:solidFill>
              <a:highlight>
                <a:srgbClr val="FFFFFF"/>
              </a:highlight>
              <a:latin typeface="Times New Roman"/>
              <a:ea typeface="Times New Roman"/>
              <a:cs typeface="Times New Roman"/>
              <a:sym typeface="Times New Roman"/>
            </a:endParaRPr>
          </a:p>
          <a:p>
            <a:pPr indent="0" lvl="0" marL="0" rtl="0" algn="l">
              <a:lnSpc>
                <a:spcPct val="91764"/>
              </a:lnSpc>
              <a:spcBef>
                <a:spcPts val="3000"/>
              </a:spcBef>
              <a:spcAft>
                <a:spcPts val="1500"/>
              </a:spcAft>
              <a:buNone/>
            </a:pPr>
            <a:r>
              <a:t/>
            </a:r>
            <a:endParaRPr b="1" sz="1200">
              <a:solidFill>
                <a:srgbClr val="315062"/>
              </a:solidFill>
              <a:highlight>
                <a:srgbClr val="FFFFFF"/>
              </a:highlight>
              <a:latin typeface="Times New Roman"/>
              <a:ea typeface="Times New Roman"/>
              <a:cs typeface="Times New Roman"/>
              <a:sym typeface="Times New Roman"/>
            </a:endParaRPr>
          </a:p>
        </p:txBody>
      </p:sp>
      <p:pic>
        <p:nvPicPr>
          <p:cNvPr id="415" name="Google Shape;415;p64"/>
          <p:cNvPicPr preferRelativeResize="0"/>
          <p:nvPr/>
        </p:nvPicPr>
        <p:blipFill>
          <a:blip r:embed="rId3">
            <a:alphaModFix/>
          </a:blip>
          <a:stretch>
            <a:fillRect/>
          </a:stretch>
        </p:blipFill>
        <p:spPr>
          <a:xfrm>
            <a:off x="5231100" y="2165050"/>
            <a:ext cx="4457700" cy="1200150"/>
          </a:xfrm>
          <a:prstGeom prst="rect">
            <a:avLst/>
          </a:prstGeom>
          <a:noFill/>
          <a:ln>
            <a:noFill/>
          </a:ln>
        </p:spPr>
      </p:pic>
      <p:pic>
        <p:nvPicPr>
          <p:cNvPr id="416" name="Google Shape;416;p64"/>
          <p:cNvPicPr preferRelativeResize="0"/>
          <p:nvPr/>
        </p:nvPicPr>
        <p:blipFill>
          <a:blip r:embed="rId4">
            <a:alphaModFix/>
          </a:blip>
          <a:stretch>
            <a:fillRect/>
          </a:stretch>
        </p:blipFill>
        <p:spPr>
          <a:xfrm>
            <a:off x="5286825" y="3592025"/>
            <a:ext cx="3267075"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Kiểu dữ liệu (data types)</a:t>
            </a:r>
            <a:endParaRPr>
              <a:solidFill>
                <a:srgbClr val="90C226"/>
              </a:solidFill>
              <a:latin typeface="Arial"/>
              <a:ea typeface="Arial"/>
              <a:cs typeface="Arial"/>
              <a:sym typeface="Arial"/>
            </a:endParaRPr>
          </a:p>
        </p:txBody>
      </p:sp>
      <p:sp>
        <p:nvSpPr>
          <p:cNvPr id="102" name="Google Shape;102;p19"/>
          <p:cNvSpPr txBox="1"/>
          <p:nvPr>
            <p:ph idx="1" type="body"/>
          </p:nvPr>
        </p:nvSpPr>
        <p:spPr>
          <a:xfrm>
            <a:off x="311700" y="1152475"/>
            <a:ext cx="8660100" cy="3416400"/>
          </a:xfrm>
          <a:prstGeom prst="rect">
            <a:avLst/>
          </a:prstGeom>
        </p:spPr>
        <p:txBody>
          <a:bodyPr anchorCtr="0" anchor="t" bIns="91425" lIns="91425" spcFirstLastPara="1" rIns="91425" wrap="square" tIns="91425">
            <a:noAutofit/>
          </a:bodyPr>
          <a:lstStyle/>
          <a:p>
            <a:pPr indent="-346506" lvl="0" marL="342900" rtl="0" algn="l">
              <a:lnSpc>
                <a:spcPct val="100000"/>
              </a:lnSpc>
              <a:spcBef>
                <a:spcPts val="0"/>
              </a:spcBef>
              <a:spcAft>
                <a:spcPts val="0"/>
              </a:spcAft>
              <a:buClr>
                <a:srgbClr val="90C226"/>
              </a:buClr>
              <a:buSzPts val="1400"/>
              <a:buFont typeface="Noto Sans Symbols"/>
              <a:buChar char="❖"/>
            </a:pPr>
            <a:r>
              <a:rPr b="1" lang="vi" sz="1400">
                <a:solidFill>
                  <a:srgbClr val="3F3F3F"/>
                </a:solidFill>
                <a:latin typeface="Times New Roman"/>
                <a:ea typeface="Times New Roman"/>
                <a:cs typeface="Times New Roman"/>
                <a:sym typeface="Times New Roman"/>
              </a:rPr>
              <a:t>JS </a:t>
            </a:r>
            <a:r>
              <a:rPr lang="vi" sz="1400">
                <a:solidFill>
                  <a:srgbClr val="3F3F3F"/>
                </a:solidFill>
                <a:latin typeface="Times New Roman"/>
                <a:ea typeface="Times New Roman"/>
                <a:cs typeface="Times New Roman"/>
                <a:sym typeface="Times New Roman"/>
              </a:rPr>
              <a:t>không quy định kiểu dữ liệu cho biến khi khai báo biến, mà kiểu dữ liệu của biến sẽ được tự động xác định khi gán dữ liệu cho biến.</a:t>
            </a:r>
            <a:endParaRPr sz="1400">
              <a:solidFill>
                <a:srgbClr val="3F3F3F"/>
              </a:solidFill>
              <a:latin typeface="Trebuchet MS"/>
              <a:ea typeface="Trebuchet MS"/>
              <a:cs typeface="Trebuchet MS"/>
              <a:sym typeface="Trebuchet MS"/>
            </a:endParaRPr>
          </a:p>
          <a:p>
            <a:pPr indent="-346506" lvl="0" marL="342900" rtl="0" algn="l">
              <a:lnSpc>
                <a:spcPct val="150000"/>
              </a:lnSpc>
              <a:spcBef>
                <a:spcPts val="0"/>
              </a:spcBef>
              <a:spcAft>
                <a:spcPts val="0"/>
              </a:spcAft>
              <a:buClr>
                <a:srgbClr val="90C226"/>
              </a:buClr>
              <a:buSzPts val="1400"/>
              <a:buFont typeface="Noto Sans Symbols"/>
              <a:buChar char="❖"/>
            </a:pPr>
            <a:r>
              <a:rPr b="1" lang="vi" sz="1400">
                <a:solidFill>
                  <a:srgbClr val="3F3F3F"/>
                </a:solidFill>
                <a:latin typeface="Times New Roman"/>
                <a:ea typeface="Times New Roman"/>
                <a:cs typeface="Times New Roman"/>
                <a:sym typeface="Times New Roman"/>
              </a:rPr>
              <a:t>Các kiểu dữ liệu của JS:</a:t>
            </a:r>
            <a:endParaRPr sz="1400">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Number: số nguyên, số thực, NAN (not </a:t>
            </a:r>
            <a:r>
              <a:rPr lang="vi">
                <a:solidFill>
                  <a:srgbClr val="3F3F3F"/>
                </a:solidFill>
                <a:latin typeface="Times New Roman"/>
                <a:ea typeface="Times New Roman"/>
                <a:cs typeface="Times New Roman"/>
                <a:sym typeface="Times New Roman"/>
              </a:rPr>
              <a:t>a number)</a:t>
            </a:r>
            <a:endParaRPr>
              <a:solidFill>
                <a:srgbClr val="3F3F3F"/>
              </a:solidFill>
              <a:latin typeface="Trebuchet MS"/>
              <a:ea typeface="Trebuchet MS"/>
              <a:cs typeface="Trebuchet MS"/>
              <a:sym typeface="Trebuchet MS"/>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BigInt (số nguyên &lt;= 2^53 nên cần BigInt) //</a:t>
            </a:r>
            <a:r>
              <a:rPr lang="vi" sz="1000">
                <a:solidFill>
                  <a:srgbClr val="3F3F3F"/>
                </a:solidFill>
                <a:latin typeface="Times New Roman"/>
                <a:ea typeface="Times New Roman"/>
                <a:cs typeface="Times New Roman"/>
                <a:sym typeface="Times New Roman"/>
              </a:rPr>
              <a:t>const bigInt</a:t>
            </a:r>
            <a:r>
              <a:rPr lang="vi" sz="1000">
                <a:solidFill>
                  <a:srgbClr val="3F3F3F"/>
                </a:solidFill>
                <a:latin typeface="Times New Roman"/>
                <a:ea typeface="Times New Roman"/>
                <a:cs typeface="Times New Roman"/>
                <a:sym typeface="Times New Roman"/>
              </a:rPr>
              <a:t> = </a:t>
            </a:r>
            <a:r>
              <a:rPr lang="vi" sz="1000">
                <a:solidFill>
                  <a:srgbClr val="3F3F3F"/>
                </a:solidFill>
                <a:latin typeface="Times New Roman"/>
                <a:ea typeface="Times New Roman"/>
                <a:cs typeface="Times New Roman"/>
                <a:sym typeface="Times New Roman"/>
              </a:rPr>
              <a:t>1234567890123456789012345678901234567890n</a:t>
            </a:r>
            <a:endParaRPr sz="1000">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Boolean: true/false</a:t>
            </a:r>
            <a:endParaRPr>
              <a:solidFill>
                <a:srgbClr val="3F3F3F"/>
              </a:solidFill>
              <a:latin typeface="Trebuchet MS"/>
              <a:ea typeface="Trebuchet MS"/>
              <a:cs typeface="Trebuchet MS"/>
              <a:sym typeface="Trebuchet MS"/>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String</a:t>
            </a:r>
            <a:endParaRPr>
              <a:solidFill>
                <a:srgbClr val="3F3F3F"/>
              </a:solidFill>
              <a:latin typeface="Trebuchet MS"/>
              <a:ea typeface="Trebuchet MS"/>
              <a:cs typeface="Trebuchet MS"/>
              <a:sym typeface="Trebuchet MS"/>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Symbol</a:t>
            </a:r>
            <a:endParaRPr>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Object // array also a object, new Date(), exception: typeof(null) is ‘object’ is a bug =))</a:t>
            </a:r>
            <a:endParaRPr>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Function // typeof function() {} === 'function'</a:t>
            </a:r>
            <a:endParaRPr>
              <a:solidFill>
                <a:srgbClr val="3F3F3F"/>
              </a:solidFill>
              <a:latin typeface="Times New Roman"/>
              <a:ea typeface="Times New Roman"/>
              <a:cs typeface="Times New Roman"/>
              <a:sym typeface="Times New Roman"/>
            </a:endParaRPr>
          </a:p>
          <a:p>
            <a:pPr indent="-283210" lvl="1" marL="742950" rtl="0" algn="l">
              <a:lnSpc>
                <a:spcPct val="150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Undefined // value is not assigned</a:t>
            </a:r>
            <a:endParaRPr>
              <a:solidFill>
                <a:srgbClr val="3F3F3F"/>
              </a:solidFill>
              <a:latin typeface="Times New Roman"/>
              <a:ea typeface="Times New Roman"/>
              <a:cs typeface="Times New Roman"/>
              <a:sym typeface="Times New Roman"/>
            </a:endParaRPr>
          </a:p>
          <a:p>
            <a:pPr indent="-340360" lvl="0" marL="342900" rtl="0" algn="l">
              <a:lnSpc>
                <a:spcPct val="15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Toán tử </a:t>
            </a:r>
            <a:r>
              <a:rPr b="1" lang="vi" sz="1400">
                <a:solidFill>
                  <a:srgbClr val="3F3F3F"/>
                </a:solidFill>
                <a:latin typeface="Times New Roman"/>
                <a:ea typeface="Times New Roman"/>
                <a:cs typeface="Times New Roman"/>
                <a:sym typeface="Times New Roman"/>
              </a:rPr>
              <a:t>typeof(bien)</a:t>
            </a:r>
            <a:r>
              <a:rPr lang="vi" sz="1400">
                <a:solidFill>
                  <a:srgbClr val="3F3F3F"/>
                </a:solidFill>
                <a:latin typeface="Times New Roman"/>
                <a:ea typeface="Times New Roman"/>
                <a:cs typeface="Times New Roman"/>
                <a:sym typeface="Times New Roman"/>
              </a:rPr>
              <a:t> return data type: number, string, boolean, object(null), function, undefined.</a:t>
            </a:r>
            <a:endParaRPr b="1" sz="1400">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Khai báo biến và cách đặt tên</a:t>
            </a:r>
            <a:endParaRPr>
              <a:solidFill>
                <a:srgbClr val="90C226"/>
              </a:solidFill>
              <a:latin typeface="Arial"/>
              <a:ea typeface="Arial"/>
              <a:cs typeface="Arial"/>
              <a:sym typeface="Arial"/>
            </a:endParaRPr>
          </a:p>
        </p:txBody>
      </p:sp>
      <p:sp>
        <p:nvSpPr>
          <p:cNvPr id="108" name="Google Shape;108;p20"/>
          <p:cNvSpPr txBox="1"/>
          <p:nvPr>
            <p:ph idx="1" type="body"/>
          </p:nvPr>
        </p:nvSpPr>
        <p:spPr>
          <a:xfrm>
            <a:off x="392775" y="1152475"/>
            <a:ext cx="8520600" cy="3657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0C226"/>
              </a:buClr>
              <a:buSzPts val="1400"/>
              <a:buChar char="❖"/>
            </a:pPr>
            <a:r>
              <a:rPr lang="vi" sz="1400">
                <a:solidFill>
                  <a:srgbClr val="3F3F3F"/>
                </a:solidFill>
                <a:latin typeface="Times New Roman"/>
                <a:ea typeface="Times New Roman"/>
                <a:cs typeface="Times New Roman"/>
                <a:sym typeface="Times New Roman"/>
              </a:rPr>
              <a:t>Trong Javascript, biến được khai báo với các từ khóa:  </a:t>
            </a:r>
            <a:r>
              <a:rPr b="1" lang="vi" sz="1400">
                <a:solidFill>
                  <a:srgbClr val="3F3F3F"/>
                </a:solidFill>
                <a:latin typeface="Times New Roman"/>
                <a:ea typeface="Times New Roman"/>
                <a:cs typeface="Times New Roman"/>
                <a:sym typeface="Times New Roman"/>
              </a:rPr>
              <a:t>var </a:t>
            </a:r>
            <a:r>
              <a:rPr lang="vi" sz="1400">
                <a:solidFill>
                  <a:srgbClr val="3F3F3F"/>
                </a:solidFill>
                <a:latin typeface="Times New Roman"/>
                <a:ea typeface="Times New Roman"/>
                <a:cs typeface="Times New Roman"/>
                <a:sym typeface="Times New Roman"/>
              </a:rPr>
              <a:t>hoặc </a:t>
            </a:r>
            <a:r>
              <a:rPr b="1" lang="vi" sz="1400">
                <a:solidFill>
                  <a:srgbClr val="3F3F3F"/>
                </a:solidFill>
                <a:latin typeface="Times New Roman"/>
                <a:ea typeface="Times New Roman"/>
                <a:cs typeface="Times New Roman"/>
                <a:sym typeface="Times New Roman"/>
              </a:rPr>
              <a:t>let </a:t>
            </a:r>
            <a:r>
              <a:rPr lang="vi" sz="1400">
                <a:solidFill>
                  <a:srgbClr val="3F3F3F"/>
                </a:solidFill>
                <a:latin typeface="Times New Roman"/>
                <a:ea typeface="Times New Roman"/>
                <a:cs typeface="Times New Roman"/>
                <a:sym typeface="Times New Roman"/>
              </a:rPr>
              <a:t>hoặc </a:t>
            </a:r>
            <a:r>
              <a:rPr b="1" lang="vi" sz="1400">
                <a:solidFill>
                  <a:srgbClr val="3F3F3F"/>
                </a:solidFill>
                <a:latin typeface="Times New Roman"/>
                <a:ea typeface="Times New Roman"/>
                <a:cs typeface="Times New Roman"/>
                <a:sym typeface="Times New Roman"/>
              </a:rPr>
              <a:t>const</a:t>
            </a:r>
            <a:endParaRPr b="1" sz="1400">
              <a:solidFill>
                <a:srgbClr val="3F3F3F"/>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Trong khi đặt tên biến trong JavaScript, bạn nên nhớ các quy tắc sau:</a:t>
            </a:r>
            <a:endParaRPr sz="1400">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Char char="➢"/>
            </a:pPr>
            <a:r>
              <a:rPr lang="vi">
                <a:solidFill>
                  <a:srgbClr val="3F3F3F"/>
                </a:solidFill>
                <a:latin typeface="Times New Roman"/>
                <a:ea typeface="Times New Roman"/>
                <a:cs typeface="Times New Roman"/>
                <a:sym typeface="Times New Roman"/>
              </a:rPr>
              <a:t>Tên biến </a:t>
            </a:r>
            <a:r>
              <a:rPr b="1" lang="vi">
                <a:solidFill>
                  <a:srgbClr val="3F3F3F"/>
                </a:solidFill>
                <a:latin typeface="Times New Roman"/>
                <a:ea typeface="Times New Roman"/>
                <a:cs typeface="Times New Roman"/>
                <a:sym typeface="Times New Roman"/>
              </a:rPr>
              <a:t>không </a:t>
            </a:r>
            <a:r>
              <a:rPr lang="vi">
                <a:solidFill>
                  <a:srgbClr val="3F3F3F"/>
                </a:solidFill>
                <a:latin typeface="Times New Roman"/>
                <a:ea typeface="Times New Roman"/>
                <a:cs typeface="Times New Roman"/>
                <a:sym typeface="Times New Roman"/>
              </a:rPr>
              <a:t>được trùng với từ khóa như </a:t>
            </a:r>
            <a:r>
              <a:rPr b="1" lang="vi">
                <a:solidFill>
                  <a:srgbClr val="3F3F3F"/>
                </a:solidFill>
                <a:latin typeface="Times New Roman"/>
                <a:ea typeface="Times New Roman"/>
                <a:cs typeface="Times New Roman"/>
                <a:sym typeface="Times New Roman"/>
              </a:rPr>
              <a:t>var</a:t>
            </a:r>
            <a:r>
              <a:rPr lang="vi">
                <a:solidFill>
                  <a:srgbClr val="3F3F3F"/>
                </a:solidFill>
                <a:latin typeface="Times New Roman"/>
                <a:ea typeface="Times New Roman"/>
                <a:cs typeface="Times New Roman"/>
                <a:sym typeface="Times New Roman"/>
              </a:rPr>
              <a:t>, </a:t>
            </a:r>
            <a:r>
              <a:rPr b="1" lang="vi">
                <a:solidFill>
                  <a:srgbClr val="3F3F3F"/>
                </a:solidFill>
                <a:latin typeface="Times New Roman"/>
                <a:ea typeface="Times New Roman"/>
                <a:cs typeface="Times New Roman"/>
                <a:sym typeface="Times New Roman"/>
              </a:rPr>
              <a:t>for</a:t>
            </a:r>
            <a:r>
              <a:rPr lang="vi">
                <a:solidFill>
                  <a:srgbClr val="3F3F3F"/>
                </a:solidFill>
                <a:latin typeface="Times New Roman"/>
                <a:ea typeface="Times New Roman"/>
                <a:cs typeface="Times New Roman"/>
                <a:sym typeface="Times New Roman"/>
              </a:rPr>
              <a:t>, </a:t>
            </a:r>
            <a:r>
              <a:rPr b="1" lang="vi">
                <a:solidFill>
                  <a:srgbClr val="3F3F3F"/>
                </a:solidFill>
                <a:latin typeface="Times New Roman"/>
                <a:ea typeface="Times New Roman"/>
                <a:cs typeface="Times New Roman"/>
                <a:sym typeface="Times New Roman"/>
              </a:rPr>
              <a:t>if</a:t>
            </a: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Tên biến phải bắt đầu bằng </a:t>
            </a:r>
            <a:r>
              <a:rPr b="1" lang="vi">
                <a:solidFill>
                  <a:srgbClr val="3F3F3F"/>
                </a:solidFill>
                <a:latin typeface="Times New Roman"/>
                <a:ea typeface="Times New Roman"/>
                <a:cs typeface="Times New Roman"/>
                <a:sym typeface="Times New Roman"/>
              </a:rPr>
              <a:t>chữ </a:t>
            </a:r>
            <a:r>
              <a:rPr lang="vi">
                <a:solidFill>
                  <a:srgbClr val="3F3F3F"/>
                </a:solidFill>
                <a:latin typeface="Times New Roman"/>
                <a:ea typeface="Times New Roman"/>
                <a:cs typeface="Times New Roman"/>
                <a:sym typeface="Times New Roman"/>
              </a:rPr>
              <a:t>hoặc </a:t>
            </a:r>
            <a:r>
              <a:rPr b="1" lang="vi">
                <a:solidFill>
                  <a:srgbClr val="3F3F3F"/>
                </a:solidFill>
                <a:latin typeface="Times New Roman"/>
                <a:ea typeface="Times New Roman"/>
                <a:cs typeface="Times New Roman"/>
                <a:sym typeface="Times New Roman"/>
              </a:rPr>
              <a:t>ký tự gạch dưới _</a:t>
            </a: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Tên biến </a:t>
            </a:r>
            <a:r>
              <a:rPr b="1" lang="vi">
                <a:solidFill>
                  <a:srgbClr val="3F3F3F"/>
                </a:solidFill>
                <a:latin typeface="Times New Roman"/>
                <a:ea typeface="Times New Roman"/>
                <a:cs typeface="Times New Roman"/>
                <a:sym typeface="Times New Roman"/>
              </a:rPr>
              <a:t>không </a:t>
            </a:r>
            <a:r>
              <a:rPr lang="vi">
                <a:solidFill>
                  <a:srgbClr val="3F3F3F"/>
                </a:solidFill>
                <a:latin typeface="Times New Roman"/>
                <a:ea typeface="Times New Roman"/>
                <a:cs typeface="Times New Roman"/>
                <a:sym typeface="Times New Roman"/>
              </a:rPr>
              <a:t>được bắt đầu bằng </a:t>
            </a:r>
            <a:r>
              <a:rPr b="1" lang="vi">
                <a:solidFill>
                  <a:srgbClr val="3F3F3F"/>
                </a:solidFill>
                <a:latin typeface="Times New Roman"/>
                <a:ea typeface="Times New Roman"/>
                <a:cs typeface="Times New Roman"/>
                <a:sym typeface="Times New Roman"/>
              </a:rPr>
              <a:t>số </a:t>
            </a:r>
            <a:r>
              <a:rPr lang="vi">
                <a:solidFill>
                  <a:srgbClr val="3F3F3F"/>
                </a:solidFill>
                <a:latin typeface="Times New Roman"/>
                <a:ea typeface="Times New Roman"/>
                <a:cs typeface="Times New Roman"/>
                <a:sym typeface="Times New Roman"/>
              </a:rPr>
              <a:t>và </a:t>
            </a:r>
            <a:r>
              <a:rPr b="1" lang="vi">
                <a:solidFill>
                  <a:srgbClr val="3F3F3F"/>
                </a:solidFill>
                <a:latin typeface="Times New Roman"/>
                <a:ea typeface="Times New Roman"/>
                <a:cs typeface="Times New Roman"/>
                <a:sym typeface="Times New Roman"/>
              </a:rPr>
              <a:t>không chứa</a:t>
            </a:r>
            <a:r>
              <a:rPr lang="vi">
                <a:solidFill>
                  <a:srgbClr val="3F3F3F"/>
                </a:solidFill>
                <a:latin typeface="Times New Roman"/>
                <a:ea typeface="Times New Roman"/>
                <a:cs typeface="Times New Roman"/>
                <a:sym typeface="Times New Roman"/>
              </a:rPr>
              <a:t> các kí tự đặc biệt như &amp;, *, (, ).</a:t>
            </a:r>
            <a:endParaRPr>
              <a:solidFill>
                <a:srgbClr val="3F3F3F"/>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90C226"/>
              </a:buClr>
              <a:buSzPts val="1400"/>
              <a:buFont typeface="Times New Roman"/>
              <a:buChar char="❖"/>
            </a:pPr>
            <a:r>
              <a:rPr b="1" lang="vi" sz="1400">
                <a:solidFill>
                  <a:srgbClr val="3F3F3F"/>
                </a:solidFill>
                <a:latin typeface="Times New Roman"/>
                <a:ea typeface="Times New Roman"/>
                <a:cs typeface="Times New Roman"/>
                <a:sym typeface="Times New Roman"/>
              </a:rPr>
              <a:t>Một số lưu ý</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Tên biến JavaScript là case sensitive. Ví dụ: </a:t>
            </a:r>
            <a:r>
              <a:rPr b="1" lang="vi">
                <a:solidFill>
                  <a:srgbClr val="3F3F3F"/>
                </a:solidFill>
                <a:latin typeface="Times New Roman"/>
                <a:ea typeface="Times New Roman"/>
                <a:cs typeface="Times New Roman"/>
                <a:sym typeface="Times New Roman"/>
              </a:rPr>
              <a:t>Name </a:t>
            </a:r>
            <a:r>
              <a:rPr lang="vi">
                <a:solidFill>
                  <a:srgbClr val="3F3F3F"/>
                </a:solidFill>
                <a:latin typeface="Times New Roman"/>
                <a:ea typeface="Times New Roman"/>
                <a:cs typeface="Times New Roman"/>
                <a:sym typeface="Times New Roman"/>
              </a:rPr>
              <a:t>và </a:t>
            </a:r>
            <a:r>
              <a:rPr b="1" lang="vi">
                <a:solidFill>
                  <a:srgbClr val="3F3F3F"/>
                </a:solidFill>
                <a:latin typeface="Times New Roman"/>
                <a:ea typeface="Times New Roman"/>
                <a:cs typeface="Times New Roman"/>
                <a:sym typeface="Times New Roman"/>
              </a:rPr>
              <a:t>name </a:t>
            </a:r>
            <a:r>
              <a:rPr lang="vi">
                <a:solidFill>
                  <a:srgbClr val="3F3F3F"/>
                </a:solidFill>
                <a:latin typeface="Times New Roman"/>
                <a:ea typeface="Times New Roman"/>
                <a:cs typeface="Times New Roman"/>
                <a:sym typeface="Times New Roman"/>
              </a:rPr>
              <a:t>là hai biến khác nhau.\</a:t>
            </a:r>
            <a:endParaRPr>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Từ khoá </a:t>
            </a:r>
            <a:r>
              <a:rPr b="1" lang="vi">
                <a:solidFill>
                  <a:srgbClr val="3F3F3F"/>
                </a:solidFill>
                <a:latin typeface="Times New Roman"/>
                <a:ea typeface="Times New Roman"/>
                <a:cs typeface="Times New Roman"/>
                <a:sym typeface="Times New Roman"/>
              </a:rPr>
              <a:t>var</a:t>
            </a:r>
            <a:r>
              <a:rPr lang="vi">
                <a:solidFill>
                  <a:srgbClr val="3F3F3F"/>
                </a:solidFill>
                <a:latin typeface="Times New Roman"/>
                <a:ea typeface="Times New Roman"/>
                <a:cs typeface="Times New Roman"/>
                <a:sym typeface="Times New Roman"/>
              </a:rPr>
              <a:t> và </a:t>
            </a:r>
            <a:r>
              <a:rPr b="1" lang="vi">
                <a:solidFill>
                  <a:srgbClr val="3F3F3F"/>
                </a:solidFill>
                <a:latin typeface="Times New Roman"/>
                <a:ea typeface="Times New Roman"/>
                <a:cs typeface="Times New Roman"/>
                <a:sym typeface="Times New Roman"/>
              </a:rPr>
              <a:t>let </a:t>
            </a:r>
            <a:r>
              <a:rPr lang="vi">
                <a:solidFill>
                  <a:srgbClr val="3F3F3F"/>
                </a:solidFill>
                <a:latin typeface="Times New Roman"/>
                <a:ea typeface="Times New Roman"/>
                <a:cs typeface="Times New Roman"/>
                <a:sym typeface="Times New Roman"/>
              </a:rPr>
              <a:t>tạo ra 1 biến toàn cục</a:t>
            </a:r>
            <a:endParaRPr>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b="1" lang="vi">
                <a:solidFill>
                  <a:srgbClr val="3F3F3F"/>
                </a:solidFill>
                <a:latin typeface="Times New Roman"/>
                <a:ea typeface="Times New Roman"/>
                <a:cs typeface="Times New Roman"/>
                <a:sym typeface="Times New Roman"/>
              </a:rPr>
              <a:t>var </a:t>
            </a:r>
            <a:r>
              <a:rPr lang="vi">
                <a:solidFill>
                  <a:srgbClr val="3F3F3F"/>
                </a:solidFill>
                <a:latin typeface="Times New Roman"/>
                <a:ea typeface="Times New Roman"/>
                <a:cs typeface="Times New Roman"/>
                <a:sym typeface="Times New Roman"/>
              </a:rPr>
              <a:t>có scope trong một function hoặc toàn cục, </a:t>
            </a:r>
            <a:r>
              <a:rPr b="1" lang="vi">
                <a:solidFill>
                  <a:srgbClr val="3F3F3F"/>
                </a:solidFill>
                <a:latin typeface="Times New Roman"/>
                <a:ea typeface="Times New Roman"/>
                <a:cs typeface="Times New Roman"/>
                <a:sym typeface="Times New Roman"/>
              </a:rPr>
              <a:t>let </a:t>
            </a:r>
            <a:r>
              <a:rPr lang="vi">
                <a:solidFill>
                  <a:srgbClr val="3F3F3F"/>
                </a:solidFill>
                <a:latin typeface="Times New Roman"/>
                <a:ea typeface="Times New Roman"/>
                <a:cs typeface="Times New Roman"/>
                <a:sym typeface="Times New Roman"/>
              </a:rPr>
              <a:t>có scope trong một block {}</a:t>
            </a:r>
            <a:endParaRPr>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b="1" lang="vi">
                <a:solidFill>
                  <a:srgbClr val="3F3F3F"/>
                </a:solidFill>
                <a:latin typeface="Times New Roman"/>
                <a:ea typeface="Times New Roman"/>
                <a:cs typeface="Times New Roman"/>
                <a:sym typeface="Times New Roman"/>
              </a:rPr>
              <a:t>const</a:t>
            </a:r>
            <a:r>
              <a:rPr lang="vi">
                <a:solidFill>
                  <a:srgbClr val="3F3F3F"/>
                </a:solidFill>
                <a:latin typeface="Times New Roman"/>
                <a:ea typeface="Times New Roman"/>
                <a:cs typeface="Times New Roman"/>
                <a:sym typeface="Times New Roman"/>
              </a:rPr>
              <a:t> dùng để khai báo hằng số =&gt; giá trị không thay đổi trong suốt thời gian chạy</a:t>
            </a:r>
            <a:endParaRPr>
              <a:solidFill>
                <a:srgbClr val="3F3F3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0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Các lệnh và biểu thức cơ bản</a:t>
            </a:r>
            <a:endParaRPr>
              <a:solidFill>
                <a:srgbClr val="90C226"/>
              </a:solidFill>
              <a:latin typeface="Arial"/>
              <a:ea typeface="Arial"/>
              <a:cs typeface="Arial"/>
              <a:sym typeface="Arial"/>
            </a:endParaRPr>
          </a:p>
        </p:txBody>
      </p:sp>
      <p:sp>
        <p:nvSpPr>
          <p:cNvPr id="114" name="Google Shape;114;p21"/>
          <p:cNvSpPr txBox="1"/>
          <p:nvPr>
            <p:ph idx="1" type="body"/>
          </p:nvPr>
        </p:nvSpPr>
        <p:spPr>
          <a:xfrm>
            <a:off x="311700" y="1151800"/>
            <a:ext cx="8520600" cy="3195000"/>
          </a:xfrm>
          <a:prstGeom prst="rect">
            <a:avLst/>
          </a:prstGeom>
        </p:spPr>
        <p:txBody>
          <a:bodyPr anchorCtr="0" anchor="t" bIns="91425" lIns="91425" spcFirstLastPara="1" rIns="91425" wrap="square" tIns="91425">
            <a:noAutofit/>
          </a:bodyPr>
          <a:lstStyle/>
          <a:p>
            <a:pPr indent="-340360" lvl="0" marL="342900" rtl="0" algn="l">
              <a:lnSpc>
                <a:spcPct val="100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Câu lệnh điều kiện </a:t>
            </a:r>
            <a:r>
              <a:rPr b="1" lang="vi" sz="1400">
                <a:solidFill>
                  <a:srgbClr val="3F3F3F"/>
                </a:solidFill>
                <a:latin typeface="Times New Roman"/>
                <a:ea typeface="Times New Roman"/>
                <a:cs typeface="Times New Roman"/>
                <a:sym typeface="Times New Roman"/>
              </a:rPr>
              <a:t>if ( Condition ) { /</a:t>
            </a:r>
            <a:r>
              <a:rPr b="1" lang="vi" sz="1400">
                <a:solidFill>
                  <a:srgbClr val="3F3F3F"/>
                </a:solidFill>
                <a:latin typeface="Times New Roman"/>
                <a:ea typeface="Times New Roman"/>
                <a:cs typeface="Times New Roman"/>
                <a:sym typeface="Times New Roman"/>
              </a:rPr>
              <a:t>/ instruments</a:t>
            </a:r>
            <a:r>
              <a:rPr b="1" lang="vi" sz="1400">
                <a:solidFill>
                  <a:srgbClr val="3F3F3F"/>
                </a:solidFill>
                <a:latin typeface="Times New Roman"/>
                <a:ea typeface="Times New Roman"/>
                <a:cs typeface="Times New Roman"/>
                <a:sym typeface="Times New Roman"/>
              </a:rPr>
              <a:t> }</a:t>
            </a:r>
            <a:r>
              <a:rPr lang="vi" sz="1400">
                <a:solidFill>
                  <a:srgbClr val="3F3F3F"/>
                </a:solidFill>
                <a:latin typeface="Times New Roman"/>
                <a:ea typeface="Times New Roman"/>
                <a:cs typeface="Times New Roman"/>
                <a:sym typeface="Times New Roman"/>
              </a:rPr>
              <a:t> : thực hiện lệnh nếu đk là đúng (true). </a:t>
            </a:r>
            <a:endParaRPr sz="1400">
              <a:solidFill>
                <a:srgbClr val="3F3F3F"/>
              </a:solidFill>
              <a:latin typeface="Trebuchet MS"/>
              <a:ea typeface="Trebuchet MS"/>
              <a:cs typeface="Trebuchet MS"/>
              <a:sym typeface="Trebuchet MS"/>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Câu lệnh điều kiện </a:t>
            </a:r>
            <a:r>
              <a:rPr b="1" lang="vi" sz="1400">
                <a:solidFill>
                  <a:srgbClr val="3F3F3F"/>
                </a:solidFill>
                <a:latin typeface="Times New Roman"/>
                <a:ea typeface="Times New Roman"/>
                <a:cs typeface="Times New Roman"/>
                <a:sym typeface="Times New Roman"/>
              </a:rPr>
              <a:t>if ( </a:t>
            </a:r>
            <a:r>
              <a:rPr b="1" lang="vi" sz="1400">
                <a:solidFill>
                  <a:srgbClr val="3F3F3F"/>
                </a:solidFill>
                <a:latin typeface="Times New Roman"/>
                <a:ea typeface="Times New Roman"/>
                <a:cs typeface="Times New Roman"/>
                <a:sym typeface="Times New Roman"/>
              </a:rPr>
              <a:t>Condition </a:t>
            </a:r>
            <a:r>
              <a:rPr b="1" lang="vi" sz="1400">
                <a:solidFill>
                  <a:srgbClr val="3F3F3F"/>
                </a:solidFill>
                <a:latin typeface="Times New Roman"/>
                <a:ea typeface="Times New Roman"/>
                <a:cs typeface="Times New Roman"/>
                <a:sym typeface="Times New Roman"/>
              </a:rPr>
              <a:t>) { </a:t>
            </a:r>
            <a:r>
              <a:rPr b="1" lang="vi" sz="1400">
                <a:solidFill>
                  <a:srgbClr val="3F3F3F"/>
                </a:solidFill>
                <a:latin typeface="Times New Roman"/>
                <a:ea typeface="Times New Roman"/>
                <a:cs typeface="Times New Roman"/>
                <a:sym typeface="Times New Roman"/>
              </a:rPr>
              <a:t>// instruments 1 </a:t>
            </a:r>
            <a:r>
              <a:rPr b="1" lang="vi" sz="1400">
                <a:solidFill>
                  <a:srgbClr val="3F3F3F"/>
                </a:solidFill>
                <a:latin typeface="Times New Roman"/>
                <a:ea typeface="Times New Roman"/>
                <a:cs typeface="Times New Roman"/>
                <a:sym typeface="Times New Roman"/>
              </a:rPr>
              <a:t>} else { </a:t>
            </a:r>
            <a:r>
              <a:rPr b="1" lang="vi" sz="1400">
                <a:solidFill>
                  <a:srgbClr val="3F3F3F"/>
                </a:solidFill>
                <a:latin typeface="Times New Roman"/>
                <a:ea typeface="Times New Roman"/>
                <a:cs typeface="Times New Roman"/>
                <a:sym typeface="Times New Roman"/>
              </a:rPr>
              <a:t>// instruments 2</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 thực hiện </a:t>
            </a:r>
            <a:r>
              <a:rPr b="1" lang="vi" sz="1400">
                <a:solidFill>
                  <a:srgbClr val="3F3F3F"/>
                </a:solidFill>
                <a:latin typeface="Times New Roman"/>
                <a:ea typeface="Times New Roman"/>
                <a:cs typeface="Times New Roman"/>
                <a:sym typeface="Times New Roman"/>
              </a:rPr>
              <a:t>instruments 1</a:t>
            </a:r>
            <a:r>
              <a:rPr lang="vi" sz="1400">
                <a:solidFill>
                  <a:srgbClr val="3F3F3F"/>
                </a:solidFill>
                <a:latin typeface="Times New Roman"/>
                <a:ea typeface="Times New Roman"/>
                <a:cs typeface="Times New Roman"/>
                <a:sym typeface="Times New Roman"/>
              </a:rPr>
              <a:t> nếu </a:t>
            </a:r>
            <a:r>
              <a:rPr b="1" lang="vi" sz="1400">
                <a:solidFill>
                  <a:srgbClr val="3F3F3F"/>
                </a:solidFill>
                <a:latin typeface="Times New Roman"/>
                <a:ea typeface="Times New Roman"/>
                <a:cs typeface="Times New Roman"/>
                <a:sym typeface="Times New Roman"/>
              </a:rPr>
              <a:t>Condition </a:t>
            </a:r>
            <a:r>
              <a:rPr lang="vi" sz="1400">
                <a:solidFill>
                  <a:srgbClr val="3F3F3F"/>
                </a:solidFill>
                <a:latin typeface="Times New Roman"/>
                <a:ea typeface="Times New Roman"/>
                <a:cs typeface="Times New Roman"/>
                <a:sym typeface="Times New Roman"/>
              </a:rPr>
              <a:t> và thực hiện lệnh 2 nếu điều kiện sai.</a:t>
            </a:r>
            <a:endParaRPr sz="1400">
              <a:solidFill>
                <a:srgbClr val="3F3F3F"/>
              </a:solidFill>
              <a:latin typeface="Trebuchet MS"/>
              <a:ea typeface="Trebuchet MS"/>
              <a:cs typeface="Trebuchet MS"/>
              <a:sym typeface="Trebuchet MS"/>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Câu lệnh switch() : Sử dụng cho các trường hợp điều kiện rẽ nhánh nhiều lần của trường hợp if() …else()</a:t>
            </a:r>
            <a:endParaRPr sz="1400">
              <a:solidFill>
                <a:srgbClr val="3F3F3F"/>
              </a:solidFill>
              <a:latin typeface="Trebuchet MS"/>
              <a:ea typeface="Trebuchet MS"/>
              <a:cs typeface="Trebuchet MS"/>
              <a:sym typeface="Trebuchet MS"/>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b="1" lang="vi" sz="1400">
                <a:solidFill>
                  <a:srgbClr val="333333"/>
                </a:solidFill>
                <a:highlight>
                  <a:srgbClr val="FFFFFF"/>
                </a:highlight>
                <a:latin typeface="Times New Roman"/>
                <a:ea typeface="Times New Roman"/>
                <a:cs typeface="Times New Roman"/>
                <a:sym typeface="Times New Roman"/>
              </a:rPr>
              <a:t>for </a:t>
            </a:r>
            <a:r>
              <a:rPr b="1" lang="vi" sz="1400">
                <a:solidFill>
                  <a:srgbClr val="000000"/>
                </a:solidFill>
                <a:highlight>
                  <a:srgbClr val="FFFFFF"/>
                </a:highlight>
                <a:latin typeface="Times New Roman"/>
                <a:ea typeface="Times New Roman"/>
                <a:cs typeface="Times New Roman"/>
                <a:sym typeface="Times New Roman"/>
              </a:rPr>
              <a:t>(</a:t>
            </a:r>
            <a:r>
              <a:rPr b="1" i="1" lang="vi" sz="1400">
                <a:solidFill>
                  <a:srgbClr val="000000"/>
                </a:solidFill>
                <a:highlight>
                  <a:srgbClr val="FFFFFF"/>
                </a:highlight>
                <a:latin typeface="Times New Roman"/>
                <a:ea typeface="Times New Roman"/>
                <a:cs typeface="Times New Roman"/>
                <a:sym typeface="Times New Roman"/>
              </a:rPr>
              <a:t>statement 1</a:t>
            </a:r>
            <a:r>
              <a:rPr b="1" lang="vi" sz="1400">
                <a:solidFill>
                  <a:srgbClr val="000000"/>
                </a:solidFill>
                <a:highlight>
                  <a:srgbClr val="FFFFFF"/>
                </a:highlight>
                <a:latin typeface="Times New Roman"/>
                <a:ea typeface="Times New Roman"/>
                <a:cs typeface="Times New Roman"/>
                <a:sym typeface="Times New Roman"/>
              </a:rPr>
              <a:t>;</a:t>
            </a:r>
            <a:r>
              <a:rPr b="1" i="1" lang="vi" sz="1400">
                <a:solidFill>
                  <a:srgbClr val="000000"/>
                </a:solidFill>
                <a:highlight>
                  <a:srgbClr val="FFFFFF"/>
                </a:highlight>
                <a:latin typeface="Times New Roman"/>
                <a:ea typeface="Times New Roman"/>
                <a:cs typeface="Times New Roman"/>
                <a:sym typeface="Times New Roman"/>
              </a:rPr>
              <a:t> statement 2</a:t>
            </a:r>
            <a:r>
              <a:rPr b="1" lang="vi" sz="1400">
                <a:solidFill>
                  <a:srgbClr val="000000"/>
                </a:solidFill>
                <a:highlight>
                  <a:srgbClr val="FFFFFF"/>
                </a:highlight>
                <a:latin typeface="Times New Roman"/>
                <a:ea typeface="Times New Roman"/>
                <a:cs typeface="Times New Roman"/>
                <a:sym typeface="Times New Roman"/>
              </a:rPr>
              <a:t>;</a:t>
            </a:r>
            <a:r>
              <a:rPr b="1" i="1" lang="vi" sz="1400">
                <a:solidFill>
                  <a:srgbClr val="000000"/>
                </a:solidFill>
                <a:highlight>
                  <a:srgbClr val="FFFFFF"/>
                </a:highlight>
                <a:latin typeface="Times New Roman"/>
                <a:ea typeface="Times New Roman"/>
                <a:cs typeface="Times New Roman"/>
                <a:sym typeface="Times New Roman"/>
              </a:rPr>
              <a:t> statement 3</a:t>
            </a:r>
            <a:r>
              <a:rPr b="1" lang="vi" sz="1400">
                <a:solidFill>
                  <a:srgbClr val="000000"/>
                </a:solidFill>
                <a:highlight>
                  <a:srgbClr val="FFFFFF"/>
                </a:highlight>
                <a:latin typeface="Times New Roman"/>
                <a:ea typeface="Times New Roman"/>
                <a:cs typeface="Times New Roman"/>
                <a:sym typeface="Times New Roman"/>
              </a:rPr>
              <a:t>) {}</a:t>
            </a:r>
            <a:r>
              <a:rPr lang="vi" sz="1400">
                <a:solidFill>
                  <a:srgbClr val="3F3F3F"/>
                </a:solidFill>
                <a:latin typeface="Times New Roman"/>
                <a:ea typeface="Times New Roman"/>
                <a:cs typeface="Times New Roman"/>
                <a:sym typeface="Times New Roman"/>
              </a:rPr>
              <a:t> lặp cho đến khi </a:t>
            </a:r>
            <a:r>
              <a:rPr b="1" lang="vi" sz="1400">
                <a:solidFill>
                  <a:srgbClr val="3F3F3F"/>
                </a:solidFill>
                <a:latin typeface="Times New Roman"/>
                <a:ea typeface="Times New Roman"/>
                <a:cs typeface="Times New Roman"/>
                <a:sym typeface="Times New Roman"/>
              </a:rPr>
              <a:t>statement 2</a:t>
            </a:r>
            <a:r>
              <a:rPr lang="vi" sz="1400">
                <a:solidFill>
                  <a:srgbClr val="3F3F3F"/>
                </a:solidFill>
                <a:latin typeface="Times New Roman"/>
                <a:ea typeface="Times New Roman"/>
                <a:cs typeface="Times New Roman"/>
                <a:sym typeface="Times New Roman"/>
              </a:rPr>
              <a:t> return </a:t>
            </a:r>
            <a:r>
              <a:rPr b="1" lang="vi" sz="1400">
                <a:solidFill>
                  <a:srgbClr val="3F3F3F"/>
                </a:solidFill>
                <a:latin typeface="Times New Roman"/>
                <a:ea typeface="Times New Roman"/>
                <a:cs typeface="Times New Roman"/>
                <a:sym typeface="Times New Roman"/>
              </a:rPr>
              <a:t>false, </a:t>
            </a:r>
            <a:r>
              <a:rPr lang="vi" sz="1400">
                <a:solidFill>
                  <a:srgbClr val="3F3F3F"/>
                </a:solidFill>
                <a:latin typeface="Times New Roman"/>
                <a:ea typeface="Times New Roman"/>
                <a:cs typeface="Times New Roman"/>
                <a:sym typeface="Times New Roman"/>
              </a:rPr>
              <a:t>với </a:t>
            </a:r>
            <a:r>
              <a:rPr b="1" lang="vi" sz="1400">
                <a:solidFill>
                  <a:srgbClr val="3F3F3F"/>
                </a:solidFill>
                <a:latin typeface="Times New Roman"/>
                <a:ea typeface="Times New Roman"/>
                <a:cs typeface="Times New Roman"/>
                <a:sym typeface="Times New Roman"/>
              </a:rPr>
              <a:t>statement 1 </a:t>
            </a:r>
            <a:r>
              <a:rPr lang="vi" sz="1400">
                <a:solidFill>
                  <a:srgbClr val="3F3F3F"/>
                </a:solidFill>
                <a:latin typeface="Times New Roman"/>
                <a:ea typeface="Times New Roman"/>
                <a:cs typeface="Times New Roman"/>
                <a:sym typeface="Times New Roman"/>
              </a:rPr>
              <a:t>initial value</a:t>
            </a:r>
            <a:r>
              <a:rPr b="1" lang="vi" sz="1400">
                <a:solidFill>
                  <a:srgbClr val="3F3F3F"/>
                </a:solidFill>
                <a:latin typeface="Times New Roman"/>
                <a:ea typeface="Times New Roman"/>
                <a:cs typeface="Times New Roman"/>
                <a:sym typeface="Times New Roman"/>
              </a:rPr>
              <a:t>, statement 3 </a:t>
            </a:r>
            <a:r>
              <a:rPr lang="vi" sz="1400">
                <a:solidFill>
                  <a:srgbClr val="3F3F3F"/>
                </a:solidFill>
                <a:latin typeface="Times New Roman"/>
                <a:ea typeface="Times New Roman"/>
                <a:cs typeface="Times New Roman"/>
                <a:sym typeface="Times New Roman"/>
              </a:rPr>
              <a:t>update value for every loop to reach condition</a:t>
            </a:r>
            <a:endParaRPr sz="1400">
              <a:solidFill>
                <a:srgbClr val="3F3F3F"/>
              </a:solidFill>
              <a:latin typeface="Trebuchet MS"/>
              <a:ea typeface="Trebuchet MS"/>
              <a:cs typeface="Trebuchet MS"/>
              <a:sym typeface="Trebuchet MS"/>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b="1" lang="vi" sz="1400">
                <a:solidFill>
                  <a:srgbClr val="3F3F3F"/>
                </a:solidFill>
                <a:latin typeface="Times New Roman"/>
                <a:ea typeface="Times New Roman"/>
                <a:cs typeface="Times New Roman"/>
                <a:sym typeface="Times New Roman"/>
              </a:rPr>
              <a:t>while(</a:t>
            </a:r>
            <a:r>
              <a:rPr b="1" i="1" lang="vi" sz="1400">
                <a:solidFill>
                  <a:srgbClr val="000000"/>
                </a:solidFill>
                <a:highlight>
                  <a:srgbClr val="FFFFFF"/>
                </a:highlight>
                <a:latin typeface="Times New Roman"/>
                <a:ea typeface="Times New Roman"/>
                <a:cs typeface="Times New Roman"/>
                <a:sym typeface="Times New Roman"/>
              </a:rPr>
              <a:t>condition</a:t>
            </a:r>
            <a:r>
              <a:rPr b="1" lang="vi" sz="1400">
                <a:solidFill>
                  <a:srgbClr val="3F3F3F"/>
                </a:solidFill>
                <a:latin typeface="Times New Roman"/>
                <a:ea typeface="Times New Roman"/>
                <a:cs typeface="Times New Roman"/>
                <a:sym typeface="Times New Roman"/>
              </a:rPr>
              <a:t>) {} </a:t>
            </a:r>
            <a:r>
              <a:rPr lang="vi" sz="1400">
                <a:solidFill>
                  <a:srgbClr val="3F3F3F"/>
                </a:solidFill>
                <a:latin typeface="Times New Roman"/>
                <a:ea typeface="Times New Roman"/>
                <a:cs typeface="Times New Roman"/>
                <a:sym typeface="Times New Roman"/>
              </a:rPr>
              <a:t>lặp cho đến khi </a:t>
            </a:r>
            <a:r>
              <a:rPr b="1" lang="vi" sz="1400">
                <a:solidFill>
                  <a:srgbClr val="3F3F3F"/>
                </a:solidFill>
                <a:latin typeface="Times New Roman"/>
                <a:ea typeface="Times New Roman"/>
                <a:cs typeface="Times New Roman"/>
                <a:sym typeface="Times New Roman"/>
              </a:rPr>
              <a:t>condition </a:t>
            </a:r>
            <a:r>
              <a:rPr lang="vi" sz="1400">
                <a:solidFill>
                  <a:srgbClr val="3F3F3F"/>
                </a:solidFill>
                <a:latin typeface="Times New Roman"/>
                <a:ea typeface="Times New Roman"/>
                <a:cs typeface="Times New Roman"/>
                <a:sym typeface="Times New Roman"/>
              </a:rPr>
              <a:t>return </a:t>
            </a:r>
            <a:r>
              <a:rPr b="1" lang="vi" sz="1400">
                <a:solidFill>
                  <a:srgbClr val="3F3F3F"/>
                </a:solidFill>
                <a:latin typeface="Times New Roman"/>
                <a:ea typeface="Times New Roman"/>
                <a:cs typeface="Times New Roman"/>
                <a:sym typeface="Times New Roman"/>
              </a:rPr>
              <a:t>false</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b="1" lang="vi" sz="1400">
                <a:solidFill>
                  <a:srgbClr val="3F3F3F"/>
                </a:solidFill>
                <a:latin typeface="Times New Roman"/>
                <a:ea typeface="Times New Roman"/>
                <a:cs typeface="Times New Roman"/>
                <a:sym typeface="Times New Roman"/>
              </a:rPr>
              <a:t>do{}while(</a:t>
            </a:r>
            <a:r>
              <a:rPr b="1" i="1" lang="vi" sz="1400">
                <a:solidFill>
                  <a:srgbClr val="000000"/>
                </a:solidFill>
                <a:highlight>
                  <a:srgbClr val="FFFFFF"/>
                </a:highlight>
                <a:latin typeface="Times New Roman"/>
                <a:ea typeface="Times New Roman"/>
                <a:cs typeface="Times New Roman"/>
                <a:sym typeface="Times New Roman"/>
              </a:rPr>
              <a:t>condition</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lặp </a:t>
            </a:r>
            <a:r>
              <a:rPr lang="vi" sz="1400">
                <a:solidFill>
                  <a:srgbClr val="3F3F3F"/>
                </a:solidFill>
                <a:latin typeface="Times New Roman"/>
                <a:ea typeface="Times New Roman"/>
                <a:cs typeface="Times New Roman"/>
                <a:sym typeface="Times New Roman"/>
              </a:rPr>
              <a:t>cho đến khi </a:t>
            </a:r>
            <a:r>
              <a:rPr b="1" lang="vi" sz="1400">
                <a:solidFill>
                  <a:srgbClr val="3F3F3F"/>
                </a:solidFill>
                <a:latin typeface="Times New Roman"/>
                <a:ea typeface="Times New Roman"/>
                <a:cs typeface="Times New Roman"/>
                <a:sym typeface="Times New Roman"/>
              </a:rPr>
              <a:t>condition </a:t>
            </a:r>
            <a:r>
              <a:rPr lang="vi" sz="1400">
                <a:solidFill>
                  <a:srgbClr val="3F3F3F"/>
                </a:solidFill>
                <a:latin typeface="Times New Roman"/>
                <a:ea typeface="Times New Roman"/>
                <a:cs typeface="Times New Roman"/>
                <a:sym typeface="Times New Roman"/>
              </a:rPr>
              <a:t>return </a:t>
            </a:r>
            <a:r>
              <a:rPr b="1" lang="vi" sz="1400">
                <a:solidFill>
                  <a:srgbClr val="3F3F3F"/>
                </a:solidFill>
                <a:latin typeface="Times New Roman"/>
                <a:ea typeface="Times New Roman"/>
                <a:cs typeface="Times New Roman"/>
                <a:sym typeface="Times New Roman"/>
              </a:rPr>
              <a:t>false</a:t>
            </a:r>
            <a:r>
              <a:rPr lang="vi" sz="1400">
                <a:solidFill>
                  <a:srgbClr val="3F3F3F"/>
                </a:solidFill>
                <a:latin typeface="Times New Roman"/>
                <a:ea typeface="Times New Roman"/>
                <a:cs typeface="Times New Roman"/>
                <a:sym typeface="Times New Roman"/>
              </a:rPr>
              <a:t> trừ lần đầu tiên.</a:t>
            </a:r>
            <a:endParaRPr sz="1400">
              <a:solidFill>
                <a:srgbClr val="3F3F3F"/>
              </a:solidFill>
              <a:latin typeface="Trebuchet MS"/>
              <a:ea typeface="Trebuchet MS"/>
              <a:cs typeface="Trebuchet MS"/>
              <a:sym typeface="Trebuchet MS"/>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b="1" lang="vi" sz="1400">
                <a:solidFill>
                  <a:srgbClr val="3F3F3F"/>
                </a:solidFill>
                <a:latin typeface="Times New Roman"/>
                <a:ea typeface="Times New Roman"/>
                <a:cs typeface="Times New Roman"/>
                <a:sym typeface="Times New Roman"/>
              </a:rPr>
              <a:t>for…in () / for .. of () </a:t>
            </a:r>
            <a:r>
              <a:rPr lang="vi" sz="1400">
                <a:solidFill>
                  <a:srgbClr val="3F3F3F"/>
                </a:solidFill>
                <a:latin typeface="Times New Roman"/>
                <a:ea typeface="Times New Roman"/>
                <a:cs typeface="Times New Roman"/>
                <a:sym typeface="Times New Roman"/>
              </a:rPr>
              <a:t>dùng trong </a:t>
            </a:r>
            <a:r>
              <a:rPr b="1" lang="vi" sz="1400">
                <a:solidFill>
                  <a:srgbClr val="3F3F3F"/>
                </a:solidFill>
                <a:latin typeface="Times New Roman"/>
                <a:ea typeface="Times New Roman"/>
                <a:cs typeface="Times New Roman"/>
                <a:sym typeface="Times New Roman"/>
              </a:rPr>
              <a:t>object</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indent="-340360" lvl="0" marL="342900" rtl="0" algn="l">
              <a:lnSpc>
                <a:spcPct val="100000"/>
              </a:lnSpc>
              <a:spcBef>
                <a:spcPts val="100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Usage of </a:t>
            </a:r>
            <a:r>
              <a:rPr b="1" lang="vi" sz="1400">
                <a:solidFill>
                  <a:srgbClr val="3F3F3F"/>
                </a:solidFill>
                <a:latin typeface="Times New Roman"/>
                <a:ea typeface="Times New Roman"/>
                <a:cs typeface="Times New Roman"/>
                <a:sym typeface="Times New Roman"/>
              </a:rPr>
              <a:t>break</a:t>
            </a:r>
            <a:endParaRPr b="1" sz="1400">
              <a:solidFill>
                <a:srgbClr val="3F3F3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Function</a:t>
            </a:r>
            <a:endParaRPr>
              <a:solidFill>
                <a:srgbClr val="90C226"/>
              </a:solidFill>
              <a:latin typeface="Arial"/>
              <a:ea typeface="Arial"/>
              <a:cs typeface="Arial"/>
              <a:sym typeface="Arial"/>
            </a:endParaRPr>
          </a:p>
        </p:txBody>
      </p:sp>
      <p:sp>
        <p:nvSpPr>
          <p:cNvPr id="120" name="Google Shape;120;p22"/>
          <p:cNvSpPr txBox="1"/>
          <p:nvPr>
            <p:ph idx="1" type="body"/>
          </p:nvPr>
        </p:nvSpPr>
        <p:spPr>
          <a:xfrm>
            <a:off x="311700" y="1152475"/>
            <a:ext cx="8520600" cy="3758400"/>
          </a:xfrm>
          <a:prstGeom prst="rect">
            <a:avLst/>
          </a:prstGeom>
        </p:spPr>
        <p:txBody>
          <a:bodyPr anchorCtr="0" anchor="t" bIns="91425" lIns="91425" spcFirstLastPara="1" rIns="91425" wrap="square" tIns="91425">
            <a:noAutofit/>
          </a:bodyPr>
          <a:lstStyle/>
          <a:p>
            <a:pPr indent="-309880" lvl="0" marL="342900" rtl="0" algn="l">
              <a:lnSpc>
                <a:spcPct val="115000"/>
              </a:lnSpc>
              <a:spcBef>
                <a:spcPts val="0"/>
              </a:spcBef>
              <a:spcAft>
                <a:spcPts val="0"/>
              </a:spcAft>
              <a:buClr>
                <a:srgbClr val="90C226"/>
              </a:buClr>
              <a:buSzPts val="1400"/>
              <a:buFont typeface="Noto Sans Symbols"/>
              <a:buChar char="❖"/>
            </a:pPr>
            <a:r>
              <a:rPr b="1" lang="vi" sz="1400">
                <a:solidFill>
                  <a:srgbClr val="3F3F3F"/>
                </a:solidFill>
                <a:latin typeface="Times New Roman"/>
                <a:ea typeface="Times New Roman"/>
                <a:cs typeface="Times New Roman"/>
                <a:sym typeface="Times New Roman"/>
              </a:rPr>
              <a:t>Function </a:t>
            </a:r>
            <a:r>
              <a:rPr lang="vi" sz="1400">
                <a:solidFill>
                  <a:srgbClr val="3F3F3F"/>
                </a:solidFill>
                <a:latin typeface="Times New Roman"/>
                <a:ea typeface="Times New Roman"/>
                <a:cs typeface="Times New Roman"/>
                <a:sym typeface="Times New Roman"/>
              </a:rPr>
              <a:t>là một khối lệnh được thiết kế để thực hiện một nhiệm vụ cụ thể.</a:t>
            </a:r>
            <a:endParaRPr sz="1400">
              <a:solidFill>
                <a:srgbClr val="3F3F3F"/>
              </a:solidFill>
              <a:latin typeface="Times New Roman"/>
              <a:ea typeface="Times New Roman"/>
              <a:cs typeface="Times New Roman"/>
              <a:sym typeface="Times New Roman"/>
            </a:endParaRPr>
          </a:p>
          <a:p>
            <a:pPr indent="-309880" lvl="0" marL="3429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khởi tạo một function: </a:t>
            </a:r>
            <a:endParaRPr sz="1400">
              <a:solidFill>
                <a:srgbClr val="3F3F3F"/>
              </a:solidFill>
              <a:latin typeface="Times New Roman"/>
              <a:ea typeface="Times New Roman"/>
              <a:cs typeface="Times New Roman"/>
              <a:sym typeface="Times New Roman"/>
            </a:endParaRPr>
          </a:p>
          <a:p>
            <a:pPr indent="0" lvl="1" marL="400050" rtl="0" algn="l">
              <a:lnSpc>
                <a:spcPct val="115000"/>
              </a:lnSpc>
              <a:spcBef>
                <a:spcPts val="0"/>
              </a:spcBef>
              <a:spcAft>
                <a:spcPts val="0"/>
              </a:spcAft>
              <a:buClr>
                <a:srgbClr val="000000"/>
              </a:buClr>
              <a:buSzPts val="1760"/>
              <a:buFont typeface="Arial"/>
              <a:buNone/>
            </a:pPr>
            <a:r>
              <a:rPr b="1" lang="vi">
                <a:solidFill>
                  <a:srgbClr val="3F3F3F"/>
                </a:solidFill>
                <a:latin typeface="Times New Roman"/>
                <a:ea typeface="Times New Roman"/>
                <a:cs typeface="Times New Roman"/>
                <a:sym typeface="Times New Roman"/>
              </a:rPr>
              <a:t>function nameOfFunction(var1, var2, var3, ...)</a:t>
            </a:r>
            <a:r>
              <a:rPr lang="vi">
                <a:solidFill>
                  <a:srgbClr val="3F3F3F"/>
                </a:solidFill>
                <a:latin typeface="Times New Roman"/>
                <a:ea typeface="Times New Roman"/>
                <a:cs typeface="Times New Roman"/>
                <a:sym typeface="Times New Roman"/>
              </a:rPr>
              <a:t> </a:t>
            </a:r>
            <a:r>
              <a:rPr b="1" lang="vi">
                <a:solidFill>
                  <a:srgbClr val="3F3F3F"/>
                </a:solidFill>
                <a:latin typeface="Times New Roman"/>
                <a:ea typeface="Times New Roman"/>
                <a:cs typeface="Times New Roman"/>
                <a:sym typeface="Times New Roman"/>
              </a:rPr>
              <a:t>{ // var1, var2, var3 là các tham số</a:t>
            </a:r>
            <a:endParaRPr>
              <a:solidFill>
                <a:srgbClr val="3F3F3F"/>
              </a:solidFill>
              <a:latin typeface="Times New Roman"/>
              <a:ea typeface="Times New Roman"/>
              <a:cs typeface="Times New Roman"/>
              <a:sym typeface="Times New Roman"/>
            </a:endParaRPr>
          </a:p>
          <a:p>
            <a:pPr indent="0" lvl="1" marL="400050" rtl="0" algn="l">
              <a:lnSpc>
                <a:spcPct val="115000"/>
              </a:lnSpc>
              <a:spcBef>
                <a:spcPts val="0"/>
              </a:spcBef>
              <a:spcAft>
                <a:spcPts val="0"/>
              </a:spcAft>
              <a:buClr>
                <a:srgbClr val="000000"/>
              </a:buClr>
              <a:buSzPts val="1760"/>
              <a:buFont typeface="Arial"/>
              <a:buNone/>
            </a:pPr>
            <a:r>
              <a:rPr b="1" lang="vi">
                <a:solidFill>
                  <a:srgbClr val="3F3F3F"/>
                </a:solidFill>
                <a:latin typeface="Times New Roman"/>
                <a:ea typeface="Times New Roman"/>
                <a:cs typeface="Times New Roman"/>
                <a:sym typeface="Times New Roman"/>
              </a:rPr>
              <a:t>    // Some code</a:t>
            </a:r>
            <a:endParaRPr b="1">
              <a:solidFill>
                <a:srgbClr val="3F3F3F"/>
              </a:solidFill>
              <a:latin typeface="Times New Roman"/>
              <a:ea typeface="Times New Roman"/>
              <a:cs typeface="Times New Roman"/>
              <a:sym typeface="Times New Roman"/>
            </a:endParaRPr>
          </a:p>
          <a:p>
            <a:pPr indent="0" lvl="1" marL="400050" rtl="0" algn="l">
              <a:lnSpc>
                <a:spcPct val="115000"/>
              </a:lnSpc>
              <a:spcBef>
                <a:spcPts val="0"/>
              </a:spcBef>
              <a:spcAft>
                <a:spcPts val="0"/>
              </a:spcAft>
              <a:buClr>
                <a:srgbClr val="000000"/>
              </a:buClr>
              <a:buSzPts val="1760"/>
              <a:buFont typeface="Arial"/>
              <a:buNone/>
            </a:pPr>
            <a:r>
              <a:rPr b="1" lang="vi">
                <a:solidFill>
                  <a:srgbClr val="3F3F3F"/>
                </a:solidFill>
                <a:latin typeface="Times New Roman"/>
                <a:ea typeface="Times New Roman"/>
                <a:cs typeface="Times New Roman"/>
                <a:sym typeface="Times New Roman"/>
              </a:rPr>
              <a:t>    </a:t>
            </a:r>
            <a:r>
              <a:rPr b="1" i="1" lang="vi">
                <a:solidFill>
                  <a:srgbClr val="3F3F3F"/>
                </a:solidFill>
                <a:latin typeface="Times New Roman"/>
                <a:ea typeface="Times New Roman"/>
                <a:cs typeface="Times New Roman"/>
                <a:sym typeface="Times New Roman"/>
              </a:rPr>
              <a:t>[return value;]</a:t>
            </a:r>
            <a:endParaRPr b="1" i="1">
              <a:solidFill>
                <a:srgbClr val="3F3F3F"/>
              </a:solidFill>
              <a:latin typeface="Times New Roman"/>
              <a:ea typeface="Times New Roman"/>
              <a:cs typeface="Times New Roman"/>
              <a:sym typeface="Times New Roman"/>
            </a:endParaRPr>
          </a:p>
          <a:p>
            <a:pPr indent="0" lvl="1" marL="400050" rtl="0" algn="l">
              <a:lnSpc>
                <a:spcPct val="115000"/>
              </a:lnSpc>
              <a:spcBef>
                <a:spcPts val="0"/>
              </a:spcBef>
              <a:spcAft>
                <a:spcPts val="0"/>
              </a:spcAft>
              <a:buClr>
                <a:srgbClr val="000000"/>
              </a:buClr>
              <a:buSzPts val="1760"/>
              <a:buFont typeface="Arial"/>
              <a:buNone/>
            </a:pPr>
            <a:r>
              <a:rPr b="1"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indent="-309880" lvl="0" marL="342900" rtl="0" algn="l">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Trong </a:t>
            </a:r>
            <a:r>
              <a:rPr b="1" lang="vi" sz="1400">
                <a:solidFill>
                  <a:srgbClr val="3F3F3F"/>
                </a:solidFill>
                <a:latin typeface="Times New Roman"/>
                <a:ea typeface="Times New Roman"/>
                <a:cs typeface="Times New Roman"/>
                <a:sym typeface="Times New Roman"/>
              </a:rPr>
              <a:t>function </a:t>
            </a:r>
            <a:r>
              <a:rPr lang="vi" sz="1400">
                <a:solidFill>
                  <a:srgbClr val="3F3F3F"/>
                </a:solidFill>
                <a:latin typeface="Times New Roman"/>
                <a:ea typeface="Times New Roman"/>
                <a:cs typeface="Times New Roman"/>
                <a:sym typeface="Times New Roman"/>
              </a:rPr>
              <a:t>dùng </a:t>
            </a:r>
            <a:r>
              <a:rPr b="1" lang="vi" sz="1400">
                <a:solidFill>
                  <a:srgbClr val="3F3F3F"/>
                </a:solidFill>
                <a:latin typeface="Times New Roman"/>
                <a:ea typeface="Times New Roman"/>
                <a:cs typeface="Times New Roman"/>
                <a:sym typeface="Times New Roman"/>
              </a:rPr>
              <a:t>return </a:t>
            </a:r>
            <a:r>
              <a:rPr lang="vi" sz="1400">
                <a:solidFill>
                  <a:srgbClr val="3F3F3F"/>
                </a:solidFill>
                <a:latin typeface="Times New Roman"/>
                <a:ea typeface="Times New Roman"/>
                <a:cs typeface="Times New Roman"/>
                <a:sym typeface="Times New Roman"/>
              </a:rPr>
              <a:t>để trả về dữ liệu và kết thúc chương function </a:t>
            </a:r>
            <a:r>
              <a:rPr lang="vi" sz="1400">
                <a:solidFill>
                  <a:srgbClr val="3F3F3F"/>
                </a:solidFill>
                <a:latin typeface="Times New Roman"/>
                <a:ea typeface="Times New Roman"/>
                <a:cs typeface="Times New Roman"/>
                <a:sym typeface="Times New Roman"/>
              </a:rPr>
              <a:t>(đặt cuối câu lệnh trong hàm).</a:t>
            </a:r>
            <a:endParaRPr sz="1400">
              <a:solidFill>
                <a:srgbClr val="3F3F3F"/>
              </a:solidFill>
              <a:latin typeface="Times New Roman"/>
              <a:ea typeface="Times New Roman"/>
              <a:cs typeface="Times New Roman"/>
              <a:sym typeface="Times New Roman"/>
            </a:endParaRPr>
          </a:p>
          <a:p>
            <a:pPr indent="-309880" lvl="0" marL="342900" rtl="0" algn="l">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Usage: Gọi hàm (invoke) với Tên hàm và tham số nếu có. VD: </a:t>
            </a:r>
            <a:r>
              <a:rPr b="1" i="1" lang="vi" sz="1400">
                <a:solidFill>
                  <a:srgbClr val="3F3F3F"/>
                </a:solidFill>
                <a:latin typeface="Times New Roman"/>
                <a:ea typeface="Times New Roman"/>
                <a:cs typeface="Times New Roman"/>
                <a:sym typeface="Times New Roman"/>
              </a:rPr>
              <a:t>[var return value =]</a:t>
            </a:r>
            <a:r>
              <a:rPr lang="vi" sz="1400">
                <a:solidFill>
                  <a:srgbClr val="3F3F3F"/>
                </a:solidFill>
                <a:latin typeface="Times New Roman"/>
                <a:ea typeface="Times New Roman"/>
                <a:cs typeface="Times New Roman"/>
                <a:sym typeface="Times New Roman"/>
              </a:rPr>
              <a:t> </a:t>
            </a:r>
            <a:r>
              <a:rPr b="1" lang="vi" sz="1400">
                <a:solidFill>
                  <a:srgbClr val="3F3F3F"/>
                </a:solidFill>
                <a:latin typeface="Times New Roman"/>
                <a:ea typeface="Times New Roman"/>
                <a:cs typeface="Times New Roman"/>
                <a:sym typeface="Times New Roman"/>
              </a:rPr>
              <a:t>nameOfFunction(value1, value2, value3, …)</a:t>
            </a:r>
            <a:endParaRPr b="1" sz="1400">
              <a:solidFill>
                <a:srgbClr val="3F3F3F"/>
              </a:solidFill>
              <a:latin typeface="Times New Roman"/>
              <a:ea typeface="Times New Roman"/>
              <a:cs typeface="Times New Roman"/>
              <a:sym typeface="Times New Roman"/>
            </a:endParaRPr>
          </a:p>
          <a:p>
            <a:pPr indent="-309880" lvl="0" marL="342900" rtl="0" algn="l">
              <a:lnSpc>
                <a:spcPct val="115000"/>
              </a:lnSpc>
              <a:spcBef>
                <a:spcPts val="0"/>
              </a:spcBef>
              <a:spcAft>
                <a:spcPts val="0"/>
              </a:spcAft>
              <a:buClr>
                <a:srgbClr val="90C226"/>
              </a:buClr>
              <a:buSzPts val="1400"/>
              <a:buFont typeface="Times New Roman"/>
              <a:buChar char="❖"/>
            </a:pPr>
            <a:r>
              <a:rPr b="1" lang="vi" sz="1400">
                <a:solidFill>
                  <a:srgbClr val="3F3F3F"/>
                </a:solidFill>
                <a:latin typeface="Times New Roman"/>
                <a:ea typeface="Times New Roman"/>
                <a:cs typeface="Times New Roman"/>
                <a:sym typeface="Times New Roman"/>
              </a:rPr>
              <a:t>Note:</a:t>
            </a:r>
            <a:endParaRPr sz="1400">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669900"/>
              </a:buClr>
              <a:buSzPts val="1400"/>
              <a:buFont typeface="Times New Roman"/>
              <a:buChar char="➢"/>
            </a:pPr>
            <a:r>
              <a:rPr lang="vi" sz="1400">
                <a:solidFill>
                  <a:srgbClr val="3F3F3F"/>
                </a:solidFill>
                <a:latin typeface="Times New Roman"/>
                <a:ea typeface="Times New Roman"/>
                <a:cs typeface="Times New Roman"/>
                <a:sym typeface="Times New Roman"/>
              </a:rPr>
              <a:t>Use </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to invoke function</a:t>
            </a:r>
            <a:endParaRPr sz="1400">
              <a:solidFill>
                <a:srgbClr val="3F3F3F"/>
              </a:solidFill>
              <a:latin typeface="Times New Roman"/>
              <a:ea typeface="Times New Roman"/>
              <a:cs typeface="Times New Roman"/>
              <a:sym typeface="Times New Roman"/>
            </a:endParaRPr>
          </a:p>
          <a:p>
            <a:pPr indent="-285750" lvl="1" marL="742950" rtl="0" algn="l">
              <a:lnSpc>
                <a:spcPct val="115000"/>
              </a:lnSpc>
              <a:spcBef>
                <a:spcPts val="0"/>
              </a:spcBef>
              <a:spcAft>
                <a:spcPts val="0"/>
              </a:spcAft>
              <a:buClr>
                <a:srgbClr val="669900"/>
              </a:buClr>
              <a:buSzPts val="1440"/>
              <a:buFont typeface="Times New Roman"/>
              <a:buChar char="➢"/>
            </a:pPr>
            <a:r>
              <a:rPr lang="vi">
                <a:solidFill>
                  <a:srgbClr val="3F3F3F"/>
                </a:solidFill>
                <a:latin typeface="Times New Roman"/>
                <a:ea typeface="Times New Roman"/>
                <a:cs typeface="Times New Roman"/>
                <a:sym typeface="Times New Roman"/>
              </a:rPr>
              <a:t>Javascript objects and arrays follows pass by reference, else passing by value</a:t>
            </a:r>
            <a:endParaRPr>
              <a:solidFill>
                <a:srgbClr val="3F3F3F"/>
              </a:solidFill>
              <a:latin typeface="Times New Roman"/>
              <a:ea typeface="Times New Roman"/>
              <a:cs typeface="Times New Roman"/>
              <a:sym typeface="Times New Roman"/>
            </a:endParaRPr>
          </a:p>
          <a:p>
            <a:pPr indent="-285750" lvl="1" marL="742950" rtl="0" algn="l">
              <a:lnSpc>
                <a:spcPct val="115000"/>
              </a:lnSpc>
              <a:spcBef>
                <a:spcPts val="0"/>
              </a:spcBef>
              <a:spcAft>
                <a:spcPts val="0"/>
              </a:spcAft>
              <a:buClr>
                <a:srgbClr val="669900"/>
              </a:buClr>
              <a:buSzPts val="1440"/>
              <a:buFont typeface="Times New Roman"/>
              <a:buChar char="➢"/>
            </a:pPr>
            <a:r>
              <a:rPr lang="vi">
                <a:solidFill>
                  <a:srgbClr val="3F3F3F"/>
                </a:solidFill>
                <a:latin typeface="Times New Roman"/>
                <a:ea typeface="Times New Roman"/>
                <a:cs typeface="Times New Roman"/>
                <a:sym typeface="Times New Roman"/>
              </a:rPr>
              <a:t>Local vs global variable, introduce hoisting(advance)</a:t>
            </a:r>
            <a:endParaRPr>
              <a:solidFill>
                <a:srgbClr val="3F3F3F"/>
              </a:solidFill>
              <a:latin typeface="Times New Roman"/>
              <a:ea typeface="Times New Roman"/>
              <a:cs typeface="Times New Roman"/>
              <a:sym typeface="Times New Roman"/>
            </a:endParaRPr>
          </a:p>
          <a:p>
            <a:pPr indent="-285750" lvl="1" marL="742950" rtl="0" algn="l">
              <a:lnSpc>
                <a:spcPct val="115000"/>
              </a:lnSpc>
              <a:spcBef>
                <a:spcPts val="0"/>
              </a:spcBef>
              <a:spcAft>
                <a:spcPts val="0"/>
              </a:spcAft>
              <a:buClr>
                <a:srgbClr val="669900"/>
              </a:buClr>
              <a:buSzPts val="1440"/>
              <a:buFont typeface="Times New Roman"/>
              <a:buChar char="➢"/>
            </a:pPr>
            <a:r>
              <a:rPr lang="vi">
                <a:solidFill>
                  <a:srgbClr val="3F3F3F"/>
                </a:solidFill>
                <a:latin typeface="Times New Roman"/>
                <a:ea typeface="Times New Roman"/>
                <a:cs typeface="Times New Roman"/>
                <a:sym typeface="Times New Roman"/>
              </a:rPr>
              <a:t>Function can call itself (recursive)</a:t>
            </a:r>
            <a:endParaRPr>
              <a:solidFill>
                <a:srgbClr val="3F3F3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