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6954520" y="5142865"/>
            <a:ext cx="4866005" cy="1476375"/>
          </a:xfrm>
          <a:prstGeom prst="rect">
            <a:avLst/>
          </a:prstGeom>
          <a:noFill/>
        </p:spPr>
        <p:txBody>
          <a:bodyPr wrap="square" rtlCol="0" anchor="t">
            <a:spAutoFit/>
          </a:bodyPr>
          <a:lstStyle/>
          <a:p>
            <a:r>
              <a:rPr lang="en-US" altLang="zh-CN">
                <a:latin typeface="Arial" panose="020B0604020202020204" pitchFamily="34" charset="0"/>
                <a:sym typeface="+mn-ea"/>
              </a:rPr>
              <a:t>Nyasha </a:t>
            </a:r>
            <a:r>
              <a:rPr lang="en-US" altLang="zh-CN">
                <a:latin typeface="Arial" panose="020B0604020202020204" pitchFamily="34" charset="0"/>
                <a:sym typeface="Arial" panose="020B0604020202020204" pitchFamily="34" charset="0"/>
              </a:rPr>
              <a:t> Chikobvore      	        h170272g</a:t>
            </a:r>
            <a:endParaRPr lang="en-US" altLang="zh-CN">
              <a:latin typeface="Arial" panose="020B0604020202020204" pitchFamily="34" charset="0"/>
              <a:sym typeface="Arial" panose="020B0604020202020204" pitchFamily="34" charset="0"/>
            </a:endParaRPr>
          </a:p>
          <a:p>
            <a:r>
              <a:rPr lang="en-US" altLang="zh-CN">
                <a:latin typeface="Arial" panose="020B0604020202020204" pitchFamily="34" charset="0"/>
                <a:sym typeface="Arial" panose="020B0604020202020204" pitchFamily="34" charset="0"/>
              </a:rPr>
              <a:t>Kudakwashe Machingauta         h170161f</a:t>
            </a:r>
            <a:endParaRPr lang="en-US" altLang="zh-CN">
              <a:latin typeface="Arial" panose="020B0604020202020204" pitchFamily="34" charset="0"/>
              <a:sym typeface="Arial" panose="020B0604020202020204" pitchFamily="34" charset="0"/>
            </a:endParaRPr>
          </a:p>
          <a:p>
            <a:r>
              <a:rPr lang="en-US" altLang="zh-CN">
                <a:latin typeface="Arial" panose="020B0604020202020204" pitchFamily="34" charset="0"/>
                <a:sym typeface="Arial" panose="020B0604020202020204" pitchFamily="34" charset="0"/>
              </a:rPr>
              <a:t>Rutendo Mwaita                         h170165b</a:t>
            </a:r>
            <a:endParaRPr lang="en-US" altLang="zh-CN">
              <a:latin typeface="Arial" panose="020B0604020202020204" pitchFamily="34" charset="0"/>
              <a:sym typeface="Arial" panose="020B0604020202020204" pitchFamily="34" charset="0"/>
            </a:endParaRPr>
          </a:p>
          <a:p>
            <a:r>
              <a:rPr lang="en-US" altLang="zh-CN">
                <a:latin typeface="Arial" panose="020B0604020202020204" pitchFamily="34" charset="0"/>
                <a:sym typeface="Arial" panose="020B0604020202020204" pitchFamily="34" charset="0"/>
              </a:rPr>
              <a:t>Ashley Mutenha                         h170163x</a:t>
            </a:r>
            <a:endParaRPr lang="en-US" altLang="zh-CN">
              <a:latin typeface="Arial" panose="020B0604020202020204" pitchFamily="34" charset="0"/>
              <a:sym typeface="Arial" panose="020B0604020202020204" pitchFamily="34" charset="0"/>
            </a:endParaRPr>
          </a:p>
          <a:p>
            <a:r>
              <a:rPr lang="en-US">
                <a:latin typeface="Arial" panose="020B0604020202020204" pitchFamily="34" charset="0"/>
              </a:rPr>
              <a:t>Munyaradzi Kararira         	        h150340j</a:t>
            </a:r>
            <a:endParaRPr lang="en-US">
              <a:latin typeface="Arial" panose="020B0604020202020204" pitchFamily="34" charset="0"/>
            </a:endParaRPr>
          </a:p>
        </p:txBody>
      </p:sp>
      <p:sp>
        <p:nvSpPr>
          <p:cNvPr id="7" name="Text Box 6"/>
          <p:cNvSpPr txBox="1"/>
          <p:nvPr/>
        </p:nvSpPr>
        <p:spPr>
          <a:xfrm>
            <a:off x="3032125" y="3106420"/>
            <a:ext cx="234315" cy="368300"/>
          </a:xfrm>
          <a:prstGeom prst="rect">
            <a:avLst/>
          </a:prstGeom>
          <a:noFill/>
        </p:spPr>
        <p:txBody>
          <a:bodyPr wrap="none" rtlCol="0" anchor="t">
            <a:spAutoFit/>
          </a:bodyPr>
          <a:lstStyle/>
          <a:p>
            <a:pPr algn="l"/>
            <a:r>
              <a:rPr lang="en-US"/>
              <a:t> </a:t>
            </a:r>
            <a:endParaRPr lang="en-US"/>
          </a:p>
        </p:txBody>
      </p:sp>
      <p:pic>
        <p:nvPicPr>
          <p:cNvPr id="8" name="Picture 4"/>
          <p:cNvPicPr>
            <a:picLocks noChangeAspect="1"/>
          </p:cNvPicPr>
          <p:nvPr/>
        </p:nvPicPr>
        <p:blipFill>
          <a:blip r:embed="rId1"/>
          <a:stretch>
            <a:fillRect/>
          </a:stretch>
        </p:blipFill>
        <p:spPr>
          <a:xfrm>
            <a:off x="488950" y="343535"/>
            <a:ext cx="4990465" cy="2379345"/>
          </a:xfrm>
          <a:prstGeom prst="rect">
            <a:avLst/>
          </a:prstGeom>
          <a:noFill/>
          <a:ln w="9525">
            <a:noFill/>
          </a:ln>
        </p:spPr>
      </p:pic>
      <p:sp>
        <p:nvSpPr>
          <p:cNvPr id="10" name="Text Box 9"/>
          <p:cNvSpPr txBox="1"/>
          <p:nvPr/>
        </p:nvSpPr>
        <p:spPr>
          <a:xfrm>
            <a:off x="417830" y="3244850"/>
            <a:ext cx="5379720" cy="829945"/>
          </a:xfrm>
          <a:prstGeom prst="rect">
            <a:avLst/>
          </a:prstGeom>
          <a:noFill/>
        </p:spPr>
        <p:txBody>
          <a:bodyPr wrap="square" rtlCol="0" anchor="t">
            <a:spAutoFit/>
          </a:bodyPr>
          <a:lstStyle/>
          <a:p>
            <a:pPr algn="l"/>
            <a:r>
              <a:rPr lang="en-US" altLang="zh-CN" sz="4800" i="1" dirty="0" smtClean="0">
                <a:solidFill>
                  <a:schemeClr val="accent1"/>
                </a:solidFill>
                <a:effectLst>
                  <a:outerShdw blurRad="38100" dist="25400" dir="5400000" algn="ctr" rotWithShape="0">
                    <a:srgbClr val="6E747A">
                      <a:alpha val="43000"/>
                    </a:srgbClr>
                  </a:outerShdw>
                </a:effectLst>
                <a:latin typeface="Arial" panose="020B0604020202020204" pitchFamily="34" charset="0"/>
                <a:sym typeface="+mn-ea"/>
              </a:rPr>
              <a:t>SIST PROHUB</a:t>
            </a:r>
            <a:endParaRPr lang="en-US" altLang="zh-CN" sz="4800" i="1" dirty="0" smtClean="0">
              <a:solidFill>
                <a:schemeClr val="accent1"/>
              </a:solidFill>
              <a:effectLst>
                <a:outerShdw blurRad="38100" dist="25400" dir="5400000" algn="ctr" rotWithShape="0">
                  <a:srgbClr val="6E747A">
                    <a:alpha val="43000"/>
                  </a:srgbClr>
                </a:outerShdw>
              </a:effectLst>
              <a:latin typeface="Arial" panose="020B0604020202020204" pitchFamily="34" charset="0"/>
              <a:sym typeface="+mn-ea"/>
            </a:endParaRPr>
          </a:p>
        </p:txBody>
      </p:sp>
      <p:pic>
        <p:nvPicPr>
          <p:cNvPr id="2" name="Picture 1" descr="7983785"/>
          <p:cNvPicPr>
            <a:picLocks noChangeAspect="1"/>
          </p:cNvPicPr>
          <p:nvPr/>
        </p:nvPicPr>
        <p:blipFill>
          <a:blip r:embed="rId2"/>
          <a:stretch>
            <a:fillRect/>
          </a:stretch>
        </p:blipFill>
        <p:spPr>
          <a:xfrm>
            <a:off x="6475730" y="445135"/>
            <a:ext cx="5206365" cy="3699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1"/>
                </a:solidFill>
                <a:effectLst/>
              </a:rPr>
              <a:t>		</a:t>
            </a:r>
            <a:r>
              <a:rPr lang="en-US" sz="4800" i="1" dirty="0">
                <a:solidFill>
                  <a:schemeClr val="accent1"/>
                </a:solidFill>
                <a:effectLst/>
              </a:rPr>
              <a:t>	Proje</a:t>
            </a:r>
            <a:r>
              <a:rPr lang="en-US" altLang="zh-CN" sz="4800" i="1" dirty="0">
                <a:solidFill>
                  <a:schemeClr val="accent1"/>
                </a:solidFill>
                <a:effectLst/>
                <a:sym typeface="Arial" panose="020B0604020202020204" pitchFamily="34" charset="0"/>
              </a:rPr>
              <a:t>ct Background</a:t>
            </a:r>
            <a:endParaRPr lang="en-US" altLang="zh-CN" sz="4800" i="1" dirty="0">
              <a:solidFill>
                <a:schemeClr val="accent1"/>
              </a:solidFill>
              <a:effectLst/>
              <a:sym typeface="Arial" panose="020B0604020202020204" pitchFamily="34" charset="0"/>
            </a:endParaRPr>
          </a:p>
        </p:txBody>
      </p:sp>
      <p:sp>
        <p:nvSpPr>
          <p:cNvPr id="4" name="Content Placeholder 3"/>
          <p:cNvSpPr>
            <a:spLocks noGrp="1"/>
          </p:cNvSpPr>
          <p:nvPr>
            <p:ph idx="1"/>
          </p:nvPr>
        </p:nvSpPr>
        <p:spPr/>
        <p:txBody>
          <a:bodyPr>
            <a:normAutofit/>
          </a:bodyPr>
          <a:lstStyle/>
          <a:p>
            <a:pPr>
              <a:buFont typeface="Wingdings" panose="05000000000000000000" charset="0"/>
              <a:buChar char=""/>
            </a:pPr>
            <a:r>
              <a:rPr lang="en-US" altLang="zh-CN" sz="2400" i="1" dirty="0">
                <a:sym typeface="Arial" panose="020B0604020202020204" pitchFamily="34" charset="0"/>
              </a:rPr>
              <a:t>They is always </a:t>
            </a:r>
            <a:r>
              <a:rPr lang="en-US" altLang="zh-CN" sz="2400" i="1" dirty="0" smtClean="0">
                <a:sym typeface="Arial" panose="020B0604020202020204" pitchFamily="34" charset="0"/>
              </a:rPr>
              <a:t>confusion on selection of project ideas prior to what have been done before.</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a:sym typeface="Arial" panose="020B0604020202020204" pitchFamily="34" charset="0"/>
              </a:rPr>
              <a:t>T</a:t>
            </a:r>
            <a:r>
              <a:rPr lang="en-US" altLang="zh-CN" sz="2400" i="1" dirty="0" smtClean="0">
                <a:sym typeface="Arial" panose="020B0604020202020204" pitchFamily="34" charset="0"/>
              </a:rPr>
              <a:t>he </a:t>
            </a:r>
            <a:r>
              <a:rPr lang="en-US" altLang="zh-CN" sz="2400" i="1" dirty="0">
                <a:sym typeface="Arial" panose="020B0604020202020204" pitchFamily="34" charset="0"/>
              </a:rPr>
              <a:t>evaluation of student </a:t>
            </a:r>
            <a:r>
              <a:rPr lang="en-US" altLang="zh-CN" sz="2400" i="1" dirty="0" smtClean="0">
                <a:sym typeface="Arial" panose="020B0604020202020204" pitchFamily="34" charset="0"/>
              </a:rPr>
              <a:t>performances is being done </a:t>
            </a:r>
            <a:r>
              <a:rPr lang="en-US" altLang="zh-CN" sz="2400" i="1" dirty="0">
                <a:sym typeface="Arial" panose="020B0604020202020204" pitchFamily="34" charset="0"/>
              </a:rPr>
              <a:t>in a manual </a:t>
            </a:r>
            <a:r>
              <a:rPr lang="en-US" altLang="zh-CN" sz="2400" i="1" dirty="0" smtClean="0">
                <a:sym typeface="Arial" panose="020B0604020202020204" pitchFamily="34" charset="0"/>
              </a:rPr>
              <a:t>way </a:t>
            </a:r>
            <a:r>
              <a:rPr lang="en-US" altLang="zh-CN" sz="2400" i="1" dirty="0" err="1" smtClean="0">
                <a:sym typeface="Arial" panose="020B0604020202020204" pitchFamily="34" charset="0"/>
              </a:rPr>
              <a:t>i.e</a:t>
            </a:r>
            <a:r>
              <a:rPr lang="en-US" altLang="zh-CN" sz="2400" i="1" dirty="0" smtClean="0">
                <a:sym typeface="Arial" panose="020B0604020202020204" pitchFamily="34" charset="0"/>
              </a:rPr>
              <a:t> lecturers from different departments of the school gather together accessing the students projects.</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Every student at the end of the academic year is allocated a mark coherent to his/her performance from Proposal through concept developments and prototypes to the final documentation, there is no knowledge of how students have performed continually.</a:t>
            </a:r>
            <a:endParaRPr lang="en-US" altLang="zh-CN" sz="2400" i="1" dirty="0" smtClean="0">
              <a:sym typeface="Arial" panose="020B0604020202020204" pitchFamily="34" charset="0"/>
            </a:endParaRPr>
          </a:p>
          <a:p>
            <a:pPr>
              <a:buFont typeface="Wingdings" panose="05000000000000000000" charset="0"/>
              <a:buChar char=""/>
            </a:pPr>
            <a:endParaRPr lang="en-US" altLang="zh-CN" sz="2400" i="1" dirty="0">
              <a:sym typeface="Arial" panose="020B0604020202020204" pitchFamily="34" charset="0"/>
            </a:endParaRPr>
          </a:p>
          <a:p>
            <a:pPr marL="0" indent="0">
              <a:buNone/>
            </a:pPr>
            <a:endParaRPr lang="en-US" altLang="zh-CN" sz="2400" i="1" dirty="0">
              <a:sym typeface="Arial" panose="020B0604020202020204" pitchFamily="34" charset="0"/>
            </a:endParaRPr>
          </a:p>
        </p:txBody>
      </p:sp>
    </p:spTree>
  </p:cSld>
  <p:clrMapOvr>
    <a:masterClrMapping/>
  </p:clrMapOvr>
  <p:transition>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90" y="-72390"/>
            <a:ext cx="10515600" cy="1325563"/>
          </a:xfrm>
        </p:spPr>
        <p:txBody>
          <a:bodyPr/>
          <a:lstStyle/>
          <a:p>
            <a:r>
              <a:rPr lang="en-US" sz="4800" i="1">
                <a:solidFill>
                  <a:schemeClr val="accent1"/>
                </a:solidFill>
                <a:effectLst/>
              </a:rPr>
              <a:t>			Problem Defination</a:t>
            </a:r>
            <a:endParaRPr lang="en-US" sz="4800" i="1">
              <a:solidFill>
                <a:schemeClr val="accent1"/>
              </a:solidFill>
              <a:effectLst/>
            </a:endParaRPr>
          </a:p>
        </p:txBody>
      </p:sp>
      <p:sp>
        <p:nvSpPr>
          <p:cNvPr id="3" name="Content Placeholder 2"/>
          <p:cNvSpPr>
            <a:spLocks noGrp="1"/>
          </p:cNvSpPr>
          <p:nvPr>
            <p:ph idx="1"/>
          </p:nvPr>
        </p:nvSpPr>
        <p:spPr>
          <a:xfrm>
            <a:off x="619760" y="1160145"/>
            <a:ext cx="10515600" cy="4351338"/>
          </a:xfrm>
        </p:spPr>
        <p:txBody>
          <a:bodyPr>
            <a:noAutofit/>
          </a:bodyPr>
          <a:lstStyle/>
          <a:p>
            <a:pPr>
              <a:buFont typeface="Wingdings" panose="05000000000000000000" charset="0"/>
              <a:buChar char=""/>
            </a:pPr>
            <a:r>
              <a:rPr lang="en-US" altLang="zh-CN" sz="2400" i="1" dirty="0" smtClean="0">
                <a:sym typeface="Arial" panose="020B0604020202020204" pitchFamily="34" charset="0"/>
              </a:rPr>
              <a:t>There is no way of knowing projects that have been done before and the level to which the project were done.</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 Students are not aware of what e</a:t>
            </a:r>
            <a:r>
              <a:rPr lang="en-US" altLang="zh-CN" sz="2400" i="1" dirty="0">
                <a:sym typeface="Arial" panose="020B0604020202020204" pitchFamily="34" charset="0"/>
              </a:rPr>
              <a:t>xactly is expected at each stage ie from proposal through concept development to their final documentations prior to presentations and  presentation of their work.</a:t>
            </a:r>
            <a:endParaRPr lang="en-US" altLang="zh-CN" sz="2400" i="1" dirty="0">
              <a:sym typeface="Arial" panose="020B0604020202020204" pitchFamily="34" charset="0"/>
            </a:endParaRPr>
          </a:p>
          <a:p>
            <a:pPr>
              <a:buFont typeface="Wingdings" panose="05000000000000000000" charset="0"/>
              <a:buChar char=""/>
            </a:pPr>
            <a:r>
              <a:rPr lang="en-US" altLang="zh-CN" sz="2400" i="1" dirty="0">
                <a:sym typeface="Arial" panose="020B0604020202020204" pitchFamily="34" charset="0"/>
              </a:rPr>
              <a:t>In contrast, the protocol used by the lectures is more prone to errors  and inaccuracy which would result in students gaining / loosing marks </a:t>
            </a:r>
            <a:r>
              <a:rPr lang="en-US" altLang="zh-CN" sz="2400" i="1" dirty="0" err="1">
                <a:sym typeface="Arial" panose="020B0604020202020204" pitchFamily="34" charset="0"/>
              </a:rPr>
              <a:t>unnecesarily</a:t>
            </a:r>
            <a:r>
              <a:rPr lang="en-US" altLang="zh-CN" sz="2400" i="1" dirty="0">
                <a:sym typeface="Arial" panose="020B0604020202020204" pitchFamily="34" charset="0"/>
              </a:rPr>
              <a:t>.</a:t>
            </a:r>
            <a:endParaRPr lang="en-US" altLang="zh-CN" sz="2400" i="1" dirty="0">
              <a:sym typeface="Arial" panose="020B0604020202020204" pitchFamily="34" charset="0"/>
            </a:endParaRPr>
          </a:p>
          <a:p>
            <a:pPr>
              <a:buFont typeface="Wingdings" panose="05000000000000000000" charset="0"/>
              <a:buChar char=""/>
            </a:pPr>
            <a:r>
              <a:rPr lang="en-US" altLang="zh-CN" sz="2400" i="1" dirty="0">
                <a:sym typeface="Arial" panose="020B0604020202020204" pitchFamily="34" charset="0"/>
              </a:rPr>
              <a:t>The end compilations  are tiresome as they had to be done in a manual way.</a:t>
            </a:r>
            <a:endParaRPr lang="en-US" altLang="zh-CN" sz="2400" i="1" dirty="0">
              <a:sym typeface="Arial" panose="020B0604020202020204" pitchFamily="34" charset="0"/>
            </a:endParaRPr>
          </a:p>
          <a:p>
            <a:pPr>
              <a:buFont typeface="Wingdings" panose="05000000000000000000" charset="0"/>
              <a:buChar char=""/>
            </a:pPr>
            <a:r>
              <a:rPr lang="en-US" altLang="zh-CN" sz="2400" i="1" dirty="0">
                <a:sym typeface="Arial" panose="020B0604020202020204" pitchFamily="34" charset="0"/>
              </a:rPr>
              <a:t>The end determination of marks to students requires more unnecessary time to compute ,meaning process is time consuming.</a:t>
            </a:r>
            <a:endParaRPr lang="en-US" altLang="zh-CN" sz="2400" i="1" dirty="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It is difficult to enforce project evaluation principles and standards using the manual system.</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Students only get to know their performance at the very end of the year which makes it difficult for them to adjust in the middle way in the event they performed poorly in preliminary stages of their projects.</a:t>
            </a:r>
            <a:endParaRPr lang="en-US" altLang="zh-CN" sz="2400" i="1" dirty="0" smtClean="0">
              <a:sym typeface="Arial" panose="020B0604020202020204" pitchFamily="34" charset="0"/>
            </a:endParaRPr>
          </a:p>
          <a:p>
            <a:pPr>
              <a:buFont typeface="Wingdings" panose="05000000000000000000" charset="0"/>
              <a:buChar char=""/>
            </a:pPr>
            <a:endParaRPr lang="en-US" altLang="zh-CN" sz="2400" i="1" dirty="0" smtClean="0">
              <a:sym typeface="Arial" panose="020B0604020202020204" pitchFamily="34"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a:solidFill>
                  <a:schemeClr val="accent1"/>
                </a:solidFill>
                <a:effectLst>
                  <a:outerShdw blurRad="38100" dist="25400" dir="5400000" algn="ctr" rotWithShape="0">
                    <a:srgbClr val="6E747A">
                      <a:alpha val="43000"/>
                    </a:srgbClr>
                  </a:outerShdw>
                </a:effectLst>
              </a:rPr>
              <a:t>				Proje</a:t>
            </a:r>
            <a:r>
              <a:rPr lang="en-US" altLang="zh-CN" sz="4800" i="1">
                <a:solidFill>
                  <a:schemeClr val="accent1"/>
                </a:solidFill>
                <a:effectLst>
                  <a:outerShdw blurRad="38100" dist="25400" dir="5400000" algn="ctr" rotWithShape="0">
                    <a:srgbClr val="6E747A">
                      <a:alpha val="43000"/>
                    </a:srgbClr>
                  </a:outerShdw>
                </a:effectLst>
                <a:sym typeface="Arial" panose="020B0604020202020204" pitchFamily="34" charset="0"/>
              </a:rPr>
              <a:t>ct aims</a:t>
            </a:r>
            <a:r>
              <a:rPr lang="en-US" altLang="zh-CN" i="1">
                <a:sym typeface="Arial" panose="020B0604020202020204" pitchFamily="34" charset="0"/>
              </a:rPr>
              <a:t> </a:t>
            </a:r>
            <a:endParaRPr lang="en-US" i="1"/>
          </a:p>
        </p:txBody>
      </p:sp>
      <p:sp>
        <p:nvSpPr>
          <p:cNvPr id="3" name="Content Placeholder 2"/>
          <p:cNvSpPr>
            <a:spLocks noGrp="1"/>
          </p:cNvSpPr>
          <p:nvPr>
            <p:ph idx="1"/>
          </p:nvPr>
        </p:nvSpPr>
        <p:spPr>
          <a:xfrm>
            <a:off x="744855" y="1607820"/>
            <a:ext cx="10515600" cy="4351655"/>
          </a:xfrm>
        </p:spPr>
        <p:txBody>
          <a:bodyPr>
            <a:noAutofit/>
          </a:bodyPr>
          <a:lstStyle/>
          <a:p>
            <a:pPr>
              <a:buFont typeface="Wingdings" panose="05000000000000000000" charset="0"/>
              <a:buChar char=""/>
            </a:pPr>
            <a:r>
              <a:rPr lang="en-US" altLang="zh-CN" sz="2400" i="1" dirty="0">
                <a:sym typeface="Arial" panose="020B0604020202020204" pitchFamily="34" charset="0"/>
              </a:rPr>
              <a:t>Project aims to automate the evaluation of projects and </a:t>
            </a:r>
            <a:r>
              <a:rPr lang="en-US" altLang="zh-CN" sz="2400" i="1" dirty="0" smtClean="0">
                <a:sym typeface="Arial" panose="020B0604020202020204" pitchFamily="34" charset="0"/>
              </a:rPr>
              <a:t> </a:t>
            </a:r>
            <a:r>
              <a:rPr lang="en-US" altLang="zh-CN" sz="2400" i="1" dirty="0">
                <a:sym typeface="Arial" panose="020B0604020202020204" pitchFamily="34" charset="0"/>
              </a:rPr>
              <a:t>presentations for both Hit 200 and Hit 400 in the school of IST.</a:t>
            </a:r>
            <a:endParaRPr lang="en-US" altLang="zh-CN" sz="2400" i="1" dirty="0">
              <a:sym typeface="Arial" panose="020B0604020202020204" pitchFamily="34" charset="0"/>
            </a:endParaRPr>
          </a:p>
          <a:p>
            <a:pPr>
              <a:buFont typeface="Wingdings" panose="05000000000000000000" charset="0"/>
              <a:buChar char=""/>
            </a:pPr>
            <a:r>
              <a:rPr lang="en-US" altLang="zh-CN" sz="2400" i="1" dirty="0">
                <a:sym typeface="Arial" panose="020B0604020202020204" pitchFamily="34" charset="0"/>
              </a:rPr>
              <a:t>Enforce department regulations and </a:t>
            </a:r>
            <a:r>
              <a:rPr lang="en-US" altLang="zh-CN" sz="2400" i="1" dirty="0" smtClean="0">
                <a:sym typeface="Arial" panose="020B0604020202020204" pitchFamily="34" charset="0"/>
              </a:rPr>
              <a:t>standards in project assessments e.g. ensuring that every student is assessed with at least 5 lecturers and at most 7 lecturers.</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Provide an interactive way for students to access or receive project continuous assessment marks or any performance evaluation criteria in line with the institute regulations.</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Deal </a:t>
            </a:r>
            <a:r>
              <a:rPr lang="en-US" altLang="zh-CN" sz="2400" i="1" dirty="0">
                <a:sym typeface="Arial" panose="020B0604020202020204" pitchFamily="34" charset="0"/>
              </a:rPr>
              <a:t>away with papers used by lectures which can easily be lost or spoiled and also time consuming to review them in future as you have to search for it</a:t>
            </a:r>
            <a:r>
              <a:rPr lang="en-US" altLang="zh-CN" sz="2400" i="1" dirty="0" smtClean="0">
                <a:sym typeface="Arial" panose="020B0604020202020204" pitchFamily="34" charset="0"/>
              </a:rPr>
              <a:t>.</a:t>
            </a:r>
            <a:endParaRPr lang="en-US" altLang="zh-CN" sz="2400" i="1" dirty="0" smtClean="0">
              <a:sym typeface="Arial" panose="020B0604020202020204" pitchFamily="34" charset="0"/>
            </a:endParaRPr>
          </a:p>
          <a:p>
            <a:pPr>
              <a:buFont typeface="Wingdings" panose="05000000000000000000" charset="0"/>
              <a:buChar char=""/>
            </a:pPr>
            <a:r>
              <a:rPr lang="en-US" altLang="zh-CN" sz="2400" i="1" dirty="0" smtClean="0">
                <a:sym typeface="Arial" panose="020B0604020202020204" pitchFamily="34" charset="0"/>
              </a:rPr>
              <a:t>Provide a way of tracking projects done before and there scope in line with  their level of success.</a:t>
            </a:r>
            <a:endParaRPr lang="en-US" altLang="zh-CN" sz="2400" i="1" dirty="0">
              <a:sym typeface="Arial" panose="020B0604020202020204" pitchFamily="34" charset="0"/>
            </a:endParaRPr>
          </a:p>
          <a:p>
            <a:pPr>
              <a:buFont typeface="Wingdings" panose="05000000000000000000" charset="0"/>
              <a:buChar char=""/>
            </a:pPr>
            <a:endParaRPr lang="en-US" altLang="zh-CN" sz="2400" i="1" dirty="0">
              <a:sym typeface="Arial" panose="020B0604020202020204" pitchFamily="34" charset="0"/>
            </a:endParaRPr>
          </a:p>
          <a:p>
            <a:pPr>
              <a:buFont typeface="Wingdings" panose="05000000000000000000" charset="0"/>
              <a:buChar char=""/>
            </a:pPr>
            <a:endParaRPr lang="en-US" altLang="zh-CN" sz="2400" i="1" dirty="0">
              <a:sym typeface="Arial" panose="020B0604020202020204" pitchFamily="34" charset="0"/>
            </a:endParaRPr>
          </a:p>
          <a:p>
            <a:pPr>
              <a:buFont typeface="Wingdings" panose="05000000000000000000" charset="0"/>
              <a:buNone/>
            </a:pPr>
            <a:endParaRPr lang="en-US" altLang="zh-CN" sz="2400" i="1" dirty="0">
              <a:sym typeface="Arial" panose="020B0604020202020204" pitchFamily="34" charset="0"/>
            </a:endParaRPr>
          </a:p>
          <a:p>
            <a:pPr>
              <a:buFont typeface="Wingdings" panose="05000000000000000000" charset="0"/>
              <a:buChar char=""/>
            </a:pPr>
            <a:endParaRPr lang="en-US" altLang="zh-CN" sz="2400" i="1" dirty="0">
              <a:sym typeface="Arial" panose="020B0604020202020204" pitchFamily="34" charset="0"/>
            </a:endParaRPr>
          </a:p>
          <a:p>
            <a:pPr>
              <a:buFont typeface="Wingdings" panose="05000000000000000000" charset="0"/>
              <a:buChar char=""/>
            </a:pPr>
            <a:endParaRPr lang="en-US" altLang="zh-CN" sz="2400" b="1" i="1" dirty="0">
              <a:sym typeface="Arial" panose="020B0604020202020204" pitchFamily="34" charset="0"/>
            </a:endParaRPr>
          </a:p>
          <a:p>
            <a:pPr>
              <a:buFont typeface="Wingdings" panose="05000000000000000000" charset="0"/>
              <a:buChar char=""/>
            </a:pPr>
            <a:endParaRPr lang="en-US" altLang="zh-CN" sz="2400" b="1" i="1" dirty="0">
              <a:sym typeface="Arial" panose="020B0604020202020204" pitchFamily="34"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a:solidFill>
                  <a:schemeClr val="accent1"/>
                </a:solidFill>
                <a:effectLst>
                  <a:outerShdw blurRad="38100" dist="25400" dir="5400000" algn="ctr" rotWithShape="0">
                    <a:srgbClr val="6E747A">
                      <a:alpha val="43000"/>
                    </a:srgbClr>
                  </a:outerShdw>
                </a:effectLst>
              </a:rPr>
              <a:t>		Proje</a:t>
            </a:r>
            <a:r>
              <a:rPr lang="en-US" altLang="zh-CN" sz="4800" i="1">
                <a:solidFill>
                  <a:schemeClr val="accent1"/>
                </a:solidFill>
                <a:effectLst>
                  <a:outerShdw blurRad="38100" dist="25400" dir="5400000" algn="ctr" rotWithShape="0">
                    <a:srgbClr val="6E747A">
                      <a:alpha val="43000"/>
                    </a:srgbClr>
                  </a:outerShdw>
                </a:effectLst>
                <a:sym typeface="Arial" panose="020B0604020202020204" pitchFamily="34" charset="0"/>
              </a:rPr>
              <a:t>ct methodology</a:t>
            </a:r>
            <a:endParaRPr lang="en-US" altLang="zh-CN" sz="4800" i="1">
              <a:solidFill>
                <a:schemeClr val="accent1"/>
              </a:solidFill>
              <a:effectLst>
                <a:outerShdw blurRad="38100" dist="25400" dir="5400000" algn="ctr" rotWithShape="0">
                  <a:srgbClr val="6E747A">
                    <a:alpha val="43000"/>
                  </a:srgbClr>
                </a:outerShdw>
              </a:effectLst>
              <a:sym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Font typeface="Wingdings" panose="05000000000000000000" charset="0"/>
              <a:buNone/>
            </a:pPr>
            <a:endParaRPr lang="en-US" altLang="zh-CN" i="1" dirty="0">
              <a:sym typeface="Arial" panose="020B0604020202020204" pitchFamily="34" charset="0"/>
            </a:endParaRPr>
          </a:p>
          <a:p>
            <a:pPr lvl="1">
              <a:buFont typeface="Wingdings" panose="05000000000000000000" charset="0"/>
              <a:buChar char=""/>
            </a:pPr>
            <a:r>
              <a:rPr lang="en-US" altLang="zh-CN" i="1" dirty="0">
                <a:sym typeface="Arial" panose="020B0604020202020204" pitchFamily="34" charset="0"/>
              </a:rPr>
              <a:t>Prototyping (software process model)</a:t>
            </a:r>
            <a:endParaRPr lang="en-US" altLang="zh-CN" i="1" dirty="0">
              <a:sym typeface="Arial" panose="020B0604020202020204" pitchFamily="34" charset="0"/>
            </a:endParaRPr>
          </a:p>
          <a:p>
            <a:pPr marL="457200" lvl="1" indent="0">
              <a:buFont typeface="Wingdings" panose="05000000000000000000" charset="0"/>
              <a:buNone/>
            </a:pPr>
            <a:r>
              <a:rPr lang="en-US" altLang="zh-CN" i="1" dirty="0">
                <a:sym typeface="Arial" panose="020B0604020202020204" pitchFamily="34" charset="0"/>
              </a:rPr>
              <a:t> 	developing the system in versions and parts so as to  quickly to check the lecturer’s, supervisors and coordinators  requirements and the  feasibility of some of design decisions.</a:t>
            </a:r>
            <a:endParaRPr lang="en-US" altLang="zh-CN" i="1" dirty="0">
              <a:sym typeface="Arial" panose="020B0604020202020204" pitchFamily="34" charset="0"/>
            </a:endParaRPr>
          </a:p>
          <a:p>
            <a:pPr lvl="1">
              <a:buFont typeface="Wingdings" panose="05000000000000000000" charset="0"/>
              <a:buChar char=""/>
            </a:pPr>
            <a:r>
              <a:rPr lang="en-US" altLang="zh-CN" sz="2400" i="1" dirty="0">
                <a:sym typeface="Arial" panose="020B0604020202020204" pitchFamily="34" charset="0"/>
              </a:rPr>
              <a:t> Extreme Programming </a:t>
            </a:r>
            <a:endParaRPr lang="en-US" altLang="zh-CN" sz="2400" i="1" dirty="0">
              <a:sym typeface="Arial" panose="020B0604020202020204" pitchFamily="34" charset="0"/>
            </a:endParaRPr>
          </a:p>
          <a:p>
            <a:pPr marL="457200" lvl="1" indent="0">
              <a:buFont typeface="Wingdings" panose="05000000000000000000" charset="0"/>
              <a:buNone/>
            </a:pPr>
            <a:r>
              <a:rPr lang="en-US" altLang="zh-CN" sz="2400" i="1" dirty="0">
                <a:sym typeface="Arial" panose="020B0604020202020204" pitchFamily="34" charset="0"/>
              </a:rPr>
              <a:t>this in</a:t>
            </a:r>
            <a:r>
              <a:rPr lang="en-US" altLang="zh-CN" i="1" dirty="0">
                <a:sym typeface="Arial" panose="020B0604020202020204" pitchFamily="34" charset="0"/>
              </a:rPr>
              <a:t>clude</a:t>
            </a:r>
            <a:r>
              <a:rPr lang="en-US" altLang="zh-CN" sz="2400" i="1" dirty="0">
                <a:sym typeface="Arial" panose="020B0604020202020204" pitchFamily="34" charset="0"/>
              </a:rPr>
              <a:t> programming in pairs or doing extensive code review, unit testing of all </a:t>
            </a:r>
            <a:r>
              <a:rPr lang="en-US" altLang="zh-CN" sz="2400" i="1" dirty="0" err="1">
                <a:sym typeface="Arial" panose="020B0604020202020204" pitchFamily="34" charset="0"/>
              </a:rPr>
              <a:t>code,code</a:t>
            </a:r>
            <a:r>
              <a:rPr lang="en-US" altLang="zh-CN" sz="2400" i="1" dirty="0">
                <a:sym typeface="Arial" panose="020B0604020202020204" pitchFamily="34" charset="0"/>
              </a:rPr>
              <a:t> simplicity and clarity, expecting changes of requirements as time passes ,  frequent communication with the </a:t>
            </a:r>
            <a:r>
              <a:rPr lang="en-US" altLang="zh-CN" sz="2400" i="1" dirty="0" err="1">
                <a:sym typeface="Arial" panose="020B0604020202020204" pitchFamily="34" charset="0"/>
              </a:rPr>
              <a:t>le</a:t>
            </a:r>
            <a:r>
              <a:rPr lang="en-US" altLang="zh-CN" i="1" dirty="0" err="1">
                <a:sym typeface="Arial" panose="020B0604020202020204" pitchFamily="34" charset="0"/>
              </a:rPr>
              <a:t>ctures,supervisors</a:t>
            </a:r>
            <a:r>
              <a:rPr lang="en-US" altLang="zh-CN" i="1" dirty="0">
                <a:sym typeface="Arial" panose="020B0604020202020204" pitchFamily="34" charset="0"/>
              </a:rPr>
              <a:t> and coordinators</a:t>
            </a:r>
            <a:r>
              <a:rPr lang="en-US" altLang="zh-CN" sz="2400" i="1" dirty="0">
                <a:sym typeface="Arial" panose="020B0604020202020204" pitchFamily="34" charset="0"/>
              </a:rPr>
              <a:t> and amongst us  programmers.</a:t>
            </a:r>
            <a:endParaRPr lang="en-US" altLang="zh-CN" sz="2400" i="1" dirty="0">
              <a:sym typeface="Arial" panose="020B0604020202020204" pitchFamily="34" charset="0"/>
            </a:endParaRPr>
          </a:p>
          <a:p>
            <a:pPr lvl="1">
              <a:buFont typeface="Wingdings" panose="05000000000000000000" charset="0"/>
              <a:buChar char=""/>
            </a:pPr>
            <a:endParaRPr lang="en-US" altLang="zh-CN" sz="2400" i="1" dirty="0">
              <a:sym typeface="Arial" panose="020B0604020202020204" pitchFamily="34" charset="0"/>
            </a:endParaRPr>
          </a:p>
          <a:p>
            <a:pPr marL="0" indent="0">
              <a:buNone/>
            </a:pPr>
            <a:endParaRPr lang="en-US" i="1"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solidFill>
                  <a:schemeClr val="accent1"/>
                </a:solidFill>
                <a:effectLst>
                  <a:outerShdw blurRad="38100" dist="25400" dir="5400000" algn="ctr" rotWithShape="0">
                    <a:srgbClr val="6E747A">
                      <a:alpha val="43000"/>
                    </a:srgbClr>
                  </a:outerShdw>
                </a:effectLst>
              </a:rPr>
              <a:t>				proposed tools</a:t>
            </a:r>
            <a:endParaRPr lang="en-US" i="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90000" lnSpcReduction="20000"/>
          </a:bodyPr>
          <a:lstStyle/>
          <a:p>
            <a:pPr>
              <a:buFont typeface="Wingdings" panose="05000000000000000000" charset="0"/>
              <a:buChar char=""/>
            </a:pPr>
            <a:r>
              <a:rPr lang="en-US" i="1" dirty="0"/>
              <a:t>web based appli</a:t>
            </a:r>
            <a:r>
              <a:rPr lang="en-US" altLang="zh-CN" i="1" dirty="0">
                <a:sym typeface="Arial" panose="020B0604020202020204" pitchFamily="34" charset="0"/>
              </a:rPr>
              <a:t>cation - front-end(html, </a:t>
            </a:r>
            <a:r>
              <a:rPr lang="en-US" altLang="zh-CN" i="1" dirty="0" err="1">
                <a:sym typeface="Arial" panose="020B0604020202020204" pitchFamily="34" charset="0"/>
              </a:rPr>
              <a:t>css</a:t>
            </a:r>
            <a:r>
              <a:rPr lang="en-US" altLang="zh-CN" i="1" dirty="0">
                <a:sym typeface="Arial" panose="020B0604020202020204" pitchFamily="34" charset="0"/>
              </a:rPr>
              <a:t>, </a:t>
            </a:r>
            <a:r>
              <a:rPr lang="en-US" altLang="zh-CN" i="1" dirty="0" err="1">
                <a:sym typeface="Arial" panose="020B0604020202020204" pitchFamily="34" charset="0"/>
              </a:rPr>
              <a:t>javascript</a:t>
            </a:r>
            <a:r>
              <a:rPr lang="en-US" altLang="zh-CN" i="1" dirty="0">
                <a:sym typeface="Arial" panose="020B0604020202020204" pitchFamily="34" charset="0"/>
              </a:rPr>
              <a:t> and or other 					     frameworks)</a:t>
            </a:r>
            <a:endParaRPr lang="en-US" altLang="zh-CN" i="1" dirty="0">
              <a:sym typeface="Arial" panose="020B0604020202020204" pitchFamily="34" charset="0"/>
            </a:endParaRPr>
          </a:p>
          <a:p>
            <a:pPr marL="0" indent="0">
              <a:buFont typeface="Wingdings" panose="05000000000000000000" charset="0"/>
              <a:buNone/>
            </a:pPr>
            <a:r>
              <a:rPr lang="en-US" altLang="zh-CN" i="1" dirty="0">
                <a:sym typeface="Arial" panose="020B0604020202020204" pitchFamily="34" charset="0"/>
              </a:rPr>
              <a:t>                                              -back-end(Php5 , </a:t>
            </a:r>
            <a:r>
              <a:rPr lang="en-US" altLang="zh-CN" i="1" dirty="0" err="1" smtClean="0">
                <a:sym typeface="Arial" panose="020B0604020202020204" pitchFamily="34" charset="0"/>
              </a:rPr>
              <a:t>Mysql</a:t>
            </a:r>
            <a:r>
              <a:rPr lang="en-US" altLang="zh-CN" i="1" dirty="0" smtClean="0">
                <a:sym typeface="Arial" panose="020B0604020202020204" pitchFamily="34" charset="0"/>
              </a:rPr>
              <a:t> </a:t>
            </a:r>
            <a:r>
              <a:rPr lang="en-US" altLang="zh-CN" i="1" dirty="0">
                <a:sym typeface="Arial" panose="020B0604020202020204" pitchFamily="34" charset="0"/>
              </a:rPr>
              <a:t>, </a:t>
            </a:r>
            <a:r>
              <a:rPr lang="en-US" altLang="zh-CN" i="1" dirty="0" err="1">
                <a:sym typeface="Arial" panose="020B0604020202020204" pitchFamily="34" charset="0"/>
              </a:rPr>
              <a:t>mariaDb</a:t>
            </a:r>
            <a:r>
              <a:rPr lang="en-US" altLang="zh-CN" i="1" dirty="0">
                <a:sym typeface="Arial" panose="020B0604020202020204" pitchFamily="34" charset="0"/>
              </a:rPr>
              <a:t>)</a:t>
            </a:r>
            <a:endParaRPr lang="en-US" altLang="zh-CN" i="1" dirty="0">
              <a:sym typeface="Arial" panose="020B0604020202020204" pitchFamily="34" charset="0"/>
            </a:endParaRPr>
          </a:p>
          <a:p>
            <a:pPr>
              <a:buFont typeface="Wingdings" panose="05000000000000000000" charset="0"/>
              <a:buChar char=""/>
            </a:pPr>
            <a:r>
              <a:rPr lang="en-US" altLang="zh-CN" i="1" dirty="0">
                <a:sym typeface="Arial" panose="020B0604020202020204" pitchFamily="34" charset="0"/>
              </a:rPr>
              <a:t>mobile application    Visual studio </a:t>
            </a:r>
            <a:r>
              <a:rPr lang="en-US" altLang="zh-CN" i="1" dirty="0" smtClean="0">
                <a:sym typeface="Arial" panose="020B0604020202020204" pitchFamily="34" charset="0"/>
              </a:rPr>
              <a:t>2017</a:t>
            </a:r>
            <a:endParaRPr lang="en-US" altLang="zh-CN" i="1" dirty="0" smtClean="0">
              <a:sym typeface="Arial" panose="020B0604020202020204" pitchFamily="34" charset="0"/>
            </a:endParaRPr>
          </a:p>
          <a:p>
            <a:pPr>
              <a:buFont typeface="Wingdings" panose="05000000000000000000" charset="0"/>
              <a:buChar char=""/>
            </a:pPr>
            <a:r>
              <a:rPr lang="en-US" altLang="zh-CN" i="1" dirty="0" smtClean="0">
                <a:sym typeface="Arial" panose="020B0604020202020204" pitchFamily="34" charset="0"/>
              </a:rPr>
              <a:t>GitHub </a:t>
            </a:r>
            <a:r>
              <a:rPr lang="en-US" altLang="zh-CN" i="1" dirty="0">
                <a:sym typeface="Arial" panose="020B0604020202020204" pitchFamily="34" charset="0"/>
              </a:rPr>
              <a:t>platform  and visual studio code platform for team work </a:t>
            </a:r>
            <a:r>
              <a:rPr lang="en-US" altLang="zh-CN" i="1" dirty="0" smtClean="0">
                <a:sym typeface="Arial" panose="020B0604020202020204" pitchFamily="34" charset="0"/>
              </a:rPr>
              <a:t>purposes.</a:t>
            </a:r>
            <a:endParaRPr lang="en-US" altLang="zh-CN" i="1" dirty="0" smtClean="0">
              <a:sym typeface="Arial" panose="020B0604020202020204" pitchFamily="34" charset="0"/>
            </a:endParaRPr>
          </a:p>
          <a:p>
            <a:pPr marL="0" indent="0">
              <a:buFont typeface="Wingdings" panose="05000000000000000000" charset="0"/>
              <a:buNone/>
            </a:pPr>
            <a:endParaRPr lang="en-US" altLang="zh-CN" i="1" dirty="0" smtClean="0">
              <a:sym typeface="Arial" panose="020B0604020202020204" pitchFamily="34" charset="0"/>
            </a:endParaRPr>
          </a:p>
          <a:p>
            <a:pPr marL="0" indent="0">
              <a:buFont typeface="Wingdings" panose="05000000000000000000" charset="0"/>
              <a:buNone/>
            </a:pPr>
            <a:endParaRPr lang="en-US" altLang="zh-CN" i="1" dirty="0" smtClean="0">
              <a:sym typeface="Arial" panose="020B0604020202020204" pitchFamily="34" charset="0"/>
            </a:endParaRPr>
          </a:p>
          <a:p>
            <a:pPr marL="0" indent="0">
              <a:buFont typeface="Wingdings" panose="05000000000000000000" charset="0"/>
              <a:buNone/>
            </a:pPr>
            <a:br>
              <a:rPr lang="en-US" altLang="zh-CN" i="1" dirty="0" smtClean="0">
                <a:sym typeface="Arial" panose="020B0604020202020204" pitchFamily="34" charset="0"/>
              </a:rPr>
            </a:br>
            <a:endParaRPr lang="en-US" altLang="zh-CN" i="1" dirty="0" smtClean="0">
              <a:sym typeface="Arial" panose="020B0604020202020204" pitchFamily="34" charset="0"/>
            </a:endParaRPr>
          </a:p>
          <a:p>
            <a:pPr marL="0" indent="0">
              <a:buFont typeface="Wingdings" panose="05000000000000000000" charset="0"/>
              <a:buNone/>
            </a:pPr>
            <a:r>
              <a:rPr lang="en-US" altLang="zh-CN" i="1" dirty="0" smtClean="0">
                <a:sym typeface="Arial" panose="020B0604020202020204" pitchFamily="34" charset="0"/>
              </a:rPr>
              <a:t>This </a:t>
            </a:r>
            <a:r>
              <a:rPr lang="en-US" altLang="zh-CN" i="1" dirty="0">
                <a:sym typeface="Arial" panose="020B0604020202020204" pitchFamily="34" charset="0"/>
              </a:rPr>
              <a:t>project is going to use free online tools such as visual studio code and </a:t>
            </a:r>
            <a:r>
              <a:rPr lang="en-US" altLang="zh-CN" i="1" dirty="0" err="1">
                <a:sym typeface="Arial" panose="020B0604020202020204" pitchFamily="34" charset="0"/>
              </a:rPr>
              <a:t>etc</a:t>
            </a:r>
            <a:r>
              <a:rPr lang="en-US" altLang="zh-CN" i="1" dirty="0">
                <a:sym typeface="Arial" panose="020B0604020202020204" pitchFamily="34" charset="0"/>
              </a:rPr>
              <a:t> </a:t>
            </a:r>
            <a:r>
              <a:rPr lang="en-US" altLang="zh-CN" i="1" dirty="0" err="1">
                <a:sym typeface="Arial" panose="020B0604020202020204" pitchFamily="34" charset="0"/>
              </a:rPr>
              <a:t>throught</a:t>
            </a:r>
            <a:r>
              <a:rPr lang="en-US" altLang="zh-CN" i="1" dirty="0">
                <a:sym typeface="Arial" panose="020B0604020202020204" pitchFamily="34" charset="0"/>
              </a:rPr>
              <a:t>  making it economically and technically </a:t>
            </a:r>
            <a:r>
              <a:rPr lang="en-US" altLang="zh-CN" i="1" dirty="0" smtClean="0">
                <a:sym typeface="Arial" panose="020B0604020202020204" pitchFamily="34" charset="0"/>
              </a:rPr>
              <a:t>feasible </a:t>
            </a:r>
            <a:r>
              <a:rPr lang="en-US" altLang="zh-CN" i="1" dirty="0">
                <a:sym typeface="Arial" panose="020B0604020202020204" pitchFamily="34" charset="0"/>
              </a:rPr>
              <a:t>to be conducted at </a:t>
            </a:r>
            <a:r>
              <a:rPr lang="en-US" altLang="zh-CN" i="1" dirty="0" err="1">
                <a:sym typeface="Arial" panose="020B0604020202020204" pitchFamily="34" charset="0"/>
              </a:rPr>
              <a:t>negligable</a:t>
            </a:r>
            <a:r>
              <a:rPr lang="en-US" altLang="zh-CN" i="1" dirty="0">
                <a:sym typeface="Arial" panose="020B0604020202020204" pitchFamily="34" charset="0"/>
              </a:rPr>
              <a:t> cost.</a:t>
            </a:r>
            <a:endParaRPr lang="en-US" altLang="zh-CN" i="1" dirty="0">
              <a:sym typeface="Arial" panose="020B0604020202020204" pitchFamily="34" charset="0"/>
            </a:endParaRPr>
          </a:p>
          <a:p>
            <a:pPr>
              <a:buNone/>
            </a:pPr>
            <a:endParaRPr lang="en-US" altLang="zh-CN" i="1" dirty="0">
              <a:sym typeface="Arial" panose="020B0604020202020204" pitchFamily="34" charset="0"/>
            </a:endParaRPr>
          </a:p>
          <a:p>
            <a:pPr>
              <a:buNone/>
            </a:pPr>
            <a:endParaRPr lang="en-US" altLang="zh-CN" i="1" dirty="0">
              <a:sym typeface="Arial" panose="020B0604020202020204" pitchFamily="34" charset="0"/>
            </a:endParaRPr>
          </a:p>
          <a:p>
            <a:pPr>
              <a:buNone/>
            </a:pPr>
            <a:endParaRPr lang="en-US" altLang="zh-CN" i="1" dirty="0">
              <a:sym typeface="Arial" panose="020B0604020202020204" pitchFamily="34" charset="0"/>
            </a:endParaRPr>
          </a:p>
          <a:p>
            <a:pPr>
              <a:buNone/>
            </a:pPr>
            <a:endParaRPr lang="en-US" altLang="zh-CN" i="1" dirty="0">
              <a:sym typeface="Arial" panose="020B0604020202020204" pitchFamily="34" charset="0"/>
            </a:endParaRPr>
          </a:p>
          <a:p>
            <a:pPr>
              <a:buNone/>
            </a:pPr>
            <a:endParaRPr lang="en-US" altLang="zh-CN" i="1" dirty="0">
              <a:sym typeface="Arial" panose="020B0604020202020204" pitchFamily="34"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fcpsteach.org/hp/usersites/abby_horman/images/question.gif"/>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8025" y="1784985"/>
            <a:ext cx="5695950" cy="467423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2830830" y="601345"/>
            <a:ext cx="6835140" cy="829945"/>
          </a:xfrm>
          <a:prstGeom prst="rect">
            <a:avLst/>
          </a:prstGeom>
          <a:noFill/>
        </p:spPr>
        <p:txBody>
          <a:bodyPr wrap="square" rtlCol="0" anchor="t">
            <a:spAutoFit/>
          </a:bodyPr>
          <a:lstStyle/>
          <a:p>
            <a:r>
              <a:rPr lang="en-US" sz="4800" b="1" i="1" dirty="0" smtClean="0">
                <a:solidFill>
                  <a:srgbClr val="00B0F0"/>
                </a:solidFill>
                <a:sym typeface="+mn-ea"/>
              </a:rPr>
              <a:t>Additions &amp; </a:t>
            </a:r>
            <a:r>
              <a:rPr lang="en-US" sz="4800" b="1" i="1" dirty="0" smtClean="0">
                <a:sym typeface="+mn-ea"/>
              </a:rPr>
              <a:t>Questions </a:t>
            </a:r>
            <a:endParaRPr lang="en-US" sz="4800" i="1"/>
          </a:p>
        </p:txBody>
      </p:sp>
    </p:spTree>
  </p:cSld>
  <p:clrMapOvr>
    <a:masterClrMapping/>
  </p:clrMapOvr>
  <p:transition>
    <p:wheel spokes="8"/>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3498</Words>
  <Application>WPS Presentation</Application>
  <PresentationFormat>Widescreen</PresentationFormat>
  <Paragraphs>70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vt:lpstr>
      <vt:lpstr>Calibri</vt:lpstr>
      <vt:lpstr>Microsoft YaHei</vt:lpstr>
      <vt:lpstr/>
      <vt:lpstr>Arial Unicode MS</vt:lpstr>
      <vt:lpstr>Calibri Light</vt:lpstr>
      <vt:lpstr>Segoe Print</vt:lpstr>
      <vt:lpstr>Office Theme</vt:lpstr>
      <vt:lpstr>PowerPoint 演示文稿</vt:lpstr>
      <vt:lpstr>			Project Background</vt:lpstr>
      <vt:lpstr>			Problem Defination</vt:lpstr>
      <vt:lpstr>				Project aims </vt:lpstr>
      <vt:lpstr>		Project methodology</vt:lpstr>
      <vt:lpstr>				proposed tools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Nyasha</dc:creator>
  <cp:lastModifiedBy>Nyasha</cp:lastModifiedBy>
  <cp:revision>29</cp:revision>
  <dcterms:created xsi:type="dcterms:W3CDTF">2018-09-03T18:07:00Z</dcterms:created>
  <dcterms:modified xsi:type="dcterms:W3CDTF">2018-09-14T06:31:33Z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