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75" r:id="rId9"/>
    <p:sldId id="269" r:id="rId10"/>
    <p:sldId id="271" r:id="rId11"/>
    <p:sldId id="265" r:id="rId12"/>
    <p:sldId id="263" r:id="rId13"/>
    <p:sldId id="264" r:id="rId14"/>
    <p:sldId id="273" r:id="rId15"/>
    <p:sldId id="268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8F63A-41C6-33C5-5908-7330F26F9E1E}" v="445" dt="2023-12-06T08:17:25.477"/>
    <p1510:client id="{1FBCDD77-7327-B2EE-6DA5-6CD7AF9F99E8}" v="230" dt="2023-12-06T09:39:25.241"/>
    <p1510:client id="{3EAC8B17-07DC-44FE-A8EE-CADC892F95F4}" v="130" dt="2023-12-06T06:07:01.147"/>
    <p1510:client id="{782C5BF0-A6D8-450A-2589-19DBAD90B28B}" v="137" dt="2023-12-06T14:23:13.697"/>
    <p1510:client id="{8C799E7E-FB44-E5A0-6BFE-04CE8AA6808F}" v="169" dt="2023-12-06T08:14:27.127"/>
    <p1510:client id="{A9200F60-9489-5C9A-1D78-1173D9945228}" v="58" dt="2023-12-06T08:19:37.794"/>
    <p1510:client id="{C636482C-31D1-B86B-3C23-2436ADBD3793}" v="783" dt="2023-12-06T14:21:38.193"/>
    <p1510:client id="{D56B973D-13D1-8A4B-3E13-950D3B0B4238}" v="9" dt="2023-12-06T08:17:0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244F5-9EB7-4426-84B3-6779F6EC28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B0F561-C31B-40B7-936B-A9D26CE77B24}">
      <dgm:prSet/>
      <dgm:spPr/>
      <dgm:t>
        <a:bodyPr/>
        <a:lstStyle/>
        <a:p>
          <a:r>
            <a:rPr lang="en-US" baseline="0"/>
            <a:t>A detective simulator</a:t>
          </a:r>
          <a:endParaRPr lang="en-US"/>
        </a:p>
      </dgm:t>
    </dgm:pt>
    <dgm:pt modelId="{2967785F-7B15-423A-B604-97C158316093}" type="parTrans" cxnId="{F8774729-BB52-493B-BF49-1F787F143329}">
      <dgm:prSet/>
      <dgm:spPr/>
      <dgm:t>
        <a:bodyPr/>
        <a:lstStyle/>
        <a:p>
          <a:endParaRPr lang="en-US"/>
        </a:p>
      </dgm:t>
    </dgm:pt>
    <dgm:pt modelId="{E51C88FD-0C47-428C-81BB-5A356C19FCBA}" type="sibTrans" cxnId="{F8774729-BB52-493B-BF49-1F787F143329}">
      <dgm:prSet/>
      <dgm:spPr/>
      <dgm:t>
        <a:bodyPr/>
        <a:lstStyle/>
        <a:p>
          <a:endParaRPr lang="en-US"/>
        </a:p>
      </dgm:t>
    </dgm:pt>
    <dgm:pt modelId="{D7C6EC58-E136-45AC-8F5E-EC191234F25A}">
      <dgm:prSet/>
      <dgm:spPr/>
      <dgm:t>
        <a:bodyPr/>
        <a:lstStyle/>
        <a:p>
          <a:r>
            <a:rPr lang="en-US" i="0" baseline="0"/>
            <a:t>Set in a town (1000 inhabitants)</a:t>
          </a:r>
          <a:endParaRPr lang="en-US"/>
        </a:p>
      </dgm:t>
    </dgm:pt>
    <dgm:pt modelId="{2E089736-8232-46C2-8D0B-724C8914B860}" type="parTrans" cxnId="{B67B0422-9819-4C89-BCB4-E5E2CFC1BA31}">
      <dgm:prSet/>
      <dgm:spPr/>
      <dgm:t>
        <a:bodyPr/>
        <a:lstStyle/>
        <a:p>
          <a:endParaRPr lang="en-US"/>
        </a:p>
      </dgm:t>
    </dgm:pt>
    <dgm:pt modelId="{6817E225-C12C-40E7-9F51-C9D490337663}" type="sibTrans" cxnId="{B67B0422-9819-4C89-BCB4-E5E2CFC1BA31}">
      <dgm:prSet/>
      <dgm:spPr/>
      <dgm:t>
        <a:bodyPr/>
        <a:lstStyle/>
        <a:p>
          <a:endParaRPr lang="en-US"/>
        </a:p>
      </dgm:t>
    </dgm:pt>
    <dgm:pt modelId="{D19C36DA-C49D-483D-AD1E-20558498BF0A}">
      <dgm:prSet/>
      <dgm:spPr/>
      <dgm:t>
        <a:bodyPr/>
        <a:lstStyle/>
        <a:p>
          <a:r>
            <a:rPr lang="en-US" i="0" baseline="0"/>
            <a:t>User plays the role of a detective to capture the culprit of a series of murders</a:t>
          </a:r>
          <a:endParaRPr lang="en-US"/>
        </a:p>
      </dgm:t>
    </dgm:pt>
    <dgm:pt modelId="{041BE837-6863-47F4-A302-2845C65C431D}" type="parTrans" cxnId="{CA5BF858-50BD-42D4-BD79-FE0B2020BA97}">
      <dgm:prSet/>
      <dgm:spPr/>
      <dgm:t>
        <a:bodyPr/>
        <a:lstStyle/>
        <a:p>
          <a:endParaRPr lang="en-US"/>
        </a:p>
      </dgm:t>
    </dgm:pt>
    <dgm:pt modelId="{583045E2-AFC2-4FD0-8A70-1EDB1E779C2A}" type="sibTrans" cxnId="{CA5BF858-50BD-42D4-BD79-FE0B2020BA97}">
      <dgm:prSet/>
      <dgm:spPr/>
      <dgm:t>
        <a:bodyPr/>
        <a:lstStyle/>
        <a:p>
          <a:endParaRPr lang="en-US"/>
        </a:p>
      </dgm:t>
    </dgm:pt>
    <dgm:pt modelId="{9F025479-E170-4B68-909D-A2E809E44E59}">
      <dgm:prSet/>
      <dgm:spPr/>
      <dgm:t>
        <a:bodyPr/>
        <a:lstStyle/>
        <a:p>
          <a:r>
            <a:rPr lang="en-US" baseline="0"/>
            <a:t>Motivation of the Concept</a:t>
          </a:r>
          <a:endParaRPr lang="en-US"/>
        </a:p>
      </dgm:t>
    </dgm:pt>
    <dgm:pt modelId="{77F8CAAF-958D-4EF9-8E3B-35D8FA192C33}" type="parTrans" cxnId="{323E5472-81B5-4788-B976-7EBD4401B1C7}">
      <dgm:prSet/>
      <dgm:spPr/>
      <dgm:t>
        <a:bodyPr/>
        <a:lstStyle/>
        <a:p>
          <a:endParaRPr lang="en-US"/>
        </a:p>
      </dgm:t>
    </dgm:pt>
    <dgm:pt modelId="{652D00E1-8B8C-4F94-96C1-84834F965A22}" type="sibTrans" cxnId="{323E5472-81B5-4788-B976-7EBD4401B1C7}">
      <dgm:prSet/>
      <dgm:spPr/>
      <dgm:t>
        <a:bodyPr/>
        <a:lstStyle/>
        <a:p>
          <a:endParaRPr lang="en-US"/>
        </a:p>
      </dgm:t>
    </dgm:pt>
    <dgm:pt modelId="{9F2D0E75-ABF6-410C-B05D-085E86FA1215}">
      <dgm:prSet/>
      <dgm:spPr/>
      <dgm:t>
        <a:bodyPr/>
        <a:lstStyle/>
        <a:p>
          <a:r>
            <a:rPr lang="en-US" i="0" baseline="0"/>
            <a:t>Scarcity of murder cases for detective work training</a:t>
          </a:r>
          <a:endParaRPr lang="en-US"/>
        </a:p>
      </dgm:t>
    </dgm:pt>
    <dgm:pt modelId="{A439C2D2-DE6D-430B-B3BA-B6C731EECBE6}" type="parTrans" cxnId="{2C4370DE-995F-42BA-832D-D561A8BC31F9}">
      <dgm:prSet/>
      <dgm:spPr/>
      <dgm:t>
        <a:bodyPr/>
        <a:lstStyle/>
        <a:p>
          <a:endParaRPr lang="en-US"/>
        </a:p>
      </dgm:t>
    </dgm:pt>
    <dgm:pt modelId="{E8D041B1-EB41-452E-9D6A-70D8C7571403}" type="sibTrans" cxnId="{2C4370DE-995F-42BA-832D-D561A8BC31F9}">
      <dgm:prSet/>
      <dgm:spPr/>
      <dgm:t>
        <a:bodyPr/>
        <a:lstStyle/>
        <a:p>
          <a:endParaRPr lang="en-US"/>
        </a:p>
      </dgm:t>
    </dgm:pt>
    <dgm:pt modelId="{248EBFE1-58ED-42E9-B846-FD919E08C2C5}">
      <dgm:prSet/>
      <dgm:spPr/>
      <dgm:t>
        <a:bodyPr/>
        <a:lstStyle/>
        <a:p>
          <a:r>
            <a:rPr lang="en-US" i="0" baseline="0"/>
            <a:t>Provides a training ground for aspiring detectives</a:t>
          </a:r>
          <a:endParaRPr lang="en-US"/>
        </a:p>
      </dgm:t>
    </dgm:pt>
    <dgm:pt modelId="{13FB16D6-5396-4A3C-85D1-449220978D2E}" type="parTrans" cxnId="{A3BB3237-019A-48E9-81BB-F597C1DEA0D5}">
      <dgm:prSet/>
      <dgm:spPr/>
      <dgm:t>
        <a:bodyPr/>
        <a:lstStyle/>
        <a:p>
          <a:endParaRPr lang="en-US"/>
        </a:p>
      </dgm:t>
    </dgm:pt>
    <dgm:pt modelId="{6B0FA593-88E9-4431-B2CE-C4E36B296FB2}" type="sibTrans" cxnId="{A3BB3237-019A-48E9-81BB-F597C1DEA0D5}">
      <dgm:prSet/>
      <dgm:spPr/>
      <dgm:t>
        <a:bodyPr/>
        <a:lstStyle/>
        <a:p>
          <a:endParaRPr lang="en-US"/>
        </a:p>
      </dgm:t>
    </dgm:pt>
    <dgm:pt modelId="{E7FDBAD7-30EC-467D-B4B7-D899FCF9229A}">
      <dgm:prSet/>
      <dgm:spPr/>
      <dgm:t>
        <a:bodyPr/>
        <a:lstStyle/>
        <a:p>
          <a:r>
            <a:rPr lang="en-US" baseline="0"/>
            <a:t>Simulation overview:</a:t>
          </a:r>
          <a:endParaRPr lang="en-US"/>
        </a:p>
      </dgm:t>
    </dgm:pt>
    <dgm:pt modelId="{D6AF777C-E3F8-4266-B017-60E13BE6D245}" type="parTrans" cxnId="{C1F81697-35BA-4BCC-865A-D8CB0F91C059}">
      <dgm:prSet/>
      <dgm:spPr/>
      <dgm:t>
        <a:bodyPr/>
        <a:lstStyle/>
        <a:p>
          <a:endParaRPr lang="en-US"/>
        </a:p>
      </dgm:t>
    </dgm:pt>
    <dgm:pt modelId="{5D04E951-D0DB-4B23-B9D9-29A6496FB5A0}" type="sibTrans" cxnId="{C1F81697-35BA-4BCC-865A-D8CB0F91C059}">
      <dgm:prSet/>
      <dgm:spPr/>
      <dgm:t>
        <a:bodyPr/>
        <a:lstStyle/>
        <a:p>
          <a:endParaRPr lang="en-US"/>
        </a:p>
      </dgm:t>
    </dgm:pt>
    <dgm:pt modelId="{4E16DC4B-B6A7-4344-A4D8-E9E4F31C4D62}">
      <dgm:prSet/>
      <dgm:spPr/>
      <dgm:t>
        <a:bodyPr/>
        <a:lstStyle/>
        <a:p>
          <a:r>
            <a:rPr lang="en-US" i="0" baseline="0"/>
            <a:t>Killer selected</a:t>
          </a:r>
          <a:endParaRPr lang="en-US"/>
        </a:p>
      </dgm:t>
    </dgm:pt>
    <dgm:pt modelId="{253E2DB0-F650-4F3E-943A-EB76837B3649}" type="parTrans" cxnId="{99E44CEF-64BF-4DA1-B900-D3804CCE7D47}">
      <dgm:prSet/>
      <dgm:spPr/>
      <dgm:t>
        <a:bodyPr/>
        <a:lstStyle/>
        <a:p>
          <a:endParaRPr lang="en-US"/>
        </a:p>
      </dgm:t>
    </dgm:pt>
    <dgm:pt modelId="{BEE22FE6-267D-468D-B38B-9D5913679281}" type="sibTrans" cxnId="{99E44CEF-64BF-4DA1-B900-D3804CCE7D47}">
      <dgm:prSet/>
      <dgm:spPr/>
      <dgm:t>
        <a:bodyPr/>
        <a:lstStyle/>
        <a:p>
          <a:endParaRPr lang="en-US"/>
        </a:p>
      </dgm:t>
    </dgm:pt>
    <dgm:pt modelId="{312C69D1-E607-4BD2-BB5F-4AB2E2E2F11E}">
      <dgm:prSet/>
      <dgm:spPr/>
      <dgm:t>
        <a:bodyPr/>
        <a:lstStyle/>
        <a:p>
          <a:r>
            <a:rPr lang="en-US" i="0" baseline="0"/>
            <a:t>Kills every turn</a:t>
          </a:r>
          <a:endParaRPr lang="en-US"/>
        </a:p>
      </dgm:t>
    </dgm:pt>
    <dgm:pt modelId="{01535A8A-4FC2-4984-B807-FA07918DA0AA}" type="parTrans" cxnId="{BFF69C90-86DC-41A1-B184-EFE72FE815F2}">
      <dgm:prSet/>
      <dgm:spPr/>
      <dgm:t>
        <a:bodyPr/>
        <a:lstStyle/>
        <a:p>
          <a:endParaRPr lang="en-US"/>
        </a:p>
      </dgm:t>
    </dgm:pt>
    <dgm:pt modelId="{2ADEBEE0-386B-4871-B16D-A86C700DF2D8}" type="sibTrans" cxnId="{BFF69C90-86DC-41A1-B184-EFE72FE815F2}">
      <dgm:prSet/>
      <dgm:spPr/>
      <dgm:t>
        <a:bodyPr/>
        <a:lstStyle/>
        <a:p>
          <a:endParaRPr lang="en-US"/>
        </a:p>
      </dgm:t>
    </dgm:pt>
    <dgm:pt modelId="{983E89F3-D998-4768-B493-6539CEBBC933}">
      <dgm:prSet/>
      <dgm:spPr/>
      <dgm:t>
        <a:bodyPr/>
        <a:lstStyle/>
        <a:p>
          <a:r>
            <a:rPr lang="en-US" i="0" baseline="0"/>
            <a:t>Simulation ends when murderer is accused or when time limit has been reached</a:t>
          </a:r>
          <a:endParaRPr lang="en-US"/>
        </a:p>
      </dgm:t>
    </dgm:pt>
    <dgm:pt modelId="{061F4A15-3128-4C2D-8E2B-A51880179FC9}" type="parTrans" cxnId="{F1727F8B-4F8F-4AA0-AC75-AB27DE547C36}">
      <dgm:prSet/>
      <dgm:spPr/>
      <dgm:t>
        <a:bodyPr/>
        <a:lstStyle/>
        <a:p>
          <a:endParaRPr lang="en-US"/>
        </a:p>
      </dgm:t>
    </dgm:pt>
    <dgm:pt modelId="{7A7AEAEA-0817-4C3D-8E76-138F083A2ED1}" type="sibTrans" cxnId="{F1727F8B-4F8F-4AA0-AC75-AB27DE547C36}">
      <dgm:prSet/>
      <dgm:spPr/>
      <dgm:t>
        <a:bodyPr/>
        <a:lstStyle/>
        <a:p>
          <a:endParaRPr lang="en-US"/>
        </a:p>
      </dgm:t>
    </dgm:pt>
    <dgm:pt modelId="{1852D8BA-8109-4DCF-84D6-6F03B41D10D9}" type="pres">
      <dgm:prSet presAssocID="{A8F244F5-9EB7-4426-84B3-6779F6EC280C}" presName="linear" presStyleCnt="0">
        <dgm:presLayoutVars>
          <dgm:animLvl val="lvl"/>
          <dgm:resizeHandles val="exact"/>
        </dgm:presLayoutVars>
      </dgm:prSet>
      <dgm:spPr/>
    </dgm:pt>
    <dgm:pt modelId="{61649A0A-FAC1-4BC9-940A-1E143EA842FF}" type="pres">
      <dgm:prSet presAssocID="{12B0F561-C31B-40B7-936B-A9D26CE77B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55DC56-F197-4E5D-A215-D47B02B23CEA}" type="pres">
      <dgm:prSet presAssocID="{12B0F561-C31B-40B7-936B-A9D26CE77B24}" presName="childText" presStyleLbl="revTx" presStyleIdx="0" presStyleCnt="3">
        <dgm:presLayoutVars>
          <dgm:bulletEnabled val="1"/>
        </dgm:presLayoutVars>
      </dgm:prSet>
      <dgm:spPr/>
    </dgm:pt>
    <dgm:pt modelId="{50C81220-8CB5-4FBF-A43B-7807B61B992B}" type="pres">
      <dgm:prSet presAssocID="{9F025479-E170-4B68-909D-A2E809E44E5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159240-2F56-4512-BEFD-EE0D9B161670}" type="pres">
      <dgm:prSet presAssocID="{9F025479-E170-4B68-909D-A2E809E44E59}" presName="childText" presStyleLbl="revTx" presStyleIdx="1" presStyleCnt="3">
        <dgm:presLayoutVars>
          <dgm:bulletEnabled val="1"/>
        </dgm:presLayoutVars>
      </dgm:prSet>
      <dgm:spPr/>
    </dgm:pt>
    <dgm:pt modelId="{C1F3D5DD-6E8E-4679-9103-C79A0B8F137F}" type="pres">
      <dgm:prSet presAssocID="{E7FDBAD7-30EC-467D-B4B7-D899FCF922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7736111-A83A-42DB-899C-1988C80E4347}" type="pres">
      <dgm:prSet presAssocID="{E7FDBAD7-30EC-467D-B4B7-D899FCF9229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67B0422-9819-4C89-BCB4-E5E2CFC1BA31}" srcId="{12B0F561-C31B-40B7-936B-A9D26CE77B24}" destId="{D7C6EC58-E136-45AC-8F5E-EC191234F25A}" srcOrd="0" destOrd="0" parTransId="{2E089736-8232-46C2-8D0B-724C8914B860}" sibTransId="{6817E225-C12C-40E7-9F51-C9D490337663}"/>
    <dgm:cxn modelId="{F8774729-BB52-493B-BF49-1F787F143329}" srcId="{A8F244F5-9EB7-4426-84B3-6779F6EC280C}" destId="{12B0F561-C31B-40B7-936B-A9D26CE77B24}" srcOrd="0" destOrd="0" parTransId="{2967785F-7B15-423A-B604-97C158316093}" sibTransId="{E51C88FD-0C47-428C-81BB-5A356C19FCBA}"/>
    <dgm:cxn modelId="{28CD3F31-D94B-4088-ADEE-237CF724129D}" type="presOf" srcId="{9F025479-E170-4B68-909D-A2E809E44E59}" destId="{50C81220-8CB5-4FBF-A43B-7807B61B992B}" srcOrd="0" destOrd="0" presId="urn:microsoft.com/office/officeart/2005/8/layout/vList2"/>
    <dgm:cxn modelId="{A3BB3237-019A-48E9-81BB-F597C1DEA0D5}" srcId="{9F025479-E170-4B68-909D-A2E809E44E59}" destId="{248EBFE1-58ED-42E9-B846-FD919E08C2C5}" srcOrd="1" destOrd="0" parTransId="{13FB16D6-5396-4A3C-85D1-449220978D2E}" sibTransId="{6B0FA593-88E9-4431-B2CE-C4E36B296FB2}"/>
    <dgm:cxn modelId="{D41E563E-4663-4072-902D-C5D212964491}" type="presOf" srcId="{4E16DC4B-B6A7-4344-A4D8-E9E4F31C4D62}" destId="{77736111-A83A-42DB-899C-1988C80E4347}" srcOrd="0" destOrd="0" presId="urn:microsoft.com/office/officeart/2005/8/layout/vList2"/>
    <dgm:cxn modelId="{9969AE60-E065-42B3-B7D7-F5DBDEB9F519}" type="presOf" srcId="{E7FDBAD7-30EC-467D-B4B7-D899FCF9229A}" destId="{C1F3D5DD-6E8E-4679-9103-C79A0B8F137F}" srcOrd="0" destOrd="0" presId="urn:microsoft.com/office/officeart/2005/8/layout/vList2"/>
    <dgm:cxn modelId="{323E5472-81B5-4788-B976-7EBD4401B1C7}" srcId="{A8F244F5-9EB7-4426-84B3-6779F6EC280C}" destId="{9F025479-E170-4B68-909D-A2E809E44E59}" srcOrd="1" destOrd="0" parTransId="{77F8CAAF-958D-4EF9-8E3B-35D8FA192C33}" sibTransId="{652D00E1-8B8C-4F94-96C1-84834F965A22}"/>
    <dgm:cxn modelId="{CA5BF858-50BD-42D4-BD79-FE0B2020BA97}" srcId="{12B0F561-C31B-40B7-936B-A9D26CE77B24}" destId="{D19C36DA-C49D-483D-AD1E-20558498BF0A}" srcOrd="1" destOrd="0" parTransId="{041BE837-6863-47F4-A302-2845C65C431D}" sibTransId="{583045E2-AFC2-4FD0-8A70-1EDB1E779C2A}"/>
    <dgm:cxn modelId="{F1727F8B-4F8F-4AA0-AC75-AB27DE547C36}" srcId="{E7FDBAD7-30EC-467D-B4B7-D899FCF9229A}" destId="{983E89F3-D998-4768-B493-6539CEBBC933}" srcOrd="2" destOrd="0" parTransId="{061F4A15-3128-4C2D-8E2B-A51880179FC9}" sibTransId="{7A7AEAEA-0817-4C3D-8E76-138F083A2ED1}"/>
    <dgm:cxn modelId="{BFF69C90-86DC-41A1-B184-EFE72FE815F2}" srcId="{E7FDBAD7-30EC-467D-B4B7-D899FCF9229A}" destId="{312C69D1-E607-4BD2-BB5F-4AB2E2E2F11E}" srcOrd="1" destOrd="0" parTransId="{01535A8A-4FC2-4984-B807-FA07918DA0AA}" sibTransId="{2ADEBEE0-386B-4871-B16D-A86C700DF2D8}"/>
    <dgm:cxn modelId="{651A1D93-55E4-4BC9-B1F6-3EDEEFCCE89B}" type="presOf" srcId="{983E89F3-D998-4768-B493-6539CEBBC933}" destId="{77736111-A83A-42DB-899C-1988C80E4347}" srcOrd="0" destOrd="2" presId="urn:microsoft.com/office/officeart/2005/8/layout/vList2"/>
    <dgm:cxn modelId="{C1F81697-35BA-4BCC-865A-D8CB0F91C059}" srcId="{A8F244F5-9EB7-4426-84B3-6779F6EC280C}" destId="{E7FDBAD7-30EC-467D-B4B7-D899FCF9229A}" srcOrd="2" destOrd="0" parTransId="{D6AF777C-E3F8-4266-B017-60E13BE6D245}" sibTransId="{5D04E951-D0DB-4B23-B9D9-29A6496FB5A0}"/>
    <dgm:cxn modelId="{F219E39D-DE7A-44E4-BA3C-9ABE242AEBF1}" type="presOf" srcId="{D19C36DA-C49D-483D-AD1E-20558498BF0A}" destId="{7955DC56-F197-4E5D-A215-D47B02B23CEA}" srcOrd="0" destOrd="1" presId="urn:microsoft.com/office/officeart/2005/8/layout/vList2"/>
    <dgm:cxn modelId="{FA1D46A1-FB4F-45EC-8B05-2F825AEA7CB4}" type="presOf" srcId="{9F2D0E75-ABF6-410C-B05D-085E86FA1215}" destId="{5E159240-2F56-4512-BEFD-EE0D9B161670}" srcOrd="0" destOrd="0" presId="urn:microsoft.com/office/officeart/2005/8/layout/vList2"/>
    <dgm:cxn modelId="{16C838A7-CC21-4195-AC19-F2264AB8B54E}" type="presOf" srcId="{248EBFE1-58ED-42E9-B846-FD919E08C2C5}" destId="{5E159240-2F56-4512-BEFD-EE0D9B161670}" srcOrd="0" destOrd="1" presId="urn:microsoft.com/office/officeart/2005/8/layout/vList2"/>
    <dgm:cxn modelId="{53396BAE-9C70-4577-83BA-65F47F07D67A}" type="presOf" srcId="{312C69D1-E607-4BD2-BB5F-4AB2E2E2F11E}" destId="{77736111-A83A-42DB-899C-1988C80E4347}" srcOrd="0" destOrd="1" presId="urn:microsoft.com/office/officeart/2005/8/layout/vList2"/>
    <dgm:cxn modelId="{849F4AC5-97F2-403D-809D-1FE2771A8BDB}" type="presOf" srcId="{D7C6EC58-E136-45AC-8F5E-EC191234F25A}" destId="{7955DC56-F197-4E5D-A215-D47B02B23CEA}" srcOrd="0" destOrd="0" presId="urn:microsoft.com/office/officeart/2005/8/layout/vList2"/>
    <dgm:cxn modelId="{4BAEC0DD-73C4-4681-9916-174B6BC82302}" type="presOf" srcId="{12B0F561-C31B-40B7-936B-A9D26CE77B24}" destId="{61649A0A-FAC1-4BC9-940A-1E143EA842FF}" srcOrd="0" destOrd="0" presId="urn:microsoft.com/office/officeart/2005/8/layout/vList2"/>
    <dgm:cxn modelId="{2C4370DE-995F-42BA-832D-D561A8BC31F9}" srcId="{9F025479-E170-4B68-909D-A2E809E44E59}" destId="{9F2D0E75-ABF6-410C-B05D-085E86FA1215}" srcOrd="0" destOrd="0" parTransId="{A439C2D2-DE6D-430B-B3BA-B6C731EECBE6}" sibTransId="{E8D041B1-EB41-452E-9D6A-70D8C7571403}"/>
    <dgm:cxn modelId="{9CBD29E1-E698-460B-B9D0-1178D9957929}" type="presOf" srcId="{A8F244F5-9EB7-4426-84B3-6779F6EC280C}" destId="{1852D8BA-8109-4DCF-84D6-6F03B41D10D9}" srcOrd="0" destOrd="0" presId="urn:microsoft.com/office/officeart/2005/8/layout/vList2"/>
    <dgm:cxn modelId="{99E44CEF-64BF-4DA1-B900-D3804CCE7D47}" srcId="{E7FDBAD7-30EC-467D-B4B7-D899FCF9229A}" destId="{4E16DC4B-B6A7-4344-A4D8-E9E4F31C4D62}" srcOrd="0" destOrd="0" parTransId="{253E2DB0-F650-4F3E-943A-EB76837B3649}" sibTransId="{BEE22FE6-267D-468D-B38B-9D5913679281}"/>
    <dgm:cxn modelId="{539EA435-3A5E-42D4-8249-4CCDA720D5AF}" type="presParOf" srcId="{1852D8BA-8109-4DCF-84D6-6F03B41D10D9}" destId="{61649A0A-FAC1-4BC9-940A-1E143EA842FF}" srcOrd="0" destOrd="0" presId="urn:microsoft.com/office/officeart/2005/8/layout/vList2"/>
    <dgm:cxn modelId="{CE9ABCDE-A3FC-4914-B405-94C8B9A493D1}" type="presParOf" srcId="{1852D8BA-8109-4DCF-84D6-6F03B41D10D9}" destId="{7955DC56-F197-4E5D-A215-D47B02B23CEA}" srcOrd="1" destOrd="0" presId="urn:microsoft.com/office/officeart/2005/8/layout/vList2"/>
    <dgm:cxn modelId="{3AD0FEB6-995A-4061-95D6-3F2E2625151C}" type="presParOf" srcId="{1852D8BA-8109-4DCF-84D6-6F03B41D10D9}" destId="{50C81220-8CB5-4FBF-A43B-7807B61B992B}" srcOrd="2" destOrd="0" presId="urn:microsoft.com/office/officeart/2005/8/layout/vList2"/>
    <dgm:cxn modelId="{8D4D17EF-D480-49F8-AA0F-766DA4489253}" type="presParOf" srcId="{1852D8BA-8109-4DCF-84D6-6F03B41D10D9}" destId="{5E159240-2F56-4512-BEFD-EE0D9B161670}" srcOrd="3" destOrd="0" presId="urn:microsoft.com/office/officeart/2005/8/layout/vList2"/>
    <dgm:cxn modelId="{D3062523-B742-47C4-ACAB-CA37DC3FD0D6}" type="presParOf" srcId="{1852D8BA-8109-4DCF-84D6-6F03B41D10D9}" destId="{C1F3D5DD-6E8E-4679-9103-C79A0B8F137F}" srcOrd="4" destOrd="0" presId="urn:microsoft.com/office/officeart/2005/8/layout/vList2"/>
    <dgm:cxn modelId="{E5DC6011-C9DC-4589-A5C9-A928FB1634FE}" type="presParOf" srcId="{1852D8BA-8109-4DCF-84D6-6F03B41D10D9}" destId="{77736111-A83A-42DB-899C-1988C80E434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49A0A-FAC1-4BC9-940A-1E143EA842FF}">
      <dsp:nvSpPr>
        <dsp:cNvPr id="0" name=""/>
        <dsp:cNvSpPr/>
      </dsp:nvSpPr>
      <dsp:spPr>
        <a:xfrm>
          <a:off x="0" y="93311"/>
          <a:ext cx="52197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 detective simulator</a:t>
          </a:r>
          <a:endParaRPr lang="en-US" sz="1900" kern="1200"/>
        </a:p>
      </dsp:txBody>
      <dsp:txXfrm>
        <a:off x="21161" y="114472"/>
        <a:ext cx="5177378" cy="391163"/>
      </dsp:txXfrm>
    </dsp:sp>
    <dsp:sp modelId="{7955DC56-F197-4E5D-A215-D47B02B23CEA}">
      <dsp:nvSpPr>
        <dsp:cNvPr id="0" name=""/>
        <dsp:cNvSpPr/>
      </dsp:nvSpPr>
      <dsp:spPr>
        <a:xfrm>
          <a:off x="0" y="526796"/>
          <a:ext cx="5219700" cy="68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i="0" kern="1200" baseline="0"/>
            <a:t>Set in a town (1000 inhabitants)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i="0" kern="1200" baseline="0"/>
            <a:t>User plays the role of a detective to capture the culprit of a series of murders</a:t>
          </a:r>
          <a:endParaRPr lang="en-US" sz="1500" kern="1200"/>
        </a:p>
      </dsp:txBody>
      <dsp:txXfrm>
        <a:off x="0" y="526796"/>
        <a:ext cx="5219700" cy="688274"/>
      </dsp:txXfrm>
    </dsp:sp>
    <dsp:sp modelId="{50C81220-8CB5-4FBF-A43B-7807B61B992B}">
      <dsp:nvSpPr>
        <dsp:cNvPr id="0" name=""/>
        <dsp:cNvSpPr/>
      </dsp:nvSpPr>
      <dsp:spPr>
        <a:xfrm>
          <a:off x="0" y="1215071"/>
          <a:ext cx="52197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Motivation of the Concept</a:t>
          </a:r>
          <a:endParaRPr lang="en-US" sz="1900" kern="1200"/>
        </a:p>
      </dsp:txBody>
      <dsp:txXfrm>
        <a:off x="21161" y="1236232"/>
        <a:ext cx="5177378" cy="391163"/>
      </dsp:txXfrm>
    </dsp:sp>
    <dsp:sp modelId="{5E159240-2F56-4512-BEFD-EE0D9B161670}">
      <dsp:nvSpPr>
        <dsp:cNvPr id="0" name=""/>
        <dsp:cNvSpPr/>
      </dsp:nvSpPr>
      <dsp:spPr>
        <a:xfrm>
          <a:off x="0" y="1648556"/>
          <a:ext cx="5219700" cy="481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i="0" kern="1200" baseline="0"/>
            <a:t>Scarcity of murder cases for detective work training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i="0" kern="1200" baseline="0"/>
            <a:t>Provides a training ground for aspiring detectives</a:t>
          </a:r>
          <a:endParaRPr lang="en-US" sz="1500" kern="1200"/>
        </a:p>
      </dsp:txBody>
      <dsp:txXfrm>
        <a:off x="0" y="1648556"/>
        <a:ext cx="5219700" cy="481792"/>
      </dsp:txXfrm>
    </dsp:sp>
    <dsp:sp modelId="{C1F3D5DD-6E8E-4679-9103-C79A0B8F137F}">
      <dsp:nvSpPr>
        <dsp:cNvPr id="0" name=""/>
        <dsp:cNvSpPr/>
      </dsp:nvSpPr>
      <dsp:spPr>
        <a:xfrm>
          <a:off x="0" y="2130348"/>
          <a:ext cx="52197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Simulation overview:</a:t>
          </a:r>
          <a:endParaRPr lang="en-US" sz="1900" kern="1200"/>
        </a:p>
      </dsp:txBody>
      <dsp:txXfrm>
        <a:off x="21161" y="2151509"/>
        <a:ext cx="5177378" cy="391163"/>
      </dsp:txXfrm>
    </dsp:sp>
    <dsp:sp modelId="{77736111-A83A-42DB-899C-1988C80E4347}">
      <dsp:nvSpPr>
        <dsp:cNvPr id="0" name=""/>
        <dsp:cNvSpPr/>
      </dsp:nvSpPr>
      <dsp:spPr>
        <a:xfrm>
          <a:off x="0" y="2563833"/>
          <a:ext cx="5219700" cy="92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i="0" kern="1200" baseline="0"/>
            <a:t>Killer selected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i="0" kern="1200" baseline="0"/>
            <a:t>Kills every turn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i="0" kern="1200" baseline="0"/>
            <a:t>Simulation ends when murderer is accused or when time limit has been reached</a:t>
          </a:r>
          <a:endParaRPr lang="en-US" sz="1500" kern="1200"/>
        </a:p>
      </dsp:txBody>
      <dsp:txXfrm>
        <a:off x="0" y="2563833"/>
        <a:ext cx="5219700" cy="924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AC050-DBEF-40A8-96A2-DBD58BC2E1AA}" type="datetimeFigureOut"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2B201-7BD8-4B1E-828D-F74078B42D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Application Introduction 2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Database Schema 3</a:t>
            </a:r>
            <a:endParaRPr lang="en-US">
              <a:cs typeface="Calibri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Queries Worth Noting 4</a:t>
            </a:r>
            <a:endParaRPr lang="en-US">
              <a:cs typeface="Calibri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Demo 4</a:t>
            </a:r>
            <a:endParaRPr lang="en-US">
              <a:cs typeface="Calibri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Comparison with Existing Application 1</a:t>
            </a:r>
            <a:endParaRPr lang="en-US">
              <a:cs typeface="Calibri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Conclusion 1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2B201-7BD8-4B1E-828D-F74078B42DDA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 use this for code image generation: </a:t>
            </a:r>
            <a:r>
              <a:rPr lang="en-US"/>
              <a:t>https://10015.io/tools/code-to-image-converter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2B201-7BD8-4B1E-828D-F74078B42DDA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3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 use this for code image generation: </a:t>
            </a:r>
            <a:r>
              <a:rPr lang="en-US"/>
              <a:t>https://10015.io/tools/code-to-image-converter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2B201-7BD8-4B1E-828D-F74078B42DDA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6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KnightLab/sql-mysteri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kubidestroyer/D.-Simulato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D.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Isaac Yang</a:t>
            </a:r>
            <a:r>
              <a:rPr lang="en-US">
                <a:ea typeface="+mn-lt"/>
                <a:cs typeface="+mn-lt"/>
              </a:rPr>
              <a:t>,</a:t>
            </a:r>
            <a:r>
              <a:rPr lang="en-US"/>
              <a:t> Yuxiang Lin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3502-0027-04FD-12BC-91DE39B4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8733"/>
            <a:ext cx="9601200" cy="1485900"/>
          </a:xfrm>
        </p:spPr>
        <p:txBody>
          <a:bodyPr/>
          <a:lstStyle/>
          <a:p>
            <a:r>
              <a:rPr lang="en-US"/>
              <a:t>Kill Sequence Cont'd</a:t>
            </a:r>
          </a:p>
        </p:txBody>
      </p:sp>
      <p:pic>
        <p:nvPicPr>
          <p:cNvPr id="4" name="Content Placeholder 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EAE51AE7-0362-1A8C-68CB-E1F61D2B0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049" y="1328155"/>
            <a:ext cx="4064001" cy="1741378"/>
          </a:xfr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1CFF86E-3777-D781-3FCA-E946C342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757" y="1329267"/>
            <a:ext cx="6341533" cy="48937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A0B60F-C8CC-06B7-8881-CD667A796EB4}"/>
              </a:ext>
            </a:extLst>
          </p:cNvPr>
          <p:cNvSpPr txBox="1"/>
          <p:nvPr/>
        </p:nvSpPr>
        <p:spPr>
          <a:xfrm>
            <a:off x="1154206" y="3720352"/>
            <a:ext cx="378758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Weighing potential victims based on </a:t>
            </a:r>
            <a:r>
              <a:rPr lang="en-US" err="1"/>
              <a:t>Killer_chara</a:t>
            </a:r>
            <a:endParaRPr lang="en-US"/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Cartesian product on </a:t>
            </a:r>
            <a:r>
              <a:rPr lang="en-US" err="1"/>
              <a:t>killer_chara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/>
              <a:t>Matching inhabitants with characteristic by case</a:t>
            </a:r>
          </a:p>
        </p:txBody>
      </p:sp>
    </p:spTree>
    <p:extLst>
      <p:ext uri="{BB962C8B-B14F-4D97-AF65-F5344CB8AC3E}">
        <p14:creationId xmlns:p14="http://schemas.microsoft.com/office/powerpoint/2010/main" val="147430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26F6-0715-9F01-0087-A37F89DB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err="1">
                <a:solidFill>
                  <a:srgbClr val="EFEDE3"/>
                </a:solidFill>
                <a:ea typeface="+mj-lt"/>
                <a:cs typeface="+mj-lt"/>
              </a:rPr>
              <a:t>DemO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7768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F4B3-656C-C6F7-2E48-6E8CEE0C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/>
                <a:cs typeface="Arial"/>
              </a:rPr>
              <a:t>Comparison with Existing Application:</a:t>
            </a:r>
            <a:br>
              <a:rPr lang="en-US">
                <a:latin typeface="Franklin Gothic Book"/>
                <a:cs typeface="Arial"/>
              </a:rPr>
            </a:br>
            <a:r>
              <a:rPr lang="en-US" i="1">
                <a:solidFill>
                  <a:srgbClr val="191B0E"/>
                </a:solidFill>
                <a:cs typeface="Arial"/>
              </a:rPr>
              <a:t>SQL Murder Mystery</a:t>
            </a:r>
            <a:endParaRPr lang="en-US" i="1">
              <a:solidFill>
                <a:srgbClr val="191B0E"/>
              </a:solidFill>
              <a:latin typeface="Franklin Gothic Book"/>
              <a:cs typeface="Arial"/>
            </a:endParaRPr>
          </a:p>
          <a:p>
            <a:endParaRPr lang="en-US">
              <a:latin typeface="Franklin Gothic Book"/>
              <a:cs typeface="Arial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41C6EB3-4A34-9A8F-98F4-BBE5515F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58" y="2046923"/>
            <a:ext cx="7630774" cy="4303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B66C3D-F48E-A007-8C84-F9B0A263C84E}"/>
              </a:ext>
            </a:extLst>
          </p:cNvPr>
          <p:cNvSpPr txBox="1"/>
          <p:nvPr/>
        </p:nvSpPr>
        <p:spPr>
          <a:xfrm>
            <a:off x="2476499" y="6409764"/>
            <a:ext cx="59167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https://github.com/NUKnightLab/sql-mysteries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F4B3-656C-C6F7-2E48-6E8CEE0C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/>
                <a:cs typeface="Arial"/>
              </a:rPr>
              <a:t>Comparison with Existing Application:</a:t>
            </a:r>
            <a:br>
              <a:rPr lang="en-US">
                <a:latin typeface="Franklin Gothic Book"/>
                <a:cs typeface="Arial"/>
              </a:rPr>
            </a:br>
            <a:r>
              <a:rPr lang="en-US" i="1">
                <a:solidFill>
                  <a:srgbClr val="191B0E"/>
                </a:solidFill>
                <a:cs typeface="Arial"/>
              </a:rPr>
              <a:t>SQL Murder Mystery</a:t>
            </a:r>
            <a:endParaRPr lang="en-US" i="1">
              <a:solidFill>
                <a:srgbClr val="191B0E"/>
              </a:solidFill>
              <a:latin typeface="Franklin Gothic Book"/>
              <a:cs typeface="Arial"/>
            </a:endParaRPr>
          </a:p>
          <a:p>
            <a:endParaRPr lang="en-US">
              <a:latin typeface="Franklin Gothic Book"/>
              <a:cs typeface="Arial"/>
            </a:endParaRPr>
          </a:p>
        </p:txBody>
      </p:sp>
      <p:pic>
        <p:nvPicPr>
          <p:cNvPr id="4" name="Picture 3" descr="CS 61 | Database Systems | Spring 2020">
            <a:extLst>
              <a:ext uri="{FF2B5EF4-FFF2-40B4-BE49-F238E27FC236}">
                <a16:creationId xmlns:a16="http://schemas.microsoft.com/office/drawing/2014/main" id="{641C6EB3-4A34-9A8F-98F4-BBE5515F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61" y="2445492"/>
            <a:ext cx="7630774" cy="37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6ECF-5FC0-119C-7FD4-CEF6BE59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3915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9805-AB13-9966-BDCA-01DCC47A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1191-2288-8087-D4D9-72E13C0F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83540" indent="-383540">
              <a:lnSpc>
                <a:spcPct val="120000"/>
              </a:lnSpc>
            </a:pPr>
            <a:r>
              <a:rPr lang="en-US">
                <a:ea typeface="+mn-lt"/>
                <a:cs typeface="+mn-lt"/>
              </a:rPr>
              <a:t>Project link: </a:t>
            </a:r>
            <a:r>
              <a:rPr lang="en-US">
                <a:ea typeface="+mn-lt"/>
                <a:cs typeface="+mn-lt"/>
                <a:hlinkClick r:id="rId2"/>
              </a:rPr>
              <a:t>https://github.com/chikubidestroyer/D.-Simulator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>
              <a:ea typeface="+mn-lt"/>
              <a:cs typeface="+mn-lt"/>
            </a:endParaRPr>
          </a:p>
          <a:p>
            <a:pPr marL="383540" indent="-383540">
              <a:lnSpc>
                <a:spcPct val="120000"/>
              </a:lnSpc>
            </a:pPr>
            <a:r>
              <a:rPr lang="en-US">
                <a:ea typeface="+mn-lt"/>
                <a:cs typeface="+mn-lt"/>
              </a:rPr>
              <a:t>Database schema version 1: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– Collective effort amongst Isaac, Yuxiang, and </a:t>
            </a:r>
            <a:r>
              <a:rPr lang="en-US" err="1">
                <a:ea typeface="+mn-lt"/>
                <a:cs typeface="+mn-lt"/>
              </a:rPr>
              <a:t>Shanruo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– Annotations written by </a:t>
            </a:r>
            <a:r>
              <a:rPr lang="en-US" err="1">
                <a:ea typeface="+mn-lt"/>
                <a:cs typeface="+mn-lt"/>
              </a:rPr>
              <a:t>Shanruo</a:t>
            </a:r>
            <a:endParaRPr lang="en-US" err="1"/>
          </a:p>
          <a:p>
            <a:pPr marL="383540" indent="-383540">
              <a:lnSpc>
                <a:spcPct val="120000"/>
              </a:lnSpc>
            </a:pPr>
            <a:r>
              <a:rPr lang="en-US">
                <a:ea typeface="+mn-lt"/>
                <a:cs typeface="+mn-lt"/>
              </a:rPr>
              <a:t>Database schema version 2:</a:t>
            </a:r>
          </a:p>
          <a:p>
            <a:pPr lvl="1" indent="-383540">
              <a:lnSpc>
                <a:spcPct val="120000"/>
              </a:lnSpc>
              <a:buFont typeface="Courier New" panose="020B0503020102020204" pitchFamily="34" charset="0"/>
              <a:buChar char="o"/>
            </a:pPr>
            <a:r>
              <a:rPr lang="en-US" i="0">
                <a:ea typeface="+mn-lt"/>
                <a:cs typeface="+mn-lt"/>
              </a:rPr>
              <a:t>ER modeling designed by Isaac</a:t>
            </a:r>
          </a:p>
          <a:p>
            <a:pPr lvl="1" indent="-383540">
              <a:lnSpc>
                <a:spcPct val="120000"/>
              </a:lnSpc>
              <a:buFont typeface="Courier New" panose="020B0503020102020204" pitchFamily="34" charset="0"/>
              <a:buChar char="o"/>
            </a:pPr>
            <a:r>
              <a:rPr lang="en-US" i="0">
                <a:ea typeface="+mn-lt"/>
                <a:cs typeface="+mn-lt"/>
              </a:rPr>
              <a:t>Changes to final database schema reflected by Yuxiang</a:t>
            </a:r>
          </a:p>
          <a:p>
            <a:pPr marL="383540" indent="-383540">
              <a:lnSpc>
                <a:spcPct val="120000"/>
              </a:lnSpc>
            </a:pPr>
            <a:r>
              <a:rPr lang="en-US">
                <a:ea typeface="+mn-lt"/>
                <a:cs typeface="+mn-lt"/>
              </a:rPr>
              <a:t>Database data generator:</a:t>
            </a:r>
          </a:p>
          <a:p>
            <a:pPr lvl="1" indent="-383540">
              <a:lnSpc>
                <a:spcPct val="120000"/>
              </a:lnSpc>
              <a:buFont typeface="Courier New" panose="020B0503020102020204" pitchFamily="34" charset="0"/>
              <a:buChar char="o"/>
            </a:pPr>
            <a:r>
              <a:rPr lang="en-US" i="0">
                <a:ea typeface="+mn-lt"/>
                <a:cs typeface="+mn-lt"/>
              </a:rPr>
              <a:t>building, income range, home, occupation and workplace written by Yuxiang</a:t>
            </a:r>
          </a:p>
          <a:p>
            <a:pPr lvl="1" indent="-383540">
              <a:lnSpc>
                <a:spcPct val="120000"/>
              </a:lnSpc>
              <a:buFont typeface="Courier New" panose="020B0503020102020204" pitchFamily="34" charset="0"/>
              <a:buChar char="o"/>
            </a:pPr>
            <a:r>
              <a:rPr lang="en-US" i="0">
                <a:ea typeface="+mn-lt"/>
                <a:cs typeface="+mn-lt"/>
              </a:rPr>
              <a:t>vertex, edge, inhabitant, killer, killer </a:t>
            </a:r>
            <a:r>
              <a:rPr lang="en-US" i="0" err="1">
                <a:ea typeface="+mn-lt"/>
                <a:cs typeface="+mn-lt"/>
              </a:rPr>
              <a:t>chara</a:t>
            </a:r>
            <a:r>
              <a:rPr lang="en-US" i="0">
                <a:ea typeface="+mn-lt"/>
                <a:cs typeface="+mn-lt"/>
              </a:rPr>
              <a:t>, status, relationship, victim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0">
                <a:ea typeface="+mn-lt"/>
                <a:cs typeface="+mn-lt"/>
              </a:rPr>
              <a:t>written by Isaac</a:t>
            </a:r>
            <a:endParaRPr lang="en-US" i="0"/>
          </a:p>
          <a:p>
            <a:pPr marL="383540" indent="-383540">
              <a:lnSpc>
                <a:spcPct val="12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2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BDDC-10F3-1E6E-D1F0-BF70F3DB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 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4A69-4735-AF01-554A-D6B50473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1050">
                <a:ea typeface="+mn-lt"/>
                <a:cs typeface="+mn-lt"/>
              </a:rPr>
              <a:t>Query implementation:</a:t>
            </a:r>
            <a:endParaRPr lang="en-US" sz="105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sz="1050" i="0">
                <a:ea typeface="+mn-lt"/>
                <a:cs typeface="+mn-lt"/>
              </a:rPr>
              <a:t>Shortest path, inhabitant location-time pair generation, witness count, and plausible via point implemented by Yuxiang</a:t>
            </a:r>
            <a:endParaRPr lang="en-US" sz="1050" i="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sz="1050" i="0">
                <a:ea typeface="+mn-lt"/>
                <a:cs typeface="+mn-lt"/>
              </a:rPr>
              <a:t>Victim selection, victim commonality, inhabitant query implemented by Isaac</a:t>
            </a:r>
            <a:endParaRPr lang="en-US" sz="1050" i="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sz="1050" i="0">
                <a:ea typeface="+mn-lt"/>
                <a:cs typeface="+mn-lt"/>
              </a:rPr>
              <a:t>Isaac also experimented with implementing the inhabitant location-time pair generation in procedures, which is not used in the final game</a:t>
            </a:r>
            <a:endParaRPr lang="en-US" sz="1050" i="0"/>
          </a:p>
          <a:p>
            <a:pPr marL="383540" indent="-383540"/>
            <a:r>
              <a:rPr lang="en-US" sz="1050">
                <a:ea typeface="+mn-lt"/>
                <a:cs typeface="+mn-lt"/>
              </a:rPr>
              <a:t>Gameplay implementation:</a:t>
            </a: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sz="1050" i="0">
                <a:ea typeface="+mn-lt"/>
                <a:cs typeface="+mn-lt"/>
              </a:rPr>
              <a:t>Simple queries that provide basic information to the users are implemented by both Yuxiang and Isaac</a:t>
            </a:r>
            <a:endParaRPr lang="en-US" sz="1050" i="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sz="1050" i="0">
                <a:ea typeface="+mn-lt"/>
                <a:cs typeface="+mn-lt"/>
              </a:rPr>
              <a:t>Load-save functionality is written by Yuxiang</a:t>
            </a:r>
            <a:endParaRPr lang="en-US" sz="1050" i="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sz="1050" i="0">
                <a:ea typeface="+mn-lt"/>
                <a:cs typeface="+mn-lt"/>
              </a:rPr>
              <a:t>Checking the end-game condition and a view for edges that are not blocked</a:t>
            </a:r>
            <a:r>
              <a:rPr lang="en-US" sz="1050">
                <a:ea typeface="+mn-lt"/>
                <a:cs typeface="+mn-lt"/>
              </a:rPr>
              <a:t> is written by Isaac</a:t>
            </a:r>
            <a:endParaRPr lang="en-US" sz="1050" i="0"/>
          </a:p>
          <a:p>
            <a:pPr marL="383540" indent="-383540"/>
            <a:r>
              <a:rPr lang="en-US" sz="1050">
                <a:ea typeface="+mn-lt"/>
                <a:cs typeface="+mn-lt"/>
              </a:rPr>
              <a:t>Front-End UI:</a:t>
            </a:r>
            <a:endParaRPr lang="en-US" sz="105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sz="1050" i="0">
                <a:ea typeface="+mn-lt"/>
                <a:cs typeface="+mn-lt"/>
              </a:rPr>
              <a:t>Individual effort by Yuxiang</a:t>
            </a:r>
            <a:endParaRPr lang="en-US" sz="1050" i="0"/>
          </a:p>
        </p:txBody>
      </p:sp>
    </p:spTree>
    <p:extLst>
      <p:ext uri="{BB962C8B-B14F-4D97-AF65-F5344CB8AC3E}">
        <p14:creationId xmlns:p14="http://schemas.microsoft.com/office/powerpoint/2010/main" val="160737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2B381-5B93-72FE-CCCF-F1FCC539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A3E0-6E0D-C6F9-6490-16CD1113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100000"/>
              </a:lnSpc>
            </a:pPr>
            <a:r>
              <a:rPr lang="en-US"/>
              <a:t>Application Introduction</a:t>
            </a:r>
          </a:p>
          <a:p>
            <a:pPr marL="383540" indent="-383540">
              <a:lnSpc>
                <a:spcPct val="100000"/>
              </a:lnSpc>
            </a:pPr>
            <a:r>
              <a:rPr lang="en-US"/>
              <a:t>Database Schema</a:t>
            </a:r>
          </a:p>
          <a:p>
            <a:pPr marL="383540" indent="-383540">
              <a:lnSpc>
                <a:spcPct val="100000"/>
              </a:lnSpc>
            </a:pPr>
            <a:r>
              <a:rPr lang="en-US"/>
              <a:t>Queries Worth Noting</a:t>
            </a:r>
          </a:p>
          <a:p>
            <a:pPr marL="383540" indent="-383540">
              <a:lnSpc>
                <a:spcPct val="100000"/>
              </a:lnSpc>
            </a:pPr>
            <a:r>
              <a:rPr lang="en-US"/>
              <a:t>Demo</a:t>
            </a:r>
          </a:p>
          <a:p>
            <a:pPr marL="383540" indent="-383540">
              <a:lnSpc>
                <a:spcPct val="100000"/>
              </a:lnSpc>
            </a:pPr>
            <a:r>
              <a:rPr lang="en-US"/>
              <a:t>Comparison with Existing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69862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B1DE-DAEF-1BF9-14DA-F9D3B364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Introduction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64325B9-9239-9EC5-59BA-1B48021198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52197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9D3F17C7-AB31-4735-919B-46BEF60AA1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4800" y="2400300"/>
            <a:ext cx="5401734" cy="30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2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885E-AB98-FACB-6ECF-0477D40D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19" y="1480654"/>
            <a:ext cx="9612971" cy="2852737"/>
          </a:xfrm>
        </p:spPr>
        <p:txBody>
          <a:bodyPr/>
          <a:lstStyle/>
          <a:p>
            <a:r>
              <a:rPr lang="en-US"/>
              <a:t>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175951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8C02-3095-7DD9-55F2-70C8D560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Schema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036D04-D927-8CA9-38A8-19B8160FE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730" y="2061219"/>
            <a:ext cx="10712823" cy="4109402"/>
          </a:xfrm>
        </p:spPr>
      </p:pic>
    </p:spTree>
    <p:extLst>
      <p:ext uri="{BB962C8B-B14F-4D97-AF65-F5344CB8AC3E}">
        <p14:creationId xmlns:p14="http://schemas.microsoft.com/office/powerpoint/2010/main" val="404235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26F6-0715-9F01-0087-A37F89DB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solidFill>
                  <a:srgbClr val="EFEDE3"/>
                </a:solidFill>
                <a:ea typeface="+mj-lt"/>
                <a:cs typeface="+mj-lt"/>
              </a:rPr>
              <a:t>Queries Worth Noting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26902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58C2-7FE6-B23F-51A5-1A641B69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Random Generation of Loc-Time Pairs</a:t>
            </a:r>
          </a:p>
        </p:txBody>
      </p:sp>
      <p:pic>
        <p:nvPicPr>
          <p:cNvPr id="9" name="Content Placeholder 8" descr="A computer screen 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B1588C77-21A2-3CFD-E446-88BFECCB8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3742" y="1431637"/>
            <a:ext cx="6870674" cy="5174672"/>
          </a:xfrm>
        </p:spPr>
      </p:pic>
    </p:spTree>
    <p:extLst>
      <p:ext uri="{BB962C8B-B14F-4D97-AF65-F5344CB8AC3E}">
        <p14:creationId xmlns:p14="http://schemas.microsoft.com/office/powerpoint/2010/main" val="201413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58C2-7FE6-B23F-51A5-1A641B69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Random Generation of Loc-Time Pairs Cont'd</a:t>
            </a: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8FB07C9-6CEC-C1AE-AC89-8C02EA53C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79" y="1429804"/>
            <a:ext cx="9188514" cy="46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0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98BE-320D-B91D-B4E3-BC41D34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Kill Sequence</a:t>
            </a:r>
          </a:p>
        </p:txBody>
      </p:sp>
      <p:pic>
        <p:nvPicPr>
          <p:cNvPr id="4" name="Content Placeholder 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BE054E2-7025-1C27-F858-4BF5B4A48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93" y="1864534"/>
            <a:ext cx="3865034" cy="1892301"/>
          </a:xfrm>
        </p:spPr>
      </p:pic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FA245123-6C1C-8E4B-1571-5C17889C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971934"/>
            <a:ext cx="10278533" cy="2368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A393BB-C894-7FB5-7120-AA798E8A5A3A}"/>
              </a:ext>
            </a:extLst>
          </p:cNvPr>
          <p:cNvSpPr txBox="1"/>
          <p:nvPr/>
        </p:nvSpPr>
        <p:spPr>
          <a:xfrm>
            <a:off x="6454588" y="2229971"/>
            <a:ext cx="48633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Marking of potential victim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Intersection of time and space</a:t>
            </a:r>
          </a:p>
          <a:p>
            <a:pPr marL="742950" lvl="1" indent="-285750">
              <a:buFont typeface="Courier New"/>
              <a:buChar char="o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MAX and Min for noting intersecting interval</a:t>
            </a:r>
          </a:p>
        </p:txBody>
      </p:sp>
    </p:spTree>
    <p:extLst>
      <p:ext uri="{BB962C8B-B14F-4D97-AF65-F5344CB8AC3E}">
        <p14:creationId xmlns:p14="http://schemas.microsoft.com/office/powerpoint/2010/main" val="40476489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16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Crop</vt:lpstr>
      <vt:lpstr>D. simulator</vt:lpstr>
      <vt:lpstr>Outline</vt:lpstr>
      <vt:lpstr>Application Introduction</vt:lpstr>
      <vt:lpstr>Database schema</vt:lpstr>
      <vt:lpstr>Database Schema Overview</vt:lpstr>
      <vt:lpstr>Queries Worth Noting</vt:lpstr>
      <vt:lpstr>Random Generation of Loc-Time Pairs</vt:lpstr>
      <vt:lpstr>Random Generation of Loc-Time Pairs Cont'd</vt:lpstr>
      <vt:lpstr>Kill Sequence</vt:lpstr>
      <vt:lpstr>Kill Sequence Cont'd</vt:lpstr>
      <vt:lpstr>DemO</vt:lpstr>
      <vt:lpstr>Comparison with Existing Application: SQL Murder Mystery </vt:lpstr>
      <vt:lpstr>Comparison with Existing Application: SQL Murder Mystery </vt:lpstr>
      <vt:lpstr>Q&amp;A</vt:lpstr>
      <vt:lpstr>Contributions</vt:lpstr>
      <vt:lpstr>Contributions Cont'd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2023-12-06T05:33:35Z</dcterms:created>
  <dcterms:modified xsi:type="dcterms:W3CDTF">2023-12-07T01:49:14Z</dcterms:modified>
</cp:coreProperties>
</file>