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3" r:id="rId3"/>
    <p:sldId id="264" r:id="rId4"/>
    <p:sldId id="267" r:id="rId5"/>
    <p:sldId id="276" r:id="rId6"/>
    <p:sldId id="274" r:id="rId7"/>
    <p:sldId id="279" r:id="rId8"/>
    <p:sldId id="280" r:id="rId9"/>
    <p:sldId id="275" r:id="rId10"/>
    <p:sldId id="281" r:id="rId11"/>
    <p:sldId id="270" r:id="rId12"/>
    <p:sldId id="278" r:id="rId13"/>
    <p:sldId id="269" r:id="rId14"/>
    <p:sldId id="262"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9900"/>
    <a:srgbClr val="996633"/>
    <a:srgbClr val="9A72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p:cViewPr varScale="1">
        <p:scale>
          <a:sx n="82" d="100"/>
          <a:sy n="82" d="100"/>
        </p:scale>
        <p:origin x="135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1309-EA5B-4D64-AA43-35417AE0EB6B}" type="datetimeFigureOut">
              <a:rPr lang="en-US" smtClean="0"/>
              <a:t>11/12/2023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CA5BC7-29C1-4C29-9879-0AC66C720D67}" type="slidenum">
              <a:rPr lang="en-US" smtClean="0"/>
              <a:t>‹#›</a:t>
            </a:fld>
            <a:endParaRPr lang="en-US"/>
          </a:p>
        </p:txBody>
      </p:sp>
    </p:spTree>
    <p:extLst>
      <p:ext uri="{BB962C8B-B14F-4D97-AF65-F5344CB8AC3E}">
        <p14:creationId xmlns:p14="http://schemas.microsoft.com/office/powerpoint/2010/main" val="3398949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a:xfrm>
            <a:off x="762000" y="381000"/>
            <a:ext cx="7772400" cy="1238250"/>
          </a:xfrm>
        </p:spPr>
        <p:txBody>
          <a:bodyPr/>
          <a:lstStyle/>
          <a:p>
            <a:pPr algn="ctr"/>
            <a:r>
              <a:rPr lang="en-US" altLang="en-US" sz="1600" dirty="0">
                <a:solidFill>
                  <a:srgbClr val="CC9900"/>
                </a:solidFill>
                <a:latin typeface="Times New Roman" panose="02020603050405020304" pitchFamily="18" charset="0"/>
                <a:cs typeface="Times New Roman" panose="02020603050405020304" pitchFamily="18" charset="0"/>
              </a:rPr>
              <a:t>ĐẠI HỌC CẦN TH</a:t>
            </a:r>
            <a:r>
              <a:rPr lang="vi-VN" altLang="en-US" sz="1600" dirty="0">
                <a:solidFill>
                  <a:srgbClr val="CC9900"/>
                </a:solidFill>
                <a:latin typeface="Times New Roman" panose="02020603050405020304" pitchFamily="18" charset="0"/>
                <a:cs typeface="Times New Roman" panose="02020603050405020304" pitchFamily="18" charset="0"/>
              </a:rPr>
              <a:t>Ơ</a:t>
            </a:r>
            <a:br>
              <a:rPr lang="en-US" altLang="en-US" sz="1600" dirty="0">
                <a:solidFill>
                  <a:srgbClr val="CC9900"/>
                </a:solidFill>
                <a:latin typeface="Times New Roman" panose="02020603050405020304" pitchFamily="18" charset="0"/>
                <a:cs typeface="Times New Roman" panose="02020603050405020304" pitchFamily="18" charset="0"/>
              </a:rPr>
            </a:br>
            <a:r>
              <a:rPr lang="en-US" altLang="en-US" sz="1600" dirty="0">
                <a:solidFill>
                  <a:srgbClr val="CC9900"/>
                </a:solidFill>
                <a:latin typeface="Times New Roman" panose="02020603050405020304" pitchFamily="18" charset="0"/>
                <a:cs typeface="Times New Roman" panose="02020603050405020304" pitchFamily="18" charset="0"/>
              </a:rPr>
              <a:t>TR</a:t>
            </a:r>
            <a:r>
              <a:rPr lang="vi-VN" altLang="en-US" sz="1600" dirty="0">
                <a:solidFill>
                  <a:srgbClr val="CC9900"/>
                </a:solidFill>
                <a:latin typeface="Times New Roman" panose="02020603050405020304" pitchFamily="18" charset="0"/>
                <a:cs typeface="Times New Roman" panose="02020603050405020304" pitchFamily="18" charset="0"/>
              </a:rPr>
              <a:t>Ư</a:t>
            </a:r>
            <a:r>
              <a:rPr lang="en-US" altLang="en-US" sz="1600" dirty="0">
                <a:solidFill>
                  <a:srgbClr val="CC9900"/>
                </a:solidFill>
                <a:latin typeface="Times New Roman" panose="02020603050405020304" pitchFamily="18" charset="0"/>
                <a:cs typeface="Times New Roman" panose="02020603050405020304" pitchFamily="18" charset="0"/>
              </a:rPr>
              <a:t>ỜNG CÔNG NGHỆ THÔNG TIN &amp; TRUYỀN THÔNG</a:t>
            </a:r>
            <a:br>
              <a:rPr lang="en-US" altLang="en-US" sz="1600" dirty="0">
                <a:solidFill>
                  <a:srgbClr val="CC9900"/>
                </a:solidFill>
                <a:latin typeface="Times New Roman" panose="02020603050405020304" pitchFamily="18" charset="0"/>
                <a:cs typeface="Times New Roman" panose="02020603050405020304" pitchFamily="18" charset="0"/>
              </a:rPr>
            </a:br>
            <a:r>
              <a:rPr lang="en-US" altLang="en-US" sz="1600" dirty="0">
                <a:solidFill>
                  <a:srgbClr val="CC9900"/>
                </a:solidFill>
                <a:latin typeface="Times New Roman" panose="02020603050405020304" pitchFamily="18" charset="0"/>
                <a:cs typeface="Times New Roman" panose="02020603050405020304" pitchFamily="18" charset="0"/>
              </a:rPr>
              <a:t>KHOA </a:t>
            </a:r>
            <a:r>
              <a:rPr lang="en-US" altLang="en-US" sz="1600" dirty="0" err="1">
                <a:solidFill>
                  <a:srgbClr val="CC9900"/>
                </a:solidFill>
                <a:latin typeface="Times New Roman" panose="02020603050405020304" pitchFamily="18" charset="0"/>
                <a:cs typeface="Times New Roman" panose="02020603050405020304" pitchFamily="18" charset="0"/>
              </a:rPr>
              <a:t>KHOA</a:t>
            </a:r>
            <a:r>
              <a:rPr lang="en-US" altLang="en-US" sz="1600" dirty="0">
                <a:solidFill>
                  <a:srgbClr val="CC9900"/>
                </a:solidFill>
                <a:latin typeface="Times New Roman" panose="02020603050405020304" pitchFamily="18" charset="0"/>
                <a:cs typeface="Times New Roman" panose="02020603050405020304" pitchFamily="18" charset="0"/>
              </a:rPr>
              <a:t> HỌC MÁY TÍNH</a:t>
            </a: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a:xfrm>
            <a:off x="1099343" y="1871960"/>
            <a:ext cx="7206457" cy="2395239"/>
          </a:xfrm>
        </p:spPr>
        <p:txBody>
          <a:bodyPr/>
          <a:lstStyle/>
          <a:p>
            <a:r>
              <a:rPr lang="en-US" altLang="en-US" sz="2000" b="1" dirty="0">
                <a:solidFill>
                  <a:srgbClr val="000099"/>
                </a:solidFill>
                <a:latin typeface="Times New Roman" panose="02020603050405020304" pitchFamily="18" charset="0"/>
                <a:cs typeface="Times New Roman" panose="02020603050405020304" pitchFamily="18" charset="0"/>
              </a:rPr>
              <a:t>BÁO CÁO </a:t>
            </a:r>
          </a:p>
          <a:p>
            <a:r>
              <a:rPr lang="en-US" altLang="en-US" sz="2000" b="1" dirty="0">
                <a:solidFill>
                  <a:srgbClr val="000099"/>
                </a:solidFill>
                <a:latin typeface="Times New Roman" panose="02020603050405020304" pitchFamily="18" charset="0"/>
                <a:cs typeface="Times New Roman" panose="02020603050405020304" pitchFamily="18" charset="0"/>
              </a:rPr>
              <a:t>NIÊN LUẬN CHUYÊN NGÀNH</a:t>
            </a:r>
          </a:p>
          <a:p>
            <a:r>
              <a:rPr lang="en-US" altLang="en-US" sz="2400" b="1" dirty="0" err="1">
                <a:solidFill>
                  <a:srgbClr val="000099"/>
                </a:solidFill>
                <a:latin typeface="Times New Roman" panose="02020603050405020304" pitchFamily="18" charset="0"/>
                <a:cs typeface="Times New Roman" panose="02020603050405020304" pitchFamily="18" charset="0"/>
              </a:rPr>
              <a:t>Đề</a:t>
            </a:r>
            <a:r>
              <a:rPr lang="en-US" altLang="en-US" sz="2400" b="1" dirty="0">
                <a:solidFill>
                  <a:srgbClr val="000099"/>
                </a:solidFill>
                <a:latin typeface="Times New Roman" panose="02020603050405020304" pitchFamily="18" charset="0"/>
                <a:cs typeface="Times New Roman" panose="02020603050405020304" pitchFamily="18" charset="0"/>
              </a:rPr>
              <a:t> </a:t>
            </a:r>
            <a:r>
              <a:rPr lang="en-US" altLang="en-US" sz="2400" b="1" dirty="0" err="1">
                <a:solidFill>
                  <a:srgbClr val="000099"/>
                </a:solidFill>
                <a:latin typeface="Times New Roman" panose="02020603050405020304" pitchFamily="18" charset="0"/>
                <a:cs typeface="Times New Roman" panose="02020603050405020304" pitchFamily="18" charset="0"/>
              </a:rPr>
              <a:t>tài</a:t>
            </a:r>
            <a:r>
              <a:rPr lang="en-US" altLang="en-US" sz="2400" b="1" dirty="0">
                <a:solidFill>
                  <a:srgbClr val="000099"/>
                </a:solidFill>
                <a:latin typeface="Times New Roman" panose="02020603050405020304" pitchFamily="18" charset="0"/>
                <a:cs typeface="Times New Roman" panose="02020603050405020304" pitchFamily="18" charset="0"/>
              </a:rPr>
              <a:t>:</a:t>
            </a:r>
          </a:p>
          <a:p>
            <a:r>
              <a:rPr lang="en-US" altLang="en-US" sz="2800" b="1" dirty="0">
                <a:solidFill>
                  <a:srgbClr val="000099"/>
                </a:solidFill>
                <a:latin typeface="Times New Roman" panose="02020603050405020304" pitchFamily="18" charset="0"/>
                <a:cs typeface="Times New Roman" panose="02020603050405020304" pitchFamily="18" charset="0"/>
              </a:rPr>
              <a:t>SỬ DỤNG YOLOV5</a:t>
            </a:r>
          </a:p>
          <a:p>
            <a:r>
              <a:rPr lang="en-US" altLang="en-US" sz="2800" b="1" dirty="0">
                <a:solidFill>
                  <a:srgbClr val="000099"/>
                </a:solidFill>
                <a:latin typeface="Times New Roman" panose="02020603050405020304" pitchFamily="18" charset="0"/>
                <a:cs typeface="Times New Roman" panose="02020603050405020304" pitchFamily="18" charset="0"/>
              </a:rPr>
              <a:t>NHẬN DIỆN SẢN PHẨM MỸ PHẨM</a:t>
            </a:r>
          </a:p>
        </p:txBody>
      </p:sp>
      <p:sp>
        <p:nvSpPr>
          <p:cNvPr id="5" name="TextBox 4">
            <a:extLst>
              <a:ext uri="{FF2B5EF4-FFF2-40B4-BE49-F238E27FC236}">
                <a16:creationId xmlns:a16="http://schemas.microsoft.com/office/drawing/2014/main" id="{645E5F98-CC45-40F8-BC8F-EB9746F8FA98}"/>
              </a:ext>
            </a:extLst>
          </p:cNvPr>
          <p:cNvSpPr txBox="1"/>
          <p:nvPr/>
        </p:nvSpPr>
        <p:spPr>
          <a:xfrm>
            <a:off x="4795780" y="4600863"/>
            <a:ext cx="3841865" cy="1015663"/>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Sinh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thực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hiện</a:t>
            </a:r>
            <a:r>
              <a:rPr lang="en-US" sz="2000" b="1"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Lê </a:t>
            </a:r>
            <a:r>
              <a:rPr lang="en-US" sz="2000" b="1" dirty="0" err="1">
                <a:latin typeface="Times New Roman" panose="02020603050405020304" pitchFamily="18" charset="0"/>
                <a:cs typeface="Times New Roman" panose="02020603050405020304" pitchFamily="18" charset="0"/>
              </a:rPr>
              <a:t>Thị</a:t>
            </a:r>
            <a:r>
              <a:rPr lang="en-US" sz="2000" b="1" dirty="0">
                <a:latin typeface="Times New Roman" panose="02020603050405020304" pitchFamily="18" charset="0"/>
                <a:cs typeface="Times New Roman" panose="02020603050405020304" pitchFamily="18" charset="0"/>
              </a:rPr>
              <a:t> Trúc Hoa - </a:t>
            </a:r>
            <a:r>
              <a:rPr lang="en-US" sz="2000" b="1" dirty="0" err="1">
                <a:latin typeface="Times New Roman" panose="02020603050405020304" pitchFamily="18" charset="0"/>
                <a:cs typeface="Times New Roman" panose="02020603050405020304" pitchFamily="18" charset="0"/>
              </a:rPr>
              <a:t>B1913299</a:t>
            </a: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7D04C01-A81E-4CF1-9FAA-278D02436A56}"/>
              </a:ext>
            </a:extLst>
          </p:cNvPr>
          <p:cNvSpPr txBox="1"/>
          <p:nvPr/>
        </p:nvSpPr>
        <p:spPr>
          <a:xfrm>
            <a:off x="1219199" y="4627593"/>
            <a:ext cx="3352800" cy="707886"/>
          </a:xfrm>
          <a:prstGeom prst="rect">
            <a:avLst/>
          </a:prstGeom>
          <a:noFill/>
        </p:spPr>
        <p:txBody>
          <a:bodyPr wrap="square" rtlCol="0">
            <a:spAutoFit/>
          </a:bodyPr>
          <a:lstStyle/>
          <a:p>
            <a:r>
              <a:rPr lang="en-US" sz="2000" b="1" dirty="0" err="1">
                <a:latin typeface="Times New Roman" panose="02020603050405020304" pitchFamily="18" charset="0"/>
                <a:cs typeface="Times New Roman" panose="02020603050405020304" pitchFamily="18" charset="0"/>
              </a:rPr>
              <a:t>Giảng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viên</a:t>
            </a:r>
            <a:r>
              <a:rPr lang="en-US" sz="2000" b="1" dirty="0">
                <a:latin typeface="Times New Roman" panose="02020603050405020304" pitchFamily="18" charset="0"/>
                <a:cs typeface="Times New Roman" panose="02020603050405020304" pitchFamily="18" charset="0"/>
              </a:rPr>
              <a:t> h</a:t>
            </a:r>
            <a:r>
              <a:rPr lang="vi-VN" sz="2000" b="1" dirty="0">
                <a:latin typeface="Times New Roman" panose="02020603050405020304" pitchFamily="18" charset="0"/>
                <a:cs typeface="Times New Roman" panose="02020603050405020304" pitchFamily="18" charset="0"/>
              </a:rPr>
              <a:t>ư</a:t>
            </a:r>
            <a:r>
              <a:rPr lang="en-US" sz="2000" b="1" dirty="0" err="1">
                <a:latin typeface="Times New Roman" panose="02020603050405020304" pitchFamily="18" charset="0"/>
                <a:cs typeface="Times New Roman" panose="02020603050405020304" pitchFamily="18" charset="0"/>
              </a:rPr>
              <a:t>ớng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dẫn</a:t>
            </a:r>
            <a:r>
              <a:rPr lang="en-US" sz="2000" b="1" dirty="0">
                <a:latin typeface="Times New Roman" panose="02020603050405020304" pitchFamily="18" charset="0"/>
                <a:cs typeface="Times New Roman" panose="02020603050405020304" pitchFamily="18" charset="0"/>
              </a:rPr>
              <a:t>:</a:t>
            </a:r>
          </a:p>
          <a:p>
            <a:r>
              <a:rPr lang="en-US" sz="2000" b="1" dirty="0" err="1">
                <a:latin typeface="Times New Roman" panose="02020603050405020304" pitchFamily="18" charset="0"/>
                <a:cs typeface="Times New Roman" panose="02020603050405020304" pitchFamily="18" charset="0"/>
              </a:rPr>
              <a:t>Huỳnh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Ngọc</a:t>
            </a:r>
            <a:r>
              <a:rPr lang="en-US" sz="2000" b="1" dirty="0">
                <a:latin typeface="Times New Roman" panose="02020603050405020304" pitchFamily="18" charset="0"/>
                <a:cs typeface="Times New Roman" panose="02020603050405020304" pitchFamily="18" charset="0"/>
              </a:rPr>
              <a:t> Thái Anh</a:t>
            </a:r>
          </a:p>
        </p:txBody>
      </p:sp>
      <p:sp>
        <p:nvSpPr>
          <p:cNvPr id="2" name="Slide Number Placeholder 1">
            <a:extLst>
              <a:ext uri="{FF2B5EF4-FFF2-40B4-BE49-F238E27FC236}">
                <a16:creationId xmlns:a16="http://schemas.microsoft.com/office/drawing/2014/main" id="{0379AE9D-2804-44C1-A895-8BF78965C37D}"/>
              </a:ext>
            </a:extLst>
          </p:cNvPr>
          <p:cNvSpPr>
            <a:spLocks noGrp="1"/>
          </p:cNvSpPr>
          <p:nvPr>
            <p:ph type="sldNum" sz="quarter" idx="4"/>
          </p:nvPr>
        </p:nvSpPr>
        <p:spPr/>
        <p:txBody>
          <a:bodyPr/>
          <a:lstStyle/>
          <a:p>
            <a:fld id="{A15EAB53-327E-4220-A7C8-79A6407182B7}"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B75E-A92B-4DB0-80D3-2E6A3E7BB342}"/>
              </a:ext>
            </a:extLst>
          </p:cNvPr>
          <p:cNvSpPr>
            <a:spLocks noGrp="1"/>
          </p:cNvSpPr>
          <p:nvPr>
            <p:ph type="title"/>
          </p:nvPr>
        </p:nvSpPr>
        <p:spPr/>
        <p:txBody>
          <a:bodyPr/>
          <a:lstStyle/>
          <a:p>
            <a:r>
              <a:rPr lang="en-US" dirty="0">
                <a:solidFill>
                  <a:srgbClr val="CC9900"/>
                </a:solidFill>
              </a:rPr>
              <a:t>4. </a:t>
            </a:r>
            <a:r>
              <a:rPr lang="en-US" dirty="0" err="1">
                <a:solidFill>
                  <a:srgbClr val="CC9900"/>
                </a:solidFill>
              </a:rPr>
              <a:t>Kết</a:t>
            </a:r>
            <a:r>
              <a:rPr lang="en-US" dirty="0">
                <a:solidFill>
                  <a:srgbClr val="CC9900"/>
                </a:solidFill>
              </a:rPr>
              <a:t> </a:t>
            </a:r>
            <a:r>
              <a:rPr lang="en-US" dirty="0" err="1">
                <a:solidFill>
                  <a:srgbClr val="CC9900"/>
                </a:solidFill>
              </a:rPr>
              <a:t>quả</a:t>
            </a:r>
            <a:r>
              <a:rPr lang="en-US" dirty="0">
                <a:solidFill>
                  <a:srgbClr val="CC9900"/>
                </a:solidFill>
              </a:rPr>
              <a:t> </a:t>
            </a:r>
            <a:r>
              <a:rPr lang="en-US" dirty="0" err="1">
                <a:solidFill>
                  <a:srgbClr val="CC9900"/>
                </a:solidFill>
              </a:rPr>
              <a:t>thực</a:t>
            </a:r>
            <a:r>
              <a:rPr lang="en-US" dirty="0">
                <a:solidFill>
                  <a:srgbClr val="CC9900"/>
                </a:solidFill>
              </a:rPr>
              <a:t> </a:t>
            </a:r>
            <a:r>
              <a:rPr lang="en-US" dirty="0" err="1">
                <a:solidFill>
                  <a:srgbClr val="CC9900"/>
                </a:solidFill>
              </a:rPr>
              <a:t>nghiệm</a:t>
            </a:r>
            <a:endParaRPr lang="en-US" dirty="0">
              <a:solidFill>
                <a:srgbClr val="CC9900"/>
              </a:solidFill>
            </a:endParaRPr>
          </a:p>
        </p:txBody>
      </p:sp>
      <p:sp>
        <p:nvSpPr>
          <p:cNvPr id="6" name="Slide Number Placeholder 5">
            <a:extLst>
              <a:ext uri="{FF2B5EF4-FFF2-40B4-BE49-F238E27FC236}">
                <a16:creationId xmlns:a16="http://schemas.microsoft.com/office/drawing/2014/main" id="{DE466AA1-5EE6-49BF-86C5-31587976AC98}"/>
              </a:ext>
            </a:extLst>
          </p:cNvPr>
          <p:cNvSpPr>
            <a:spLocks noGrp="1"/>
          </p:cNvSpPr>
          <p:nvPr>
            <p:ph type="sldNum" sz="quarter" idx="12"/>
          </p:nvPr>
        </p:nvSpPr>
        <p:spPr/>
        <p:txBody>
          <a:bodyPr/>
          <a:lstStyle/>
          <a:p>
            <a:fld id="{0F4F63AB-74FF-4D4D-9C96-7E67E70BF8FF}" type="slidenum">
              <a:rPr lang="en-US" altLang="en-US" smtClean="0"/>
              <a:pPr/>
              <a:t>10</a:t>
            </a:fld>
            <a:endParaRPr lang="en-US" altLang="en-US"/>
          </a:p>
        </p:txBody>
      </p:sp>
      <p:sp>
        <p:nvSpPr>
          <p:cNvPr id="3" name="Content Placeholder 2">
            <a:extLst>
              <a:ext uri="{FF2B5EF4-FFF2-40B4-BE49-F238E27FC236}">
                <a16:creationId xmlns:a16="http://schemas.microsoft.com/office/drawing/2014/main" id="{F0BB4FFA-DAD7-DD42-C79A-911A7622FE70}"/>
              </a:ext>
            </a:extLst>
          </p:cNvPr>
          <p:cNvSpPr>
            <a:spLocks noGrp="1"/>
          </p:cNvSpPr>
          <p:nvPr>
            <p:ph idx="1"/>
          </p:nvPr>
        </p:nvSpPr>
        <p:spPr>
          <a:xfrm>
            <a:off x="609600" y="1633538"/>
            <a:ext cx="8229600" cy="1490662"/>
          </a:xfrm>
        </p:spPr>
        <p:txBody>
          <a:bodyPr/>
          <a:lstStyle/>
          <a:p>
            <a:pPr marL="0" indent="0">
              <a:buNone/>
            </a:pPr>
            <a:r>
              <a:rPr lang="en-US" altLang="en-US" sz="2800" dirty="0" err="1">
                <a:solidFill>
                  <a:srgbClr val="000099"/>
                </a:solidFill>
                <a:latin typeface="Times New Roman" panose="02020603050405020304" pitchFamily="18" charset="0"/>
                <a:cs typeface="Times New Roman" panose="02020603050405020304" pitchFamily="18" charset="0"/>
              </a:rPr>
              <a:t>Nhãn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được</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xuất</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ra</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sau</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đó</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sẽ</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được</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tra</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cứu</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và</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thể</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hiện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thông</a:t>
            </a:r>
            <a:r>
              <a:rPr lang="en-US" altLang="en-US" sz="2800" dirty="0">
                <a:solidFill>
                  <a:srgbClr val="000099"/>
                </a:solidFill>
                <a:latin typeface="Times New Roman" panose="02020603050405020304" pitchFamily="18" charset="0"/>
                <a:cs typeface="Times New Roman" panose="02020603050405020304" pitchFamily="18" charset="0"/>
              </a:rPr>
              <a:t> tin </a:t>
            </a:r>
            <a:r>
              <a:rPr lang="en-US" altLang="en-US" sz="2800" dirty="0" err="1">
                <a:solidFill>
                  <a:srgbClr val="000099"/>
                </a:solidFill>
                <a:latin typeface="Times New Roman" panose="02020603050405020304" pitchFamily="18" charset="0"/>
                <a:cs typeface="Times New Roman" panose="02020603050405020304" pitchFamily="18" charset="0"/>
              </a:rPr>
              <a:t>sản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phẩm</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ra</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cửa</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sổ</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như</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hình</a:t>
            </a:r>
            <a:r>
              <a:rPr lang="en-US" altLang="en-US" sz="2800" dirty="0">
                <a:solidFill>
                  <a:srgbClr val="000099"/>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DBA44CD8-64FE-D7FA-245D-8EBD1CB8E408}"/>
              </a:ext>
            </a:extLst>
          </p:cNvPr>
          <p:cNvPicPr>
            <a:picLocks noChangeAspect="1"/>
          </p:cNvPicPr>
          <p:nvPr/>
        </p:nvPicPr>
        <p:blipFill>
          <a:blip r:embed="rId2"/>
          <a:stretch>
            <a:fillRect/>
          </a:stretch>
        </p:blipFill>
        <p:spPr>
          <a:xfrm>
            <a:off x="705352" y="3048000"/>
            <a:ext cx="7733295" cy="2057400"/>
          </a:xfrm>
          <a:prstGeom prst="rect">
            <a:avLst/>
          </a:prstGeom>
        </p:spPr>
      </p:pic>
    </p:spTree>
    <p:extLst>
      <p:ext uri="{BB962C8B-B14F-4D97-AF65-F5344CB8AC3E}">
        <p14:creationId xmlns:p14="http://schemas.microsoft.com/office/powerpoint/2010/main" val="270307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E2F1-FCA0-430F-A949-15385793CDCF}"/>
              </a:ext>
            </a:extLst>
          </p:cNvPr>
          <p:cNvSpPr>
            <a:spLocks noGrp="1"/>
          </p:cNvSpPr>
          <p:nvPr>
            <p:ph type="title"/>
          </p:nvPr>
        </p:nvSpPr>
        <p:spPr/>
        <p:txBody>
          <a:bodyPr/>
          <a:lstStyle/>
          <a:p>
            <a:r>
              <a:rPr lang="en-US" dirty="0">
                <a:solidFill>
                  <a:srgbClr val="CC9900"/>
                </a:solidFill>
                <a:cs typeface="Times New Roman" panose="02020603050405020304" pitchFamily="18" charset="0"/>
              </a:rPr>
              <a:t>4. </a:t>
            </a:r>
            <a:r>
              <a:rPr lang="en-US" dirty="0" err="1">
                <a:solidFill>
                  <a:srgbClr val="CC9900"/>
                </a:solidFill>
                <a:cs typeface="Times New Roman" panose="02020603050405020304" pitchFamily="18" charset="0"/>
              </a:rPr>
              <a:t>Kết</a:t>
            </a:r>
            <a:r>
              <a:rPr lang="en-US" dirty="0">
                <a:solidFill>
                  <a:srgbClr val="CC9900"/>
                </a:solidFill>
                <a:cs typeface="Times New Roman" panose="02020603050405020304" pitchFamily="18" charset="0"/>
              </a:rPr>
              <a:t> </a:t>
            </a:r>
            <a:r>
              <a:rPr lang="en-US" dirty="0" err="1">
                <a:solidFill>
                  <a:srgbClr val="CC9900"/>
                </a:solidFill>
                <a:cs typeface="Times New Roman" panose="02020603050405020304" pitchFamily="18" charset="0"/>
              </a:rPr>
              <a:t>quả</a:t>
            </a:r>
            <a:r>
              <a:rPr lang="en-US" dirty="0">
                <a:solidFill>
                  <a:srgbClr val="CC9900"/>
                </a:solidFill>
                <a:cs typeface="Times New Roman" panose="02020603050405020304" pitchFamily="18" charset="0"/>
              </a:rPr>
              <a:t> </a:t>
            </a:r>
            <a:r>
              <a:rPr lang="en-US" dirty="0" err="1">
                <a:solidFill>
                  <a:srgbClr val="CC9900"/>
                </a:solidFill>
                <a:cs typeface="Times New Roman" panose="02020603050405020304" pitchFamily="18" charset="0"/>
              </a:rPr>
              <a:t>thực</a:t>
            </a:r>
            <a:r>
              <a:rPr lang="en-US" dirty="0">
                <a:solidFill>
                  <a:srgbClr val="CC9900"/>
                </a:solidFill>
                <a:cs typeface="Times New Roman" panose="02020603050405020304" pitchFamily="18" charset="0"/>
              </a:rPr>
              <a:t> </a:t>
            </a:r>
            <a:r>
              <a:rPr lang="en-US" dirty="0" err="1">
                <a:solidFill>
                  <a:srgbClr val="CC9900"/>
                </a:solidFill>
                <a:cs typeface="Times New Roman" panose="02020603050405020304" pitchFamily="18" charset="0"/>
              </a:rPr>
              <a:t>nghiệm</a:t>
            </a:r>
            <a:endParaRPr lang="en-US" dirty="0">
              <a:solidFill>
                <a:srgbClr val="CC9900"/>
              </a:solidFill>
              <a:cs typeface="Times New Roman" panose="02020603050405020304" pitchFamily="18" charset="0"/>
            </a:endParaRPr>
          </a:p>
        </p:txBody>
      </p:sp>
      <p:sp>
        <p:nvSpPr>
          <p:cNvPr id="3" name="Content Placeholder 2">
            <a:extLst>
              <a:ext uri="{FF2B5EF4-FFF2-40B4-BE49-F238E27FC236}">
                <a16:creationId xmlns:a16="http://schemas.microsoft.com/office/drawing/2014/main" id="{D5E135F6-2A36-49E1-A8A2-420C2A35F40F}"/>
              </a:ext>
            </a:extLst>
          </p:cNvPr>
          <p:cNvSpPr>
            <a:spLocks noGrp="1"/>
          </p:cNvSpPr>
          <p:nvPr>
            <p:ph idx="1"/>
          </p:nvPr>
        </p:nvSpPr>
        <p:spPr>
          <a:xfrm>
            <a:off x="609600" y="1633538"/>
            <a:ext cx="8229600" cy="4233862"/>
          </a:xfrm>
        </p:spPr>
        <p:txBody>
          <a:bodyPr/>
          <a:lstStyle/>
          <a:p>
            <a:pPr marL="114300" indent="0">
              <a:lnSpc>
                <a:spcPct val="115000"/>
              </a:lnSpc>
              <a:buNone/>
            </a:pP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Ưu</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15000"/>
              </a:lnSpc>
              <a:buFont typeface="Times New Roman" panose="02020603050405020304" pitchFamily="18" charset="0"/>
              <a:buChar char="-"/>
            </a:pP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sản</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mỹ</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2400" kern="1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latin typeface="Times New Roman" panose="02020603050405020304" pitchFamily="18" charset="0"/>
                <a:ea typeface="Calibri" panose="020F0502020204030204" pitchFamily="34" charset="0"/>
                <a:cs typeface="Times New Roman" panose="02020603050405020304" pitchFamily="18" charset="0"/>
              </a:rPr>
              <a:t>và</a:t>
            </a:r>
            <a:r>
              <a:rPr lang="en-US" sz="2400" kern="1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latin typeface="Times New Roman" panose="02020603050405020304" pitchFamily="18" charset="0"/>
                <a:ea typeface="Calibri" panose="020F0502020204030204" pitchFamily="34" charset="0"/>
                <a:cs typeface="Times New Roman" panose="02020603050405020304" pitchFamily="18" charset="0"/>
              </a:rPr>
              <a:t>thể</a:t>
            </a:r>
            <a:r>
              <a:rPr lang="en-US" sz="2400" kern="1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latin typeface="Times New Roman" panose="02020603050405020304" pitchFamily="18" charset="0"/>
                <a:ea typeface="Calibri" panose="020F0502020204030204" pitchFamily="34" charset="0"/>
                <a:cs typeface="Times New Roman" panose="02020603050405020304" pitchFamily="18" charset="0"/>
              </a:rPr>
              <a:t>hiện</a:t>
            </a:r>
            <a:r>
              <a:rPr lang="en-US" sz="2400" kern="1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latin typeface="Times New Roman" panose="02020603050405020304" pitchFamily="18" charset="0"/>
                <a:ea typeface="Calibri" panose="020F0502020204030204" pitchFamily="34" charset="0"/>
                <a:cs typeface="Times New Roman" panose="02020603050405020304" pitchFamily="18" charset="0"/>
              </a:rPr>
              <a:t>thông</a:t>
            </a:r>
            <a:r>
              <a:rPr lang="en-US" sz="2400" kern="1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tin </a:t>
            </a:r>
            <a:r>
              <a:rPr lang="en-US" sz="2400" kern="100" dirty="0" err="1">
                <a:solidFill>
                  <a:srgbClr val="000099"/>
                </a:solidFill>
                <a:latin typeface="Times New Roman" panose="02020603050405020304" pitchFamily="18" charset="0"/>
                <a:ea typeface="Calibri" panose="020F0502020204030204" pitchFamily="34" charset="0"/>
                <a:cs typeface="Times New Roman" panose="02020603050405020304" pitchFamily="18" charset="0"/>
              </a:rPr>
              <a:t>sản</a:t>
            </a:r>
            <a:r>
              <a:rPr lang="en-US" sz="2400" kern="100" dirty="0">
                <a:solidFill>
                  <a:srgbClr val="000099"/>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latin typeface="Times New Roman" panose="02020603050405020304" pitchFamily="18" charset="0"/>
                <a:ea typeface="Calibri" panose="020F0502020204030204" pitchFamily="34" charset="0"/>
                <a:cs typeface="Times New Roman" panose="02020603050405020304" pitchFamily="18" charset="0"/>
              </a:rPr>
              <a:t>phẩm</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15000"/>
              </a:lnSpc>
              <a:spcAft>
                <a:spcPts val="800"/>
              </a:spcAft>
              <a:buFont typeface="Times New Roman" panose="02020603050405020304" pitchFamily="18" charset="0"/>
              <a:buChar char="-"/>
            </a:pP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Sử</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YOLOv5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vào</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107315" indent="0">
              <a:lnSpc>
                <a:spcPct val="115000"/>
              </a:lnSpc>
              <a:spcAft>
                <a:spcPts val="800"/>
              </a:spcAft>
              <a:buNone/>
            </a:pP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Nhược</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điểm</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15000"/>
              </a:lnSpc>
              <a:buFont typeface="Times New Roman" panose="02020603050405020304" pitchFamily="18" charset="0"/>
              <a:buChar char="-"/>
            </a:pP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thu</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thập</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ít</a:t>
            </a:r>
            <a:endPar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buFont typeface="Times New Roman" panose="02020603050405020304" pitchFamily="18" charset="0"/>
              <a:buChar char="-"/>
            </a:pP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Còn</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hạn</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chế</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sản</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phẩm</a:t>
            </a:r>
            <a:endPar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Times New Roman" panose="02020603050405020304" pitchFamily="18" charset="0"/>
              <a:buChar char="-"/>
            </a:pP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Chưa</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sản</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thật</a:t>
            </a:r>
            <a:r>
              <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giả</a:t>
            </a:r>
            <a:endParaRPr lang="en-US" sz="24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B8825418-7C58-4CC6-8915-6686C359A9FE}"/>
              </a:ext>
            </a:extLst>
          </p:cNvPr>
          <p:cNvSpPr>
            <a:spLocks noGrp="1"/>
          </p:cNvSpPr>
          <p:nvPr>
            <p:ph type="sldNum" sz="quarter" idx="12"/>
          </p:nvPr>
        </p:nvSpPr>
        <p:spPr/>
        <p:txBody>
          <a:bodyPr/>
          <a:lstStyle/>
          <a:p>
            <a:fld id="{0F4F63AB-74FF-4D4D-9C96-7E67E70BF8FF}" type="slidenum">
              <a:rPr lang="en-US" altLang="en-US" smtClean="0"/>
              <a:pPr/>
              <a:t>11</a:t>
            </a:fld>
            <a:endParaRPr lang="en-US" altLang="en-US"/>
          </a:p>
        </p:txBody>
      </p:sp>
    </p:spTree>
    <p:extLst>
      <p:ext uri="{BB962C8B-B14F-4D97-AF65-F5344CB8AC3E}">
        <p14:creationId xmlns:p14="http://schemas.microsoft.com/office/powerpoint/2010/main" val="84110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55BB-ED23-7BB7-A398-A3A92AD6078B}"/>
              </a:ext>
            </a:extLst>
          </p:cNvPr>
          <p:cNvSpPr>
            <a:spLocks noGrp="1"/>
          </p:cNvSpPr>
          <p:nvPr>
            <p:ph type="title"/>
          </p:nvPr>
        </p:nvSpPr>
        <p:spPr/>
        <p:txBody>
          <a:bodyPr/>
          <a:lstStyle/>
          <a:p>
            <a:r>
              <a:rPr lang="en-US" dirty="0">
                <a:solidFill>
                  <a:srgbClr val="CC9900"/>
                </a:solidFill>
              </a:rPr>
              <a:t>5. </a:t>
            </a:r>
            <a:r>
              <a:rPr lang="en-US" dirty="0" err="1">
                <a:solidFill>
                  <a:srgbClr val="CC9900"/>
                </a:solidFill>
              </a:rPr>
              <a:t>Hướng</a:t>
            </a:r>
            <a:r>
              <a:rPr lang="en-US" dirty="0">
                <a:solidFill>
                  <a:srgbClr val="CC9900"/>
                </a:solidFill>
              </a:rPr>
              <a:t> </a:t>
            </a:r>
            <a:r>
              <a:rPr lang="en-US" dirty="0" err="1">
                <a:solidFill>
                  <a:srgbClr val="CC9900"/>
                </a:solidFill>
              </a:rPr>
              <a:t>phát</a:t>
            </a:r>
            <a:r>
              <a:rPr lang="en-US" dirty="0">
                <a:solidFill>
                  <a:srgbClr val="CC9900"/>
                </a:solidFill>
              </a:rPr>
              <a:t> </a:t>
            </a:r>
            <a:r>
              <a:rPr lang="en-US" dirty="0" err="1">
                <a:solidFill>
                  <a:srgbClr val="CC9900"/>
                </a:solidFill>
              </a:rPr>
              <a:t>triển</a:t>
            </a:r>
            <a:endParaRPr lang="en-US" dirty="0">
              <a:solidFill>
                <a:srgbClr val="CC9900"/>
              </a:solidFill>
            </a:endParaRPr>
          </a:p>
        </p:txBody>
      </p:sp>
      <p:sp>
        <p:nvSpPr>
          <p:cNvPr id="3" name="Content Placeholder 2">
            <a:extLst>
              <a:ext uri="{FF2B5EF4-FFF2-40B4-BE49-F238E27FC236}">
                <a16:creationId xmlns:a16="http://schemas.microsoft.com/office/drawing/2014/main" id="{C4259FB7-2E07-0CDF-DB14-E130C5EFB648}"/>
              </a:ext>
            </a:extLst>
          </p:cNvPr>
          <p:cNvSpPr>
            <a:spLocks noGrp="1"/>
          </p:cNvSpPr>
          <p:nvPr>
            <p:ph idx="1"/>
          </p:nvPr>
        </p:nvSpPr>
        <p:spPr/>
        <p:txBody>
          <a:bodyPr/>
          <a:lstStyle/>
          <a:p>
            <a:pPr marL="342900" lvl="0" indent="-342900" algn="just">
              <a:lnSpc>
                <a:spcPct val="115000"/>
              </a:lnSpc>
              <a:buFont typeface="Times New Roman" panose="02020603050405020304" pitchFamily="18" charset="0"/>
              <a:buChar char="-"/>
            </a:pP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phát</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triển</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nền</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tảng</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web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hoặc</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app.</a:t>
            </a:r>
          </a:p>
          <a:p>
            <a:pPr marL="342900" lvl="0" indent="-342900" algn="just">
              <a:lnSpc>
                <a:spcPct val="115000"/>
              </a:lnSpc>
              <a:buFont typeface="Times New Roman" panose="02020603050405020304" pitchFamily="18" charset="0"/>
              <a:buChar char="-"/>
            </a:pP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Xây</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dựng</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hệ</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thống</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nhận</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diện</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sản</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hãng</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sản</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phẩm</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giả</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trên</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thị</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trường</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gn="just">
              <a:lnSpc>
                <a:spcPct val="115000"/>
              </a:lnSpc>
              <a:buFont typeface="Times New Roman" panose="02020603050405020304" pitchFamily="18" charset="0"/>
              <a:buChar char="-"/>
            </a:pP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Thu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thập</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nhãn</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hàng</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tập</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dữ</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liệu</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đa</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dạng</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err="1">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hơn</a:t>
            </a:r>
            <a:r>
              <a:rPr lang="en-US" sz="2800" kern="100" dirty="0">
                <a:solidFill>
                  <a:srgbClr val="000099"/>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US" dirty="0"/>
          </a:p>
        </p:txBody>
      </p:sp>
      <p:sp>
        <p:nvSpPr>
          <p:cNvPr id="4" name="Slide Number Placeholder 3">
            <a:extLst>
              <a:ext uri="{FF2B5EF4-FFF2-40B4-BE49-F238E27FC236}">
                <a16:creationId xmlns:a16="http://schemas.microsoft.com/office/drawing/2014/main" id="{14D80ACA-C19B-1430-16A6-A7F605096F7F}"/>
              </a:ext>
            </a:extLst>
          </p:cNvPr>
          <p:cNvSpPr>
            <a:spLocks noGrp="1"/>
          </p:cNvSpPr>
          <p:nvPr>
            <p:ph type="sldNum" sz="quarter" idx="12"/>
          </p:nvPr>
        </p:nvSpPr>
        <p:spPr/>
        <p:txBody>
          <a:bodyPr/>
          <a:lstStyle/>
          <a:p>
            <a:fld id="{0F4F63AB-74FF-4D4D-9C96-7E67E70BF8FF}" type="slidenum">
              <a:rPr lang="en-US" altLang="en-US" smtClean="0"/>
              <a:pPr/>
              <a:t>12</a:t>
            </a:fld>
            <a:endParaRPr lang="en-US" altLang="en-US"/>
          </a:p>
        </p:txBody>
      </p:sp>
    </p:spTree>
    <p:extLst>
      <p:ext uri="{BB962C8B-B14F-4D97-AF65-F5344CB8AC3E}">
        <p14:creationId xmlns:p14="http://schemas.microsoft.com/office/powerpoint/2010/main" val="1512550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3219-5ED8-4E05-B1AF-8068A4DAEC7E}"/>
              </a:ext>
            </a:extLst>
          </p:cNvPr>
          <p:cNvSpPr>
            <a:spLocks noGrp="1"/>
          </p:cNvSpPr>
          <p:nvPr>
            <p:ph type="title"/>
          </p:nvPr>
        </p:nvSpPr>
        <p:spPr/>
        <p:txBody>
          <a:bodyPr/>
          <a:lstStyle/>
          <a:p>
            <a:r>
              <a:rPr lang="en-US" dirty="0"/>
              <a:t>5. </a:t>
            </a:r>
            <a:r>
              <a:rPr lang="en-US" dirty="0" err="1">
                <a:solidFill>
                  <a:srgbClr val="CC9900"/>
                </a:solidFill>
              </a:rPr>
              <a:t>Chạy</a:t>
            </a:r>
            <a:r>
              <a:rPr lang="en-US" dirty="0">
                <a:solidFill>
                  <a:srgbClr val="CC9900"/>
                </a:solidFill>
              </a:rPr>
              <a:t> demo </a:t>
            </a:r>
            <a:r>
              <a:rPr lang="en-US" dirty="0" err="1">
                <a:solidFill>
                  <a:srgbClr val="CC9900"/>
                </a:solidFill>
              </a:rPr>
              <a:t>ch</a:t>
            </a:r>
            <a:r>
              <a:rPr lang="vi-VN" dirty="0">
                <a:solidFill>
                  <a:srgbClr val="CC9900"/>
                </a:solidFill>
              </a:rPr>
              <a:t>ư</a:t>
            </a:r>
            <a:r>
              <a:rPr lang="en-US" dirty="0" err="1">
                <a:solidFill>
                  <a:srgbClr val="CC9900"/>
                </a:solidFill>
              </a:rPr>
              <a:t>ơng</a:t>
            </a:r>
            <a:r>
              <a:rPr lang="en-US" dirty="0">
                <a:solidFill>
                  <a:srgbClr val="CC9900"/>
                </a:solidFill>
              </a:rPr>
              <a:t> </a:t>
            </a:r>
            <a:r>
              <a:rPr lang="en-US" dirty="0" err="1">
                <a:solidFill>
                  <a:srgbClr val="CC9900"/>
                </a:solidFill>
              </a:rPr>
              <a:t>trình</a:t>
            </a:r>
            <a:endParaRPr lang="en-US" dirty="0">
              <a:solidFill>
                <a:srgbClr val="CC9900"/>
              </a:solidFill>
            </a:endParaRPr>
          </a:p>
        </p:txBody>
      </p:sp>
      <p:sp>
        <p:nvSpPr>
          <p:cNvPr id="3" name="Content Placeholder 2">
            <a:extLst>
              <a:ext uri="{FF2B5EF4-FFF2-40B4-BE49-F238E27FC236}">
                <a16:creationId xmlns:a16="http://schemas.microsoft.com/office/drawing/2014/main" id="{4B9B67F4-B363-4F47-B3C7-D7ADD6E13465}"/>
              </a:ext>
            </a:extLst>
          </p:cNvPr>
          <p:cNvSpPr>
            <a:spLocks noGrp="1"/>
          </p:cNvSpPr>
          <p:nvPr>
            <p:ph idx="1"/>
          </p:nvPr>
        </p:nvSpPr>
        <p:spPr>
          <a:xfrm>
            <a:off x="581891" y="2888456"/>
            <a:ext cx="8229600" cy="1676400"/>
          </a:xfrm>
        </p:spPr>
        <p:txBody>
          <a:bodyPr/>
          <a:lstStyle/>
          <a:p>
            <a:pPr marL="0" indent="0" algn="ctr">
              <a:buNone/>
            </a:pPr>
            <a:r>
              <a:rPr lang="en-US" sz="5000" b="1" i="1" dirty="0" err="1">
                <a:solidFill>
                  <a:srgbClr val="000099"/>
                </a:solidFill>
                <a:latin typeface="Times New Roman" panose="02020603050405020304" pitchFamily="18" charset="0"/>
                <a:cs typeface="Times New Roman" panose="02020603050405020304" pitchFamily="18" charset="0"/>
              </a:rPr>
              <a:t>Mời</a:t>
            </a:r>
            <a:r>
              <a:rPr lang="en-US" sz="5000" b="1" i="1" dirty="0">
                <a:solidFill>
                  <a:srgbClr val="000099"/>
                </a:solidFill>
                <a:latin typeface="Times New Roman" panose="02020603050405020304" pitchFamily="18" charset="0"/>
                <a:cs typeface="Times New Roman" panose="02020603050405020304" pitchFamily="18" charset="0"/>
              </a:rPr>
              <a:t> </a:t>
            </a:r>
            <a:r>
              <a:rPr lang="en-US" sz="5000" b="1" i="1" dirty="0" err="1">
                <a:solidFill>
                  <a:srgbClr val="000099"/>
                </a:solidFill>
                <a:latin typeface="Times New Roman" panose="02020603050405020304" pitchFamily="18" charset="0"/>
                <a:cs typeface="Times New Roman" panose="02020603050405020304" pitchFamily="18" charset="0"/>
              </a:rPr>
              <a:t>thầy</a:t>
            </a:r>
            <a:r>
              <a:rPr lang="en-US" sz="5000" b="1" i="1" dirty="0">
                <a:solidFill>
                  <a:srgbClr val="000099"/>
                </a:solidFill>
                <a:latin typeface="Times New Roman" panose="02020603050405020304" pitchFamily="18" charset="0"/>
                <a:cs typeface="Times New Roman" panose="02020603050405020304" pitchFamily="18" charset="0"/>
              </a:rPr>
              <a:t> </a:t>
            </a:r>
            <a:r>
              <a:rPr lang="en-US" sz="5000" b="1" i="1" dirty="0" err="1">
                <a:solidFill>
                  <a:srgbClr val="000099"/>
                </a:solidFill>
                <a:latin typeface="Times New Roman" panose="02020603050405020304" pitchFamily="18" charset="0"/>
                <a:cs typeface="Times New Roman" panose="02020603050405020304" pitchFamily="18" charset="0"/>
              </a:rPr>
              <a:t>và</a:t>
            </a:r>
            <a:r>
              <a:rPr lang="en-US" sz="5000" b="1" i="1" dirty="0">
                <a:solidFill>
                  <a:srgbClr val="000099"/>
                </a:solidFill>
                <a:latin typeface="Times New Roman" panose="02020603050405020304" pitchFamily="18" charset="0"/>
                <a:cs typeface="Times New Roman" panose="02020603050405020304" pitchFamily="18" charset="0"/>
              </a:rPr>
              <a:t> </a:t>
            </a:r>
            <a:r>
              <a:rPr lang="en-US" sz="5000" b="1" i="1" dirty="0" err="1">
                <a:solidFill>
                  <a:srgbClr val="000099"/>
                </a:solidFill>
                <a:latin typeface="Times New Roman" panose="02020603050405020304" pitchFamily="18" charset="0"/>
                <a:cs typeface="Times New Roman" panose="02020603050405020304" pitchFamily="18" charset="0"/>
              </a:rPr>
              <a:t>các</a:t>
            </a:r>
            <a:r>
              <a:rPr lang="en-US" sz="5000" b="1" i="1" dirty="0">
                <a:solidFill>
                  <a:srgbClr val="000099"/>
                </a:solidFill>
                <a:latin typeface="Times New Roman" panose="02020603050405020304" pitchFamily="18" charset="0"/>
                <a:cs typeface="Times New Roman" panose="02020603050405020304" pitchFamily="18" charset="0"/>
              </a:rPr>
              <a:t> </a:t>
            </a:r>
            <a:r>
              <a:rPr lang="en-US" sz="5000" b="1" i="1" dirty="0" err="1">
                <a:solidFill>
                  <a:srgbClr val="000099"/>
                </a:solidFill>
                <a:latin typeface="Times New Roman" panose="02020603050405020304" pitchFamily="18" charset="0"/>
                <a:cs typeface="Times New Roman" panose="02020603050405020304" pitchFamily="18" charset="0"/>
              </a:rPr>
              <a:t>bạn</a:t>
            </a:r>
            <a:r>
              <a:rPr lang="en-US" sz="5000" b="1" i="1" dirty="0">
                <a:solidFill>
                  <a:srgbClr val="000099"/>
                </a:solidFill>
                <a:latin typeface="Times New Roman" panose="02020603050405020304" pitchFamily="18" charset="0"/>
                <a:cs typeface="Times New Roman" panose="02020603050405020304" pitchFamily="18" charset="0"/>
              </a:rPr>
              <a:t> </a:t>
            </a:r>
            <a:r>
              <a:rPr lang="en-US" sz="5000" b="1" i="1" dirty="0" err="1">
                <a:solidFill>
                  <a:srgbClr val="000099"/>
                </a:solidFill>
                <a:latin typeface="Times New Roman" panose="02020603050405020304" pitchFamily="18" charset="0"/>
                <a:cs typeface="Times New Roman" panose="02020603050405020304" pitchFamily="18" charset="0"/>
              </a:rPr>
              <a:t>xem</a:t>
            </a:r>
            <a:r>
              <a:rPr lang="en-US" sz="5000" b="1" i="1" dirty="0">
                <a:solidFill>
                  <a:srgbClr val="000099"/>
                </a:solidFill>
                <a:latin typeface="Times New Roman" panose="02020603050405020304" pitchFamily="18" charset="0"/>
                <a:cs typeface="Times New Roman" panose="02020603050405020304" pitchFamily="18" charset="0"/>
              </a:rPr>
              <a:t> demo </a:t>
            </a:r>
            <a:r>
              <a:rPr lang="en-US" sz="5000" b="1" i="1" dirty="0" err="1">
                <a:solidFill>
                  <a:srgbClr val="000099"/>
                </a:solidFill>
                <a:latin typeface="Times New Roman" panose="02020603050405020304" pitchFamily="18" charset="0"/>
                <a:cs typeface="Times New Roman" panose="02020603050405020304" pitchFamily="18" charset="0"/>
              </a:rPr>
              <a:t>chương</a:t>
            </a:r>
            <a:r>
              <a:rPr lang="en-US" sz="5000" b="1" i="1" dirty="0">
                <a:solidFill>
                  <a:srgbClr val="000099"/>
                </a:solidFill>
                <a:latin typeface="Times New Roman" panose="02020603050405020304" pitchFamily="18" charset="0"/>
                <a:cs typeface="Times New Roman" panose="02020603050405020304" pitchFamily="18" charset="0"/>
              </a:rPr>
              <a:t> </a:t>
            </a:r>
            <a:r>
              <a:rPr lang="en-US" sz="5000" b="1" i="1" dirty="0" err="1">
                <a:solidFill>
                  <a:srgbClr val="000099"/>
                </a:solidFill>
                <a:latin typeface="Times New Roman" panose="02020603050405020304" pitchFamily="18" charset="0"/>
                <a:cs typeface="Times New Roman" panose="02020603050405020304" pitchFamily="18" charset="0"/>
              </a:rPr>
              <a:t>trình</a:t>
            </a:r>
            <a:r>
              <a:rPr lang="en-US" sz="5000" b="1" i="1" dirty="0">
                <a:solidFill>
                  <a:srgbClr val="000099"/>
                </a:solidFill>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046E75A9-C9F4-440D-9DE1-7763CD824AD9}"/>
              </a:ext>
            </a:extLst>
          </p:cNvPr>
          <p:cNvSpPr>
            <a:spLocks noGrp="1"/>
          </p:cNvSpPr>
          <p:nvPr>
            <p:ph type="sldNum" sz="quarter" idx="12"/>
          </p:nvPr>
        </p:nvSpPr>
        <p:spPr/>
        <p:txBody>
          <a:bodyPr/>
          <a:lstStyle/>
          <a:p>
            <a:fld id="{0F4F63AB-74FF-4D4D-9C96-7E67E70BF8FF}" type="slidenum">
              <a:rPr lang="en-US" altLang="en-US" smtClean="0"/>
              <a:pPr/>
              <a:t>13</a:t>
            </a:fld>
            <a:endParaRPr lang="en-US" altLang="en-US"/>
          </a:p>
        </p:txBody>
      </p:sp>
    </p:spTree>
    <p:extLst>
      <p:ext uri="{BB962C8B-B14F-4D97-AF65-F5344CB8AC3E}">
        <p14:creationId xmlns:p14="http://schemas.microsoft.com/office/powerpoint/2010/main" val="1705195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373313"/>
            <a:ext cx="7924800" cy="2884487"/>
          </a:xfrm>
        </p:spPr>
        <p:txBody>
          <a:bodyPr/>
          <a:lstStyle/>
          <a:p>
            <a:pPr algn="ctr">
              <a:buFontTx/>
              <a:buNone/>
            </a:pPr>
            <a:r>
              <a:rPr lang="en-US" altLang="en-US" sz="6000" b="1" dirty="0">
                <a:solidFill>
                  <a:srgbClr val="000099"/>
                </a:solidFill>
                <a:latin typeface="Times New Roman" panose="02020603050405020304" pitchFamily="18" charset="0"/>
                <a:cs typeface="Times New Roman" panose="02020603050405020304" pitchFamily="18" charset="0"/>
              </a:rPr>
              <a:t>CẢM </a:t>
            </a:r>
            <a:r>
              <a:rPr lang="vi-VN" altLang="en-US" sz="6000" b="1" dirty="0">
                <a:solidFill>
                  <a:srgbClr val="000099"/>
                </a:solidFill>
                <a:latin typeface="Times New Roman" panose="02020603050405020304" pitchFamily="18" charset="0"/>
                <a:cs typeface="Times New Roman" panose="02020603050405020304" pitchFamily="18" charset="0"/>
              </a:rPr>
              <a:t>Ơ</a:t>
            </a:r>
            <a:r>
              <a:rPr lang="en-US" altLang="en-US" sz="6000" b="1" dirty="0">
                <a:solidFill>
                  <a:srgbClr val="000099"/>
                </a:solidFill>
                <a:latin typeface="Times New Roman" panose="02020603050405020304" pitchFamily="18" charset="0"/>
                <a:cs typeface="Times New Roman" panose="02020603050405020304" pitchFamily="18" charset="0"/>
              </a:rPr>
              <a:t>N THẦY VÀ CÁC BẠN ĐÃ LẮNG NGHE</a:t>
            </a:r>
          </a:p>
        </p:txBody>
      </p:sp>
      <p:sp>
        <p:nvSpPr>
          <p:cNvPr id="2" name="Slide Number Placeholder 1">
            <a:extLst>
              <a:ext uri="{FF2B5EF4-FFF2-40B4-BE49-F238E27FC236}">
                <a16:creationId xmlns:a16="http://schemas.microsoft.com/office/drawing/2014/main" id="{04F895B0-32C3-462E-BB65-28E2490B23C4}"/>
              </a:ext>
            </a:extLst>
          </p:cNvPr>
          <p:cNvSpPr>
            <a:spLocks noGrp="1"/>
          </p:cNvSpPr>
          <p:nvPr>
            <p:ph type="sldNum" sz="quarter" idx="12"/>
          </p:nvPr>
        </p:nvSpPr>
        <p:spPr/>
        <p:txBody>
          <a:bodyPr/>
          <a:lstStyle/>
          <a:p>
            <a:fld id="{0F4F63AB-74FF-4D4D-9C96-7E67E70BF8FF}" type="slidenum">
              <a:rPr lang="en-US" altLang="en-US" smtClean="0"/>
              <a:pPr/>
              <a:t>14</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en-US" altLang="en-US" sz="3000" dirty="0" err="1">
                <a:solidFill>
                  <a:srgbClr val="CC9900"/>
                </a:solidFill>
                <a:latin typeface="Times New Roman" panose="02020603050405020304" pitchFamily="18" charset="0"/>
                <a:cs typeface="Times New Roman" panose="02020603050405020304" pitchFamily="18" charset="0"/>
              </a:rPr>
              <a:t>Nội</a:t>
            </a:r>
            <a:r>
              <a:rPr lang="en-US" altLang="en-US" sz="3000" dirty="0">
                <a:solidFill>
                  <a:srgbClr val="CC9900"/>
                </a:solidFill>
                <a:latin typeface="Times New Roman" panose="02020603050405020304" pitchFamily="18" charset="0"/>
                <a:cs typeface="Times New Roman" panose="02020603050405020304" pitchFamily="18" charset="0"/>
              </a:rPr>
              <a:t> dung </a:t>
            </a:r>
            <a:r>
              <a:rPr lang="en-US" altLang="en-US" sz="3000" dirty="0" err="1">
                <a:solidFill>
                  <a:srgbClr val="CC9900"/>
                </a:solidFill>
                <a:latin typeface="Times New Roman" panose="02020603050405020304" pitchFamily="18" charset="0"/>
                <a:cs typeface="Times New Roman" panose="02020603050405020304" pitchFamily="18" charset="0"/>
              </a:rPr>
              <a:t>báo</a:t>
            </a:r>
            <a:r>
              <a:rPr lang="en-US" altLang="en-US" sz="3000" dirty="0">
                <a:solidFill>
                  <a:srgbClr val="CC9900"/>
                </a:solidFill>
                <a:latin typeface="Times New Roman" panose="02020603050405020304" pitchFamily="18" charset="0"/>
                <a:cs typeface="Times New Roman" panose="02020603050405020304" pitchFamily="18" charset="0"/>
              </a:rPr>
              <a:t> </a:t>
            </a:r>
            <a:r>
              <a:rPr lang="en-US" altLang="en-US" sz="3000" dirty="0" err="1">
                <a:solidFill>
                  <a:srgbClr val="CC9900"/>
                </a:solidFill>
                <a:latin typeface="Times New Roman" panose="02020603050405020304" pitchFamily="18" charset="0"/>
                <a:cs typeface="Times New Roman" panose="02020603050405020304" pitchFamily="18" charset="0"/>
              </a:rPr>
              <a:t>cáo</a:t>
            </a:r>
            <a:endParaRPr lang="en-US" altLang="en-US" sz="3000" dirty="0">
              <a:solidFill>
                <a:srgbClr val="CC9900"/>
              </a:solidFill>
              <a:latin typeface="Times New Roman" panose="02020603050405020304" pitchFamily="18" charset="0"/>
              <a:cs typeface="Times New Roman" panose="02020603050405020304" pitchFamily="18" charset="0"/>
            </a:endParaRPr>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005262"/>
          </a:xfrm>
        </p:spPr>
        <p:txBody>
          <a:bodyPr/>
          <a:lstStyle/>
          <a:p>
            <a:pPr marL="514350" indent="-514350">
              <a:buAutoNum type="arabicPeriod"/>
            </a:pPr>
            <a:r>
              <a:rPr lang="en-US" altLang="en-US" sz="3200" dirty="0" err="1">
                <a:solidFill>
                  <a:srgbClr val="000099"/>
                </a:solidFill>
                <a:latin typeface="Times New Roman" panose="02020603050405020304" pitchFamily="18" charset="0"/>
                <a:cs typeface="Times New Roman" panose="02020603050405020304" pitchFamily="18" charset="0"/>
              </a:rPr>
              <a:t>Phần</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giới</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thiệu</a:t>
            </a:r>
            <a:endParaRPr lang="en-US" altLang="en-US" sz="3200" dirty="0">
              <a:solidFill>
                <a:srgbClr val="000099"/>
              </a:solidFill>
              <a:latin typeface="Times New Roman" panose="02020603050405020304" pitchFamily="18" charset="0"/>
              <a:cs typeface="Times New Roman" panose="02020603050405020304" pitchFamily="18" charset="0"/>
            </a:endParaRPr>
          </a:p>
          <a:p>
            <a:pPr marL="514350" indent="-514350">
              <a:buFontTx/>
              <a:buAutoNum type="arabicPeriod"/>
            </a:pPr>
            <a:r>
              <a:rPr lang="en-US" altLang="en-US" sz="3200" dirty="0" err="1">
                <a:solidFill>
                  <a:srgbClr val="000099"/>
                </a:solidFill>
                <a:latin typeface="Times New Roman" panose="02020603050405020304" pitchFamily="18" charset="0"/>
                <a:cs typeface="Times New Roman" panose="02020603050405020304" pitchFamily="18" charset="0"/>
              </a:rPr>
              <a:t>Giới</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thiệu</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mô</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hình</a:t>
            </a:r>
            <a:r>
              <a:rPr lang="en-US" altLang="en-US" sz="3200" dirty="0">
                <a:solidFill>
                  <a:srgbClr val="000099"/>
                </a:solidFill>
                <a:latin typeface="Times New Roman" panose="02020603050405020304" pitchFamily="18" charset="0"/>
                <a:cs typeface="Times New Roman" panose="02020603050405020304" pitchFamily="18" charset="0"/>
              </a:rPr>
              <a:t> YOLOv5</a:t>
            </a:r>
          </a:p>
          <a:p>
            <a:pPr marL="514350" indent="-514350">
              <a:buFontTx/>
              <a:buAutoNum type="arabicPeriod"/>
            </a:pPr>
            <a:r>
              <a:rPr lang="en-US" altLang="en-US" sz="3200" dirty="0" err="1">
                <a:solidFill>
                  <a:srgbClr val="000099"/>
                </a:solidFill>
                <a:latin typeface="Times New Roman" panose="02020603050405020304" pitchFamily="18" charset="0"/>
                <a:cs typeface="Times New Roman" panose="02020603050405020304" pitchFamily="18" charset="0"/>
              </a:rPr>
              <a:t>Quy</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trình</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nhận</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diện</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sử</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dụng</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mô</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hình</a:t>
            </a:r>
            <a:r>
              <a:rPr lang="en-US" altLang="en-US" sz="3200" dirty="0">
                <a:solidFill>
                  <a:srgbClr val="000099"/>
                </a:solidFill>
                <a:latin typeface="Times New Roman" panose="02020603050405020304" pitchFamily="18" charset="0"/>
                <a:cs typeface="Times New Roman" panose="02020603050405020304" pitchFamily="18" charset="0"/>
              </a:rPr>
              <a:t> YOLOv5</a:t>
            </a:r>
          </a:p>
          <a:p>
            <a:pPr marL="514350" indent="-514350">
              <a:buFontTx/>
              <a:buAutoNum type="arabicPeriod"/>
            </a:pPr>
            <a:r>
              <a:rPr lang="en-US" altLang="en-US" sz="3200" dirty="0" err="1">
                <a:solidFill>
                  <a:srgbClr val="000099"/>
                </a:solidFill>
                <a:latin typeface="Times New Roman" panose="02020603050405020304" pitchFamily="18" charset="0"/>
                <a:cs typeface="Times New Roman" panose="02020603050405020304" pitchFamily="18" charset="0"/>
              </a:rPr>
              <a:t>Kết</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quả</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nghiệm</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thử</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mô</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hình</a:t>
            </a:r>
            <a:endParaRPr lang="en-US" altLang="en-US" sz="3200" dirty="0">
              <a:solidFill>
                <a:srgbClr val="000099"/>
              </a:solidFill>
              <a:latin typeface="Times New Roman" panose="02020603050405020304" pitchFamily="18" charset="0"/>
              <a:cs typeface="Times New Roman" panose="02020603050405020304" pitchFamily="18" charset="0"/>
            </a:endParaRPr>
          </a:p>
          <a:p>
            <a:pPr marL="514350" indent="-514350">
              <a:buFontTx/>
              <a:buAutoNum type="arabicPeriod"/>
            </a:pPr>
            <a:r>
              <a:rPr lang="en-US" altLang="en-US" sz="3200" dirty="0" err="1">
                <a:solidFill>
                  <a:srgbClr val="000099"/>
                </a:solidFill>
                <a:latin typeface="Times New Roman" panose="02020603050405020304" pitchFamily="18" charset="0"/>
                <a:cs typeface="Times New Roman" panose="02020603050405020304" pitchFamily="18" charset="0"/>
              </a:rPr>
              <a:t>Hướng</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phát</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triển</a:t>
            </a:r>
            <a:endParaRPr lang="en-US" altLang="en-US" sz="3200" dirty="0">
              <a:solidFill>
                <a:srgbClr val="000099"/>
              </a:solidFill>
              <a:latin typeface="Times New Roman" panose="02020603050405020304" pitchFamily="18" charset="0"/>
              <a:cs typeface="Times New Roman" panose="02020603050405020304" pitchFamily="18" charset="0"/>
            </a:endParaRPr>
          </a:p>
          <a:p>
            <a:pPr marL="514350" indent="-514350">
              <a:buFontTx/>
              <a:buAutoNum type="arabicPeriod"/>
            </a:pPr>
            <a:r>
              <a:rPr lang="en-US" altLang="en-US" sz="3200" dirty="0" err="1">
                <a:solidFill>
                  <a:srgbClr val="000099"/>
                </a:solidFill>
                <a:latin typeface="Times New Roman" panose="02020603050405020304" pitchFamily="18" charset="0"/>
                <a:cs typeface="Times New Roman" panose="02020603050405020304" pitchFamily="18" charset="0"/>
              </a:rPr>
              <a:t>Chạy</a:t>
            </a:r>
            <a:r>
              <a:rPr lang="en-US" altLang="en-US" sz="3200" dirty="0">
                <a:solidFill>
                  <a:srgbClr val="000099"/>
                </a:solidFill>
                <a:latin typeface="Times New Roman" panose="02020603050405020304" pitchFamily="18" charset="0"/>
                <a:cs typeface="Times New Roman" panose="02020603050405020304" pitchFamily="18" charset="0"/>
              </a:rPr>
              <a:t> Demo </a:t>
            </a:r>
            <a:r>
              <a:rPr lang="en-US" altLang="en-US" sz="3200" dirty="0" err="1">
                <a:solidFill>
                  <a:srgbClr val="000099"/>
                </a:solidFill>
                <a:latin typeface="Times New Roman" panose="02020603050405020304" pitchFamily="18" charset="0"/>
                <a:cs typeface="Times New Roman" panose="02020603050405020304" pitchFamily="18" charset="0"/>
              </a:rPr>
              <a:t>chương</a:t>
            </a:r>
            <a:r>
              <a:rPr lang="en-US" altLang="en-US" sz="3200" dirty="0">
                <a:solidFill>
                  <a:srgbClr val="000099"/>
                </a:solidFill>
                <a:latin typeface="Times New Roman" panose="02020603050405020304" pitchFamily="18" charset="0"/>
                <a:cs typeface="Times New Roman" panose="02020603050405020304" pitchFamily="18" charset="0"/>
              </a:rPr>
              <a:t> </a:t>
            </a:r>
            <a:r>
              <a:rPr lang="en-US" altLang="en-US" sz="3200" dirty="0" err="1">
                <a:solidFill>
                  <a:srgbClr val="000099"/>
                </a:solidFill>
                <a:latin typeface="Times New Roman" panose="02020603050405020304" pitchFamily="18" charset="0"/>
                <a:cs typeface="Times New Roman" panose="02020603050405020304" pitchFamily="18" charset="0"/>
              </a:rPr>
              <a:t>trình</a:t>
            </a:r>
            <a:endParaRPr lang="en-US" altLang="en-US" sz="3200" dirty="0">
              <a:solidFill>
                <a:srgbClr val="000099"/>
              </a:solidFill>
              <a:latin typeface="Times New Roman" panose="02020603050405020304" pitchFamily="18" charset="0"/>
              <a:cs typeface="Times New Roman" panose="02020603050405020304" pitchFamily="18" charset="0"/>
            </a:endParaRPr>
          </a:p>
          <a:p>
            <a:pPr marL="514350" indent="-514350">
              <a:buAutoNum type="arabicPeriod"/>
            </a:pPr>
            <a:endParaRPr lang="en-US" alt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DD024DA-C93C-42FC-9C8A-967283F2FE77}"/>
              </a:ext>
            </a:extLst>
          </p:cNvPr>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BF97-3003-4B1A-8BBA-AE5B8BDE9CE8}"/>
              </a:ext>
            </a:extLst>
          </p:cNvPr>
          <p:cNvSpPr>
            <a:spLocks noGrp="1"/>
          </p:cNvSpPr>
          <p:nvPr>
            <p:ph type="title"/>
          </p:nvPr>
        </p:nvSpPr>
        <p:spPr/>
        <p:txBody>
          <a:bodyPr/>
          <a:lstStyle/>
          <a:p>
            <a:r>
              <a:rPr lang="en-US" dirty="0">
                <a:solidFill>
                  <a:srgbClr val="CC9900"/>
                </a:solidFill>
              </a:rPr>
              <a:t>1</a:t>
            </a:r>
            <a:r>
              <a:rPr lang="en-US" sz="3000" dirty="0">
                <a:solidFill>
                  <a:srgbClr val="CC9900"/>
                </a:solidFill>
                <a:latin typeface="Times New Roman" panose="02020603050405020304" pitchFamily="18" charset="0"/>
                <a:cs typeface="Times New Roman" panose="02020603050405020304" pitchFamily="18" charset="0"/>
              </a:rPr>
              <a:t>. </a:t>
            </a:r>
            <a:r>
              <a:rPr lang="en-US" sz="3000" dirty="0" err="1">
                <a:solidFill>
                  <a:srgbClr val="CC9900"/>
                </a:solidFill>
                <a:latin typeface="Times New Roman" panose="02020603050405020304" pitchFamily="18" charset="0"/>
                <a:cs typeface="Times New Roman" panose="02020603050405020304" pitchFamily="18" charset="0"/>
              </a:rPr>
              <a:t>Phần</a:t>
            </a:r>
            <a:r>
              <a:rPr lang="en-US" sz="3000" dirty="0">
                <a:solidFill>
                  <a:srgbClr val="CC9900"/>
                </a:solidFill>
                <a:latin typeface="Times New Roman" panose="02020603050405020304" pitchFamily="18" charset="0"/>
                <a:cs typeface="Times New Roman" panose="02020603050405020304" pitchFamily="18" charset="0"/>
              </a:rPr>
              <a:t> </a:t>
            </a:r>
            <a:r>
              <a:rPr lang="en-US" sz="3000" dirty="0" err="1">
                <a:solidFill>
                  <a:srgbClr val="CC9900"/>
                </a:solidFill>
                <a:latin typeface="Times New Roman" panose="02020603050405020304" pitchFamily="18" charset="0"/>
                <a:cs typeface="Times New Roman" panose="02020603050405020304" pitchFamily="18" charset="0"/>
              </a:rPr>
              <a:t>giới</a:t>
            </a:r>
            <a:r>
              <a:rPr lang="en-US" sz="3000" dirty="0">
                <a:solidFill>
                  <a:srgbClr val="CC9900"/>
                </a:solidFill>
                <a:latin typeface="Times New Roman" panose="02020603050405020304" pitchFamily="18" charset="0"/>
                <a:cs typeface="Times New Roman" panose="02020603050405020304" pitchFamily="18" charset="0"/>
              </a:rPr>
              <a:t> </a:t>
            </a:r>
            <a:r>
              <a:rPr lang="en-US" sz="3000" dirty="0" err="1">
                <a:solidFill>
                  <a:srgbClr val="CC9900"/>
                </a:solidFill>
                <a:latin typeface="Times New Roman" panose="02020603050405020304" pitchFamily="18" charset="0"/>
                <a:cs typeface="Times New Roman" panose="02020603050405020304" pitchFamily="18" charset="0"/>
              </a:rPr>
              <a:t>thiệu</a:t>
            </a:r>
            <a:endParaRPr lang="en-US" sz="3000" dirty="0">
              <a:solidFill>
                <a:srgbClr val="CC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55D914-1DE3-40A0-8B85-41173FACF8D5}"/>
              </a:ext>
            </a:extLst>
          </p:cNvPr>
          <p:cNvSpPr>
            <a:spLocks noGrp="1"/>
          </p:cNvSpPr>
          <p:nvPr>
            <p:ph idx="1"/>
          </p:nvPr>
        </p:nvSpPr>
        <p:spPr>
          <a:xfrm>
            <a:off x="609600" y="1904999"/>
            <a:ext cx="7772400" cy="4321175"/>
          </a:xfrm>
        </p:spPr>
        <p:txBody>
          <a:bodyPr/>
          <a:lstStyle/>
          <a:p>
            <a:pPr algn="just"/>
            <a:r>
              <a:rPr lang="en-US" sz="2600" dirty="0">
                <a:solidFill>
                  <a:srgbClr val="000099"/>
                </a:solidFill>
                <a:latin typeface="Times New Roman" panose="02020603050405020304" pitchFamily="18" charset="0"/>
                <a:cs typeface="Times New Roman" panose="02020603050405020304" pitchFamily="18" charset="0"/>
              </a:rPr>
              <a:t>YOLO (You Only Look Once) </a:t>
            </a:r>
            <a:r>
              <a:rPr lang="en-US" sz="2600" dirty="0" err="1">
                <a:solidFill>
                  <a:srgbClr val="000099"/>
                </a:solidFill>
                <a:latin typeface="Times New Roman" panose="02020603050405020304" pitchFamily="18" charset="0"/>
                <a:cs typeface="Times New Roman" panose="02020603050405020304" pitchFamily="18" charset="0"/>
              </a:rPr>
              <a:t>là</a:t>
            </a:r>
            <a:r>
              <a:rPr lang="vi-VN" sz="2600" dirty="0">
                <a:solidFill>
                  <a:srgbClr val="000099"/>
                </a:solidFill>
                <a:latin typeface="Times New Roman" panose="02020603050405020304" pitchFamily="18" charset="0"/>
                <a:cs typeface="Times New Roman" panose="02020603050405020304" pitchFamily="18" charset="0"/>
              </a:rPr>
              <a:t> một mô hình nhận diện và phân loại đối tượng trên hình ảnh (object detection and classification) dựa trên deep learning, được phát triển bởi Alexey Bochkovskiy. </a:t>
            </a:r>
            <a:endParaRPr lang="en-US" sz="2600" dirty="0">
              <a:solidFill>
                <a:srgbClr val="000099"/>
              </a:solidFill>
              <a:latin typeface="Times New Roman" panose="02020603050405020304" pitchFamily="18" charset="0"/>
              <a:cs typeface="Times New Roman" panose="02020603050405020304" pitchFamily="18" charset="0"/>
            </a:endParaRPr>
          </a:p>
          <a:p>
            <a:pPr algn="just"/>
            <a:r>
              <a:rPr lang="en-US" sz="2600" dirty="0">
                <a:solidFill>
                  <a:srgbClr val="000099"/>
                </a:solidFill>
                <a:latin typeface="Times New Roman" panose="02020603050405020304" pitchFamily="18" charset="0"/>
                <a:cs typeface="Times New Roman" panose="02020603050405020304" pitchFamily="18" charset="0"/>
              </a:rPr>
              <a:t>Inception </a:t>
            </a:r>
            <a:r>
              <a:rPr lang="vi-VN" sz="2600" dirty="0">
                <a:solidFill>
                  <a:srgbClr val="000099"/>
                </a:solidFill>
                <a:latin typeface="Times New Roman" panose="02020603050405020304" pitchFamily="18" charset="0"/>
                <a:cs typeface="Times New Roman" panose="02020603050405020304" pitchFamily="18" charset="0"/>
              </a:rPr>
              <a:t>là một kiến trúc mạng neural sâu (deep neural network) được giới thiệu vào năm 2014 bởi Christian Szegedy và nhóm tác giả tại Google. Kiến trúc Inception được phát triển để cải thiện hiệu suất của các mô hình mạng neural sâu trong việc phân loại hình ảnh.</a:t>
            </a:r>
            <a:endParaRPr lang="en-US" sz="2600" dirty="0">
              <a:solidFill>
                <a:srgbClr val="000099"/>
              </a:solidFill>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FAE6A2E1-06AC-4863-9BE3-5B15E1BFFF01}"/>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35964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F376-3F03-42CE-B482-357C88F3A948}"/>
              </a:ext>
            </a:extLst>
          </p:cNvPr>
          <p:cNvSpPr>
            <a:spLocks noGrp="1"/>
          </p:cNvSpPr>
          <p:nvPr>
            <p:ph type="title"/>
          </p:nvPr>
        </p:nvSpPr>
        <p:spPr/>
        <p:txBody>
          <a:bodyPr/>
          <a:lstStyle/>
          <a:p>
            <a:r>
              <a:rPr lang="en-US" dirty="0">
                <a:solidFill>
                  <a:srgbClr val="CC9900"/>
                </a:solidFill>
              </a:rPr>
              <a:t>1. </a:t>
            </a:r>
            <a:r>
              <a:rPr lang="en-US" sz="3000" dirty="0" err="1">
                <a:solidFill>
                  <a:srgbClr val="CC9900"/>
                </a:solidFill>
                <a:latin typeface="Times New Roman" panose="02020603050405020304" pitchFamily="18" charset="0"/>
                <a:cs typeface="Times New Roman" panose="02020603050405020304" pitchFamily="18" charset="0"/>
              </a:rPr>
              <a:t>Phần</a:t>
            </a:r>
            <a:r>
              <a:rPr lang="en-US" sz="3000" dirty="0">
                <a:solidFill>
                  <a:srgbClr val="CC9900"/>
                </a:solidFill>
                <a:latin typeface="Times New Roman" panose="02020603050405020304" pitchFamily="18" charset="0"/>
                <a:cs typeface="Times New Roman" panose="02020603050405020304" pitchFamily="18" charset="0"/>
              </a:rPr>
              <a:t> </a:t>
            </a:r>
            <a:r>
              <a:rPr lang="en-US" sz="3000" dirty="0" err="1">
                <a:solidFill>
                  <a:srgbClr val="CC9900"/>
                </a:solidFill>
                <a:latin typeface="Times New Roman" panose="02020603050405020304" pitchFamily="18" charset="0"/>
                <a:cs typeface="Times New Roman" panose="02020603050405020304" pitchFamily="18" charset="0"/>
              </a:rPr>
              <a:t>giới</a:t>
            </a:r>
            <a:r>
              <a:rPr lang="en-US" sz="3000" dirty="0">
                <a:solidFill>
                  <a:srgbClr val="CC9900"/>
                </a:solidFill>
                <a:latin typeface="Times New Roman" panose="02020603050405020304" pitchFamily="18" charset="0"/>
                <a:cs typeface="Times New Roman" panose="02020603050405020304" pitchFamily="18" charset="0"/>
              </a:rPr>
              <a:t> </a:t>
            </a:r>
            <a:r>
              <a:rPr lang="en-US" sz="3000" dirty="0" err="1">
                <a:solidFill>
                  <a:srgbClr val="CC9900"/>
                </a:solidFill>
                <a:latin typeface="Times New Roman" panose="02020603050405020304" pitchFamily="18" charset="0"/>
                <a:cs typeface="Times New Roman" panose="02020603050405020304" pitchFamily="18" charset="0"/>
              </a:rPr>
              <a:t>thiệu</a:t>
            </a:r>
            <a:endParaRPr lang="en-US" sz="3000" dirty="0">
              <a:solidFill>
                <a:srgbClr val="CC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4BD5B1-9DA8-4927-9FD2-59111EBD267D}"/>
              </a:ext>
            </a:extLst>
          </p:cNvPr>
          <p:cNvSpPr>
            <a:spLocks noGrp="1"/>
          </p:cNvSpPr>
          <p:nvPr>
            <p:ph idx="1"/>
          </p:nvPr>
        </p:nvSpPr>
        <p:spPr>
          <a:xfrm>
            <a:off x="609600" y="1884363"/>
            <a:ext cx="8229600" cy="4135437"/>
          </a:xfrm>
        </p:spPr>
        <p:txBody>
          <a:bodyPr/>
          <a:lstStyle/>
          <a:p>
            <a:pPr marL="0" indent="0" algn="just">
              <a:buNone/>
            </a:pPr>
            <a:r>
              <a:rPr lang="en-US" sz="2800" dirty="0" err="1">
                <a:solidFill>
                  <a:srgbClr val="000099"/>
                </a:solidFill>
                <a:latin typeface="Times New Roman" panose="02020603050405020304" pitchFamily="18" charset="0"/>
                <a:cs typeface="Times New Roman" panose="02020603050405020304" pitchFamily="18" charset="0"/>
              </a:rPr>
              <a:t>Tại</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sao</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sử</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dụng</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mô</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hình</a:t>
            </a:r>
            <a:r>
              <a:rPr lang="en-US" sz="2800" dirty="0">
                <a:solidFill>
                  <a:srgbClr val="000099"/>
                </a:solidFill>
                <a:latin typeface="Times New Roman" panose="02020603050405020304" pitchFamily="18" charset="0"/>
                <a:cs typeface="Times New Roman" panose="02020603050405020304" pitchFamily="18" charset="0"/>
              </a:rPr>
              <a:t> YOLOv5 </a:t>
            </a:r>
            <a:r>
              <a:rPr lang="en-US" sz="2800" dirty="0" err="1">
                <a:solidFill>
                  <a:srgbClr val="000099"/>
                </a:solidFill>
                <a:latin typeface="Times New Roman" panose="02020603050405020304" pitchFamily="18" charset="0"/>
                <a:cs typeface="Times New Roman" panose="02020603050405020304" pitchFamily="18" charset="0"/>
              </a:rPr>
              <a:t>trong</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nhận</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diện</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sản</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phẩm</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mỹ</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phẩm</a:t>
            </a:r>
            <a:r>
              <a:rPr lang="en-US" sz="2800" dirty="0">
                <a:solidFill>
                  <a:srgbClr val="000099"/>
                </a:solidFill>
                <a:latin typeface="Times New Roman" panose="02020603050405020304" pitchFamily="18" charset="0"/>
                <a:cs typeface="Times New Roman" panose="02020603050405020304" pitchFamily="18" charset="0"/>
              </a:rPr>
              <a:t>?</a:t>
            </a:r>
          </a:p>
          <a:p>
            <a:pPr algn="just">
              <a:buFontTx/>
              <a:buChar char="-"/>
            </a:pPr>
            <a:r>
              <a:rPr lang="en-US" sz="2800" dirty="0" err="1">
                <a:solidFill>
                  <a:srgbClr val="000099"/>
                </a:solidFill>
                <a:latin typeface="Times New Roman" panose="02020603050405020304" pitchFamily="18" charset="0"/>
                <a:cs typeface="Times New Roman" panose="02020603050405020304" pitchFamily="18" charset="0"/>
              </a:rPr>
              <a:t>Tốc</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độ</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xử</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lý</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tương</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đối</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nhanh</a:t>
            </a:r>
            <a:r>
              <a:rPr lang="en-US" sz="2800" dirty="0">
                <a:solidFill>
                  <a:srgbClr val="000099"/>
                </a:solidFill>
                <a:latin typeface="Times New Roman" panose="02020603050405020304" pitchFamily="18" charset="0"/>
                <a:cs typeface="Times New Roman" panose="02020603050405020304" pitchFamily="18" charset="0"/>
              </a:rPr>
              <a:t>.</a:t>
            </a:r>
          </a:p>
          <a:p>
            <a:pPr algn="just">
              <a:buFontTx/>
              <a:buChar char="-"/>
            </a:pPr>
            <a:r>
              <a:rPr lang="en-US" sz="2800" dirty="0" err="1">
                <a:solidFill>
                  <a:srgbClr val="000099"/>
                </a:solidFill>
                <a:latin typeface="Times New Roman" panose="02020603050405020304" pitchFamily="18" charset="0"/>
                <a:cs typeface="Times New Roman" panose="02020603050405020304" pitchFamily="18" charset="0"/>
              </a:rPr>
              <a:t>Có</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độ</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chính</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xác</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khá</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cao</a:t>
            </a:r>
            <a:r>
              <a:rPr lang="en-US" sz="2800" dirty="0">
                <a:solidFill>
                  <a:srgbClr val="000099"/>
                </a:solidFill>
                <a:latin typeface="Times New Roman" panose="02020603050405020304" pitchFamily="18" charset="0"/>
                <a:cs typeface="Times New Roman" panose="02020603050405020304" pitchFamily="18" charset="0"/>
              </a:rPr>
              <a:t>.</a:t>
            </a:r>
          </a:p>
          <a:p>
            <a:pPr algn="just">
              <a:buFontTx/>
              <a:buChar char="-"/>
            </a:pPr>
            <a:r>
              <a:rPr lang="en-US" sz="2800" dirty="0" err="1">
                <a:solidFill>
                  <a:srgbClr val="000099"/>
                </a:solidFill>
                <a:latin typeface="Times New Roman" panose="02020603050405020304" pitchFamily="18" charset="0"/>
                <a:cs typeface="Times New Roman" panose="02020603050405020304" pitchFamily="18" charset="0"/>
              </a:rPr>
              <a:t>Phát</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hiện</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được</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nhiều</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đối</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tượng</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khác</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nhau</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trong</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ảnh</a:t>
            </a:r>
            <a:r>
              <a:rPr lang="en-US" sz="2800" dirty="0">
                <a:solidFill>
                  <a:srgbClr val="000099"/>
                </a:solidFill>
                <a:latin typeface="Times New Roman" panose="02020603050405020304" pitchFamily="18" charset="0"/>
                <a:cs typeface="Times New Roman" panose="02020603050405020304" pitchFamily="18" charset="0"/>
              </a:rPr>
              <a:t>.</a:t>
            </a:r>
          </a:p>
          <a:p>
            <a:pPr algn="just">
              <a:buFontTx/>
              <a:buChar char="-"/>
            </a:pPr>
            <a:r>
              <a:rPr lang="en-US" sz="2800" dirty="0" err="1">
                <a:solidFill>
                  <a:srgbClr val="000099"/>
                </a:solidFill>
                <a:latin typeface="Times New Roman" panose="02020603050405020304" pitchFamily="18" charset="0"/>
                <a:cs typeface="Times New Roman" panose="02020603050405020304" pitchFamily="18" charset="0"/>
              </a:rPr>
              <a:t>Tiết</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kiệm</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thời</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gian</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và</a:t>
            </a:r>
            <a:r>
              <a:rPr lang="en-US" sz="2800" dirty="0">
                <a:solidFill>
                  <a:srgbClr val="000099"/>
                </a:solidFill>
                <a:latin typeface="Times New Roman" panose="02020603050405020304" pitchFamily="18" charset="0"/>
                <a:cs typeface="Times New Roman" panose="02020603050405020304" pitchFamily="18" charset="0"/>
              </a:rPr>
              <a:t> chi </a:t>
            </a:r>
            <a:r>
              <a:rPr lang="en-US" sz="2800" dirty="0" err="1">
                <a:solidFill>
                  <a:srgbClr val="000099"/>
                </a:solidFill>
                <a:latin typeface="Times New Roman" panose="02020603050405020304" pitchFamily="18" charset="0"/>
                <a:cs typeface="Times New Roman" panose="02020603050405020304" pitchFamily="18" charset="0"/>
              </a:rPr>
              <a:t>phí</a:t>
            </a:r>
            <a:r>
              <a:rPr lang="en-US" sz="2800" dirty="0">
                <a:solidFill>
                  <a:srgbClr val="000099"/>
                </a:solidFill>
                <a:latin typeface="Times New Roman" panose="02020603050405020304" pitchFamily="18" charset="0"/>
                <a:cs typeface="Times New Roman" panose="02020603050405020304" pitchFamily="18" charset="0"/>
              </a:rPr>
              <a:t>.</a:t>
            </a:r>
            <a:endParaRPr lang="en-US" sz="3500" dirty="0">
              <a:solidFill>
                <a:srgbClr val="000099"/>
              </a:solidFill>
              <a:latin typeface="Times New Roman" panose="02020603050405020304" pitchFamily="18" charset="0"/>
              <a:cs typeface="Times New Roman" panose="02020603050405020304" pitchFamily="18" charset="0"/>
            </a:endParaRPr>
          </a:p>
          <a:p>
            <a:pPr algn="just">
              <a:buFontTx/>
              <a:buChar char="-"/>
            </a:pPr>
            <a:r>
              <a:rPr lang="en-US" sz="2800" dirty="0" err="1">
                <a:solidFill>
                  <a:srgbClr val="000099"/>
                </a:solidFill>
                <a:latin typeface="Times New Roman" panose="02020603050405020304" pitchFamily="18" charset="0"/>
                <a:cs typeface="Times New Roman" panose="02020603050405020304" pitchFamily="18" charset="0"/>
              </a:rPr>
              <a:t>Dễ</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dàng</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triển</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khai</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trên</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các</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nền</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tảng</a:t>
            </a:r>
            <a:r>
              <a:rPr lang="en-US" sz="2800" dirty="0">
                <a:solidFill>
                  <a:srgbClr val="000099"/>
                </a:solidFill>
                <a:latin typeface="Times New Roman" panose="02020603050405020304" pitchFamily="18" charset="0"/>
                <a:cs typeface="Times New Roman" panose="02020603050405020304" pitchFamily="18" charset="0"/>
              </a:rPr>
              <a:t> </a:t>
            </a:r>
            <a:r>
              <a:rPr lang="en-US" sz="2800" dirty="0" err="1">
                <a:solidFill>
                  <a:srgbClr val="000099"/>
                </a:solidFill>
                <a:latin typeface="Times New Roman" panose="02020603050405020304" pitchFamily="18" charset="0"/>
                <a:cs typeface="Times New Roman" panose="02020603050405020304" pitchFamily="18" charset="0"/>
              </a:rPr>
              <a:t>khác</a:t>
            </a:r>
            <a:endParaRPr lang="en-US" sz="2800" dirty="0">
              <a:solidFill>
                <a:srgbClr val="000099"/>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EC7B68C-6F3F-49D0-BDE7-6361EAADFFDD}"/>
              </a:ext>
            </a:extLst>
          </p:cNvPr>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859118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7EA97-73CC-9040-D79C-7CBFDB1D8A2C}"/>
              </a:ext>
            </a:extLst>
          </p:cNvPr>
          <p:cNvSpPr>
            <a:spLocks noGrp="1"/>
          </p:cNvSpPr>
          <p:nvPr>
            <p:ph type="title"/>
          </p:nvPr>
        </p:nvSpPr>
        <p:spPr/>
        <p:txBody>
          <a:bodyPr/>
          <a:lstStyle/>
          <a:p>
            <a:r>
              <a:rPr lang="en-US" dirty="0">
                <a:solidFill>
                  <a:srgbClr val="CC9900"/>
                </a:solidFill>
              </a:rPr>
              <a:t>2. </a:t>
            </a:r>
            <a:r>
              <a:rPr lang="en-US" dirty="0" err="1">
                <a:solidFill>
                  <a:srgbClr val="CC9900"/>
                </a:solidFill>
              </a:rPr>
              <a:t>Giới</a:t>
            </a:r>
            <a:r>
              <a:rPr lang="en-US" dirty="0">
                <a:solidFill>
                  <a:srgbClr val="CC9900"/>
                </a:solidFill>
              </a:rPr>
              <a:t> </a:t>
            </a:r>
            <a:r>
              <a:rPr lang="en-US" dirty="0" err="1">
                <a:solidFill>
                  <a:srgbClr val="CC9900"/>
                </a:solidFill>
              </a:rPr>
              <a:t>thiệu</a:t>
            </a:r>
            <a:r>
              <a:rPr lang="en-US" dirty="0">
                <a:solidFill>
                  <a:srgbClr val="CC9900"/>
                </a:solidFill>
              </a:rPr>
              <a:t> </a:t>
            </a:r>
            <a:r>
              <a:rPr lang="en-US" dirty="0" err="1">
                <a:solidFill>
                  <a:srgbClr val="CC9900"/>
                </a:solidFill>
              </a:rPr>
              <a:t>mô</a:t>
            </a:r>
            <a:r>
              <a:rPr lang="en-US" dirty="0">
                <a:solidFill>
                  <a:srgbClr val="CC9900"/>
                </a:solidFill>
              </a:rPr>
              <a:t> </a:t>
            </a:r>
            <a:r>
              <a:rPr lang="en-US" dirty="0" err="1">
                <a:solidFill>
                  <a:srgbClr val="CC9900"/>
                </a:solidFill>
              </a:rPr>
              <a:t>hình</a:t>
            </a:r>
            <a:r>
              <a:rPr lang="en-US" dirty="0">
                <a:solidFill>
                  <a:srgbClr val="CC9900"/>
                </a:solidFill>
              </a:rPr>
              <a:t> YOLOv5</a:t>
            </a:r>
          </a:p>
        </p:txBody>
      </p:sp>
      <p:sp>
        <p:nvSpPr>
          <p:cNvPr id="3" name="Content Placeholder 2">
            <a:extLst>
              <a:ext uri="{FF2B5EF4-FFF2-40B4-BE49-F238E27FC236}">
                <a16:creationId xmlns:a16="http://schemas.microsoft.com/office/drawing/2014/main" id="{F5899492-41FF-33F9-39E2-DCF317F67E35}"/>
              </a:ext>
            </a:extLst>
          </p:cNvPr>
          <p:cNvSpPr>
            <a:spLocks noGrp="1"/>
          </p:cNvSpPr>
          <p:nvPr>
            <p:ph idx="1"/>
          </p:nvPr>
        </p:nvSpPr>
        <p:spPr/>
        <p:txBody>
          <a:bodyPr/>
          <a:lstStyle/>
          <a:p>
            <a:r>
              <a:rPr lang="vi-VN" sz="3600" dirty="0">
                <a:solidFill>
                  <a:srgbClr val="000099"/>
                </a:solidFill>
                <a:latin typeface="Times New Roman" panose="02020603050405020304" pitchFamily="18" charset="0"/>
                <a:cs typeface="Times New Roman" panose="02020603050405020304" pitchFamily="18" charset="0"/>
              </a:rPr>
              <a:t>YOLOv5 là phiên bản kiến trúc YOLO, được giới thiệu vào năm 2020 bởi nhóm phát triển Ultralytics.</a:t>
            </a:r>
            <a:endParaRPr lang="en-US" sz="3600" dirty="0">
              <a:solidFill>
                <a:srgbClr val="000099"/>
              </a:solidFill>
              <a:latin typeface="Times New Roman" panose="02020603050405020304" pitchFamily="18" charset="0"/>
              <a:cs typeface="Times New Roman" panose="02020603050405020304" pitchFamily="18" charset="0"/>
            </a:endParaRPr>
          </a:p>
          <a:p>
            <a:r>
              <a:rPr lang="en-US" sz="3600" dirty="0" err="1">
                <a:solidFill>
                  <a:srgbClr val="000099"/>
                </a:solidFill>
                <a:latin typeface="Times New Roman" panose="02020603050405020304" pitchFamily="18" charset="0"/>
                <a:cs typeface="Times New Roman" panose="02020603050405020304" pitchFamily="18" charset="0"/>
              </a:rPr>
              <a:t>Hiện</a:t>
            </a:r>
            <a:r>
              <a:rPr lang="en-US" sz="3600" dirty="0">
                <a:solidFill>
                  <a:srgbClr val="000099"/>
                </a:solidFill>
                <a:latin typeface="Times New Roman" panose="02020603050405020304" pitchFamily="18" charset="0"/>
                <a:cs typeface="Times New Roman" panose="02020603050405020304" pitchFamily="18" charset="0"/>
              </a:rPr>
              <a:t> nay, </a:t>
            </a:r>
            <a:r>
              <a:rPr lang="en-US" sz="3600" dirty="0" err="1">
                <a:solidFill>
                  <a:srgbClr val="000099"/>
                </a:solidFill>
                <a:latin typeface="Times New Roman" panose="02020603050405020304" pitchFamily="18" charset="0"/>
                <a:cs typeface="Times New Roman" panose="02020603050405020304" pitchFamily="18" charset="0"/>
              </a:rPr>
              <a:t>nhóm</a:t>
            </a:r>
            <a:r>
              <a:rPr lang="en-US" sz="3600" dirty="0">
                <a:solidFill>
                  <a:srgbClr val="000099"/>
                </a:solidFill>
                <a:latin typeface="Times New Roman" panose="02020603050405020304" pitchFamily="18" charset="0"/>
                <a:cs typeface="Times New Roman" panose="02020603050405020304" pitchFamily="18" charset="0"/>
              </a:rPr>
              <a:t> </a:t>
            </a:r>
            <a:r>
              <a:rPr lang="en-US" sz="3600" dirty="0" err="1">
                <a:solidFill>
                  <a:srgbClr val="000099"/>
                </a:solidFill>
                <a:latin typeface="Times New Roman" panose="02020603050405020304" pitchFamily="18" charset="0"/>
                <a:cs typeface="Times New Roman" panose="02020603050405020304" pitchFamily="18" charset="0"/>
              </a:rPr>
              <a:t>Ultralytics</a:t>
            </a:r>
            <a:r>
              <a:rPr lang="en-US" sz="3600" dirty="0">
                <a:solidFill>
                  <a:srgbClr val="000099"/>
                </a:solidFill>
                <a:latin typeface="Times New Roman" panose="02020603050405020304" pitchFamily="18" charset="0"/>
                <a:cs typeface="Times New Roman" panose="02020603050405020304" pitchFamily="18" charset="0"/>
              </a:rPr>
              <a:t> </a:t>
            </a:r>
            <a:r>
              <a:rPr lang="en-US" sz="3600" dirty="0" err="1">
                <a:solidFill>
                  <a:srgbClr val="000099"/>
                </a:solidFill>
                <a:latin typeface="Times New Roman" panose="02020603050405020304" pitchFamily="18" charset="0"/>
                <a:cs typeface="Times New Roman" panose="02020603050405020304" pitchFamily="18" charset="0"/>
              </a:rPr>
              <a:t>đã</a:t>
            </a:r>
            <a:r>
              <a:rPr lang="en-US" sz="3600" dirty="0">
                <a:solidFill>
                  <a:srgbClr val="000099"/>
                </a:solidFill>
                <a:latin typeface="Times New Roman" panose="02020603050405020304" pitchFamily="18" charset="0"/>
                <a:cs typeface="Times New Roman" panose="02020603050405020304" pitchFamily="18" charset="0"/>
              </a:rPr>
              <a:t> </a:t>
            </a:r>
            <a:r>
              <a:rPr lang="en-US" sz="3600" dirty="0" err="1">
                <a:solidFill>
                  <a:srgbClr val="000099"/>
                </a:solidFill>
                <a:latin typeface="Times New Roman" panose="02020603050405020304" pitchFamily="18" charset="0"/>
                <a:cs typeface="Times New Roman" panose="02020603050405020304" pitchFamily="18" charset="0"/>
              </a:rPr>
              <a:t>phát</a:t>
            </a:r>
            <a:r>
              <a:rPr lang="en-US" sz="3600" dirty="0">
                <a:solidFill>
                  <a:srgbClr val="000099"/>
                </a:solidFill>
                <a:latin typeface="Times New Roman" panose="02020603050405020304" pitchFamily="18" charset="0"/>
                <a:cs typeface="Times New Roman" panose="02020603050405020304" pitchFamily="18" charset="0"/>
              </a:rPr>
              <a:t> </a:t>
            </a:r>
            <a:r>
              <a:rPr lang="en-US" sz="3600" dirty="0" err="1">
                <a:solidFill>
                  <a:srgbClr val="000099"/>
                </a:solidFill>
                <a:latin typeface="Times New Roman" panose="02020603050405020304" pitchFamily="18" charset="0"/>
                <a:cs typeface="Times New Roman" panose="02020603050405020304" pitchFamily="18" charset="0"/>
              </a:rPr>
              <a:t>triển</a:t>
            </a:r>
            <a:r>
              <a:rPr lang="en-US" sz="3600" dirty="0">
                <a:solidFill>
                  <a:srgbClr val="000099"/>
                </a:solidFill>
                <a:latin typeface="Times New Roman" panose="02020603050405020304" pitchFamily="18" charset="0"/>
                <a:cs typeface="Times New Roman" panose="02020603050405020304" pitchFamily="18" charset="0"/>
              </a:rPr>
              <a:t> </a:t>
            </a:r>
            <a:r>
              <a:rPr lang="en-US" sz="3600" dirty="0" err="1">
                <a:solidFill>
                  <a:srgbClr val="000099"/>
                </a:solidFill>
                <a:latin typeface="Times New Roman" panose="02020603050405020304" pitchFamily="18" charset="0"/>
                <a:cs typeface="Times New Roman" panose="02020603050405020304" pitchFamily="18" charset="0"/>
              </a:rPr>
              <a:t>thành</a:t>
            </a:r>
            <a:r>
              <a:rPr lang="en-US" sz="3600" dirty="0">
                <a:solidFill>
                  <a:srgbClr val="000099"/>
                </a:solidFill>
                <a:latin typeface="Times New Roman" panose="02020603050405020304" pitchFamily="18" charset="0"/>
                <a:cs typeface="Times New Roman" panose="02020603050405020304" pitchFamily="18" charset="0"/>
              </a:rPr>
              <a:t> </a:t>
            </a:r>
            <a:r>
              <a:rPr lang="en-US" sz="3600" dirty="0" err="1">
                <a:solidFill>
                  <a:srgbClr val="000099"/>
                </a:solidFill>
                <a:latin typeface="Times New Roman" panose="02020603050405020304" pitchFamily="18" charset="0"/>
                <a:cs typeface="Times New Roman" panose="02020603050405020304" pitchFamily="18" charset="0"/>
              </a:rPr>
              <a:t>công</a:t>
            </a:r>
            <a:r>
              <a:rPr lang="en-US" sz="3600" dirty="0">
                <a:solidFill>
                  <a:srgbClr val="000099"/>
                </a:solidFill>
                <a:latin typeface="Times New Roman" panose="02020603050405020304" pitchFamily="18" charset="0"/>
                <a:cs typeface="Times New Roman" panose="02020603050405020304" pitchFamily="18" charset="0"/>
              </a:rPr>
              <a:t> YOLO </a:t>
            </a:r>
            <a:r>
              <a:rPr lang="en-US" sz="3600" dirty="0" err="1">
                <a:solidFill>
                  <a:srgbClr val="000099"/>
                </a:solidFill>
                <a:latin typeface="Times New Roman" panose="02020603050405020304" pitchFamily="18" charset="0"/>
                <a:cs typeface="Times New Roman" panose="02020603050405020304" pitchFamily="18" charset="0"/>
              </a:rPr>
              <a:t>thành</a:t>
            </a:r>
            <a:r>
              <a:rPr lang="en-US" sz="3600" dirty="0">
                <a:solidFill>
                  <a:srgbClr val="000099"/>
                </a:solidFill>
                <a:latin typeface="Times New Roman" panose="02020603050405020304" pitchFamily="18" charset="0"/>
                <a:cs typeface="Times New Roman" panose="02020603050405020304" pitchFamily="18" charset="0"/>
              </a:rPr>
              <a:t> 1 module python – </a:t>
            </a:r>
            <a:r>
              <a:rPr lang="en-US" sz="3600" dirty="0" err="1">
                <a:solidFill>
                  <a:srgbClr val="000099"/>
                </a:solidFill>
                <a:latin typeface="Times New Roman" panose="02020603050405020304" pitchFamily="18" charset="0"/>
                <a:cs typeface="Times New Roman" panose="02020603050405020304" pitchFamily="18" charset="0"/>
              </a:rPr>
              <a:t>YOLOv8</a:t>
            </a:r>
            <a:endParaRPr lang="en-US" sz="3600" dirty="0">
              <a:solidFill>
                <a:srgbClr val="000099"/>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F13B6B9-C81E-689B-5810-8A4558F1F02E}"/>
              </a:ext>
            </a:extLst>
          </p:cNvPr>
          <p:cNvSpPr>
            <a:spLocks noGrp="1"/>
          </p:cNvSpPr>
          <p:nvPr>
            <p:ph type="sldNum" sz="quarter" idx="12"/>
          </p:nvPr>
        </p:nvSpPr>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27666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D148-8D10-402A-8192-08594CD6C689}"/>
              </a:ext>
            </a:extLst>
          </p:cNvPr>
          <p:cNvSpPr>
            <a:spLocks noGrp="1"/>
          </p:cNvSpPr>
          <p:nvPr>
            <p:ph type="title"/>
          </p:nvPr>
        </p:nvSpPr>
        <p:spPr/>
        <p:txBody>
          <a:bodyPr/>
          <a:lstStyle/>
          <a:p>
            <a:r>
              <a:rPr lang="en-US" sz="3000" dirty="0">
                <a:solidFill>
                  <a:srgbClr val="CC9900"/>
                </a:solidFill>
                <a:latin typeface="Times New Roman" panose="02020603050405020304" pitchFamily="18" charset="0"/>
                <a:cs typeface="Times New Roman" panose="02020603050405020304" pitchFamily="18" charset="0"/>
              </a:rPr>
              <a:t>3. </a:t>
            </a:r>
            <a:r>
              <a:rPr lang="en-US" altLang="en-US" sz="2800" dirty="0" err="1">
                <a:solidFill>
                  <a:srgbClr val="CC9900"/>
                </a:solidFill>
                <a:latin typeface="Times New Roman" panose="02020603050405020304" pitchFamily="18" charset="0"/>
                <a:cs typeface="Times New Roman" panose="02020603050405020304" pitchFamily="18" charset="0"/>
              </a:rPr>
              <a:t>Quy</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trình</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nhận</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dạng</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sử</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dụng</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mô</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hình</a:t>
            </a:r>
            <a:r>
              <a:rPr lang="en-US" altLang="en-US" sz="2800" dirty="0">
                <a:solidFill>
                  <a:srgbClr val="CC9900"/>
                </a:solidFill>
                <a:latin typeface="Times New Roman" panose="02020603050405020304" pitchFamily="18" charset="0"/>
                <a:cs typeface="Times New Roman" panose="02020603050405020304" pitchFamily="18" charset="0"/>
              </a:rPr>
              <a:t> YOLOv5</a:t>
            </a:r>
            <a:endParaRPr lang="en-US" sz="3000" dirty="0">
              <a:solidFill>
                <a:srgbClr val="CC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091AE5-2D2F-42F2-9E6A-7A05A102DC95}"/>
              </a:ext>
            </a:extLst>
          </p:cNvPr>
          <p:cNvSpPr>
            <a:spLocks noGrp="1"/>
          </p:cNvSpPr>
          <p:nvPr>
            <p:ph idx="1"/>
          </p:nvPr>
        </p:nvSpPr>
        <p:spPr/>
        <p:txBody>
          <a:bodyPr/>
          <a:lstStyle/>
          <a:p>
            <a:r>
              <a:rPr lang="en-US" sz="3200" dirty="0">
                <a:solidFill>
                  <a:srgbClr val="000099"/>
                </a:solidFill>
                <a:latin typeface="Times New Roman" panose="02020603050405020304" pitchFamily="18" charset="0"/>
                <a:cs typeface="Times New Roman" panose="02020603050405020304" pitchFamily="18" charset="0"/>
              </a:rPr>
              <a:t>Thu </a:t>
            </a:r>
            <a:r>
              <a:rPr lang="en-US" sz="3200" dirty="0" err="1">
                <a:solidFill>
                  <a:srgbClr val="000099"/>
                </a:solidFill>
                <a:latin typeface="Times New Roman" panose="02020603050405020304" pitchFamily="18" charset="0"/>
                <a:cs typeface="Times New Roman" panose="02020603050405020304" pitchFamily="18" charset="0"/>
              </a:rPr>
              <a:t>thập</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dữ</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liệu</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ảnh</a:t>
            </a:r>
            <a:r>
              <a:rPr lang="en-US" sz="3200" dirty="0">
                <a:solidFill>
                  <a:srgbClr val="000099"/>
                </a:solidFill>
                <a:latin typeface="Times New Roman" panose="02020603050405020304" pitchFamily="18" charset="0"/>
                <a:cs typeface="Times New Roman" panose="02020603050405020304" pitchFamily="18" charset="0"/>
              </a:rPr>
              <a:t> </a:t>
            </a:r>
          </a:p>
          <a:p>
            <a:r>
              <a:rPr lang="en-US" sz="3200" dirty="0" err="1">
                <a:solidFill>
                  <a:srgbClr val="000099"/>
                </a:solidFill>
                <a:latin typeface="Times New Roman" panose="02020603050405020304" pitchFamily="18" charset="0"/>
                <a:cs typeface="Times New Roman" panose="02020603050405020304" pitchFamily="18" charset="0"/>
              </a:rPr>
              <a:t>Tiền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xử</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lý</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ảnh</a:t>
            </a:r>
            <a:endParaRPr lang="en-US" sz="3200" dirty="0">
              <a:solidFill>
                <a:srgbClr val="000099"/>
              </a:solidFill>
              <a:latin typeface="Times New Roman" panose="02020603050405020304" pitchFamily="18" charset="0"/>
              <a:cs typeface="Times New Roman" panose="02020603050405020304" pitchFamily="18" charset="0"/>
            </a:endParaRPr>
          </a:p>
          <a:p>
            <a:r>
              <a:rPr lang="en-US" sz="3200" dirty="0" err="1">
                <a:solidFill>
                  <a:srgbClr val="000099"/>
                </a:solidFill>
                <a:latin typeface="Times New Roman" panose="02020603050405020304" pitchFamily="18" charset="0"/>
                <a:cs typeface="Times New Roman" panose="02020603050405020304" pitchFamily="18" charset="0"/>
              </a:rPr>
              <a:t>Huấn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luyện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mô</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hình</a:t>
            </a:r>
            <a:endParaRPr lang="en-US" sz="3200" dirty="0">
              <a:solidFill>
                <a:srgbClr val="000099"/>
              </a:solidFill>
              <a:latin typeface="Times New Roman" panose="02020603050405020304" pitchFamily="18" charset="0"/>
              <a:cs typeface="Times New Roman" panose="02020603050405020304" pitchFamily="18" charset="0"/>
            </a:endParaRPr>
          </a:p>
          <a:p>
            <a:r>
              <a:rPr lang="en-US" sz="3200" dirty="0" err="1">
                <a:solidFill>
                  <a:srgbClr val="000099"/>
                </a:solidFill>
                <a:latin typeface="Times New Roman" panose="02020603050405020304" pitchFamily="18" charset="0"/>
                <a:cs typeface="Times New Roman" panose="02020603050405020304" pitchFamily="18" charset="0"/>
              </a:rPr>
              <a:t>Xử</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lí</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nhãn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đã</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dự</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đoán</a:t>
            </a:r>
            <a:endParaRPr lang="en-US" sz="3200" dirty="0">
              <a:solidFill>
                <a:srgbClr val="000099"/>
              </a:solidFill>
              <a:latin typeface="Times New Roman" panose="02020603050405020304" pitchFamily="18" charset="0"/>
              <a:cs typeface="Times New Roman" panose="02020603050405020304" pitchFamily="18" charset="0"/>
            </a:endParaRPr>
          </a:p>
          <a:p>
            <a:r>
              <a:rPr lang="en-US" sz="3200" dirty="0" err="1">
                <a:solidFill>
                  <a:srgbClr val="000099"/>
                </a:solidFill>
                <a:latin typeface="Times New Roman" panose="02020603050405020304" pitchFamily="18" charset="0"/>
                <a:cs typeface="Times New Roman" panose="02020603050405020304" pitchFamily="18" charset="0"/>
              </a:rPr>
              <a:t>Tra</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cứu</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thông</a:t>
            </a:r>
            <a:r>
              <a:rPr lang="en-US" sz="3200" dirty="0">
                <a:solidFill>
                  <a:srgbClr val="000099"/>
                </a:solidFill>
                <a:latin typeface="Times New Roman" panose="02020603050405020304" pitchFamily="18" charset="0"/>
                <a:cs typeface="Times New Roman" panose="02020603050405020304" pitchFamily="18" charset="0"/>
              </a:rPr>
              <a:t> tin </a:t>
            </a:r>
            <a:r>
              <a:rPr lang="en-US" sz="3200" dirty="0" err="1">
                <a:solidFill>
                  <a:srgbClr val="000099"/>
                </a:solidFill>
                <a:latin typeface="Times New Roman" panose="02020603050405020304" pitchFamily="18" charset="0"/>
                <a:cs typeface="Times New Roman" panose="02020603050405020304" pitchFamily="18" charset="0"/>
              </a:rPr>
              <a:t>sản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phẩm</a:t>
            </a:r>
            <a:endParaRPr lang="en-US" sz="3200" dirty="0">
              <a:solidFill>
                <a:srgbClr val="000099"/>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AC9E744-21A0-4F9E-A03C-20EDCD12523C}"/>
              </a:ext>
            </a:extLst>
          </p:cNvPr>
          <p:cNvSpPr>
            <a:spLocks noGrp="1"/>
          </p:cNvSpPr>
          <p:nvPr>
            <p:ph type="sldNum" sz="quarter" idx="12"/>
          </p:nvPr>
        </p:nvSpPr>
        <p:spPr/>
        <p:txBody>
          <a:bodyPr/>
          <a:lstStyle/>
          <a:p>
            <a:fld id="{0F4F63AB-74FF-4D4D-9C96-7E67E70BF8FF}" type="slidenum">
              <a:rPr lang="en-US" altLang="en-US" smtClean="0"/>
              <a:pPr/>
              <a:t>6</a:t>
            </a:fld>
            <a:endParaRPr lang="en-US" altLang="en-US"/>
          </a:p>
        </p:txBody>
      </p:sp>
    </p:spTree>
    <p:extLst>
      <p:ext uri="{BB962C8B-B14F-4D97-AF65-F5344CB8AC3E}">
        <p14:creationId xmlns:p14="http://schemas.microsoft.com/office/powerpoint/2010/main" val="1283103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D148-8D10-402A-8192-08594CD6C689}"/>
              </a:ext>
            </a:extLst>
          </p:cNvPr>
          <p:cNvSpPr>
            <a:spLocks noGrp="1"/>
          </p:cNvSpPr>
          <p:nvPr>
            <p:ph type="title"/>
          </p:nvPr>
        </p:nvSpPr>
        <p:spPr/>
        <p:txBody>
          <a:bodyPr/>
          <a:lstStyle/>
          <a:p>
            <a:r>
              <a:rPr lang="en-US" sz="3000" dirty="0">
                <a:solidFill>
                  <a:srgbClr val="CC9900"/>
                </a:solidFill>
                <a:latin typeface="Times New Roman" panose="02020603050405020304" pitchFamily="18" charset="0"/>
                <a:cs typeface="Times New Roman" panose="02020603050405020304" pitchFamily="18" charset="0"/>
              </a:rPr>
              <a:t>3. </a:t>
            </a:r>
            <a:r>
              <a:rPr lang="en-US" altLang="en-US" sz="2800" dirty="0" err="1">
                <a:solidFill>
                  <a:srgbClr val="CC9900"/>
                </a:solidFill>
                <a:latin typeface="Times New Roman" panose="02020603050405020304" pitchFamily="18" charset="0"/>
                <a:cs typeface="Times New Roman" panose="02020603050405020304" pitchFamily="18" charset="0"/>
              </a:rPr>
              <a:t>Quy</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trình</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nhận</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dạng</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sử</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dụng</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mô</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hình</a:t>
            </a:r>
            <a:r>
              <a:rPr lang="en-US" altLang="en-US" sz="2800" dirty="0">
                <a:solidFill>
                  <a:srgbClr val="CC9900"/>
                </a:solidFill>
                <a:latin typeface="Times New Roman" panose="02020603050405020304" pitchFamily="18" charset="0"/>
                <a:cs typeface="Times New Roman" panose="02020603050405020304" pitchFamily="18" charset="0"/>
              </a:rPr>
              <a:t> YOLOv5</a:t>
            </a:r>
            <a:endParaRPr lang="en-US" sz="3000" dirty="0">
              <a:solidFill>
                <a:srgbClr val="CC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091AE5-2D2F-42F2-9E6A-7A05A102DC95}"/>
              </a:ext>
            </a:extLst>
          </p:cNvPr>
          <p:cNvSpPr>
            <a:spLocks noGrp="1"/>
          </p:cNvSpPr>
          <p:nvPr>
            <p:ph idx="1"/>
          </p:nvPr>
        </p:nvSpPr>
        <p:spPr/>
        <p:txBody>
          <a:bodyPr/>
          <a:lstStyle/>
          <a:p>
            <a:pPr marL="0" indent="0">
              <a:buNone/>
            </a:pPr>
            <a:r>
              <a:rPr lang="en-US" sz="3200" dirty="0">
                <a:solidFill>
                  <a:srgbClr val="000099"/>
                </a:solidFill>
                <a:latin typeface="Times New Roman" panose="02020603050405020304" pitchFamily="18" charset="0"/>
                <a:cs typeface="Times New Roman" panose="02020603050405020304" pitchFamily="18" charset="0"/>
              </a:rPr>
              <a:t>Thu </a:t>
            </a:r>
            <a:r>
              <a:rPr lang="en-US" sz="3200" dirty="0" err="1">
                <a:solidFill>
                  <a:srgbClr val="000099"/>
                </a:solidFill>
                <a:latin typeface="Times New Roman" panose="02020603050405020304" pitchFamily="18" charset="0"/>
                <a:cs typeface="Times New Roman" panose="02020603050405020304" pitchFamily="18" charset="0"/>
              </a:rPr>
              <a:t>thập</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dữ</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liệu</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ảnh</a:t>
            </a:r>
            <a:r>
              <a:rPr lang="en-US" sz="3200" dirty="0">
                <a:solidFill>
                  <a:srgbClr val="000099"/>
                </a:solidFill>
                <a:latin typeface="Times New Roman" panose="02020603050405020304" pitchFamily="18" charset="0"/>
                <a:cs typeface="Times New Roman" panose="02020603050405020304" pitchFamily="18" charset="0"/>
              </a:rPr>
              <a:t>:</a:t>
            </a:r>
          </a:p>
          <a:p>
            <a:r>
              <a:rPr lang="en-US" sz="3200" dirty="0">
                <a:solidFill>
                  <a:srgbClr val="000099"/>
                </a:solidFill>
                <a:latin typeface="Times New Roman" panose="02020603050405020304" pitchFamily="18" charset="0"/>
                <a:cs typeface="Times New Roman" panose="02020603050405020304" pitchFamily="18" charset="0"/>
              </a:rPr>
              <a:t>Thu </a:t>
            </a:r>
            <a:r>
              <a:rPr lang="en-US" sz="3200" dirty="0" err="1">
                <a:solidFill>
                  <a:srgbClr val="000099"/>
                </a:solidFill>
                <a:latin typeface="Times New Roman" panose="02020603050405020304" pitchFamily="18" charset="0"/>
                <a:cs typeface="Times New Roman" panose="02020603050405020304" pitchFamily="18" charset="0"/>
              </a:rPr>
              <a:t>thập</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từ</a:t>
            </a:r>
            <a:r>
              <a:rPr lang="en-US" sz="3200" dirty="0">
                <a:solidFill>
                  <a:srgbClr val="000099"/>
                </a:solidFill>
                <a:latin typeface="Times New Roman" panose="02020603050405020304" pitchFamily="18" charset="0"/>
                <a:cs typeface="Times New Roman" panose="02020603050405020304" pitchFamily="18" charset="0"/>
              </a:rPr>
              <a:t> Google </a:t>
            </a:r>
            <a:r>
              <a:rPr lang="en-US" sz="3200" dirty="0" err="1">
                <a:solidFill>
                  <a:srgbClr val="000099"/>
                </a:solidFill>
                <a:latin typeface="Times New Roman" panose="02020603050405020304" pitchFamily="18" charset="0"/>
                <a:cs typeface="Times New Roman" panose="02020603050405020304" pitchFamily="18" charset="0"/>
              </a:rPr>
              <a:t>và</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ảnh</a:t>
            </a:r>
            <a:r>
              <a:rPr lang="en-US" sz="3200" dirty="0">
                <a:solidFill>
                  <a:srgbClr val="000099"/>
                </a:solidFill>
                <a:latin typeface="Times New Roman" panose="02020603050405020304" pitchFamily="18" charset="0"/>
                <a:cs typeface="Times New Roman" panose="02020603050405020304" pitchFamily="18" charset="0"/>
              </a:rPr>
              <a:t> feedback </a:t>
            </a:r>
            <a:r>
              <a:rPr lang="en-US" sz="3200" dirty="0" err="1">
                <a:solidFill>
                  <a:srgbClr val="000099"/>
                </a:solidFill>
                <a:latin typeface="Times New Roman" panose="02020603050405020304" pitchFamily="18" charset="0"/>
                <a:cs typeface="Times New Roman" panose="02020603050405020304" pitchFamily="18" charset="0"/>
              </a:rPr>
              <a:t>từ</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trang</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thương</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mại</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điện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tử</a:t>
            </a:r>
            <a:r>
              <a:rPr lang="en-US" sz="3200" dirty="0">
                <a:solidFill>
                  <a:srgbClr val="000099"/>
                </a:solidFill>
                <a:latin typeface="Times New Roman" panose="02020603050405020304" pitchFamily="18" charset="0"/>
                <a:cs typeface="Times New Roman" panose="02020603050405020304" pitchFamily="18" charset="0"/>
              </a:rPr>
              <a:t> Shopee </a:t>
            </a:r>
          </a:p>
          <a:p>
            <a:r>
              <a:rPr lang="en-US" sz="3200" dirty="0" err="1">
                <a:solidFill>
                  <a:srgbClr val="000099"/>
                </a:solidFill>
                <a:latin typeface="Times New Roman" panose="02020603050405020304" pitchFamily="18" charset="0"/>
                <a:cs typeface="Times New Roman" panose="02020603050405020304" pitchFamily="18" charset="0"/>
              </a:rPr>
              <a:t>Tổng</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ảnh</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thu</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thập</a:t>
            </a:r>
            <a:r>
              <a:rPr lang="en-US" sz="3200" dirty="0">
                <a:solidFill>
                  <a:srgbClr val="000099"/>
                </a:solidFill>
                <a:latin typeface="Times New Roman" panose="02020603050405020304" pitchFamily="18" charset="0"/>
                <a:cs typeface="Times New Roman" panose="02020603050405020304" pitchFamily="18" charset="0"/>
              </a:rPr>
              <a:t>: 1617 </a:t>
            </a:r>
            <a:r>
              <a:rPr lang="en-US" sz="3200" dirty="0" err="1">
                <a:solidFill>
                  <a:srgbClr val="000099"/>
                </a:solidFill>
                <a:latin typeface="Times New Roman" panose="02020603050405020304" pitchFamily="18" charset="0"/>
                <a:cs typeface="Times New Roman" panose="02020603050405020304" pitchFamily="18" charset="0"/>
              </a:rPr>
              <a:t>ảnh</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định</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dạng</a:t>
            </a:r>
            <a:r>
              <a:rPr lang="en-US" sz="3200" dirty="0">
                <a:solidFill>
                  <a:srgbClr val="000099"/>
                </a:solidFill>
                <a:latin typeface="Times New Roman" panose="02020603050405020304" pitchFamily="18" charset="0"/>
                <a:cs typeface="Times New Roman" panose="02020603050405020304" pitchFamily="18" charset="0"/>
              </a:rPr>
              <a:t> jpg</a:t>
            </a:r>
          </a:p>
          <a:p>
            <a:pPr marL="0" indent="0">
              <a:buNone/>
            </a:pPr>
            <a:r>
              <a:rPr lang="en-US" sz="3200" dirty="0">
                <a:solidFill>
                  <a:srgbClr val="000099"/>
                </a:solidFill>
                <a:latin typeface="Times New Roman" panose="02020603050405020304" pitchFamily="18" charset="0"/>
                <a:cs typeface="Times New Roman" panose="02020603050405020304" pitchFamily="18" charset="0"/>
              </a:rPr>
              <a:t>Train: 1383</a:t>
            </a:r>
          </a:p>
          <a:p>
            <a:pPr marL="0" indent="0">
              <a:buNone/>
            </a:pPr>
            <a:r>
              <a:rPr lang="en-US" sz="3200" dirty="0">
                <a:solidFill>
                  <a:srgbClr val="000099"/>
                </a:solidFill>
                <a:latin typeface="Times New Roman" panose="02020603050405020304" pitchFamily="18" charset="0"/>
                <a:cs typeface="Times New Roman" panose="02020603050405020304" pitchFamily="18" charset="0"/>
              </a:rPr>
              <a:t>Val: 683</a:t>
            </a:r>
          </a:p>
        </p:txBody>
      </p:sp>
      <p:sp>
        <p:nvSpPr>
          <p:cNvPr id="6" name="Slide Number Placeholder 5">
            <a:extLst>
              <a:ext uri="{FF2B5EF4-FFF2-40B4-BE49-F238E27FC236}">
                <a16:creationId xmlns:a16="http://schemas.microsoft.com/office/drawing/2014/main" id="{3AC9E744-21A0-4F9E-A03C-20EDCD12523C}"/>
              </a:ext>
            </a:extLst>
          </p:cNvPr>
          <p:cNvSpPr>
            <a:spLocks noGrp="1"/>
          </p:cNvSpPr>
          <p:nvPr>
            <p:ph type="sldNum" sz="quarter" idx="12"/>
          </p:nvPr>
        </p:nvSpPr>
        <p:spPr/>
        <p:txBody>
          <a:bodyPr/>
          <a:lstStyle/>
          <a:p>
            <a:fld id="{0F4F63AB-74FF-4D4D-9C96-7E67E70BF8FF}" type="slidenum">
              <a:rPr lang="en-US" altLang="en-US" smtClean="0"/>
              <a:pPr/>
              <a:t>7</a:t>
            </a:fld>
            <a:endParaRPr lang="en-US" altLang="en-US"/>
          </a:p>
        </p:txBody>
      </p:sp>
    </p:spTree>
    <p:extLst>
      <p:ext uri="{BB962C8B-B14F-4D97-AF65-F5344CB8AC3E}">
        <p14:creationId xmlns:p14="http://schemas.microsoft.com/office/powerpoint/2010/main" val="41708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D148-8D10-402A-8192-08594CD6C689}"/>
              </a:ext>
            </a:extLst>
          </p:cNvPr>
          <p:cNvSpPr>
            <a:spLocks noGrp="1"/>
          </p:cNvSpPr>
          <p:nvPr>
            <p:ph type="title"/>
          </p:nvPr>
        </p:nvSpPr>
        <p:spPr/>
        <p:txBody>
          <a:bodyPr/>
          <a:lstStyle/>
          <a:p>
            <a:r>
              <a:rPr lang="en-US" sz="3000" dirty="0">
                <a:solidFill>
                  <a:srgbClr val="CC9900"/>
                </a:solidFill>
                <a:latin typeface="Times New Roman" panose="02020603050405020304" pitchFamily="18" charset="0"/>
                <a:cs typeface="Times New Roman" panose="02020603050405020304" pitchFamily="18" charset="0"/>
              </a:rPr>
              <a:t>3. </a:t>
            </a:r>
            <a:r>
              <a:rPr lang="en-US" altLang="en-US" sz="2800" dirty="0" err="1">
                <a:solidFill>
                  <a:srgbClr val="CC9900"/>
                </a:solidFill>
                <a:latin typeface="Times New Roman" panose="02020603050405020304" pitchFamily="18" charset="0"/>
                <a:cs typeface="Times New Roman" panose="02020603050405020304" pitchFamily="18" charset="0"/>
              </a:rPr>
              <a:t>Quy</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trình</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nhận</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dạng</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sử</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dụng</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mô</a:t>
            </a:r>
            <a:r>
              <a:rPr lang="en-US" altLang="en-US" sz="2800" dirty="0">
                <a:solidFill>
                  <a:srgbClr val="CC9900"/>
                </a:solidFill>
                <a:latin typeface="Times New Roman" panose="02020603050405020304" pitchFamily="18" charset="0"/>
                <a:cs typeface="Times New Roman" panose="02020603050405020304" pitchFamily="18" charset="0"/>
              </a:rPr>
              <a:t> </a:t>
            </a:r>
            <a:r>
              <a:rPr lang="en-US" altLang="en-US" sz="2800" dirty="0" err="1">
                <a:solidFill>
                  <a:srgbClr val="CC9900"/>
                </a:solidFill>
                <a:latin typeface="Times New Roman" panose="02020603050405020304" pitchFamily="18" charset="0"/>
                <a:cs typeface="Times New Roman" panose="02020603050405020304" pitchFamily="18" charset="0"/>
              </a:rPr>
              <a:t>hình</a:t>
            </a:r>
            <a:r>
              <a:rPr lang="en-US" altLang="en-US" sz="2800" dirty="0">
                <a:solidFill>
                  <a:srgbClr val="CC9900"/>
                </a:solidFill>
                <a:latin typeface="Times New Roman" panose="02020603050405020304" pitchFamily="18" charset="0"/>
                <a:cs typeface="Times New Roman" panose="02020603050405020304" pitchFamily="18" charset="0"/>
              </a:rPr>
              <a:t> YOLOv5</a:t>
            </a:r>
            <a:endParaRPr lang="en-US" sz="3000" dirty="0">
              <a:solidFill>
                <a:srgbClr val="CC99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091AE5-2D2F-42F2-9E6A-7A05A102DC95}"/>
              </a:ext>
            </a:extLst>
          </p:cNvPr>
          <p:cNvSpPr>
            <a:spLocks noGrp="1"/>
          </p:cNvSpPr>
          <p:nvPr>
            <p:ph idx="1"/>
          </p:nvPr>
        </p:nvSpPr>
        <p:spPr/>
        <p:txBody>
          <a:bodyPr/>
          <a:lstStyle/>
          <a:p>
            <a:r>
              <a:rPr lang="en-US" sz="3200" dirty="0" err="1">
                <a:solidFill>
                  <a:srgbClr val="000099"/>
                </a:solidFill>
                <a:latin typeface="Times New Roman" panose="02020603050405020304" pitchFamily="18" charset="0"/>
                <a:cs typeface="Times New Roman" panose="02020603050405020304" pitchFamily="18" charset="0"/>
              </a:rPr>
              <a:t>Tiền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xử</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lý</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ảnh</a:t>
            </a:r>
            <a:endParaRPr lang="en-US" sz="3200" dirty="0">
              <a:solidFill>
                <a:srgbClr val="000099"/>
              </a:solidFill>
              <a:latin typeface="Times New Roman" panose="02020603050405020304" pitchFamily="18" charset="0"/>
              <a:cs typeface="Times New Roman" panose="02020603050405020304" pitchFamily="18" charset="0"/>
            </a:endParaRPr>
          </a:p>
          <a:p>
            <a:r>
              <a:rPr lang="en-US" sz="3200" dirty="0" err="1">
                <a:solidFill>
                  <a:srgbClr val="000099"/>
                </a:solidFill>
                <a:latin typeface="Times New Roman" panose="02020603050405020304" pitchFamily="18" charset="0"/>
                <a:cs typeface="Times New Roman" panose="02020603050405020304" pitchFamily="18" charset="0"/>
              </a:rPr>
              <a:t>Gán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nhãn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cho</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hình</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với</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nhãn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tương</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ứng</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cho</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từng</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sản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phẩm</a:t>
            </a:r>
            <a:r>
              <a:rPr lang="en-US" sz="3200" dirty="0">
                <a:solidFill>
                  <a:srgbClr val="000099"/>
                </a:solidFill>
                <a:latin typeface="Times New Roman" panose="02020603050405020304" pitchFamily="18" charset="0"/>
                <a:cs typeface="Times New Roman" panose="02020603050405020304" pitchFamily="18" charset="0"/>
              </a:rPr>
              <a:t> (8 </a:t>
            </a:r>
            <a:r>
              <a:rPr lang="en-US" sz="3200" dirty="0" err="1">
                <a:solidFill>
                  <a:srgbClr val="000099"/>
                </a:solidFill>
                <a:latin typeface="Times New Roman" panose="02020603050405020304" pitchFamily="18" charset="0"/>
                <a:cs typeface="Times New Roman" panose="02020603050405020304" pitchFamily="18" charset="0"/>
              </a:rPr>
              <a:t>nhãn</a:t>
            </a:r>
            <a:r>
              <a:rPr lang="en-US" sz="3200" dirty="0">
                <a:solidFill>
                  <a:srgbClr val="000099"/>
                </a:solidFill>
                <a:latin typeface="Times New Roman" panose="02020603050405020304" pitchFamily="18" charset="0"/>
                <a:cs typeface="Times New Roman" panose="02020603050405020304" pitchFamily="18" charset="0"/>
              </a:rPr>
              <a:t>)</a:t>
            </a:r>
            <a:endParaRPr kumimoji="0" lang="en-US" sz="3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3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Times New Roman" panose="02020603050405020304" pitchFamily="18" charset="0"/>
              </a:rPr>
              <a:t>Huấn</a:t>
            </a:r>
            <a:r>
              <a:rPr kumimoji="0" lang="en-US" sz="3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Times New Roman" panose="02020603050405020304" pitchFamily="18" charset="0"/>
              </a:rPr>
              <a:t>luyện</a:t>
            </a:r>
            <a:r>
              <a:rPr kumimoji="0" lang="en-US" sz="3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Times New Roman" panose="02020603050405020304" pitchFamily="18" charset="0"/>
              </a:rPr>
              <a:t>mô</a:t>
            </a:r>
            <a:r>
              <a:rPr kumimoji="0" lang="en-US" sz="3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rPr>
              <a:t> </a:t>
            </a:r>
            <a:r>
              <a:rPr kumimoji="0" lang="en-US" sz="3200" b="0" i="0" u="none" strike="noStrike" kern="1200" cap="none" spc="0" normalizeH="0" baseline="0" noProof="0" dirty="0" err="1">
                <a:ln>
                  <a:noFill/>
                </a:ln>
                <a:solidFill>
                  <a:srgbClr val="000099"/>
                </a:solidFill>
                <a:effectLst/>
                <a:uLnTx/>
                <a:uFillTx/>
                <a:latin typeface="Times New Roman" panose="02020603050405020304" pitchFamily="18" charset="0"/>
                <a:ea typeface="+mn-ea"/>
                <a:cs typeface="Times New Roman" panose="02020603050405020304" pitchFamily="18" charset="0"/>
              </a:rPr>
              <a:t>hình</a:t>
            </a:r>
            <a:endParaRPr kumimoji="0" lang="en-US" sz="3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3200" dirty="0" err="1">
                <a:solidFill>
                  <a:srgbClr val="000099"/>
                </a:solidFill>
                <a:latin typeface="Times New Roman" panose="02020603050405020304" pitchFamily="18" charset="0"/>
                <a:cs typeface="Times New Roman" panose="02020603050405020304" pitchFamily="18" charset="0"/>
              </a:rPr>
              <a:t>Sử</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dụng</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mô</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hình</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dự</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đoán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và</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xuất</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ra</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nhãn</a:t>
            </a:r>
            <a:endParaRPr lang="en-US" sz="3200" dirty="0">
              <a:solidFill>
                <a:srgbClr val="000099"/>
              </a:solidFill>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3200" dirty="0" err="1">
                <a:solidFill>
                  <a:srgbClr val="000099"/>
                </a:solidFill>
                <a:latin typeface="Times New Roman" panose="02020603050405020304" pitchFamily="18" charset="0"/>
                <a:cs typeface="Times New Roman" panose="02020603050405020304" pitchFamily="18" charset="0"/>
              </a:rPr>
              <a:t>Tra</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cứu</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trong</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bảng</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bằng</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nhãn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đã</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được</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dự</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đoán</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trước</a:t>
            </a:r>
            <a:r>
              <a:rPr lang="en-US" sz="3200" dirty="0">
                <a:solidFill>
                  <a:srgbClr val="000099"/>
                </a:solidFill>
                <a:latin typeface="Times New Roman" panose="02020603050405020304" pitchFamily="18" charset="0"/>
                <a:cs typeface="Times New Roman" panose="02020603050405020304" pitchFamily="18" charset="0"/>
              </a:rPr>
              <a:t> </a:t>
            </a:r>
            <a:r>
              <a:rPr lang="en-US" sz="3200" dirty="0" err="1">
                <a:solidFill>
                  <a:srgbClr val="000099"/>
                </a:solidFill>
                <a:latin typeface="Times New Roman" panose="02020603050405020304" pitchFamily="18" charset="0"/>
                <a:cs typeface="Times New Roman" panose="02020603050405020304" pitchFamily="18" charset="0"/>
              </a:rPr>
              <a:t>đó</a:t>
            </a:r>
            <a:endParaRPr kumimoji="0" lang="en-US" sz="3200" b="0" i="0" u="none" strike="noStrike" kern="1200" cap="none" spc="0" normalizeH="0" baseline="0" noProof="0" dirty="0">
              <a:ln>
                <a:noFill/>
              </a:ln>
              <a:solidFill>
                <a:srgbClr val="000099"/>
              </a:solidFill>
              <a:effectLst/>
              <a:uLnTx/>
              <a:uFillTx/>
              <a:latin typeface="Times New Roman" panose="02020603050405020304" pitchFamily="18" charset="0"/>
              <a:ea typeface="+mn-ea"/>
              <a:cs typeface="Times New Roman" panose="02020603050405020304" pitchFamily="18" charset="0"/>
            </a:endParaRPr>
          </a:p>
          <a:p>
            <a:pPr marL="0" indent="0">
              <a:buNone/>
            </a:pPr>
            <a:endParaRPr lang="en-US" sz="3200" dirty="0">
              <a:solidFill>
                <a:srgbClr val="000099"/>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3AC9E744-21A0-4F9E-A03C-20EDCD12523C}"/>
              </a:ext>
            </a:extLst>
          </p:cNvPr>
          <p:cNvSpPr>
            <a:spLocks noGrp="1"/>
          </p:cNvSpPr>
          <p:nvPr>
            <p:ph type="sldNum" sz="quarter" idx="12"/>
          </p:nvPr>
        </p:nvSpPr>
        <p:spPr/>
        <p:txBody>
          <a:bodyPr/>
          <a:lstStyle/>
          <a:p>
            <a:fld id="{0F4F63AB-74FF-4D4D-9C96-7E67E70BF8FF}" type="slidenum">
              <a:rPr lang="en-US" altLang="en-US" smtClean="0"/>
              <a:pPr/>
              <a:t>8</a:t>
            </a:fld>
            <a:endParaRPr lang="en-US" altLang="en-US"/>
          </a:p>
        </p:txBody>
      </p:sp>
    </p:spTree>
    <p:extLst>
      <p:ext uri="{BB962C8B-B14F-4D97-AF65-F5344CB8AC3E}">
        <p14:creationId xmlns:p14="http://schemas.microsoft.com/office/powerpoint/2010/main" val="2706854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B75E-A92B-4DB0-80D3-2E6A3E7BB342}"/>
              </a:ext>
            </a:extLst>
          </p:cNvPr>
          <p:cNvSpPr>
            <a:spLocks noGrp="1"/>
          </p:cNvSpPr>
          <p:nvPr>
            <p:ph type="title"/>
          </p:nvPr>
        </p:nvSpPr>
        <p:spPr/>
        <p:txBody>
          <a:bodyPr/>
          <a:lstStyle/>
          <a:p>
            <a:r>
              <a:rPr lang="en-US" dirty="0">
                <a:solidFill>
                  <a:srgbClr val="CC9900"/>
                </a:solidFill>
              </a:rPr>
              <a:t>4. </a:t>
            </a:r>
            <a:r>
              <a:rPr lang="en-US" dirty="0" err="1">
                <a:solidFill>
                  <a:srgbClr val="CC9900"/>
                </a:solidFill>
              </a:rPr>
              <a:t>Kết</a:t>
            </a:r>
            <a:r>
              <a:rPr lang="en-US" dirty="0">
                <a:solidFill>
                  <a:srgbClr val="CC9900"/>
                </a:solidFill>
              </a:rPr>
              <a:t> </a:t>
            </a:r>
            <a:r>
              <a:rPr lang="en-US" dirty="0" err="1">
                <a:solidFill>
                  <a:srgbClr val="CC9900"/>
                </a:solidFill>
              </a:rPr>
              <a:t>quả</a:t>
            </a:r>
            <a:r>
              <a:rPr lang="en-US" dirty="0">
                <a:solidFill>
                  <a:srgbClr val="CC9900"/>
                </a:solidFill>
              </a:rPr>
              <a:t> </a:t>
            </a:r>
            <a:r>
              <a:rPr lang="en-US" dirty="0" err="1">
                <a:solidFill>
                  <a:srgbClr val="CC9900"/>
                </a:solidFill>
              </a:rPr>
              <a:t>thực</a:t>
            </a:r>
            <a:r>
              <a:rPr lang="en-US" dirty="0">
                <a:solidFill>
                  <a:srgbClr val="CC9900"/>
                </a:solidFill>
              </a:rPr>
              <a:t> </a:t>
            </a:r>
            <a:r>
              <a:rPr lang="en-US" dirty="0" err="1">
                <a:solidFill>
                  <a:srgbClr val="CC9900"/>
                </a:solidFill>
              </a:rPr>
              <a:t>nghiệm</a:t>
            </a:r>
            <a:endParaRPr lang="en-US" dirty="0">
              <a:solidFill>
                <a:srgbClr val="CC9900"/>
              </a:solidFill>
            </a:endParaRPr>
          </a:p>
        </p:txBody>
      </p:sp>
      <p:sp>
        <p:nvSpPr>
          <p:cNvPr id="6" name="Slide Number Placeholder 5">
            <a:extLst>
              <a:ext uri="{FF2B5EF4-FFF2-40B4-BE49-F238E27FC236}">
                <a16:creationId xmlns:a16="http://schemas.microsoft.com/office/drawing/2014/main" id="{DE466AA1-5EE6-49BF-86C5-31587976AC98}"/>
              </a:ext>
            </a:extLst>
          </p:cNvPr>
          <p:cNvSpPr>
            <a:spLocks noGrp="1"/>
          </p:cNvSpPr>
          <p:nvPr>
            <p:ph type="sldNum" sz="quarter" idx="12"/>
          </p:nvPr>
        </p:nvSpPr>
        <p:spPr/>
        <p:txBody>
          <a:bodyPr/>
          <a:lstStyle/>
          <a:p>
            <a:fld id="{0F4F63AB-74FF-4D4D-9C96-7E67E70BF8FF}" type="slidenum">
              <a:rPr lang="en-US" altLang="en-US" smtClean="0"/>
              <a:pPr/>
              <a:t>9</a:t>
            </a:fld>
            <a:endParaRPr lang="en-US" altLang="en-US"/>
          </a:p>
        </p:txBody>
      </p:sp>
      <p:sp>
        <p:nvSpPr>
          <p:cNvPr id="3" name="Content Placeholder 2">
            <a:extLst>
              <a:ext uri="{FF2B5EF4-FFF2-40B4-BE49-F238E27FC236}">
                <a16:creationId xmlns:a16="http://schemas.microsoft.com/office/drawing/2014/main" id="{F0BB4FFA-DAD7-DD42-C79A-911A7622FE70}"/>
              </a:ext>
            </a:extLst>
          </p:cNvPr>
          <p:cNvSpPr>
            <a:spLocks noGrp="1"/>
          </p:cNvSpPr>
          <p:nvPr>
            <p:ph idx="1"/>
          </p:nvPr>
        </p:nvSpPr>
        <p:spPr>
          <a:xfrm>
            <a:off x="609600" y="1633538"/>
            <a:ext cx="8229600" cy="1490662"/>
          </a:xfrm>
        </p:spPr>
        <p:txBody>
          <a:bodyPr/>
          <a:lstStyle/>
          <a:p>
            <a:pPr marL="0" indent="0">
              <a:buNone/>
            </a:pPr>
            <a:r>
              <a:rPr lang="en-US" altLang="en-US" sz="2800" dirty="0">
                <a:solidFill>
                  <a:srgbClr val="000099"/>
                </a:solidFill>
                <a:latin typeface="Times New Roman" panose="02020603050405020304" pitchFamily="18" charset="0"/>
                <a:cs typeface="Times New Roman" panose="02020603050405020304" pitchFamily="18" charset="0"/>
              </a:rPr>
              <a:t>Sau </a:t>
            </a:r>
            <a:r>
              <a:rPr lang="en-US" altLang="en-US" sz="2800" dirty="0" err="1">
                <a:solidFill>
                  <a:srgbClr val="000099"/>
                </a:solidFill>
                <a:latin typeface="Times New Roman" panose="02020603050405020304" pitchFamily="18" charset="0"/>
                <a:cs typeface="Times New Roman" panose="02020603050405020304" pitchFamily="18" charset="0"/>
              </a:rPr>
              <a:t>khi</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huấn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luyện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hình</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ảnh</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đưa</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vào</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được</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nhận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dạng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và</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trả</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về</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kết</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quả</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cùng</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độ</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chính</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xác</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tên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sản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phẩm</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và</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loại</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sản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phẩm</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như</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hình</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bên</a:t>
            </a:r>
            <a:r>
              <a:rPr lang="en-US" altLang="en-US" sz="2800" dirty="0">
                <a:solidFill>
                  <a:srgbClr val="000099"/>
                </a:solidFill>
                <a:latin typeface="Times New Roman" panose="02020603050405020304" pitchFamily="18" charset="0"/>
                <a:cs typeface="Times New Roman" panose="02020603050405020304" pitchFamily="18" charset="0"/>
              </a:rPr>
              <a:t> </a:t>
            </a:r>
            <a:r>
              <a:rPr lang="en-US" altLang="en-US" sz="2800" dirty="0" err="1">
                <a:solidFill>
                  <a:srgbClr val="000099"/>
                </a:solidFill>
                <a:latin typeface="Times New Roman" panose="02020603050405020304" pitchFamily="18" charset="0"/>
                <a:cs typeface="Times New Roman" panose="02020603050405020304" pitchFamily="18" charset="0"/>
              </a:rPr>
              <a:t>dưới</a:t>
            </a:r>
            <a:r>
              <a:rPr lang="en-US" altLang="en-US" sz="2800" dirty="0">
                <a:solidFill>
                  <a:srgbClr val="000099"/>
                </a:solidFill>
                <a:latin typeface="Times New Roman" panose="02020603050405020304" pitchFamily="18" charset="0"/>
                <a:cs typeface="Times New Roman" panose="02020603050405020304" pitchFamily="18" charset="0"/>
              </a:rPr>
              <a:t>:</a:t>
            </a:r>
          </a:p>
        </p:txBody>
      </p:sp>
      <p:pic>
        <p:nvPicPr>
          <p:cNvPr id="11" name="Picture 10" descr="A picture containing text, toiletry, lotion&#10;&#10;Description automatically generated">
            <a:extLst>
              <a:ext uri="{FF2B5EF4-FFF2-40B4-BE49-F238E27FC236}">
                <a16:creationId xmlns:a16="http://schemas.microsoft.com/office/drawing/2014/main" id="{C98D8523-2658-F23A-CDD8-344300083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218486"/>
            <a:ext cx="5255449" cy="2750352"/>
          </a:xfrm>
          <a:prstGeom prst="rect">
            <a:avLst/>
          </a:prstGeom>
        </p:spPr>
      </p:pic>
    </p:spTree>
    <p:extLst>
      <p:ext uri="{BB962C8B-B14F-4D97-AF65-F5344CB8AC3E}">
        <p14:creationId xmlns:p14="http://schemas.microsoft.com/office/powerpoint/2010/main" val="191880180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TotalTime>
  <Words>663</Words>
  <Application>Microsoft Office PowerPoint</Application>
  <PresentationFormat>On-screen Show (4:3)</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Default Design</vt:lpstr>
      <vt:lpstr>ĐẠI HỌC CẦN THƠ TRƯỜNG CÔNG NGHỆ THÔNG TIN &amp; TRUYỀN THÔNG KHOA KHOA HỌC MÁY TÍNH</vt:lpstr>
      <vt:lpstr>Nội dung báo cáo</vt:lpstr>
      <vt:lpstr>1. Phần giới thiệu</vt:lpstr>
      <vt:lpstr>1. Phần giới thiệu</vt:lpstr>
      <vt:lpstr>2. Giới thiệu mô hình YOLOv5</vt:lpstr>
      <vt:lpstr>3. Quy trình nhận dạng sử dụng mô hình YOLOv5</vt:lpstr>
      <vt:lpstr>3. Quy trình nhận dạng sử dụng mô hình YOLOv5</vt:lpstr>
      <vt:lpstr>3. Quy trình nhận dạng sử dụng mô hình YOLOv5</vt:lpstr>
      <vt:lpstr>4. Kết quả thực nghiệm</vt:lpstr>
      <vt:lpstr>4. Kết quả thực nghiệm</vt:lpstr>
      <vt:lpstr>4. Kết quả thực nghiệm</vt:lpstr>
      <vt:lpstr>5. Hướng phát triển</vt:lpstr>
      <vt:lpstr>5. Chạy demo chương trình</vt:lpstr>
      <vt:lpstr>PowerPoint Presentation</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Chikuka</cp:lastModifiedBy>
  <cp:revision>106</cp:revision>
  <dcterms:created xsi:type="dcterms:W3CDTF">2008-08-06T06:37:20Z</dcterms:created>
  <dcterms:modified xsi:type="dcterms:W3CDTF">2023-12-11T02:28:52Z</dcterms:modified>
</cp:coreProperties>
</file>