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3"/>
  </p:notesMasterIdLst>
  <p:sldIdLst>
    <p:sldId id="4778" r:id="rId2"/>
    <p:sldId id="1010" r:id="rId3"/>
    <p:sldId id="4780" r:id="rId4"/>
    <p:sldId id="4779" r:id="rId5"/>
    <p:sldId id="4781" r:id="rId6"/>
    <p:sldId id="4782" r:id="rId7"/>
    <p:sldId id="4783" r:id="rId8"/>
    <p:sldId id="4784" r:id="rId9"/>
    <p:sldId id="4785" r:id="rId10"/>
    <p:sldId id="4786" r:id="rId11"/>
    <p:sldId id="275" r:id="rId12"/>
  </p:sldIdLst>
  <p:sldSz cx="12192000" cy="6858000"/>
  <p:notesSz cx="6858000" cy="9144000"/>
  <p:embeddedFontLst>
    <p:embeddedFont>
      <p:font typeface="Roboto Light" panose="020B0604020202020204" charset="0"/>
      <p:regular r:id="rId14"/>
      <p:italic r:id="rId15"/>
    </p:embeddedFont>
    <p:embeddedFont>
      <p:font typeface="Roboto" panose="020B0604020202020204" charset="0"/>
      <p:regular r:id="rId16"/>
      <p:bold r:id="rId17"/>
      <p:italic r:id="rId18"/>
      <p:boldItalic r:id="rId19"/>
    </p:embeddedFont>
    <p:embeddedFont>
      <p:font typeface="Roboto Medium" panose="020B0604020202020204" charset="0"/>
      <p:regular r:id="rId20"/>
      <p:italic r:id="rId21"/>
    </p:embeddedFont>
    <p:embeddedFont>
      <p:font typeface="Calibri" panose="020F0502020204030204" pitchFamily="34" charset="0"/>
      <p:regular r:id="rId22"/>
      <p:bold r:id="rId23"/>
      <p:italic r:id="rId24"/>
      <p:boldItalic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2"/>
            <p14:sldId id="4783"/>
            <p14:sldId id="4784"/>
            <p14:sldId id="4785"/>
            <p14:sldId id="4786"/>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94" autoAdjust="0"/>
    <p:restoredTop sz="91283" autoAdjust="0"/>
  </p:normalViewPr>
  <p:slideViewPr>
    <p:cSldViewPr snapToGrid="0" showGuides="1">
      <p:cViewPr varScale="1">
        <p:scale>
          <a:sx n="67" d="100"/>
          <a:sy n="67" d="100"/>
        </p:scale>
        <p:origin x="1116" y="60"/>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27/06/2023</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11</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June 2020</a:t>
            </a:r>
          </a:p>
        </p:txBody>
      </p:sp>
      <p:grpSp>
        <p:nvGrpSpPr>
          <p:cNvPr id="8" name="Group 7">
            <a:extLst>
              <a:ext uri="{FF2B5EF4-FFF2-40B4-BE49-F238E27FC236}">
                <a16:creationId xmlns:a16="http://schemas.microsoft.com/office/drawing/2014/main"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Call out of the performance in the trial store, determining if it was successful</a:t>
            </a:r>
          </a:p>
        </p:txBody>
      </p:sp>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pic>
        <p:nvPicPr>
          <p:cNvPr id="3" name="Picture 2"/>
          <p:cNvPicPr>
            <a:picLocks noChangeAspect="1"/>
          </p:cNvPicPr>
          <p:nvPr/>
        </p:nvPicPr>
        <p:blipFill>
          <a:blip r:embed="rId3"/>
          <a:stretch>
            <a:fillRect/>
          </a:stretch>
        </p:blipFill>
        <p:spPr>
          <a:xfrm>
            <a:off x="1604962" y="1002878"/>
            <a:ext cx="9224963" cy="3869159"/>
          </a:xfrm>
          <a:prstGeom prst="rect">
            <a:avLst/>
          </a:prstGeom>
        </p:spPr>
      </p:pic>
      <p:sp>
        <p:nvSpPr>
          <p:cNvPr id="5" name="TextBox 4"/>
          <p:cNvSpPr txBox="1"/>
          <p:nvPr/>
        </p:nvSpPr>
        <p:spPr>
          <a:xfrm>
            <a:off x="2357437" y="5007206"/>
            <a:ext cx="6972301" cy="828675"/>
          </a:xfrm>
          <a:prstGeom prst="rect">
            <a:avLst/>
          </a:prstGeom>
          <a:noFill/>
        </p:spPr>
        <p:txBody>
          <a:bodyPr wrap="square" lIns="0" tIns="0" rIns="0" bIns="0" rtlCol="0" anchor="t">
            <a:noAutofit/>
          </a:bodyPr>
          <a:lstStyle/>
          <a:p>
            <a:pPr algn="ctr"/>
            <a:r>
              <a:rPr lang="en-US" dirty="0" smtClean="0">
                <a:latin typeface="Roboto Light" panose="02000000000000000000" pitchFamily="2" charset="0"/>
                <a:ea typeface="Roboto Light" panose="02000000000000000000" pitchFamily="2" charset="0"/>
              </a:rPr>
              <a:t>This shows that the performance of the trial stores were successful  as the number of customers increased when compared to Control Stores and Other Stores.</a:t>
            </a:r>
            <a:endParaRPr lang="en-US" dirty="0" smtClean="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967886"/>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Task 1</a:t>
            </a: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4158465"/>
            <a:ext cx="1896185" cy="1718741"/>
          </a:xfrm>
          <a:prstGeom prst="rect">
            <a:avLst/>
          </a:prstGeom>
          <a:noFill/>
        </p:spPr>
        <p:txBody>
          <a:bodyPr wrap="square" lIns="0" tIns="0" rIns="0" bIns="0" rtlCol="0" anchor="t">
            <a:noAutofit/>
          </a:bodyPr>
          <a:lstStyle/>
          <a:p>
            <a:pPr algn="l"/>
            <a:r>
              <a:rPr lang="en-AU" sz="1400">
                <a:latin typeface="Roboto" panose="02000000000000000000" pitchFamily="2" charset="0"/>
                <a:ea typeface="Roboto" panose="02000000000000000000" pitchFamily="2" charset="0"/>
                <a:cs typeface="Roboto" panose="02000000000000000000" pitchFamily="2" charset="0"/>
              </a:rPr>
              <a:t>Task 2</a:t>
            </a:r>
            <a:endParaRPr lang="en-AU" sz="1400" dirty="0">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id="{7C949C27-3E05-4AA4-A1A8-5696F6F3C356}"/>
              </a:ext>
            </a:extLst>
          </p:cNvPr>
          <p:cNvSpPr txBox="1"/>
          <p:nvPr/>
        </p:nvSpPr>
        <p:spPr>
          <a:xfrm>
            <a:off x="4095585" y="1967887"/>
            <a:ext cx="7580989" cy="1718742"/>
          </a:xfrm>
          <a:prstGeom prst="rect">
            <a:avLst/>
          </a:prstGeom>
          <a:noFill/>
        </p:spPr>
        <p:txBody>
          <a:bodyPr wrap="square" lIns="0" tIns="0" rIns="0" bIns="0" rtlCol="0" anchor="t">
            <a:noAutofit/>
          </a:bodyPr>
          <a:lstStyle/>
          <a:p>
            <a:pPr algn="l"/>
            <a:r>
              <a:rPr lang="en-AU" sz="1200" dirty="0">
                <a:latin typeface="Roboto Light" panose="02000000000000000000" pitchFamily="2" charset="0"/>
                <a:ea typeface="Roboto Light" panose="02000000000000000000" pitchFamily="2" charset="0"/>
              </a:rPr>
              <a:t>Here you will include your high-level findings and any key callouts for task </a:t>
            </a:r>
            <a:r>
              <a:rPr lang="en-AU" sz="1200" dirty="0" smtClean="0">
                <a:latin typeface="Roboto Light" panose="02000000000000000000" pitchFamily="2" charset="0"/>
                <a:ea typeface="Roboto Light" panose="02000000000000000000" pitchFamily="2" charset="0"/>
              </a:rPr>
              <a:t>1</a:t>
            </a:r>
          </a:p>
          <a:p>
            <a:pPr algn="l"/>
            <a:endParaRPr lang="en-AU" sz="1600" dirty="0">
              <a:latin typeface="Roboto Light" panose="02000000000000000000" pitchFamily="2" charset="0"/>
              <a:ea typeface="Roboto Light" panose="02000000000000000000" pitchFamily="2" charset="0"/>
            </a:endParaRPr>
          </a:p>
          <a:p>
            <a:r>
              <a:rPr lang="en-US" sz="1600" dirty="0"/>
              <a:t>O</a:t>
            </a:r>
            <a:r>
              <a:rPr lang="en-US" sz="1600" dirty="0" smtClean="0"/>
              <a:t>lder families in Budget, Young </a:t>
            </a:r>
            <a:r>
              <a:rPr lang="en-US" sz="1600" dirty="0"/>
              <a:t>singles/couples, and </a:t>
            </a:r>
            <a:r>
              <a:rPr lang="en-US" sz="1600" dirty="0" smtClean="0"/>
              <a:t>retirees shoppers in Mainstream. This is because Young Singles/ Couples and retires are more of the customers than others. </a:t>
            </a:r>
            <a:endParaRPr lang="en-AU" sz="1600" dirty="0">
              <a:latin typeface="Roboto Light" panose="02000000000000000000" pitchFamily="2" charset="0"/>
              <a:ea typeface="Roboto Light" panose="02000000000000000000" pitchFamily="2" charset="0"/>
            </a:endParaRPr>
          </a:p>
          <a:p>
            <a:pPr algn="l"/>
            <a:endParaRPr lang="en-AU" sz="1200" dirty="0">
              <a:latin typeface="Roboto Light" panose="02000000000000000000" pitchFamily="2" charset="0"/>
              <a:ea typeface="Roboto Light" panose="02000000000000000000" pitchFamily="2" charset="0"/>
            </a:endParaRPr>
          </a:p>
        </p:txBody>
      </p:sp>
      <p:sp>
        <p:nvSpPr>
          <p:cNvPr id="9" name="TextBox 8">
            <a:extLst>
              <a:ext uri="{FF2B5EF4-FFF2-40B4-BE49-F238E27FC236}">
                <a16:creationId xmlns:a16="http://schemas.microsoft.com/office/drawing/2014/main" id="{FF9D96EA-4B80-4F92-A071-B09915E427CE}"/>
              </a:ext>
            </a:extLst>
          </p:cNvPr>
          <p:cNvSpPr txBox="1"/>
          <p:nvPr/>
        </p:nvSpPr>
        <p:spPr>
          <a:xfrm>
            <a:off x="4095585" y="4158466"/>
            <a:ext cx="7580989" cy="1718742"/>
          </a:xfrm>
          <a:prstGeom prst="rect">
            <a:avLst/>
          </a:prstGeom>
          <a:noFill/>
        </p:spPr>
        <p:txBody>
          <a:bodyPr wrap="square" lIns="0" tIns="0" rIns="0" bIns="0" rtlCol="0" anchor="t">
            <a:noAutofit/>
          </a:bodyPr>
          <a:lstStyle/>
          <a:p>
            <a:r>
              <a:rPr lang="en-AU" sz="1200" dirty="0">
                <a:latin typeface="Roboto Light" panose="02000000000000000000" pitchFamily="2" charset="0"/>
                <a:ea typeface="Roboto Light" panose="02000000000000000000" pitchFamily="2" charset="0"/>
              </a:rPr>
              <a:t>Here you will include your high-level findings and any key callouts for task </a:t>
            </a:r>
            <a:r>
              <a:rPr lang="en-AU" sz="1200" dirty="0" smtClean="0">
                <a:latin typeface="Roboto Light" panose="02000000000000000000" pitchFamily="2" charset="0"/>
                <a:ea typeface="Roboto Light" panose="02000000000000000000" pitchFamily="2" charset="0"/>
              </a:rPr>
              <a:t>2</a:t>
            </a:r>
          </a:p>
          <a:p>
            <a:endParaRPr lang="en-AU" dirty="0">
              <a:latin typeface="Roboto Light" panose="02000000000000000000" pitchFamily="2" charset="0"/>
              <a:ea typeface="Roboto Light" panose="02000000000000000000" pitchFamily="2" charset="0"/>
            </a:endParaRPr>
          </a:p>
          <a:p>
            <a:r>
              <a:rPr lang="en-US" sz="1600" dirty="0" smtClean="0"/>
              <a:t>Trial </a:t>
            </a:r>
            <a:r>
              <a:rPr lang="en-US" sz="1600" dirty="0"/>
              <a:t>stores 77 and 88 during the trial period show a significant difference in at least two of the three trial months but this is not the case for trial store 86.</a:t>
            </a:r>
            <a:endParaRPr lang="en-AU" sz="16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Category</a:t>
            </a:r>
          </a:p>
        </p:txBody>
      </p:sp>
      <p:sp>
        <p:nvSpPr>
          <p:cNvPr id="2" name="TextBox 1"/>
          <p:cNvSpPr txBox="1"/>
          <p:nvPr/>
        </p:nvSpPr>
        <p:spPr>
          <a:xfrm>
            <a:off x="1471613" y="3800475"/>
            <a:ext cx="7458075" cy="1838324"/>
          </a:xfrm>
          <a:prstGeom prst="rect">
            <a:avLst/>
          </a:prstGeom>
          <a:noFill/>
        </p:spPr>
        <p:txBody>
          <a:bodyPr wrap="square" lIns="0" tIns="0" rIns="0" bIns="0" rtlCol="0" anchor="t">
            <a:noAutofit/>
          </a:bodyPr>
          <a:lstStyle/>
          <a:p>
            <a:r>
              <a:rPr lang="en-US" sz="2800" b="1" dirty="0"/>
              <a:t>M</a:t>
            </a:r>
            <a:r>
              <a:rPr lang="en-US" sz="2800" b="1" dirty="0" smtClean="0"/>
              <a:t>ainstream</a:t>
            </a:r>
            <a:r>
              <a:rPr lang="en-US" sz="1200" dirty="0" smtClean="0"/>
              <a:t> </a:t>
            </a:r>
          </a:p>
          <a:p>
            <a:endParaRPr lang="en-US" sz="1200" dirty="0" smtClean="0"/>
          </a:p>
          <a:p>
            <a:pPr marL="171450" indent="-171450">
              <a:buFont typeface="Arial" panose="020B0604020202020204" pitchFamily="34" charset="0"/>
              <a:buChar char="•"/>
            </a:pPr>
            <a:r>
              <a:rPr lang="en-US" dirty="0"/>
              <a:t>Y</a:t>
            </a:r>
            <a:r>
              <a:rPr lang="en-US" dirty="0" smtClean="0"/>
              <a:t>oung </a:t>
            </a:r>
            <a:r>
              <a:rPr lang="en-US" dirty="0"/>
              <a:t>singles/couples </a:t>
            </a:r>
            <a:r>
              <a:rPr lang="en-US" dirty="0" smtClean="0"/>
              <a:t>and </a:t>
            </a:r>
          </a:p>
          <a:p>
            <a:pPr marL="171450" indent="-171450">
              <a:buFont typeface="Arial" panose="020B0604020202020204" pitchFamily="34" charset="0"/>
              <a:buChar char="•"/>
            </a:pPr>
            <a:r>
              <a:rPr lang="en-US" dirty="0"/>
              <a:t>R</a:t>
            </a:r>
            <a:r>
              <a:rPr lang="en-US" dirty="0" smtClean="0"/>
              <a:t>etirees</a:t>
            </a:r>
            <a:endParaRPr lang="en-US" dirty="0" smtClean="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Overview: your key callout for the category should be included here</a:t>
            </a:r>
          </a:p>
        </p:txBody>
      </p:sp>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3366" y="1088402"/>
            <a:ext cx="8391979" cy="3983666"/>
          </a:xfrm>
          <a:prstGeom prst="rect">
            <a:avLst/>
          </a:prstGeom>
        </p:spPr>
      </p:pic>
      <p:sp>
        <p:nvSpPr>
          <p:cNvPr id="5" name="TextBox 4"/>
          <p:cNvSpPr txBox="1"/>
          <p:nvPr/>
        </p:nvSpPr>
        <p:spPr>
          <a:xfrm>
            <a:off x="2517283" y="5153831"/>
            <a:ext cx="7358062" cy="477863"/>
          </a:xfrm>
          <a:prstGeom prst="rect">
            <a:avLst/>
          </a:prstGeom>
          <a:noFill/>
        </p:spPr>
        <p:txBody>
          <a:bodyPr wrap="square" lIns="0" tIns="0" rIns="0" bIns="0" rtlCol="0" anchor="t">
            <a:noAutofit/>
          </a:bodyPr>
          <a:lstStyle/>
          <a:p>
            <a:pPr algn="ctr"/>
            <a:r>
              <a:rPr lang="en-US" dirty="0" smtClean="0">
                <a:latin typeface="Roboto Light" panose="02000000000000000000" pitchFamily="2" charset="0"/>
                <a:ea typeface="Roboto Light" panose="02000000000000000000" pitchFamily="2" charset="0"/>
              </a:rPr>
              <a:t>There was a dip in sales on December 25</a:t>
            </a:r>
            <a:r>
              <a:rPr lang="en-US" baseline="30000" dirty="0" smtClean="0">
                <a:latin typeface="Roboto Light" panose="02000000000000000000" pitchFamily="2" charset="0"/>
                <a:ea typeface="Roboto Light" panose="02000000000000000000" pitchFamily="2" charset="0"/>
              </a:rPr>
              <a:t>th</a:t>
            </a:r>
            <a:r>
              <a:rPr lang="en-US" dirty="0" smtClean="0">
                <a:latin typeface="Roboto Light" panose="02000000000000000000" pitchFamily="2" charset="0"/>
                <a:ea typeface="Roboto Light" panose="02000000000000000000" pitchFamily="2" charset="0"/>
              </a:rPr>
              <a:t>, Because of the Christmas Holiday.</a:t>
            </a:r>
          </a:p>
        </p:txBody>
      </p:sp>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This slide will be commentary on affluence and its effect on consumer buying for the category of chips</a:t>
            </a:r>
          </a:p>
        </p:txBody>
      </p:sp>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sp>
        <p:nvSpPr>
          <p:cNvPr id="3" name="TextBox 2"/>
          <p:cNvSpPr txBox="1"/>
          <p:nvPr/>
        </p:nvSpPr>
        <p:spPr>
          <a:xfrm>
            <a:off x="1196975" y="5686425"/>
            <a:ext cx="9718675" cy="785636"/>
          </a:xfrm>
          <a:prstGeom prst="rect">
            <a:avLst/>
          </a:prstGeom>
          <a:noFill/>
        </p:spPr>
        <p:txBody>
          <a:bodyPr wrap="square" lIns="0" tIns="0" rIns="0" bIns="0" rtlCol="0" anchor="t">
            <a:noAutofit/>
          </a:bodyPr>
          <a:lstStyle/>
          <a:p>
            <a:pPr algn="ctr"/>
            <a:r>
              <a:rPr lang="en-US" sz="1600" dirty="0" smtClean="0"/>
              <a:t> Young Singles/Couples </a:t>
            </a:r>
            <a:r>
              <a:rPr lang="en-US" sz="1600" dirty="0"/>
              <a:t>and retirees </a:t>
            </a:r>
            <a:r>
              <a:rPr lang="en-US" sz="1600" dirty="0" smtClean="0"/>
              <a:t>are more in terms of customers </a:t>
            </a:r>
            <a:r>
              <a:rPr lang="en-US" sz="1600" dirty="0"/>
              <a:t>than other buyers. Mainstream, </a:t>
            </a:r>
            <a:r>
              <a:rPr lang="en-US" sz="1600" dirty="0" smtClean="0"/>
              <a:t>mid-age </a:t>
            </a:r>
            <a:r>
              <a:rPr lang="en-US" sz="1600" dirty="0"/>
              <a:t>and young singles and couples are also more likely to pay more per packet </a:t>
            </a:r>
            <a:r>
              <a:rPr lang="en-US" sz="1600" dirty="0" smtClean="0"/>
              <a:t>of chips.</a:t>
            </a:r>
            <a:endParaRPr lang="en-AU" sz="1600" dirty="0">
              <a:latin typeface="Roboto Light" panose="02000000000000000000" pitchFamily="2" charset="0"/>
              <a:ea typeface="Roboto Light" panose="02000000000000000000" pitchFamily="2" charset="0"/>
            </a:endParaRPr>
          </a:p>
        </p:txBody>
      </p:sp>
      <p:sp>
        <p:nvSpPr>
          <p:cNvPr id="6" name="AutoShape 2" descr="http://127.0.0.1:47297/graphics/plot.png?width=895&amp;height=485&amp;randomizer=-1303651393"/>
          <p:cNvSpPr>
            <a:spLocks noChangeAspect="1" noChangeArrowheads="1"/>
          </p:cNvSpPr>
          <p:nvPr/>
        </p:nvSpPr>
        <p:spPr bwMode="auto">
          <a:xfrm>
            <a:off x="155575" y="-144463"/>
            <a:ext cx="4559300" cy="455931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3"/>
          <a:stretch>
            <a:fillRect/>
          </a:stretch>
        </p:blipFill>
        <p:spPr>
          <a:xfrm>
            <a:off x="1196975" y="1192867"/>
            <a:ext cx="9861550" cy="4493558"/>
          </a:xfrm>
          <a:prstGeom prst="rect">
            <a:avLst/>
          </a:prstGeom>
        </p:spPr>
      </p:pic>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Stretch: Try visualising the proportion of customers by affluence and life stage on this slide </a:t>
            </a:r>
          </a:p>
        </p:txBody>
      </p:sp>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6F60F370-EAE9-40DE-8EF3-35656B5314C6}"/>
              </a:ext>
            </a:extLst>
          </p:cNvPr>
          <p:cNvPicPr>
            <a:picLocks noChangeAspect="1"/>
          </p:cNvPicPr>
          <p:nvPr/>
        </p:nvPicPr>
        <p:blipFill>
          <a:blip r:embed="rId2"/>
          <a:stretch>
            <a:fillRect/>
          </a:stretch>
        </p:blipFill>
        <p:spPr>
          <a:xfrm>
            <a:off x="12294760" y="0"/>
            <a:ext cx="1993565" cy="1639966"/>
          </a:xfrm>
          <a:prstGeom prst="rect">
            <a:avLst/>
          </a:prstGeom>
        </p:spPr>
      </p:pic>
      <p:pic>
        <p:nvPicPr>
          <p:cNvPr id="6" name="Picture 5"/>
          <p:cNvPicPr>
            <a:picLocks noChangeAspect="1"/>
          </p:cNvPicPr>
          <p:nvPr/>
        </p:nvPicPr>
        <p:blipFill>
          <a:blip r:embed="rId3"/>
          <a:stretch>
            <a:fillRect/>
          </a:stretch>
        </p:blipFill>
        <p:spPr>
          <a:xfrm>
            <a:off x="1381605" y="1277771"/>
            <a:ext cx="9591196" cy="4280068"/>
          </a:xfrm>
          <a:prstGeom prst="rect">
            <a:avLst/>
          </a:prstGeom>
        </p:spPr>
      </p:pic>
      <p:sp>
        <p:nvSpPr>
          <p:cNvPr id="11" name="TextBox 10"/>
          <p:cNvSpPr txBox="1"/>
          <p:nvPr/>
        </p:nvSpPr>
        <p:spPr>
          <a:xfrm>
            <a:off x="1921925" y="5710728"/>
            <a:ext cx="9029700" cy="628650"/>
          </a:xfrm>
          <a:prstGeom prst="rect">
            <a:avLst/>
          </a:prstGeom>
          <a:noFill/>
        </p:spPr>
        <p:txBody>
          <a:bodyPr wrap="square" lIns="0" tIns="0" rIns="0" bIns="0" rtlCol="0" anchor="t">
            <a:noAutofit/>
          </a:bodyPr>
          <a:lstStyle/>
          <a:p>
            <a:pPr algn="ctr"/>
            <a:r>
              <a:rPr lang="en-US" sz="1600" dirty="0" err="1" smtClean="0"/>
              <a:t>Lifestage’s</a:t>
            </a:r>
            <a:r>
              <a:rPr lang="en-US" sz="1600" dirty="0" smtClean="0"/>
              <a:t> Purchases is an indication </a:t>
            </a:r>
            <a:r>
              <a:rPr lang="en-US" sz="1600" dirty="0"/>
              <a:t>of impulse buying </a:t>
            </a:r>
            <a:r>
              <a:rPr lang="en-US" sz="1600" dirty="0" err="1"/>
              <a:t>behaviour</a:t>
            </a:r>
            <a:r>
              <a:rPr lang="en-US" sz="1600" dirty="0"/>
              <a:t>. </a:t>
            </a:r>
            <a:r>
              <a:rPr lang="en-US" sz="1600" dirty="0" smtClean="0"/>
              <a:t>Mainstream’s </a:t>
            </a:r>
            <a:r>
              <a:rPr lang="en-US" sz="1600" dirty="0"/>
              <a:t>young singles and couples are 23% more likely to purchase Tyrrells chips compared to the rest of the population</a:t>
            </a:r>
            <a:endParaRPr lang="en-US" sz="1600" dirty="0" smtClean="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a:t>
            </a:r>
          </a:p>
        </p:txBody>
      </p:sp>
      <p:sp>
        <p:nvSpPr>
          <p:cNvPr id="2" name="TextBox 1"/>
          <p:cNvSpPr txBox="1"/>
          <p:nvPr/>
        </p:nvSpPr>
        <p:spPr>
          <a:xfrm>
            <a:off x="1201738" y="3800475"/>
            <a:ext cx="6856412" cy="1838324"/>
          </a:xfrm>
          <a:prstGeom prst="rect">
            <a:avLst/>
          </a:prstGeom>
          <a:noFill/>
        </p:spPr>
        <p:txBody>
          <a:bodyPr wrap="square" lIns="0" tIns="0" rIns="0" bIns="0" rtlCol="0" anchor="t">
            <a:noAutofit/>
          </a:bodyPr>
          <a:lstStyle/>
          <a:p>
            <a:endParaRPr lang="en-AU" sz="1200" dirty="0">
              <a:latin typeface="Roboto Light" panose="02000000000000000000" pitchFamily="2" charset="0"/>
              <a:ea typeface="Roboto Light" panose="02000000000000000000" pitchFamily="2" charset="0"/>
            </a:endParaRPr>
          </a:p>
          <a:p>
            <a:r>
              <a:rPr lang="en-US" sz="2000" b="1" dirty="0"/>
              <a:t>Trial stores </a:t>
            </a:r>
            <a:endParaRPr lang="en-US" sz="2000" b="1" dirty="0" smtClean="0"/>
          </a:p>
          <a:p>
            <a:endParaRPr lang="en-US" sz="2000" b="1" dirty="0" smtClean="0"/>
          </a:p>
          <a:p>
            <a:pPr marL="342900" indent="-342900">
              <a:buFont typeface="Arial" panose="020B0604020202020204" pitchFamily="34" charset="0"/>
              <a:buChar char="•"/>
            </a:pPr>
            <a:r>
              <a:rPr lang="en-US" sz="2000" dirty="0" smtClean="0"/>
              <a:t>77 </a:t>
            </a:r>
          </a:p>
          <a:p>
            <a:pPr marL="342900" indent="-342900">
              <a:buFont typeface="Arial" panose="020B0604020202020204" pitchFamily="34" charset="0"/>
              <a:buChar char="•"/>
            </a:pPr>
            <a:r>
              <a:rPr lang="en-US" sz="2000" dirty="0" smtClean="0"/>
              <a:t>86 </a:t>
            </a:r>
            <a:r>
              <a:rPr lang="en-US" sz="2000" dirty="0"/>
              <a:t>and </a:t>
            </a:r>
            <a:endParaRPr lang="en-US" sz="2000" dirty="0" smtClean="0"/>
          </a:p>
          <a:p>
            <a:pPr marL="342900" indent="-342900">
              <a:buFont typeface="Arial" panose="020B0604020202020204" pitchFamily="34" charset="0"/>
              <a:buChar char="•"/>
            </a:pPr>
            <a:r>
              <a:rPr lang="en-US" sz="2000" dirty="0" smtClean="0"/>
              <a:t>88</a:t>
            </a:r>
            <a:endParaRPr lang="en-US" sz="1200" dirty="0" smtClean="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Explanation of the control store vs other stores</a:t>
            </a:r>
          </a:p>
        </p:txBody>
      </p:sp>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pic>
        <p:nvPicPr>
          <p:cNvPr id="3" name="Picture 2"/>
          <p:cNvPicPr>
            <a:picLocks noChangeAspect="1"/>
          </p:cNvPicPr>
          <p:nvPr/>
        </p:nvPicPr>
        <p:blipFill>
          <a:blip r:embed="rId3"/>
          <a:stretch>
            <a:fillRect/>
          </a:stretch>
        </p:blipFill>
        <p:spPr>
          <a:xfrm>
            <a:off x="1633538" y="877721"/>
            <a:ext cx="8496300" cy="4256188"/>
          </a:xfrm>
          <a:prstGeom prst="rect">
            <a:avLst/>
          </a:prstGeom>
        </p:spPr>
      </p:pic>
      <p:sp>
        <p:nvSpPr>
          <p:cNvPr id="5" name="TextBox 4"/>
          <p:cNvSpPr txBox="1"/>
          <p:nvPr/>
        </p:nvSpPr>
        <p:spPr>
          <a:xfrm>
            <a:off x="1943100" y="5315371"/>
            <a:ext cx="6486526" cy="485775"/>
          </a:xfrm>
          <a:prstGeom prst="rect">
            <a:avLst/>
          </a:prstGeom>
          <a:noFill/>
        </p:spPr>
        <p:txBody>
          <a:bodyPr wrap="square" lIns="0" tIns="0" rIns="0" bIns="0" rtlCol="0" anchor="t">
            <a:noAutofit/>
          </a:bodyPr>
          <a:lstStyle/>
          <a:p>
            <a:pPr algn="ctr"/>
            <a:r>
              <a:rPr lang="en-US" dirty="0" smtClean="0">
                <a:latin typeface="Roboto Light" panose="02000000000000000000" pitchFamily="2" charset="0"/>
                <a:ea typeface="Roboto Light" panose="02000000000000000000" pitchFamily="2" charset="0"/>
              </a:rPr>
              <a:t>This shows the performance of Sales between Control, trial stores and other stores</a:t>
            </a:r>
            <a:endParaRPr lang="en-US" dirty="0" smtClean="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8007</TotalTime>
  <Words>551</Words>
  <Application>Microsoft Office PowerPoint</Application>
  <PresentationFormat>Widescreen</PresentationFormat>
  <Paragraphs>55</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Roboto Light</vt:lpstr>
      <vt:lpstr>Roboto</vt:lpstr>
      <vt:lpstr>Roboto Medium</vt:lpstr>
      <vt:lpstr>Calibri</vt:lpstr>
      <vt:lpstr>Arial</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02</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PRAISE</cp:lastModifiedBy>
  <cp:revision>477</cp:revision>
  <dcterms:created xsi:type="dcterms:W3CDTF">2018-02-07T23:23:24Z</dcterms:created>
  <dcterms:modified xsi:type="dcterms:W3CDTF">2023-06-27T22:58:06Z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