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64" r:id="rId6"/>
    <p:sldId id="266" r:id="rId7"/>
    <p:sldId id="268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k chik" initials="wc" lastIdx="1" clrIdx="0">
    <p:extLst>
      <p:ext uri="{19B8F6BF-5375-455C-9EA6-DF929625EA0E}">
        <p15:presenceInfo xmlns:p15="http://schemas.microsoft.com/office/powerpoint/2012/main" userId="052f1e46256584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37" d="100"/>
          <a:sy n="37" d="100"/>
        </p:scale>
        <p:origin x="42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471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6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60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91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66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943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11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9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54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46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65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4DC2-89ED-4039-814B-AC1CE69F7B9F}" type="datetimeFigureOut">
              <a:rPr lang="en-SG" smtClean="0"/>
              <a:t>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5168-3D41-48B5-9A8C-D2A4DC09DE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3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630160"/>
            <a:ext cx="9244885" cy="3199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5558AF"/>
                </a:soli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defRPr>
            </a:lvl1pPr>
          </a:lstStyle>
          <a:p>
            <a:pPr lvl="0">
              <a:defRPr/>
            </a:pP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Day 1: Switch-board your own cognitive application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8236" y="5176209"/>
            <a:ext cx="5847549" cy="10618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24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Chik Wai </a:t>
            </a:r>
            <a:r>
              <a:rPr lang="EN-US" sz="2400" kern="0" dirty="0" err="1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Khong</a:t>
            </a:r>
            <a:endParaRPr lang="EN-US" sz="2400" kern="0" dirty="0">
              <a:solidFill>
                <a:srgbClr val="FFFFFF">
                  <a:lumMod val="1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800"/>
              </a:spcAft>
              <a:defRPr/>
            </a:pPr>
            <a:r>
              <a:rPr lang="en-US" sz="2400" kern="0" dirty="0" err="1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iFin</a:t>
            </a:r>
            <a:r>
              <a:rPr lang="en-US" sz="24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Technology </a:t>
            </a:r>
            <a:r>
              <a:rPr lang="en-US" sz="2400" kern="0" dirty="0" err="1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Pte</a:t>
            </a:r>
            <a:r>
              <a:rPr lang="en-US" sz="24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Ltd</a:t>
            </a:r>
            <a:endParaRPr lang="EN-US" sz="2400" kern="0" dirty="0">
              <a:solidFill>
                <a:srgbClr val="FFFFFF">
                  <a:lumMod val="1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9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270" y="-18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5558AF"/>
                </a:soli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chemeClr val="accent6">
                    <a:lumMod val="75000"/>
                  </a:schemeClr>
                </a:solidFill>
              </a:rPr>
              <a:t>Use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54" y="4327905"/>
            <a:ext cx="7745663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4000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r>
              <a:rPr lang="EN-US" sz="40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Customers often classified incidents as urgent.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3994" y="1364063"/>
            <a:ext cx="8759955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40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Provider has a SLA to respond to various incident severity levels. </a:t>
            </a:r>
          </a:p>
        </p:txBody>
      </p:sp>
      <p:pic>
        <p:nvPicPr>
          <p:cNvPr id="7" name="Picture 6" descr="Download Small PNG Medium PNG Large PNG SVG Edit Clip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45" y="1195734"/>
            <a:ext cx="1160141" cy="1918101"/>
          </a:xfrm>
          <a:prstGeom prst="rect">
            <a:avLst/>
          </a:prstGeom>
        </p:spPr>
      </p:pic>
      <p:pic>
        <p:nvPicPr>
          <p:cNvPr id="8" name="Picture 7" descr="Wikiproyecto:Wikipedia/Política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17" y="3950764"/>
            <a:ext cx="2446553" cy="24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270" y="-18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5558AF"/>
                </a:soli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094" y="3477900"/>
            <a:ext cx="77456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40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SMS to relevant response team.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094" y="1364063"/>
            <a:ext cx="11024856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sz="40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sentiment analysis to classify the severity level</a:t>
            </a:r>
          </a:p>
        </p:txBody>
      </p:sp>
      <p:pic>
        <p:nvPicPr>
          <p:cNvPr id="2" name="Picture 1" descr="&lt;strong&gt;Ninja&lt;/strong&gt; graphi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83" y="2233789"/>
            <a:ext cx="3827139" cy="42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9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270" y="-18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5558AF"/>
                </a:soli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chemeClr val="accent6">
                    <a:lumMod val="75000"/>
                  </a:schemeClr>
                </a:solidFill>
              </a:rPr>
              <a:t>Components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94" y="1364063"/>
            <a:ext cx="11024856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2"/>
            <a:r>
              <a:rPr lang="en-US" sz="4000" dirty="0"/>
              <a:t>Data source – </a:t>
            </a:r>
            <a:r>
              <a:rPr lang="en-US" sz="4000" dirty="0">
                <a:solidFill>
                  <a:srgbClr val="0070C0"/>
                </a:solidFill>
              </a:rPr>
              <a:t>URL</a:t>
            </a:r>
            <a:endParaRPr lang="en-US" sz="4000" dirty="0"/>
          </a:p>
          <a:p>
            <a:pPr lvl="2"/>
            <a:r>
              <a:rPr lang="en-US" sz="4000" dirty="0"/>
              <a:t>Cognitive component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Sentiment Analysis </a:t>
            </a:r>
          </a:p>
          <a:p>
            <a:pPr lvl="2"/>
            <a:r>
              <a:rPr lang="en-US" sz="4000" dirty="0"/>
              <a:t>Output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Twilio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4000" dirty="0"/>
              <a:t>Storage – </a:t>
            </a:r>
            <a:r>
              <a:rPr lang="en-US" sz="4000" dirty="0" err="1">
                <a:solidFill>
                  <a:srgbClr val="0070C0"/>
                </a:solidFill>
              </a:rPr>
              <a:t>Cloudant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3" name="Picture 2" descr="puzzle_4_piece_iStock_000015605519XSmall — The People Equ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88" y="3028310"/>
            <a:ext cx="5253523" cy="343688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0025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270" y="-18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5558AF"/>
                </a:soli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How?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449" y="1224687"/>
            <a:ext cx="5907710" cy="48628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Provided text only description box.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 to the </a:t>
            </a:r>
            <a:r>
              <a:rPr lang="EN-US" sz="4000" kern="0" dirty="0" err="1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bluemix</a:t>
            </a:r>
            <a:r>
              <a:rPr lang="EN-US" sz="40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http endpoint upon submission.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4000" kern="0" dirty="0">
                <a:solidFill>
                  <a:srgbClr val="FFFFFF">
                    <a:lumMod val="1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sentiment analysis.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13988" y="1481400"/>
            <a:ext cx="5464260" cy="3974264"/>
            <a:chOff x="6038216" y="1465574"/>
            <a:chExt cx="5535464" cy="4365961"/>
          </a:xfrm>
        </p:grpSpPr>
        <p:grpSp>
          <p:nvGrpSpPr>
            <p:cNvPr id="9" name="Group 8"/>
            <p:cNvGrpSpPr/>
            <p:nvPr/>
          </p:nvGrpSpPr>
          <p:grpSpPr>
            <a:xfrm>
              <a:off x="7514780" y="4966733"/>
              <a:ext cx="2582335" cy="864802"/>
              <a:chOff x="7675439" y="4966733"/>
              <a:chExt cx="2582335" cy="864802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7675439" y="5679135"/>
                <a:ext cx="2582335" cy="152400"/>
              </a:xfrm>
              <a:custGeom>
                <a:avLst/>
                <a:gdLst>
                  <a:gd name="T0" fmla="*/ 1937 w 2018"/>
                  <a:gd name="T1" fmla="*/ 0 h 1347"/>
                  <a:gd name="T2" fmla="*/ 81 w 2018"/>
                  <a:gd name="T3" fmla="*/ 0 h 1347"/>
                  <a:gd name="T4" fmla="*/ 0 w 2018"/>
                  <a:gd name="T5" fmla="*/ 81 h 1347"/>
                  <a:gd name="T6" fmla="*/ 0 w 2018"/>
                  <a:gd name="T7" fmla="*/ 1265 h 1347"/>
                  <a:gd name="T8" fmla="*/ 81 w 2018"/>
                  <a:gd name="T9" fmla="*/ 1347 h 1347"/>
                  <a:gd name="T10" fmla="*/ 1937 w 2018"/>
                  <a:gd name="T11" fmla="*/ 1347 h 1347"/>
                  <a:gd name="T12" fmla="*/ 2018 w 2018"/>
                  <a:gd name="T13" fmla="*/ 1265 h 1347"/>
                  <a:gd name="T14" fmla="*/ 2018 w 2018"/>
                  <a:gd name="T15" fmla="*/ 81 h 1347"/>
                  <a:gd name="T16" fmla="*/ 1937 w 2018"/>
                  <a:gd name="T17" fmla="*/ 0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8" h="1347">
                    <a:moveTo>
                      <a:pt x="1937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36" y="0"/>
                      <a:pt x="0" y="36"/>
                      <a:pt x="0" y="81"/>
                    </a:cubicBezTo>
                    <a:cubicBezTo>
                      <a:pt x="0" y="1265"/>
                      <a:pt x="0" y="1265"/>
                      <a:pt x="0" y="1265"/>
                    </a:cubicBezTo>
                    <a:cubicBezTo>
                      <a:pt x="0" y="1310"/>
                      <a:pt x="36" y="1347"/>
                      <a:pt x="81" y="1347"/>
                    </a:cubicBezTo>
                    <a:cubicBezTo>
                      <a:pt x="1937" y="1347"/>
                      <a:pt x="1937" y="1347"/>
                      <a:pt x="1937" y="1347"/>
                    </a:cubicBezTo>
                    <a:cubicBezTo>
                      <a:pt x="1982" y="1347"/>
                      <a:pt x="2018" y="1310"/>
                      <a:pt x="2018" y="1265"/>
                    </a:cubicBezTo>
                    <a:cubicBezTo>
                      <a:pt x="2018" y="81"/>
                      <a:pt x="2018" y="81"/>
                      <a:pt x="2018" y="81"/>
                    </a:cubicBezTo>
                    <a:cubicBezTo>
                      <a:pt x="2018" y="36"/>
                      <a:pt x="1982" y="0"/>
                      <a:pt x="19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A7A9AC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422320" y="5213082"/>
                <a:ext cx="1088572" cy="46605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A7A9A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6233A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747281" y="4966733"/>
                <a:ext cx="438651" cy="43865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A7A9A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16233A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38216" y="1465574"/>
              <a:ext cx="5535464" cy="3747508"/>
            </a:xfrm>
            <a:prstGeom prst="roundRect">
              <a:avLst>
                <a:gd name="adj" fmla="val 1758"/>
              </a:avLst>
            </a:prstGeom>
            <a:solidFill>
              <a:srgbClr val="FFFFFF"/>
            </a:solidFill>
            <a:ln w="12700" cap="flat">
              <a:solidFill>
                <a:srgbClr val="A7A9AC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49" y="1624871"/>
            <a:ext cx="5223451" cy="31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6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270" y="-18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5558AF"/>
                </a:soli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Node RED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567543"/>
            <a:ext cx="11251474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9270" y="-18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5558AF"/>
                </a:soli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chemeClr val="accent6">
                    <a:lumMod val="75000"/>
                  </a:schemeClr>
                </a:solidFill>
              </a:rPr>
              <a:t>SMS received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69" y="1410787"/>
            <a:ext cx="2623564" cy="5122195"/>
          </a:xfrm>
          <a:prstGeom prst="rect">
            <a:avLst/>
          </a:prstGeom>
        </p:spPr>
      </p:pic>
      <p:sp>
        <p:nvSpPr>
          <p:cNvPr id="10" name="Flowchart: Manual Operation 9"/>
          <p:cNvSpPr/>
          <p:nvPr/>
        </p:nvSpPr>
        <p:spPr>
          <a:xfrm rot="5400000">
            <a:off x="3427306" y="2230657"/>
            <a:ext cx="4383753" cy="2024703"/>
          </a:xfrm>
          <a:prstGeom prst="flowChartManualOperat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">
                <a:schemeClr val="accent6">
                  <a:lumMod val="60000"/>
                  <a:lumOff val="40000"/>
                </a:schemeClr>
              </a:gs>
              <a:gs pos="40000">
                <a:schemeClr val="accent6">
                  <a:lumMod val="40000"/>
                  <a:lumOff val="60000"/>
                </a:schemeClr>
              </a:gs>
              <a:gs pos="100000">
                <a:schemeClr val="accent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44" y="1051132"/>
            <a:ext cx="3625732" cy="44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5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42329" y="2505923"/>
            <a:ext cx="40092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5558AF"/>
                </a:soli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>
                <a:solidFill>
                  <a:schemeClr val="accent6">
                    <a:lumMod val="75000"/>
                  </a:schemeClr>
                </a:solidFill>
              </a:rPr>
              <a:t>Thank you!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410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wk chik</dc:creator>
  <cp:lastModifiedBy>wk chik</cp:lastModifiedBy>
  <cp:revision>17</cp:revision>
  <dcterms:created xsi:type="dcterms:W3CDTF">2017-03-08T02:19:40Z</dcterms:created>
  <dcterms:modified xsi:type="dcterms:W3CDTF">2017-04-04T18:03:26Z</dcterms:modified>
</cp:coreProperties>
</file>