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5" r:id="rId3"/>
    <p:sldId id="260" r:id="rId4"/>
    <p:sldId id="261" r:id="rId5"/>
    <p:sldId id="263" r:id="rId6"/>
    <p:sldId id="265" r:id="rId7"/>
    <p:sldId id="264" r:id="rId8"/>
    <p:sldId id="270" r:id="rId9"/>
    <p:sldId id="276" r:id="rId10"/>
    <p:sldId id="258" r:id="rId11"/>
    <p:sldId id="281" r:id="rId12"/>
    <p:sldId id="282" r:id="rId13"/>
    <p:sldId id="283" r:id="rId14"/>
    <p:sldId id="284" r:id="rId15"/>
    <p:sldId id="286" r:id="rId16"/>
  </p:sldIdLst>
  <p:sldSz cx="97536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44" y="-78"/>
      </p:cViewPr>
      <p:guideLst>
        <p:guide orient="horz" pos="1728"/>
        <p:guide pos="30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C84A55-02D9-47F9-AC4A-24823A8F92F3}" type="datetimeFigureOut">
              <a:rPr lang="en-US" smtClean="0"/>
              <a:t>11/11/2021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5B7C6E-D57B-4C48-BB8D-B1CDAC0BFD72}" type="slidenum">
              <a:rPr lang="en-US" smtClean="0"/>
              <a:t>‹#›</a:t>
            </a:fld>
            <a:endParaRPr lang="en-US"/>
          </a:p>
        </p:txBody>
      </p:sp>
    </p:spTree>
    <p:extLst>
      <p:ext uri="{BB962C8B-B14F-4D97-AF65-F5344CB8AC3E}">
        <p14:creationId xmlns:p14="http://schemas.microsoft.com/office/powerpoint/2010/main" val="1142099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B7C6E-D57B-4C48-BB8D-B1CDAC0BFD72}" type="slidenum">
              <a:rPr lang="en-US" smtClean="0"/>
              <a:t>3</a:t>
            </a:fld>
            <a:endParaRPr lang="en-US"/>
          </a:p>
        </p:txBody>
      </p:sp>
    </p:spTree>
    <p:extLst>
      <p:ext uri="{BB962C8B-B14F-4D97-AF65-F5344CB8AC3E}">
        <p14:creationId xmlns:p14="http://schemas.microsoft.com/office/powerpoint/2010/main" val="13869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Darth-shah.or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TextBox 8"/>
          <p:cNvSpPr txBox="1"/>
          <p:nvPr/>
        </p:nvSpPr>
        <p:spPr>
          <a:xfrm>
            <a:off x="2570149" y="1255005"/>
            <a:ext cx="5641737" cy="46166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AUTOMATED SAMRT WHEELCHAIR</a:t>
            </a:r>
            <a:endParaRPr lang="en-US" sz="24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10" name="TextBox 9"/>
          <p:cNvSpPr txBox="1"/>
          <p:nvPr/>
        </p:nvSpPr>
        <p:spPr>
          <a:xfrm>
            <a:off x="1916914" y="754093"/>
            <a:ext cx="2869696" cy="46166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ANDROID BASED</a:t>
            </a:r>
            <a:endParaRPr lang="en-US" sz="24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2" name="TextBox 1"/>
          <p:cNvSpPr txBox="1"/>
          <p:nvPr/>
        </p:nvSpPr>
        <p:spPr>
          <a:xfrm>
            <a:off x="1923457" y="226714"/>
            <a:ext cx="3158237" cy="369332"/>
          </a:xfrm>
          <a:prstGeom prst="rect">
            <a:avLst/>
          </a:prstGeom>
          <a:noFill/>
        </p:spPr>
        <p:txBody>
          <a:bodyPr wrap="none" rtlCol="0">
            <a:spAutoFit/>
          </a:bodyPr>
          <a:lstStyle/>
          <a:p>
            <a:pPr algn="ctr"/>
            <a:r>
              <a:rPr lang="en-US" dirty="0" smtClean="0"/>
              <a:t>                 Technical Seminar On:</a:t>
            </a:r>
          </a:p>
        </p:txBody>
      </p:sp>
      <p:sp>
        <p:nvSpPr>
          <p:cNvPr id="3" name="TextBox 2"/>
          <p:cNvSpPr txBox="1"/>
          <p:nvPr/>
        </p:nvSpPr>
        <p:spPr>
          <a:xfrm>
            <a:off x="3424124" y="1879104"/>
            <a:ext cx="1657570" cy="646331"/>
          </a:xfrm>
          <a:prstGeom prst="rect">
            <a:avLst/>
          </a:prstGeom>
          <a:noFill/>
        </p:spPr>
        <p:txBody>
          <a:bodyPr wrap="none" rtlCol="0">
            <a:spAutoFit/>
          </a:bodyPr>
          <a:lstStyle/>
          <a:p>
            <a:r>
              <a:rPr lang="en-US" dirty="0" smtClean="0"/>
              <a:t>Presented by:</a:t>
            </a:r>
          </a:p>
          <a:p>
            <a:r>
              <a:rPr lang="en-US" u="sng" dirty="0" err="1" smtClean="0"/>
              <a:t>Chikyala</a:t>
            </a:r>
            <a:r>
              <a:rPr lang="en-US" u="sng" dirty="0" smtClean="0"/>
              <a:t> </a:t>
            </a:r>
            <a:r>
              <a:rPr lang="en-US" u="sng" dirty="0" err="1" smtClean="0"/>
              <a:t>Sahithi</a:t>
            </a:r>
            <a:endParaRPr lang="en-US" u="sng" dirty="0"/>
          </a:p>
        </p:txBody>
      </p:sp>
      <p:sp>
        <p:nvSpPr>
          <p:cNvPr id="4" name="TextBox 3"/>
          <p:cNvSpPr txBox="1"/>
          <p:nvPr/>
        </p:nvSpPr>
        <p:spPr>
          <a:xfrm>
            <a:off x="2939334" y="2578984"/>
            <a:ext cx="2772875" cy="369332"/>
          </a:xfrm>
          <a:prstGeom prst="rect">
            <a:avLst/>
          </a:prstGeom>
          <a:noFill/>
        </p:spPr>
        <p:txBody>
          <a:bodyPr wrap="none" rtlCol="0">
            <a:spAutoFit/>
          </a:bodyPr>
          <a:lstStyle/>
          <a:p>
            <a:r>
              <a:rPr lang="en-US" dirty="0" smtClean="0"/>
              <a:t>Hall ticket no: 186B1A0530 </a:t>
            </a:r>
            <a:endParaRPr lang="en-US" dirty="0"/>
          </a:p>
        </p:txBody>
      </p:sp>
      <p:sp>
        <p:nvSpPr>
          <p:cNvPr id="5" name="TextBox 4"/>
          <p:cNvSpPr txBox="1"/>
          <p:nvPr/>
        </p:nvSpPr>
        <p:spPr>
          <a:xfrm>
            <a:off x="1768873" y="3967336"/>
            <a:ext cx="5364867" cy="1200329"/>
          </a:xfrm>
          <a:prstGeom prst="rect">
            <a:avLst/>
          </a:prstGeom>
          <a:noFill/>
        </p:spPr>
        <p:txBody>
          <a:bodyPr wrap="none" rtlCol="0">
            <a:spAutoFit/>
          </a:bodyPr>
          <a:lstStyle/>
          <a:p>
            <a:r>
              <a:rPr lang="en-US" dirty="0" smtClean="0"/>
              <a:t>  Department of computer science and engineering</a:t>
            </a:r>
          </a:p>
          <a:p>
            <a:r>
              <a:rPr lang="en-US" dirty="0" err="1" smtClean="0"/>
              <a:t>Kakatiya</a:t>
            </a:r>
            <a:r>
              <a:rPr lang="en-US" dirty="0" smtClean="0"/>
              <a:t> institute of technology and science for women</a:t>
            </a:r>
          </a:p>
          <a:p>
            <a:r>
              <a:rPr lang="en-US" dirty="0"/>
              <a:t> </a:t>
            </a:r>
            <a:r>
              <a:rPr lang="en-US" dirty="0" smtClean="0"/>
              <a:t>                                </a:t>
            </a:r>
            <a:r>
              <a:rPr lang="en-US" dirty="0" err="1" smtClean="0"/>
              <a:t>Nizamabad</a:t>
            </a:r>
            <a:endParaRPr lang="en-US" dirty="0" smtClean="0"/>
          </a:p>
          <a:p>
            <a:r>
              <a:rPr lang="en-US" dirty="0"/>
              <a:t> </a:t>
            </a:r>
            <a:r>
              <a:rPr lang="en-US" dirty="0" smtClean="0"/>
              <a:t>                                  2018-22</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6680" y="2948316"/>
            <a:ext cx="1728192" cy="101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1" name="Rectangle 10"/>
          <p:cNvSpPr/>
          <p:nvPr/>
        </p:nvSpPr>
        <p:spPr>
          <a:xfrm>
            <a:off x="728616" y="1375048"/>
            <a:ext cx="4953008" cy="461665"/>
          </a:xfrm>
          <a:prstGeom prst="rect">
            <a:avLst/>
          </a:prstGeom>
        </p:spPr>
        <p:txBody>
          <a:bodyPr wrap="square">
            <a:spAutoFit/>
          </a:bodyPr>
          <a:lstStyle/>
          <a:p>
            <a:pPr lvl="0" algn="just">
              <a:buFont typeface="Wingdings" pitchFamily="2" charset="2"/>
              <a:buChar char="§"/>
            </a:pPr>
            <a:r>
              <a:rPr lang="en-US" sz="1200" dirty="0" smtClean="0">
                <a:solidFill>
                  <a:prstClr val="black"/>
                </a:solidFill>
              </a:rPr>
              <a:t>  wheel chair stability is an issue in </a:t>
            </a:r>
            <a:r>
              <a:rPr lang="en-US" sz="1200" dirty="0" err="1" smtClean="0">
                <a:solidFill>
                  <a:prstClr val="black"/>
                </a:solidFill>
              </a:rPr>
              <a:t>motorised</a:t>
            </a:r>
            <a:r>
              <a:rPr lang="en-US" sz="1200" dirty="0" smtClean="0">
                <a:solidFill>
                  <a:prstClr val="black"/>
                </a:solidFill>
              </a:rPr>
              <a:t> wheelchairs . this issue creates a problem in handling?</a:t>
            </a:r>
            <a:endParaRPr lang="en-US" sz="1200" dirty="0">
              <a:solidFill>
                <a:prstClr val="black"/>
              </a:solidFill>
            </a:endParaRPr>
          </a:p>
        </p:txBody>
      </p:sp>
      <p:sp>
        <p:nvSpPr>
          <p:cNvPr id="13" name="Rectangle 12"/>
          <p:cNvSpPr/>
          <p:nvPr/>
        </p:nvSpPr>
        <p:spPr>
          <a:xfrm>
            <a:off x="720497" y="2184149"/>
            <a:ext cx="4678369" cy="276999"/>
          </a:xfrm>
          <a:prstGeom prst="rect">
            <a:avLst/>
          </a:prstGeom>
        </p:spPr>
        <p:txBody>
          <a:bodyPr wrap="square">
            <a:spAutoFit/>
          </a:bodyPr>
          <a:lstStyle/>
          <a:p>
            <a:pPr lvl="0" algn="just">
              <a:buFont typeface="Wingdings" pitchFamily="2" charset="2"/>
              <a:buChar char="§"/>
            </a:pPr>
            <a:r>
              <a:rPr lang="en-US" sz="1200" dirty="0" smtClean="0"/>
              <a:t>  cost effective wheelchair is an issue?</a:t>
            </a:r>
            <a:endParaRPr lang="en-US" sz="1200" dirty="0"/>
          </a:p>
        </p:txBody>
      </p:sp>
      <p:sp>
        <p:nvSpPr>
          <p:cNvPr id="15" name="TextBox 14"/>
          <p:cNvSpPr txBox="1"/>
          <p:nvPr/>
        </p:nvSpPr>
        <p:spPr>
          <a:xfrm>
            <a:off x="711440" y="713288"/>
            <a:ext cx="1697901" cy="369332"/>
          </a:xfrm>
          <a:prstGeom prst="rect">
            <a:avLst/>
          </a:prstGeom>
          <a:noFill/>
        </p:spPr>
        <p:txBody>
          <a:bodyPr wrap="none" rtlCol="0">
            <a:spAutoFit/>
          </a:bodyPr>
          <a:lstStyle/>
          <a:p>
            <a:r>
              <a:rPr lang="en-US" b="1" dirty="0" smtClean="0">
                <a:solidFill>
                  <a:srgbClr val="FF0000"/>
                </a:solidFill>
                <a:latin typeface="Arial" pitchFamily="34" charset="0"/>
                <a:cs typeface="Arial" pitchFamily="34" charset="0"/>
              </a:rPr>
              <a:t>PROBLEMS ?</a:t>
            </a:r>
            <a:endParaRPr lang="en-US" b="1" dirty="0">
              <a:solidFill>
                <a:srgbClr val="FF0000"/>
              </a:solidFill>
              <a:latin typeface="Arial" pitchFamily="34" charset="0"/>
              <a:cs typeface="Arial" pitchFamily="34" charset="0"/>
            </a:endParaRPr>
          </a:p>
        </p:txBody>
      </p:sp>
      <p:sp>
        <p:nvSpPr>
          <p:cNvPr id="2" name="TextBox 1"/>
          <p:cNvSpPr txBox="1"/>
          <p:nvPr/>
        </p:nvSpPr>
        <p:spPr>
          <a:xfrm>
            <a:off x="556320" y="2671192"/>
            <a:ext cx="8496944" cy="1692771"/>
          </a:xfrm>
          <a:prstGeom prst="rect">
            <a:avLst/>
          </a:prstGeom>
          <a:noFill/>
        </p:spPr>
        <p:txBody>
          <a:bodyPr wrap="square" rtlCol="0">
            <a:spAutoFit/>
          </a:bodyPr>
          <a:lstStyle/>
          <a:p>
            <a:r>
              <a:rPr lang="en-US" sz="2000" b="1" dirty="0" smtClean="0">
                <a:solidFill>
                  <a:srgbClr val="FF0000"/>
                </a:solidFill>
                <a:latin typeface="Arial" pitchFamily="34" charset="0"/>
                <a:cs typeface="Arial" pitchFamily="34" charset="0"/>
              </a:rPr>
              <a:t>SOLUTIONS</a:t>
            </a:r>
          </a:p>
          <a:p>
            <a:endParaRPr lang="en-US" dirty="0" smtClean="0"/>
          </a:p>
          <a:p>
            <a:r>
              <a:rPr lang="en-US" dirty="0" smtClean="0"/>
              <a:t>.</a:t>
            </a:r>
            <a:r>
              <a:rPr lang="en-US" sz="1200" dirty="0" smtClean="0"/>
              <a:t>The vertical caster  stem   of the freewheels in the rear end reduce the stability related issues of the wheelchair.</a:t>
            </a:r>
          </a:p>
          <a:p>
            <a:endParaRPr lang="en-US" sz="1200" dirty="0" smtClean="0"/>
          </a:p>
          <a:p>
            <a:r>
              <a:rPr lang="en-US" sz="1200" dirty="0" smtClean="0"/>
              <a:t>. Reduced cost of the wheelchair as only </a:t>
            </a:r>
            <a:r>
              <a:rPr lang="en-US" sz="1200" dirty="0"/>
              <a:t>B</a:t>
            </a:r>
            <a:r>
              <a:rPr lang="en-US" sz="1200" dirty="0" smtClean="0"/>
              <a:t>luetooth is used for communicating between the devices rather than a virtual </a:t>
            </a:r>
            <a:r>
              <a:rPr lang="en-US" sz="1200" dirty="0" err="1" smtClean="0"/>
              <a:t>ciruit</a:t>
            </a:r>
            <a:r>
              <a:rPr lang="en-US" sz="1200" dirty="0" smtClean="0"/>
              <a:t>. thus the cost</a:t>
            </a:r>
          </a:p>
          <a:p>
            <a:r>
              <a:rPr lang="en-US" sz="1200" dirty="0" smtClean="0"/>
              <a:t>of additional electrical </a:t>
            </a:r>
            <a:r>
              <a:rPr lang="en-US" sz="1200" dirty="0" err="1" smtClean="0"/>
              <a:t>circuitory</a:t>
            </a:r>
            <a:r>
              <a:rPr lang="en-US" sz="1200" dirty="0" smtClean="0"/>
              <a:t> and mechanical gear assembly is reduced.</a:t>
            </a:r>
            <a:endParaRPr lang="en-US" sz="1200"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556320" y="390698"/>
            <a:ext cx="952440" cy="153785"/>
          </a:xfrm>
          <a:prstGeom prst="rect">
            <a:avLst/>
          </a:prstGeom>
          <a:blipFill>
            <a:blip r:embed="rId2"/>
            <a:tile tx="0" ty="0" sx="100000" sy="100000" flip="none" algn="tl"/>
          </a:blipFill>
        </p:spPr>
        <p:txBody>
          <a:bodyPr wrap="none" lIns="0" tIns="0" rIns="0" bIns="0">
            <a:noAutofit/>
          </a:bodyPr>
          <a:lstStyle/>
          <a:p>
            <a:pPr indent="0"/>
            <a:r>
              <a:rPr lang="en-US" b="1" dirty="0" smtClean="0">
                <a:solidFill>
                  <a:srgbClr val="FF0000"/>
                </a:solidFill>
                <a:latin typeface="Arial" pitchFamily="34" charset="0"/>
                <a:cs typeface="Arial" pitchFamily="34" charset="0"/>
              </a:rPr>
              <a:t>A</a:t>
            </a:r>
            <a:r>
              <a:rPr lang="en-US" b="1" dirty="0" smtClean="0">
                <a:solidFill>
                  <a:srgbClr val="FF0000"/>
                </a:solidFill>
                <a:latin typeface="Arial" pitchFamily="34" charset="0"/>
                <a:cs typeface="Arial" pitchFamily="34" charset="0"/>
              </a:rPr>
              <a:t>DVANTAGES</a:t>
            </a:r>
            <a:endParaRPr lang="en-US" b="1" dirty="0">
              <a:solidFill>
                <a:srgbClr val="FF0000"/>
              </a:solidFill>
              <a:latin typeface="Arial" pitchFamily="34" charset="0"/>
              <a:cs typeface="Arial" pitchFamily="34" charset="0"/>
            </a:endParaRPr>
          </a:p>
        </p:txBody>
      </p:sp>
      <p:sp>
        <p:nvSpPr>
          <p:cNvPr id="4" name="Rectangle 3"/>
          <p:cNvSpPr/>
          <p:nvPr/>
        </p:nvSpPr>
        <p:spPr>
          <a:xfrm>
            <a:off x="617676" y="1044237"/>
            <a:ext cx="3611051" cy="336666"/>
          </a:xfrm>
          <a:prstGeom prst="rect">
            <a:avLst/>
          </a:prstGeom>
          <a:blipFill>
            <a:blip r:embed="rId2"/>
            <a:tile tx="0" ty="0" sx="100000" sy="100000" flip="none" algn="tl"/>
          </a:blipFill>
        </p:spPr>
        <p:txBody>
          <a:bodyPr lIns="0" tIns="0" rIns="0" bIns="0">
            <a:noAutofit/>
          </a:bodyPr>
          <a:lstStyle/>
          <a:p>
            <a:pPr indent="0">
              <a:spcAft>
                <a:spcPts val="420"/>
              </a:spcAft>
              <a:buFont typeface="Wingdings" pitchFamily="2" charset="2"/>
              <a:buChar char="§"/>
            </a:pPr>
            <a:r>
              <a:rPr lang="en-US" sz="1000" dirty="0" smtClean="0"/>
              <a:t> </a:t>
            </a:r>
            <a:r>
              <a:rPr lang="en-US" sz="1200" dirty="0"/>
              <a:t>L</a:t>
            </a:r>
            <a:r>
              <a:rPr lang="en-US" sz="1200" dirty="0" smtClean="0"/>
              <a:t>ess expensive then the conventional automatic wheel chairs.</a:t>
            </a:r>
          </a:p>
          <a:p>
            <a:pPr indent="0">
              <a:spcAft>
                <a:spcPts val="420"/>
              </a:spcAft>
              <a:buFont typeface="Wingdings" pitchFamily="2" charset="2"/>
              <a:buChar char="§"/>
            </a:pPr>
            <a:endParaRPr lang="en-US" sz="1000" dirty="0" smtClean="0"/>
          </a:p>
          <a:p>
            <a:pPr indent="0">
              <a:buFont typeface="Wingdings" pitchFamily="2" charset="2"/>
              <a:buChar char="§"/>
            </a:pPr>
            <a:r>
              <a:rPr lang="en-US" sz="1000" dirty="0" smtClean="0"/>
              <a:t> </a:t>
            </a:r>
            <a:r>
              <a:rPr lang="en-US" sz="1200" dirty="0"/>
              <a:t>O</a:t>
            </a:r>
            <a:r>
              <a:rPr lang="en-US" sz="1200" dirty="0" smtClean="0"/>
              <a:t>bstacle detection using </a:t>
            </a:r>
            <a:r>
              <a:rPr lang="en-US" sz="1200" dirty="0" smtClean="0"/>
              <a:t>IR </a:t>
            </a:r>
            <a:r>
              <a:rPr lang="en-US" sz="1200" dirty="0" smtClean="0"/>
              <a:t>sensors.</a:t>
            </a:r>
            <a:endParaRPr lang="en-US" sz="1200" dirty="0"/>
          </a:p>
        </p:txBody>
      </p:sp>
      <p:sp>
        <p:nvSpPr>
          <p:cNvPr id="5" name="Rectangle 4"/>
          <p:cNvSpPr/>
          <p:nvPr/>
        </p:nvSpPr>
        <p:spPr>
          <a:xfrm>
            <a:off x="617677" y="1942609"/>
            <a:ext cx="3827075" cy="332509"/>
          </a:xfrm>
          <a:prstGeom prst="rect">
            <a:avLst/>
          </a:prstGeom>
          <a:blipFill>
            <a:blip r:embed="rId2"/>
            <a:tile tx="0" ty="0" sx="100000" sy="100000" flip="none" algn="tl"/>
          </a:blipFill>
        </p:spPr>
        <p:txBody>
          <a:bodyPr lIns="0" tIns="0" rIns="0" bIns="0">
            <a:noAutofit/>
          </a:bodyPr>
          <a:lstStyle/>
          <a:p>
            <a:pPr indent="0">
              <a:spcAft>
                <a:spcPts val="420"/>
              </a:spcAft>
            </a:pPr>
            <a:endParaRPr lang="en-US" sz="800" dirty="0" smtClean="0">
              <a:solidFill>
                <a:srgbClr val="FFFFFF"/>
              </a:solidFill>
              <a:latin typeface="Arial"/>
            </a:endParaRPr>
          </a:p>
          <a:p>
            <a:pPr indent="0">
              <a:spcAft>
                <a:spcPts val="420"/>
              </a:spcAft>
              <a:buFont typeface="Wingdings" pitchFamily="2" charset="2"/>
              <a:buChar char="§"/>
            </a:pPr>
            <a:r>
              <a:rPr lang="en-US" sz="1200" dirty="0" smtClean="0">
                <a:latin typeface="Arial"/>
              </a:rPr>
              <a:t>  </a:t>
            </a:r>
            <a:r>
              <a:rPr lang="en-US" sz="1200" dirty="0"/>
              <a:t>F</a:t>
            </a:r>
            <a:r>
              <a:rPr lang="en-US" sz="1200" dirty="0" smtClean="0"/>
              <a:t>ront wheel drive provides high maneuverability</a:t>
            </a:r>
            <a:endParaRPr lang="en-US" sz="1200" dirty="0"/>
          </a:p>
        </p:txBody>
      </p:sp>
      <p:sp>
        <p:nvSpPr>
          <p:cNvPr id="6" name="Rectangle 5"/>
          <p:cNvSpPr/>
          <p:nvPr/>
        </p:nvSpPr>
        <p:spPr>
          <a:xfrm>
            <a:off x="617677" y="2599184"/>
            <a:ext cx="3500462" cy="461665"/>
          </a:xfrm>
          <a:prstGeom prst="rect">
            <a:avLst/>
          </a:prstGeom>
        </p:spPr>
        <p:txBody>
          <a:bodyPr wrap="square">
            <a:spAutoFit/>
          </a:bodyPr>
          <a:lstStyle/>
          <a:p>
            <a:pPr>
              <a:buFont typeface="Wingdings" pitchFamily="2" charset="2"/>
              <a:buChar char="§"/>
            </a:pPr>
            <a:r>
              <a:rPr lang="en-US" sz="1000" dirty="0" smtClean="0">
                <a:solidFill>
                  <a:prstClr val="black"/>
                </a:solidFill>
              </a:rPr>
              <a:t> </a:t>
            </a:r>
            <a:r>
              <a:rPr lang="en-US" sz="1200" dirty="0">
                <a:solidFill>
                  <a:prstClr val="black"/>
                </a:solidFill>
              </a:rPr>
              <a:t>S</a:t>
            </a:r>
            <a:r>
              <a:rPr lang="en-US" sz="1200" dirty="0" smtClean="0">
                <a:solidFill>
                  <a:prstClr val="black"/>
                </a:solidFill>
              </a:rPr>
              <a:t>traight stem in caster help aids in smooth operation </a:t>
            </a:r>
            <a:r>
              <a:rPr lang="en-US" sz="1000" dirty="0" smtClean="0">
                <a:solidFill>
                  <a:prstClr val="black"/>
                </a:solidFill>
              </a:rPr>
              <a:t>.</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661958" y="457184"/>
            <a:ext cx="2150973" cy="369332"/>
          </a:xfrm>
          <a:prstGeom prst="rect">
            <a:avLst/>
          </a:prstGeom>
        </p:spPr>
        <p:txBody>
          <a:bodyPr wrap="none">
            <a:spAutoFit/>
          </a:bodyPr>
          <a:lstStyle/>
          <a:p>
            <a:pPr lvl="0">
              <a:spcAft>
                <a:spcPts val="1120"/>
              </a:spcAft>
            </a:pPr>
            <a:r>
              <a:rPr lang="en-US" b="1" dirty="0">
                <a:solidFill>
                  <a:srgbClr val="FF0000"/>
                </a:solidFill>
                <a:latin typeface="Arial" pitchFamily="34" charset="0"/>
                <a:cs typeface="Arial" pitchFamily="34" charset="0"/>
              </a:rPr>
              <a:t>DISADVANTAGES</a:t>
            </a:r>
          </a:p>
        </p:txBody>
      </p:sp>
      <p:sp>
        <p:nvSpPr>
          <p:cNvPr id="4" name="Rectangle 3"/>
          <p:cNvSpPr/>
          <p:nvPr/>
        </p:nvSpPr>
        <p:spPr>
          <a:xfrm>
            <a:off x="661958" y="1231032"/>
            <a:ext cx="5294962" cy="565026"/>
          </a:xfrm>
          <a:prstGeom prst="rect">
            <a:avLst/>
          </a:prstGeom>
        </p:spPr>
        <p:txBody>
          <a:bodyPr wrap="square">
            <a:spAutoFit/>
          </a:bodyPr>
          <a:lstStyle/>
          <a:p>
            <a:pPr lvl="0">
              <a:lnSpc>
                <a:spcPct val="128000"/>
              </a:lnSpc>
              <a:spcAft>
                <a:spcPts val="140"/>
              </a:spcAft>
            </a:pPr>
            <a:r>
              <a:rPr lang="en-US" sz="1200" dirty="0"/>
              <a:t>• </a:t>
            </a:r>
            <a:r>
              <a:rPr lang="en-US" sz="1200" dirty="0"/>
              <a:t>R</a:t>
            </a:r>
            <a:r>
              <a:rPr lang="en-US" sz="1200" dirty="0" smtClean="0"/>
              <a:t>equires smart phone for operation as a accelerometer is the main device over which the main system is dependent.</a:t>
            </a:r>
            <a:endParaRPr lang="en-US" sz="1200" dirty="0"/>
          </a:p>
        </p:txBody>
      </p:sp>
      <p:sp>
        <p:nvSpPr>
          <p:cNvPr id="5" name="Rectangle 4"/>
          <p:cNvSpPr/>
          <p:nvPr/>
        </p:nvSpPr>
        <p:spPr>
          <a:xfrm>
            <a:off x="661958" y="2194416"/>
            <a:ext cx="5294962" cy="561436"/>
          </a:xfrm>
          <a:prstGeom prst="rect">
            <a:avLst/>
          </a:prstGeom>
        </p:spPr>
        <p:txBody>
          <a:bodyPr wrap="square">
            <a:spAutoFit/>
          </a:bodyPr>
          <a:lstStyle/>
          <a:p>
            <a:pPr lvl="0">
              <a:lnSpc>
                <a:spcPct val="127000"/>
              </a:lnSpc>
              <a:buFont typeface="Wingdings" pitchFamily="2" charset="2"/>
              <a:buChar char="§"/>
            </a:pPr>
            <a:r>
              <a:rPr lang="en-US" sz="1000" dirty="0" smtClean="0"/>
              <a:t>  </a:t>
            </a:r>
            <a:r>
              <a:rPr lang="en-US" sz="1200" dirty="0"/>
              <a:t>B</a:t>
            </a:r>
            <a:r>
              <a:rPr lang="en-US" sz="1200" dirty="0" smtClean="0"/>
              <a:t>attery recharging is needed so smart phone battery and battery to drive the motor have to periodically recharge and maintained.</a:t>
            </a:r>
            <a:endParaRPr lang="en-US" sz="1200"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5"/>
          <p:cNvSpPr/>
          <p:nvPr/>
        </p:nvSpPr>
        <p:spPr>
          <a:xfrm>
            <a:off x="519082" y="1243002"/>
            <a:ext cx="5033301" cy="461665"/>
          </a:xfrm>
          <a:prstGeom prst="rect">
            <a:avLst/>
          </a:prstGeom>
        </p:spPr>
        <p:txBody>
          <a:bodyPr wrap="none">
            <a:spAutoFit/>
          </a:bodyPr>
          <a:lstStyle/>
          <a:p>
            <a:pPr>
              <a:buFont typeface="Wingdings" pitchFamily="2" charset="2"/>
              <a:buChar char="§"/>
            </a:pPr>
            <a:r>
              <a:rPr lang="en-US" sz="1200" dirty="0" smtClean="0"/>
              <a:t>The vertical caster stem of the freewheels in the rare end reduce the stability</a:t>
            </a:r>
          </a:p>
          <a:p>
            <a:r>
              <a:rPr lang="en-US" sz="1200" dirty="0" smtClean="0"/>
              <a:t>related issues of the wheelchair </a:t>
            </a:r>
            <a:endParaRPr lang="en-US" sz="1200" dirty="0"/>
          </a:p>
        </p:txBody>
      </p:sp>
      <p:sp>
        <p:nvSpPr>
          <p:cNvPr id="7" name="Rectangle 6"/>
          <p:cNvSpPr/>
          <p:nvPr/>
        </p:nvSpPr>
        <p:spPr>
          <a:xfrm>
            <a:off x="519082" y="1957382"/>
            <a:ext cx="5143536" cy="491160"/>
          </a:xfrm>
          <a:prstGeom prst="rect">
            <a:avLst/>
          </a:prstGeom>
        </p:spPr>
        <p:txBody>
          <a:bodyPr wrap="square">
            <a:spAutoFit/>
          </a:bodyPr>
          <a:lstStyle/>
          <a:p>
            <a:pPr lvl="0">
              <a:lnSpc>
                <a:spcPct val="108000"/>
              </a:lnSpc>
              <a:buFont typeface="Wingdings" pitchFamily="2" charset="2"/>
              <a:buChar char="§"/>
            </a:pPr>
            <a:r>
              <a:rPr lang="en-US" sz="1000" dirty="0" smtClean="0"/>
              <a:t>  </a:t>
            </a:r>
            <a:r>
              <a:rPr lang="en-US" sz="1200" dirty="0"/>
              <a:t>C</a:t>
            </a:r>
            <a:r>
              <a:rPr lang="en-US" sz="1200" dirty="0" smtClean="0"/>
              <a:t>ontrolling issue is handled through the use of </a:t>
            </a:r>
            <a:r>
              <a:rPr lang="en-US" sz="1200" dirty="0" smtClean="0"/>
              <a:t>I.R </a:t>
            </a:r>
            <a:r>
              <a:rPr lang="en-US" sz="1200" dirty="0" smtClean="0"/>
              <a:t>sensors which improve control and handling</a:t>
            </a:r>
            <a:r>
              <a:rPr lang="en-US" sz="1200" dirty="0" smtClean="0">
                <a:solidFill>
                  <a:srgbClr val="CDECE9"/>
                </a:solidFill>
                <a:latin typeface="Arial"/>
              </a:rPr>
              <a:t>.</a:t>
            </a:r>
            <a:endParaRPr lang="en-US" sz="1200" dirty="0">
              <a:solidFill>
                <a:srgbClr val="CDECE9"/>
              </a:solidFill>
              <a:latin typeface="Arial"/>
            </a:endParaRPr>
          </a:p>
        </p:txBody>
      </p:sp>
      <p:sp>
        <p:nvSpPr>
          <p:cNvPr id="8" name="Rectangle 7"/>
          <p:cNvSpPr/>
          <p:nvPr/>
        </p:nvSpPr>
        <p:spPr>
          <a:xfrm>
            <a:off x="574897" y="2671762"/>
            <a:ext cx="5214974" cy="461665"/>
          </a:xfrm>
          <a:prstGeom prst="rect">
            <a:avLst/>
          </a:prstGeom>
        </p:spPr>
        <p:txBody>
          <a:bodyPr wrap="square">
            <a:spAutoFit/>
          </a:bodyPr>
          <a:lstStyle/>
          <a:p>
            <a:pPr>
              <a:buFont typeface="Wingdings" pitchFamily="2" charset="2"/>
              <a:buChar char="§"/>
            </a:pPr>
            <a:r>
              <a:rPr lang="en-US" sz="1000" dirty="0" smtClean="0"/>
              <a:t>  </a:t>
            </a:r>
            <a:r>
              <a:rPr lang="en-US" sz="1200" dirty="0" err="1" smtClean="0"/>
              <a:t>M</a:t>
            </a:r>
            <a:r>
              <a:rPr lang="en-US" sz="1200" dirty="0" err="1" smtClean="0"/>
              <a:t>anuverability</a:t>
            </a:r>
            <a:r>
              <a:rPr lang="en-US" sz="1200" dirty="0" smtClean="0"/>
              <a:t> and handling of the wheelchair system is improved by choosing the front wheel as motor drives.</a:t>
            </a:r>
            <a:endParaRPr lang="en-US" sz="1200" dirty="0"/>
          </a:p>
        </p:txBody>
      </p:sp>
      <p:sp>
        <p:nvSpPr>
          <p:cNvPr id="9" name="Rectangle 8"/>
          <p:cNvSpPr/>
          <p:nvPr/>
        </p:nvSpPr>
        <p:spPr>
          <a:xfrm>
            <a:off x="590520" y="3391272"/>
            <a:ext cx="6072230" cy="646331"/>
          </a:xfrm>
          <a:prstGeom prst="rect">
            <a:avLst/>
          </a:prstGeom>
        </p:spPr>
        <p:txBody>
          <a:bodyPr wrap="square">
            <a:spAutoFit/>
          </a:bodyPr>
          <a:lstStyle/>
          <a:p>
            <a:pPr>
              <a:buFont typeface="Wingdings" pitchFamily="2" charset="2"/>
              <a:buChar char="§"/>
            </a:pPr>
            <a:r>
              <a:rPr lang="en-US" sz="1000" dirty="0" smtClean="0"/>
              <a:t>  </a:t>
            </a:r>
            <a:r>
              <a:rPr lang="en-US" sz="1200" dirty="0"/>
              <a:t>R</a:t>
            </a:r>
            <a:r>
              <a:rPr lang="en-US" sz="1200" dirty="0" smtClean="0"/>
              <a:t>educed cost of the wheelchair as only </a:t>
            </a:r>
            <a:r>
              <a:rPr lang="en-US" sz="1200" dirty="0"/>
              <a:t>B</a:t>
            </a:r>
            <a:r>
              <a:rPr lang="en-US" sz="1200" dirty="0" smtClean="0"/>
              <a:t>luetooth is used for communicating between the devices rather than a virtual circuit. thus the cost of additional electrical  </a:t>
            </a:r>
            <a:r>
              <a:rPr lang="en-US" sz="1200" dirty="0" err="1" smtClean="0"/>
              <a:t>circuitory</a:t>
            </a:r>
            <a:r>
              <a:rPr lang="en-US" sz="1200" dirty="0" smtClean="0"/>
              <a:t> and mechanical gear assembly is reduced.</a:t>
            </a:r>
            <a:endParaRPr lang="en-US" sz="1200" dirty="0"/>
          </a:p>
        </p:txBody>
      </p:sp>
      <p:sp>
        <p:nvSpPr>
          <p:cNvPr id="10" name="Rectangle 9"/>
          <p:cNvSpPr/>
          <p:nvPr/>
        </p:nvSpPr>
        <p:spPr>
          <a:xfrm>
            <a:off x="590520" y="4234645"/>
            <a:ext cx="7000924" cy="646331"/>
          </a:xfrm>
          <a:prstGeom prst="rect">
            <a:avLst/>
          </a:prstGeom>
        </p:spPr>
        <p:txBody>
          <a:bodyPr wrap="square">
            <a:spAutoFit/>
          </a:bodyPr>
          <a:lstStyle/>
          <a:p>
            <a:pPr>
              <a:buFont typeface="Wingdings" pitchFamily="2" charset="2"/>
              <a:buChar char="§"/>
            </a:pPr>
            <a:r>
              <a:rPr lang="en-US" sz="1000" dirty="0" smtClean="0"/>
              <a:t> </a:t>
            </a:r>
            <a:r>
              <a:rPr lang="en-US" sz="1200" dirty="0"/>
              <a:t>T</a:t>
            </a:r>
            <a:r>
              <a:rPr lang="en-US" sz="1200" dirty="0" smtClean="0"/>
              <a:t>wo 12 volts 3.5 amp batteries were used instead of direct current supply but due to overcharging of the batteries the circuits were burnt as the discharging rate of the batteries were 4.5 amp and this led to failure . therefore use of 12 volts ,3.5 amp dc batteries is restricted until the problem of overcharging is solved.</a:t>
            </a:r>
            <a:endParaRPr lang="en-US" sz="1200" dirty="0"/>
          </a:p>
        </p:txBody>
      </p:sp>
      <p:sp>
        <p:nvSpPr>
          <p:cNvPr id="11" name="TextBox 10"/>
          <p:cNvSpPr txBox="1"/>
          <p:nvPr/>
        </p:nvSpPr>
        <p:spPr>
          <a:xfrm>
            <a:off x="590520" y="671498"/>
            <a:ext cx="1736373" cy="369332"/>
          </a:xfrm>
          <a:prstGeom prst="rect">
            <a:avLst/>
          </a:prstGeom>
          <a:noFill/>
        </p:spPr>
        <p:txBody>
          <a:bodyPr wrap="none" rtlCol="0">
            <a:spAutoFit/>
          </a:bodyPr>
          <a:lstStyle/>
          <a:p>
            <a:r>
              <a:rPr lang="en-US" b="1" dirty="0" smtClean="0">
                <a:solidFill>
                  <a:srgbClr val="FF0000"/>
                </a:solidFill>
                <a:latin typeface="Arial" pitchFamily="34" charset="0"/>
                <a:cs typeface="Arial" pitchFamily="34" charset="0"/>
              </a:rPr>
              <a:t>CONCLUSION</a:t>
            </a:r>
            <a:endParaRPr lang="en-US" b="1" dirty="0">
              <a:solidFill>
                <a:srgbClr val="FF0000"/>
              </a:solidFill>
              <a:latin typeface="Arial" pitchFamily="34"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439782" y="849085"/>
            <a:ext cx="2934789" cy="117566"/>
          </a:xfrm>
          <a:prstGeom prst="rect">
            <a:avLst/>
          </a:prstGeom>
          <a:blipFill>
            <a:blip r:embed="rId2"/>
            <a:tile tx="0" ty="0" sx="100000" sy="100000" flip="none" algn="tl"/>
          </a:blipFill>
        </p:spPr>
        <p:txBody>
          <a:bodyPr wrap="none" lIns="0" tIns="0" rIns="0" bIns="0">
            <a:noAutofit/>
          </a:bodyPr>
          <a:lstStyle/>
          <a:p>
            <a:pPr indent="0"/>
            <a:r>
              <a:rPr lang="en-US" sz="1000" dirty="0" smtClean="0">
                <a:latin typeface="Arial"/>
              </a:rPr>
              <a:t>・ Based on the research paper “smartphone accelerometer controlled</a:t>
            </a:r>
            <a:endParaRPr lang="en-US" sz="1000" dirty="0">
              <a:latin typeface="Arial"/>
            </a:endParaRPr>
          </a:p>
        </p:txBody>
      </p:sp>
      <p:sp>
        <p:nvSpPr>
          <p:cNvPr id="6" name="Rectangle 5"/>
          <p:cNvSpPr/>
          <p:nvPr/>
        </p:nvSpPr>
        <p:spPr>
          <a:xfrm>
            <a:off x="628328" y="2381302"/>
            <a:ext cx="940526" cy="596538"/>
          </a:xfrm>
          <a:prstGeom prst="rect">
            <a:avLst/>
          </a:prstGeom>
          <a:blipFill>
            <a:blip r:embed="rId2"/>
            <a:tile tx="0" ty="0" sx="100000" sy="100000" flip="none" algn="tl"/>
          </a:blipFill>
        </p:spPr>
        <p:txBody>
          <a:bodyPr lIns="0" tIns="0" rIns="0" bIns="0">
            <a:noAutofit/>
          </a:bodyPr>
          <a:lstStyle/>
          <a:p>
            <a:pPr indent="0">
              <a:spcAft>
                <a:spcPts val="280"/>
              </a:spcAft>
            </a:pPr>
            <a:r>
              <a:rPr lang="en-US" sz="700" dirty="0" smtClean="0">
                <a:solidFill>
                  <a:srgbClr val="FFFFFF"/>
                </a:solidFill>
                <a:latin typeface="Arial"/>
              </a:rPr>
              <a:t>• . . . .. </a:t>
            </a:r>
            <a:r>
              <a:rPr lang="en-US" sz="1000" u="sng" dirty="0" smtClean="0">
                <a:latin typeface="Arial"/>
                <a:hlinkClick r:id="rId3"/>
              </a:rPr>
              <a:t>www.darthshaa</a:t>
            </a:r>
          </a:p>
          <a:p>
            <a:pPr indent="0">
              <a:spcAft>
                <a:spcPts val="280"/>
              </a:spcAft>
            </a:pPr>
            <a:r>
              <a:rPr lang="en-US" sz="1000" dirty="0" smtClean="0">
                <a:latin typeface="Arial"/>
              </a:rPr>
              <a:t>• mirley.firlej.org</a:t>
            </a:r>
          </a:p>
          <a:p>
            <a:pPr indent="0">
              <a:spcAft>
                <a:spcPts val="280"/>
              </a:spcAft>
            </a:pPr>
            <a:r>
              <a:rPr lang="en-US" sz="1000" dirty="0" smtClean="0">
                <a:latin typeface="Arial"/>
              </a:rPr>
              <a:t>•junweihuang.io</a:t>
            </a:r>
          </a:p>
          <a:p>
            <a:pPr indent="0"/>
            <a:r>
              <a:rPr lang="en-US" sz="1000" dirty="0" smtClean="0">
                <a:latin typeface="Arial"/>
              </a:rPr>
              <a:t>•nextsepian.com</a:t>
            </a:r>
            <a:endParaRPr lang="en-US" sz="1000" dirty="0">
              <a:latin typeface="Arial"/>
            </a:endParaRPr>
          </a:p>
        </p:txBody>
      </p:sp>
      <p:sp>
        <p:nvSpPr>
          <p:cNvPr id="7" name="TextBox 6"/>
          <p:cNvSpPr txBox="1"/>
          <p:nvPr/>
        </p:nvSpPr>
        <p:spPr>
          <a:xfrm>
            <a:off x="439782" y="1247001"/>
            <a:ext cx="4176464" cy="400110"/>
          </a:xfrm>
          <a:prstGeom prst="rect">
            <a:avLst/>
          </a:prstGeom>
          <a:noFill/>
        </p:spPr>
        <p:txBody>
          <a:bodyPr wrap="square" rtlCol="0">
            <a:spAutoFit/>
          </a:bodyPr>
          <a:lstStyle/>
          <a:p>
            <a:r>
              <a:rPr lang="en-US" sz="1000" b="1" dirty="0" smtClean="0">
                <a:latin typeface="Arial" pitchFamily="34" charset="0"/>
                <a:cs typeface="Arial" pitchFamily="34" charset="0"/>
              </a:rPr>
              <a:t>.  </a:t>
            </a:r>
            <a:r>
              <a:rPr lang="en-US" sz="1000" dirty="0" smtClean="0">
                <a:latin typeface="Arial" pitchFamily="34" charset="0"/>
                <a:cs typeface="Arial" pitchFamily="34" charset="0"/>
              </a:rPr>
              <a:t> Automated wheelchair” by </a:t>
            </a:r>
            <a:r>
              <a:rPr lang="en-US" sz="1000" dirty="0">
                <a:latin typeface="Arial" pitchFamily="34" charset="0"/>
                <a:cs typeface="Arial" pitchFamily="34" charset="0"/>
              </a:rPr>
              <a:t> </a:t>
            </a:r>
            <a:r>
              <a:rPr lang="en-US" sz="1000" dirty="0" err="1" smtClean="0">
                <a:latin typeface="Arial" pitchFamily="34" charset="0"/>
                <a:cs typeface="Arial" pitchFamily="34" charset="0"/>
              </a:rPr>
              <a:t>V</a:t>
            </a:r>
            <a:r>
              <a:rPr lang="en-US" sz="1000" dirty="0" err="1" smtClean="0">
                <a:latin typeface="Arial" pitchFamily="34" charset="0"/>
                <a:cs typeface="Arial" pitchFamily="34" charset="0"/>
              </a:rPr>
              <a:t>igneshwar</a:t>
            </a:r>
            <a:r>
              <a:rPr lang="en-US" sz="1000" dirty="0" smtClean="0">
                <a:latin typeface="Arial" pitchFamily="34" charset="0"/>
                <a:cs typeface="Arial" pitchFamily="34" charset="0"/>
              </a:rPr>
              <a:t>. </a:t>
            </a:r>
            <a:r>
              <a:rPr lang="en-US" sz="1000" dirty="0" err="1">
                <a:latin typeface="Arial" pitchFamily="34" charset="0"/>
                <a:cs typeface="Arial" pitchFamily="34" charset="0"/>
              </a:rPr>
              <a:t>S</a:t>
            </a:r>
            <a:r>
              <a:rPr lang="en-US" sz="1000" dirty="0" err="1" smtClean="0">
                <a:latin typeface="Arial" pitchFamily="34" charset="0"/>
                <a:cs typeface="Arial" pitchFamily="34" charset="0"/>
              </a:rPr>
              <a:t>anthanam</a:t>
            </a:r>
            <a:r>
              <a:rPr lang="en-US" sz="1000" dirty="0" smtClean="0">
                <a:latin typeface="Arial" pitchFamily="34" charset="0"/>
                <a:cs typeface="Arial" pitchFamily="34" charset="0"/>
              </a:rPr>
              <a:t> and  </a:t>
            </a:r>
            <a:r>
              <a:rPr lang="en-US" sz="1000" dirty="0" err="1">
                <a:latin typeface="Arial" pitchFamily="34" charset="0"/>
                <a:cs typeface="Arial" pitchFamily="34" charset="0"/>
              </a:rPr>
              <a:t>V</a:t>
            </a:r>
            <a:r>
              <a:rPr lang="en-US" sz="1000" dirty="0" err="1" smtClean="0">
                <a:latin typeface="Arial" pitchFamily="34" charset="0"/>
                <a:cs typeface="Arial" pitchFamily="34" charset="0"/>
              </a:rPr>
              <a:t>ignesh</a:t>
            </a:r>
            <a:r>
              <a:rPr lang="en-US" sz="1000" dirty="0" smtClean="0">
                <a:latin typeface="Arial" pitchFamily="34" charset="0"/>
                <a:cs typeface="Arial" pitchFamily="34" charset="0"/>
              </a:rPr>
              <a:t>.      </a:t>
            </a:r>
            <a:r>
              <a:rPr lang="en-US" sz="1000" dirty="0" err="1">
                <a:latin typeface="Arial" pitchFamily="34" charset="0"/>
                <a:cs typeface="Arial" pitchFamily="34" charset="0"/>
              </a:rPr>
              <a:t>V</a:t>
            </a:r>
            <a:r>
              <a:rPr lang="en-US" sz="1000" dirty="0" err="1" smtClean="0">
                <a:latin typeface="Arial" pitchFamily="34" charset="0"/>
                <a:cs typeface="Arial" pitchFamily="34" charset="0"/>
              </a:rPr>
              <a:t>iswanathan</a:t>
            </a:r>
            <a:endParaRPr lang="en-US" sz="1000" dirty="0">
              <a:latin typeface="Arial" pitchFamily="34" charset="0"/>
              <a:cs typeface="Arial" pitchFamily="34" charset="0"/>
            </a:endParaRPr>
          </a:p>
        </p:txBody>
      </p:sp>
      <p:sp>
        <p:nvSpPr>
          <p:cNvPr id="8" name="TextBox 7"/>
          <p:cNvSpPr txBox="1"/>
          <p:nvPr/>
        </p:nvSpPr>
        <p:spPr>
          <a:xfrm>
            <a:off x="457868" y="1884123"/>
            <a:ext cx="3940502" cy="246221"/>
          </a:xfrm>
          <a:prstGeom prst="rect">
            <a:avLst/>
          </a:prstGeom>
          <a:noFill/>
        </p:spPr>
        <p:txBody>
          <a:bodyPr wrap="none" rtlCol="0">
            <a:spAutoFit/>
          </a:bodyPr>
          <a:lstStyle/>
          <a:p>
            <a:r>
              <a:rPr lang="en-US" sz="1000" u="sng" dirty="0" smtClean="0">
                <a:latin typeface="Arial"/>
              </a:rPr>
              <a:t>httd://psrcenfre.orq/imaaes/extraimaaes/icecebe%20113824.pdf</a:t>
            </a:r>
            <a:endParaRPr lang="en-US" sz="1000" dirty="0"/>
          </a:p>
        </p:txBody>
      </p:sp>
      <p:sp>
        <p:nvSpPr>
          <p:cNvPr id="9" name="TextBox 8"/>
          <p:cNvSpPr txBox="1"/>
          <p:nvPr/>
        </p:nvSpPr>
        <p:spPr>
          <a:xfrm>
            <a:off x="491611" y="326286"/>
            <a:ext cx="1511759" cy="369332"/>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REFERENE</a:t>
            </a:r>
            <a:endParaRPr lang="en-US" b="1" dirty="0">
              <a:solidFill>
                <a:srgbClr val="FF0000"/>
              </a:solidFill>
              <a:latin typeface="Arial" pitchFamily="34"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24672" y="2199333"/>
            <a:ext cx="1971309" cy="523220"/>
          </a:xfrm>
          <a:prstGeom prst="rect">
            <a:avLst/>
          </a:prstGeom>
          <a:noFill/>
        </p:spPr>
        <p:txBody>
          <a:bodyPr wrap="none" rtlCol="0">
            <a:spAutoFit/>
          </a:bodyPr>
          <a:lstStyle/>
          <a:p>
            <a:r>
              <a:rPr lang="en-US" sz="2800" b="1" dirty="0" smtClean="0">
                <a:solidFill>
                  <a:srgbClr val="FF0000"/>
                </a:solidFill>
              </a:rPr>
              <a:t>THANK YOU</a:t>
            </a:r>
            <a:endParaRPr lang="en-US" sz="2800" b="1" dirty="0">
              <a:solidFill>
                <a:srgbClr val="FF0000"/>
              </a:solidFill>
            </a:endParaRPr>
          </a:p>
        </p:txBody>
      </p:sp>
    </p:spTree>
    <p:extLst>
      <p:ext uri="{BB962C8B-B14F-4D97-AF65-F5344CB8AC3E}">
        <p14:creationId xmlns:p14="http://schemas.microsoft.com/office/powerpoint/2010/main" val="23778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16360" y="573668"/>
            <a:ext cx="1454244" cy="369332"/>
          </a:xfrm>
          <a:prstGeom prst="rect">
            <a:avLst/>
          </a:prstGeom>
          <a:noFill/>
        </p:spPr>
        <p:txBody>
          <a:bodyPr wrap="none" rtlCol="0">
            <a:spAutoFit/>
          </a:bodyPr>
          <a:lstStyle/>
          <a:p>
            <a:r>
              <a:rPr lang="en-US" b="1" dirty="0" smtClean="0">
                <a:solidFill>
                  <a:srgbClr val="FF0000"/>
                </a:solidFill>
                <a:latin typeface="Arial" pitchFamily="34" charset="0"/>
                <a:cs typeface="Arial" pitchFamily="34" charset="0"/>
              </a:rPr>
              <a:t>CONTENTS</a:t>
            </a:r>
            <a:endParaRPr lang="en-US" b="1" dirty="0">
              <a:solidFill>
                <a:srgbClr val="FF0000"/>
              </a:solidFill>
              <a:latin typeface="Arial" pitchFamily="34" charset="0"/>
              <a:cs typeface="Arial" pitchFamily="34" charset="0"/>
            </a:endParaRPr>
          </a:p>
        </p:txBody>
      </p:sp>
      <p:sp>
        <p:nvSpPr>
          <p:cNvPr id="3" name="TextBox 2"/>
          <p:cNvSpPr txBox="1"/>
          <p:nvPr/>
        </p:nvSpPr>
        <p:spPr>
          <a:xfrm>
            <a:off x="703583" y="1087016"/>
            <a:ext cx="4055982" cy="2862322"/>
          </a:xfrm>
          <a:prstGeom prst="rect">
            <a:avLst/>
          </a:prstGeom>
          <a:noFill/>
        </p:spPr>
        <p:txBody>
          <a:bodyPr wrap="none" rtlCol="0">
            <a:spAutoFit/>
          </a:bodyPr>
          <a:lstStyle/>
          <a:p>
            <a:r>
              <a:rPr lang="en-US" dirty="0" smtClean="0"/>
              <a:t>.INTRODUCTION</a:t>
            </a:r>
          </a:p>
          <a:p>
            <a:r>
              <a:rPr lang="en-US" dirty="0" smtClean="0"/>
              <a:t>.TRANSMITTING SECTION</a:t>
            </a:r>
          </a:p>
          <a:p>
            <a:r>
              <a:rPr lang="en-US" dirty="0" smtClean="0"/>
              <a:t>.RECEVING SECTION</a:t>
            </a:r>
          </a:p>
          <a:p>
            <a:r>
              <a:rPr lang="en-US" dirty="0" smtClean="0"/>
              <a:t>.FLOW CHART</a:t>
            </a:r>
          </a:p>
          <a:p>
            <a:r>
              <a:rPr lang="en-US" dirty="0" smtClean="0"/>
              <a:t>.TYPES </a:t>
            </a:r>
            <a:r>
              <a:rPr lang="en-US" dirty="0" smtClean="0"/>
              <a:t>OF WHEELCHAIRS</a:t>
            </a:r>
          </a:p>
          <a:p>
            <a:r>
              <a:rPr lang="en-US" dirty="0" smtClean="0"/>
              <a:t>MECHANICAL STRUCTURE &amp;DIMENSIONS</a:t>
            </a:r>
          </a:p>
          <a:p>
            <a:r>
              <a:rPr lang="en-US" dirty="0" smtClean="0"/>
              <a:t>.HANDLING OBSTACLES &amp; INCLINES</a:t>
            </a:r>
          </a:p>
          <a:p>
            <a:r>
              <a:rPr lang="en-US" dirty="0" smtClean="0"/>
              <a:t>.ADVANTAGES</a:t>
            </a:r>
          </a:p>
          <a:p>
            <a:r>
              <a:rPr lang="en-US" dirty="0" smtClean="0"/>
              <a:t>.DISADVANTAGES</a:t>
            </a:r>
          </a:p>
          <a:p>
            <a:r>
              <a:rPr lang="en-US" dirty="0" smtClean="0"/>
              <a:t>.REFERENCES</a:t>
            </a:r>
          </a:p>
        </p:txBody>
      </p:sp>
    </p:spTree>
    <p:extLst>
      <p:ext uri="{BB962C8B-B14F-4D97-AF65-F5344CB8AC3E}">
        <p14:creationId xmlns:p14="http://schemas.microsoft.com/office/powerpoint/2010/main" val="347990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Rectangle 5"/>
          <p:cNvSpPr/>
          <p:nvPr/>
        </p:nvSpPr>
        <p:spPr>
          <a:xfrm>
            <a:off x="590520" y="457184"/>
            <a:ext cx="1954381" cy="369332"/>
          </a:xfrm>
          <a:prstGeom prst="rect">
            <a:avLst/>
          </a:prstGeom>
        </p:spPr>
        <p:txBody>
          <a:bodyPr wrap="none">
            <a:spAutoFit/>
          </a:bodyPr>
          <a:lstStyle/>
          <a:p>
            <a:pPr lvl="0">
              <a:spcAft>
                <a:spcPts val="1400"/>
              </a:spcAft>
            </a:pPr>
            <a:r>
              <a:rPr lang="en-US" b="1" dirty="0">
                <a:solidFill>
                  <a:srgbClr val="FF0000"/>
                </a:solidFill>
                <a:latin typeface="Arial"/>
              </a:rPr>
              <a:t>INTRODUCTION</a:t>
            </a:r>
          </a:p>
        </p:txBody>
      </p:sp>
      <p:sp>
        <p:nvSpPr>
          <p:cNvPr id="2" name="TextBox 1"/>
          <p:cNvSpPr txBox="1"/>
          <p:nvPr/>
        </p:nvSpPr>
        <p:spPr>
          <a:xfrm>
            <a:off x="1060376" y="3679304"/>
            <a:ext cx="237566" cy="369332"/>
          </a:xfrm>
          <a:prstGeom prst="rect">
            <a:avLst/>
          </a:prstGeom>
          <a:noFill/>
        </p:spPr>
        <p:txBody>
          <a:bodyPr wrap="none" rtlCol="0">
            <a:spAutoFit/>
          </a:bodyPr>
          <a:lstStyle/>
          <a:p>
            <a:r>
              <a:rPr lang="en-US" dirty="0" smtClean="0"/>
              <a:t> </a:t>
            </a:r>
            <a:endParaRPr lang="en-US" dirty="0"/>
          </a:p>
        </p:txBody>
      </p:sp>
      <p:sp>
        <p:nvSpPr>
          <p:cNvPr id="3" name="TextBox 2"/>
          <p:cNvSpPr txBox="1"/>
          <p:nvPr/>
        </p:nvSpPr>
        <p:spPr>
          <a:xfrm>
            <a:off x="988368" y="3463280"/>
            <a:ext cx="245580" cy="246221"/>
          </a:xfrm>
          <a:prstGeom prst="rect">
            <a:avLst/>
          </a:prstGeom>
          <a:noFill/>
        </p:spPr>
        <p:txBody>
          <a:bodyPr wrap="none" rtlCol="0">
            <a:spAutoFit/>
          </a:bodyPr>
          <a:lstStyle/>
          <a:p>
            <a:r>
              <a:rPr lang="en-US" sz="1000" dirty="0" smtClean="0"/>
              <a:t>. </a:t>
            </a:r>
            <a:endParaRPr lang="en-US" sz="1000" dirty="0"/>
          </a:p>
        </p:txBody>
      </p:sp>
      <p:sp>
        <p:nvSpPr>
          <p:cNvPr id="5" name="TextBox 4"/>
          <p:cNvSpPr txBox="1"/>
          <p:nvPr/>
        </p:nvSpPr>
        <p:spPr>
          <a:xfrm>
            <a:off x="699719" y="1712667"/>
            <a:ext cx="4842864" cy="553998"/>
          </a:xfrm>
          <a:prstGeom prst="rect">
            <a:avLst/>
          </a:prstGeom>
          <a:noFill/>
        </p:spPr>
        <p:txBody>
          <a:bodyPr wrap="none" rtlCol="0">
            <a:spAutoFit/>
          </a:bodyPr>
          <a:lstStyle/>
          <a:p>
            <a:r>
              <a:rPr lang="en-US" dirty="0" smtClean="0"/>
              <a:t>.</a:t>
            </a:r>
            <a:r>
              <a:rPr lang="en-US" sz="1200" dirty="0"/>
              <a:t>I</a:t>
            </a:r>
            <a:r>
              <a:rPr lang="en-US" sz="1200" dirty="0" smtClean="0"/>
              <a:t>t uses android based smart phones which have inbuilt axis accelerometer</a:t>
            </a:r>
          </a:p>
          <a:p>
            <a:r>
              <a:rPr lang="en-US" sz="1200" dirty="0" smtClean="0"/>
              <a:t>sensors and Bluetooth wireless technology</a:t>
            </a:r>
            <a:r>
              <a:rPr lang="en-US" sz="1000" dirty="0" smtClean="0"/>
              <a:t>.</a:t>
            </a:r>
            <a:endParaRPr lang="en-US" sz="1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829" y="1205354"/>
            <a:ext cx="3436640" cy="206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829330" y="3325361"/>
            <a:ext cx="1819024" cy="369332"/>
          </a:xfrm>
          <a:prstGeom prst="rect">
            <a:avLst/>
          </a:prstGeom>
          <a:noFill/>
        </p:spPr>
        <p:txBody>
          <a:bodyPr wrap="none" rtlCol="0">
            <a:spAutoFit/>
          </a:bodyPr>
          <a:lstStyle/>
          <a:p>
            <a:r>
              <a:rPr lang="en-US" dirty="0" smtClean="0"/>
              <a:t>ACCELEROMETER</a:t>
            </a:r>
            <a:endParaRPr lang="en-US" dirty="0"/>
          </a:p>
        </p:txBody>
      </p:sp>
      <p:sp>
        <p:nvSpPr>
          <p:cNvPr id="7" name="TextBox 6"/>
          <p:cNvSpPr txBox="1"/>
          <p:nvPr/>
        </p:nvSpPr>
        <p:spPr>
          <a:xfrm>
            <a:off x="673733" y="1015008"/>
            <a:ext cx="5470096" cy="677108"/>
          </a:xfrm>
          <a:prstGeom prst="rect">
            <a:avLst/>
          </a:prstGeom>
          <a:noFill/>
        </p:spPr>
        <p:txBody>
          <a:bodyPr wrap="square" rtlCol="0">
            <a:spAutoFit/>
          </a:bodyPr>
          <a:lstStyle/>
          <a:p>
            <a:r>
              <a:rPr lang="en-US" sz="1600" b="1" dirty="0" smtClean="0"/>
              <a:t>.</a:t>
            </a:r>
            <a:r>
              <a:rPr lang="en-US" sz="1200" dirty="0"/>
              <a:t>T</a:t>
            </a:r>
            <a:r>
              <a:rPr lang="en-US" sz="1200" dirty="0" smtClean="0"/>
              <a:t>his paper  projects  an android based smart automated wheel chair for handicapped /elderly people to help them</a:t>
            </a:r>
            <a:r>
              <a:rPr lang="en-US" sz="1200" dirty="0" smtClean="0">
                <a:solidFill>
                  <a:srgbClr val="CDECE9"/>
                </a:solidFill>
                <a:latin typeface="Arial"/>
              </a:rPr>
              <a:t>.</a:t>
            </a:r>
            <a:endParaRPr lang="en-US" sz="1200" dirty="0" smtClean="0"/>
          </a:p>
          <a:p>
            <a:endParaRPr lang="en-US" sz="1000" dirty="0"/>
          </a:p>
        </p:txBody>
      </p:sp>
      <p:sp>
        <p:nvSpPr>
          <p:cNvPr id="4" name="TextBox 3"/>
          <p:cNvSpPr txBox="1"/>
          <p:nvPr/>
        </p:nvSpPr>
        <p:spPr>
          <a:xfrm>
            <a:off x="598560" y="2383160"/>
            <a:ext cx="5329209" cy="738664"/>
          </a:xfrm>
          <a:prstGeom prst="rect">
            <a:avLst/>
          </a:prstGeom>
          <a:noFill/>
        </p:spPr>
        <p:txBody>
          <a:bodyPr wrap="square" rtlCol="0">
            <a:spAutoFit/>
          </a:bodyPr>
          <a:lstStyle/>
          <a:p>
            <a:r>
              <a:rPr lang="en-US" dirty="0"/>
              <a:t> </a:t>
            </a:r>
            <a:r>
              <a:rPr lang="en-US" dirty="0" smtClean="0"/>
              <a:t>.</a:t>
            </a:r>
            <a:r>
              <a:rPr lang="en-US" sz="1200" dirty="0" smtClean="0"/>
              <a:t>T</a:t>
            </a:r>
            <a:r>
              <a:rPr lang="en-US" sz="1200" dirty="0" smtClean="0"/>
              <a:t>his wheel chair is battery powered controlling two </a:t>
            </a:r>
            <a:r>
              <a:rPr lang="en-US" sz="1200" dirty="0" smtClean="0"/>
              <a:t>D</a:t>
            </a:r>
            <a:r>
              <a:rPr lang="en-US" sz="1200" dirty="0" smtClean="0"/>
              <a:t>.C motors. the chair functions depends on the accelerometer sensor in built in modern day smartphones</a:t>
            </a:r>
            <a:r>
              <a:rPr lang="en-US" sz="1000" dirty="0" smtClean="0"/>
              <a:t>.</a:t>
            </a:r>
            <a:endParaRPr lang="en-US" sz="1000" dirty="0"/>
          </a:p>
        </p:txBody>
      </p:sp>
      <p:sp>
        <p:nvSpPr>
          <p:cNvPr id="9" name="TextBox 8"/>
          <p:cNvSpPr txBox="1"/>
          <p:nvPr/>
        </p:nvSpPr>
        <p:spPr>
          <a:xfrm>
            <a:off x="656409" y="3156084"/>
            <a:ext cx="5334353" cy="830997"/>
          </a:xfrm>
          <a:prstGeom prst="rect">
            <a:avLst/>
          </a:prstGeom>
          <a:noFill/>
        </p:spPr>
        <p:txBody>
          <a:bodyPr wrap="square" rtlCol="0">
            <a:spAutoFit/>
          </a:bodyPr>
          <a:lstStyle/>
          <a:p>
            <a:pPr>
              <a:buFont typeface="Wingdings" pitchFamily="2" charset="2"/>
              <a:buChar char="§"/>
            </a:pPr>
            <a:r>
              <a:rPr lang="en-US" sz="1000" dirty="0" smtClean="0"/>
              <a:t>. </a:t>
            </a:r>
            <a:r>
              <a:rPr lang="en-US" sz="1200" dirty="0"/>
              <a:t>T</a:t>
            </a:r>
            <a:r>
              <a:rPr lang="en-US" sz="1200" dirty="0" smtClean="0"/>
              <a:t>ilt of the smartphone is given as an input command to the microcontroller via Bluetooth module the movement of the D.C motors.</a:t>
            </a:r>
          </a:p>
          <a:p>
            <a:endParaRPr lang="en-US" sz="1200" dirty="0"/>
          </a:p>
          <a:p>
            <a:endParaRPr lang="en-US" sz="1200" dirty="0"/>
          </a:p>
        </p:txBody>
      </p:sp>
      <p:sp>
        <p:nvSpPr>
          <p:cNvPr id="10" name="TextBox 9"/>
          <p:cNvSpPr txBox="1"/>
          <p:nvPr/>
        </p:nvSpPr>
        <p:spPr>
          <a:xfrm>
            <a:off x="552996" y="3894748"/>
            <a:ext cx="8281537" cy="646331"/>
          </a:xfrm>
          <a:prstGeom prst="rect">
            <a:avLst/>
          </a:prstGeom>
          <a:noFill/>
        </p:spPr>
        <p:txBody>
          <a:bodyPr wrap="square" rtlCol="0">
            <a:spAutoFit/>
          </a:bodyPr>
          <a:lstStyle/>
          <a:p>
            <a:r>
              <a:rPr lang="en-US" sz="1000" dirty="0">
                <a:cs typeface="Arial" pitchFamily="34" charset="0"/>
              </a:rPr>
              <a:t>.</a:t>
            </a:r>
            <a:r>
              <a:rPr lang="en-US" sz="1000" dirty="0" smtClean="0">
                <a:cs typeface="Arial" pitchFamily="34" charset="0"/>
              </a:rPr>
              <a:t> </a:t>
            </a:r>
            <a:r>
              <a:rPr lang="en-US" sz="1200" dirty="0">
                <a:cs typeface="Arial" pitchFamily="34" charset="0"/>
              </a:rPr>
              <a:t>D</a:t>
            </a:r>
            <a:r>
              <a:rPr lang="en-US" sz="1200" dirty="0" smtClean="0">
                <a:cs typeface="Arial" pitchFamily="34" charset="0"/>
              </a:rPr>
              <a:t>epending on t he direction of tilt of the smart phone , the  microcontroller controls the wheelchair directions. also an </a:t>
            </a:r>
            <a:r>
              <a:rPr lang="en-US" sz="1200" dirty="0" err="1" smtClean="0">
                <a:cs typeface="Arial" pitchFamily="34" charset="0"/>
              </a:rPr>
              <a:t>i.r</a:t>
            </a:r>
            <a:r>
              <a:rPr lang="en-US" sz="1200" dirty="0" smtClean="0">
                <a:cs typeface="Arial" pitchFamily="34" charset="0"/>
              </a:rPr>
              <a:t>. detection system is upgraded to detect the obstacle on the path of wheel chair and make object </a:t>
            </a:r>
            <a:r>
              <a:rPr lang="en-US" sz="1200" dirty="0" err="1" smtClean="0">
                <a:cs typeface="Arial" pitchFamily="34" charset="0"/>
              </a:rPr>
              <a:t>p&amp;llision</a:t>
            </a:r>
            <a:r>
              <a:rPr lang="en-US" sz="1200" dirty="0" smtClean="0">
                <a:cs typeface="Arial" pitchFamily="34" charset="0"/>
              </a:rPr>
              <a:t> more avoidable. thus making handicapped person independent for movement.</a:t>
            </a:r>
            <a:endParaRPr lang="en-US" sz="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419792" y="390698"/>
            <a:ext cx="1965960" cy="153785"/>
          </a:xfrm>
          <a:prstGeom prst="rect">
            <a:avLst/>
          </a:prstGeom>
          <a:blipFill>
            <a:blip r:embed="rId2"/>
            <a:tile tx="0" ty="0" sx="100000" sy="100000" flip="none" algn="tl"/>
          </a:blipFill>
        </p:spPr>
        <p:txBody>
          <a:bodyPr wrap="none" lIns="0" tIns="0" rIns="0" bIns="0">
            <a:noAutofit/>
          </a:bodyPr>
          <a:lstStyle/>
          <a:p>
            <a:pPr indent="0"/>
            <a:r>
              <a:rPr lang="en-US" b="1" dirty="0">
                <a:solidFill>
                  <a:srgbClr val="FF0000"/>
                </a:solidFill>
                <a:latin typeface="Arial"/>
              </a:rPr>
              <a:t>TRANSMITTING SECTION</a:t>
            </a:r>
          </a:p>
        </p:txBody>
      </p:sp>
      <p:sp>
        <p:nvSpPr>
          <p:cNvPr id="5" name="Rectangle 4"/>
          <p:cNvSpPr/>
          <p:nvPr/>
        </p:nvSpPr>
        <p:spPr>
          <a:xfrm>
            <a:off x="447644" y="957250"/>
            <a:ext cx="3337560" cy="137160"/>
          </a:xfrm>
          <a:prstGeom prst="rect">
            <a:avLst/>
          </a:prstGeom>
          <a:blipFill>
            <a:blip r:embed="rId2"/>
            <a:tile tx="0" ty="0" sx="100000" sy="100000" flip="none" algn="tl"/>
          </a:blipFill>
        </p:spPr>
        <p:txBody>
          <a:bodyPr wrap="none" lIns="0" tIns="0" rIns="0" bIns="0">
            <a:noAutofit/>
          </a:bodyPr>
          <a:lstStyle/>
          <a:p>
            <a:pPr indent="0">
              <a:buFont typeface="Wingdings" pitchFamily="2" charset="2"/>
              <a:buChar char="§"/>
            </a:pPr>
            <a:r>
              <a:rPr lang="en-US" sz="1200" dirty="0" smtClean="0"/>
              <a:t> Accelerometer- the smart phone accelerometer is a semiconductor  that measures motion .</a:t>
            </a:r>
            <a:endParaRPr lang="en-US" sz="1200" dirty="0"/>
          </a:p>
        </p:txBody>
      </p:sp>
      <p:pic>
        <p:nvPicPr>
          <p:cNvPr id="7" name="Picutre 13"/>
          <p:cNvPicPr/>
          <p:nvPr/>
        </p:nvPicPr>
        <p:blipFill>
          <a:blip r:embed="rId3"/>
          <a:stretch/>
        </p:blipFill>
        <p:spPr>
          <a:xfrm>
            <a:off x="733396" y="1457316"/>
            <a:ext cx="3571900" cy="1928826"/>
          </a:xfrm>
          <a:prstGeom prst="rect">
            <a:avLst/>
          </a:prstGeom>
        </p:spPr>
      </p:pic>
      <p:sp>
        <p:nvSpPr>
          <p:cNvPr id="8" name="TextBox 7"/>
          <p:cNvSpPr txBox="1"/>
          <p:nvPr/>
        </p:nvSpPr>
        <p:spPr>
          <a:xfrm>
            <a:off x="233330" y="3457580"/>
            <a:ext cx="8001056" cy="1362552"/>
          </a:xfrm>
          <a:prstGeom prst="rect">
            <a:avLst/>
          </a:prstGeom>
          <a:noFill/>
        </p:spPr>
        <p:txBody>
          <a:bodyPr wrap="square" rtlCol="0">
            <a:spAutoFit/>
          </a:bodyPr>
          <a:lstStyle/>
          <a:p>
            <a:pPr indent="0">
              <a:lnSpc>
                <a:spcPct val="132000"/>
              </a:lnSpc>
              <a:spcAft>
                <a:spcPts val="210"/>
              </a:spcAft>
              <a:buFont typeface="Wingdings" pitchFamily="2" charset="2"/>
              <a:buChar char="§"/>
            </a:pPr>
            <a:r>
              <a:rPr lang="en-US" sz="1200" dirty="0" smtClean="0"/>
              <a:t> </a:t>
            </a:r>
            <a:r>
              <a:rPr lang="en-US" sz="1200" dirty="0"/>
              <a:t>O</a:t>
            </a:r>
            <a:r>
              <a:rPr lang="en-US" sz="1200" dirty="0" smtClean="0"/>
              <a:t>ften accelerometers is used to present landscape or portrait views of the devices screen based on the way the device is being held.</a:t>
            </a:r>
          </a:p>
          <a:p>
            <a:pPr indent="0">
              <a:lnSpc>
                <a:spcPct val="132000"/>
              </a:lnSpc>
              <a:spcAft>
                <a:spcPts val="210"/>
              </a:spcAft>
              <a:buFont typeface="Wingdings" pitchFamily="2" charset="2"/>
              <a:buChar char="§"/>
            </a:pPr>
            <a:r>
              <a:rPr lang="en-US" sz="1200" dirty="0" smtClean="0"/>
              <a:t>  </a:t>
            </a:r>
            <a:r>
              <a:rPr lang="en-US" sz="1200" dirty="0"/>
              <a:t>B</a:t>
            </a:r>
            <a:r>
              <a:rPr lang="en-US" sz="1200" dirty="0" smtClean="0"/>
              <a:t>luetooth - Bluetooth present in the smart phone can be tapped using protocol stacks in the app design  environment of the mobile operating system. </a:t>
            </a:r>
          </a:p>
          <a:p>
            <a:pPr indent="0" algn="just">
              <a:lnSpc>
                <a:spcPct val="132000"/>
              </a:lnSpc>
              <a:buFont typeface="Wingdings" pitchFamily="2" charset="2"/>
              <a:buChar char="§"/>
            </a:pPr>
            <a:r>
              <a:rPr lang="en-US" sz="1200" dirty="0" smtClean="0"/>
              <a:t>  functional app- this app interfaces accelerometer to work with Bluetooth module.</a:t>
            </a:r>
            <a:endParaRPr lang="en-US" sz="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733396" y="117966"/>
            <a:ext cx="2544286" cy="369332"/>
          </a:xfrm>
          <a:prstGeom prst="rect">
            <a:avLst/>
          </a:prstGeom>
        </p:spPr>
        <p:txBody>
          <a:bodyPr wrap="none">
            <a:spAutoFit/>
          </a:bodyPr>
          <a:lstStyle/>
          <a:p>
            <a:pPr lvl="0">
              <a:spcAft>
                <a:spcPts val="1400"/>
              </a:spcAft>
            </a:pPr>
            <a:r>
              <a:rPr lang="en-US" b="1" dirty="0" smtClean="0">
                <a:solidFill>
                  <a:srgbClr val="FF0000"/>
                </a:solidFill>
                <a:latin typeface="Arial"/>
              </a:rPr>
              <a:t>RECEIVING SECTION</a:t>
            </a:r>
            <a:endParaRPr lang="en-US" b="1" dirty="0">
              <a:solidFill>
                <a:srgbClr val="FF0000"/>
              </a:solidFill>
              <a:latin typeface="Arial"/>
            </a:endParaRPr>
          </a:p>
        </p:txBody>
      </p:sp>
      <p:sp>
        <p:nvSpPr>
          <p:cNvPr id="6" name="Rectangle 5"/>
          <p:cNvSpPr/>
          <p:nvPr/>
        </p:nvSpPr>
        <p:spPr>
          <a:xfrm>
            <a:off x="634475" y="654968"/>
            <a:ext cx="5286412" cy="646331"/>
          </a:xfrm>
          <a:prstGeom prst="rect">
            <a:avLst/>
          </a:prstGeom>
        </p:spPr>
        <p:txBody>
          <a:bodyPr wrap="square">
            <a:spAutoFit/>
          </a:bodyPr>
          <a:lstStyle/>
          <a:p>
            <a:r>
              <a:rPr lang="en-US" sz="1200" dirty="0" smtClean="0"/>
              <a:t>• Microcontroller- its need involves the reception of data  signals  that are transmitted by the smart phone via </a:t>
            </a:r>
            <a:r>
              <a:rPr lang="en-US" sz="1200" dirty="0"/>
              <a:t>B</a:t>
            </a:r>
            <a:r>
              <a:rPr lang="en-US" sz="1200" dirty="0" smtClean="0"/>
              <a:t>luetooth module and  control  the  working  of  device.</a:t>
            </a:r>
            <a:endParaRPr lang="en-US" sz="1200" dirty="0"/>
          </a:p>
        </p:txBody>
      </p:sp>
      <p:sp>
        <p:nvSpPr>
          <p:cNvPr id="7" name="Rectangle 6"/>
          <p:cNvSpPr/>
          <p:nvPr/>
        </p:nvSpPr>
        <p:spPr>
          <a:xfrm>
            <a:off x="634475" y="1447056"/>
            <a:ext cx="5214975" cy="579902"/>
          </a:xfrm>
          <a:prstGeom prst="rect">
            <a:avLst/>
          </a:prstGeom>
        </p:spPr>
        <p:txBody>
          <a:bodyPr wrap="square">
            <a:spAutoFit/>
          </a:bodyPr>
          <a:lstStyle/>
          <a:p>
            <a:pPr lvl="0">
              <a:lnSpc>
                <a:spcPct val="132000"/>
              </a:lnSpc>
              <a:buFont typeface="Wingdings" pitchFamily="2" charset="2"/>
              <a:buChar char="§"/>
            </a:pPr>
            <a:r>
              <a:rPr lang="en-US" sz="1200" dirty="0" smtClean="0"/>
              <a:t> The wheelchair interacts with the smart phone app by means of this  microcontroller  via </a:t>
            </a:r>
            <a:r>
              <a:rPr lang="en-US" sz="1200" dirty="0"/>
              <a:t>B</a:t>
            </a:r>
            <a:r>
              <a:rPr lang="en-US" sz="1200" dirty="0" smtClean="0"/>
              <a:t>luetooth.-</a:t>
            </a:r>
            <a:endParaRPr lang="en-US" sz="1200" dirty="0"/>
          </a:p>
        </p:txBody>
      </p:sp>
      <p:sp>
        <p:nvSpPr>
          <p:cNvPr id="2" name="TextBox 1"/>
          <p:cNvSpPr txBox="1"/>
          <p:nvPr/>
        </p:nvSpPr>
        <p:spPr>
          <a:xfrm>
            <a:off x="840826" y="4090581"/>
            <a:ext cx="4950779" cy="646331"/>
          </a:xfrm>
          <a:prstGeom prst="rect">
            <a:avLst/>
          </a:prstGeom>
          <a:noFill/>
        </p:spPr>
        <p:txBody>
          <a:bodyPr wrap="none" rtlCol="0">
            <a:spAutoFit/>
          </a:bodyPr>
          <a:lstStyle/>
          <a:p>
            <a:r>
              <a:rPr lang="en-US" sz="1200" dirty="0" smtClean="0"/>
              <a:t>. example</a:t>
            </a:r>
          </a:p>
          <a:p>
            <a:r>
              <a:rPr lang="en-US" sz="1200" dirty="0" err="1"/>
              <a:t>T</a:t>
            </a:r>
            <a:r>
              <a:rPr lang="en-US" sz="1200" dirty="0" err="1" smtClean="0"/>
              <a:t>v’s</a:t>
            </a:r>
            <a:r>
              <a:rPr lang="en-US" sz="1200" dirty="0" smtClean="0"/>
              <a:t>   microcontroller it takes the input from a remote control and delivers its</a:t>
            </a:r>
          </a:p>
          <a:p>
            <a:r>
              <a:rPr lang="en-US" sz="1200" dirty="0" smtClean="0"/>
              <a:t> output on the screen.</a:t>
            </a:r>
            <a:endParaRPr 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5020" y="2131418"/>
            <a:ext cx="2385323" cy="151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72919" y="3616719"/>
            <a:ext cx="1631922" cy="369332"/>
          </a:xfrm>
          <a:prstGeom prst="rect">
            <a:avLst/>
          </a:prstGeom>
          <a:noFill/>
        </p:spPr>
        <p:txBody>
          <a:bodyPr wrap="none" rtlCol="0">
            <a:spAutoFit/>
          </a:bodyPr>
          <a:lstStyle/>
          <a:p>
            <a:r>
              <a:rPr lang="en-US" dirty="0" smtClean="0"/>
              <a:t>microcontroller</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26182" y="1261225"/>
            <a:ext cx="566833" cy="277118"/>
          </a:xfrm>
          <a:prstGeom prst="rect">
            <a:avLst/>
          </a:prstGeom>
        </p:spPr>
      </p:pic>
      <p:pic>
        <p:nvPicPr>
          <p:cNvPr id="3" name="Picture 2"/>
          <p:cNvPicPr>
            <a:picLocks noChangeAspect="1"/>
          </p:cNvPicPr>
          <p:nvPr/>
        </p:nvPicPr>
        <p:blipFill>
          <a:blip r:embed="rId4"/>
          <a:stretch>
            <a:fillRect/>
          </a:stretch>
        </p:blipFill>
        <p:spPr>
          <a:xfrm>
            <a:off x="2780648" y="1879104"/>
            <a:ext cx="375787" cy="555511"/>
          </a:xfrm>
          <a:prstGeom prst="rect">
            <a:avLst/>
          </a:prstGeom>
        </p:spPr>
      </p:pic>
      <p:pic>
        <p:nvPicPr>
          <p:cNvPr id="4" name="Picture 3"/>
          <p:cNvPicPr>
            <a:picLocks noChangeAspect="1"/>
          </p:cNvPicPr>
          <p:nvPr/>
        </p:nvPicPr>
        <p:blipFill>
          <a:blip r:embed="rId5"/>
          <a:stretch>
            <a:fillRect/>
          </a:stretch>
        </p:blipFill>
        <p:spPr>
          <a:xfrm>
            <a:off x="566701" y="2091178"/>
            <a:ext cx="384670" cy="535193"/>
          </a:xfrm>
          <a:prstGeom prst="rect">
            <a:avLst/>
          </a:prstGeom>
        </p:spPr>
      </p:pic>
      <p:pic>
        <p:nvPicPr>
          <p:cNvPr id="6" name="Picture 5"/>
          <p:cNvPicPr>
            <a:picLocks noChangeAspect="1"/>
          </p:cNvPicPr>
          <p:nvPr/>
        </p:nvPicPr>
        <p:blipFill>
          <a:blip r:embed="rId6"/>
          <a:stretch>
            <a:fillRect/>
          </a:stretch>
        </p:blipFill>
        <p:spPr>
          <a:xfrm>
            <a:off x="5596880" y="1166813"/>
            <a:ext cx="648072" cy="331080"/>
          </a:xfrm>
          <a:prstGeom prst="rect">
            <a:avLst/>
          </a:prstGeom>
        </p:spPr>
      </p:pic>
      <p:sp>
        <p:nvSpPr>
          <p:cNvPr id="9" name="Rectangle 8"/>
          <p:cNvSpPr/>
          <p:nvPr/>
        </p:nvSpPr>
        <p:spPr>
          <a:xfrm>
            <a:off x="2424079" y="1206063"/>
            <a:ext cx="1226036" cy="252805"/>
          </a:xfrm>
          <a:prstGeom prst="rect">
            <a:avLst/>
          </a:prstGeom>
          <a:blipFill>
            <a:blip r:embed="rId2"/>
            <a:tile tx="0" ty="0" sx="100000" sy="100000" flip="none" algn="tl"/>
          </a:blipFill>
        </p:spPr>
        <p:txBody>
          <a:bodyPr lIns="0" tIns="0" rIns="0" bIns="0">
            <a:noAutofit/>
          </a:bodyPr>
          <a:lstStyle/>
          <a:p>
            <a:pPr indent="0" algn="ctr"/>
            <a:r>
              <a:rPr lang="en-US" sz="1200" b="1" dirty="0" smtClean="0">
                <a:latin typeface="Arial"/>
              </a:rPr>
              <a:t>RECEIVER</a:t>
            </a:r>
          </a:p>
          <a:p>
            <a:pPr indent="0"/>
            <a:r>
              <a:rPr lang="en-US" sz="1200" b="1" dirty="0" smtClean="0">
                <a:latin typeface="Arial"/>
              </a:rPr>
              <a:t>(WHEELCHAIR</a:t>
            </a:r>
            <a:r>
              <a:rPr lang="en-US" sz="800" dirty="0" smtClean="0">
                <a:latin typeface="Arial"/>
              </a:rPr>
              <a:t>)</a:t>
            </a:r>
            <a:endParaRPr lang="en-US" sz="800" dirty="0">
              <a:latin typeface="Arial"/>
            </a:endParaRPr>
          </a:p>
        </p:txBody>
      </p:sp>
      <p:sp>
        <p:nvSpPr>
          <p:cNvPr id="10" name="Rectangle 9"/>
          <p:cNvSpPr/>
          <p:nvPr/>
        </p:nvSpPr>
        <p:spPr>
          <a:xfrm>
            <a:off x="0" y="1167204"/>
            <a:ext cx="1636439" cy="371139"/>
          </a:xfrm>
          <a:prstGeom prst="rect">
            <a:avLst/>
          </a:prstGeom>
          <a:blipFill>
            <a:blip r:embed="rId2"/>
            <a:tile tx="0" ty="0" sx="100000" sy="100000" flip="none" algn="tl"/>
          </a:blipFill>
        </p:spPr>
        <p:txBody>
          <a:bodyPr lIns="0" tIns="0" rIns="0" bIns="0">
            <a:noAutofit/>
          </a:bodyPr>
          <a:lstStyle/>
          <a:p>
            <a:pPr indent="0" algn="ctr"/>
            <a:r>
              <a:rPr lang="en-US" sz="1200" b="1" dirty="0" smtClean="0">
                <a:latin typeface="Arial"/>
              </a:rPr>
              <a:t>TRANSMITER</a:t>
            </a:r>
          </a:p>
          <a:p>
            <a:pPr indent="0" algn="ctr"/>
            <a:r>
              <a:rPr lang="en-US" sz="1200" b="1" dirty="0" smtClean="0">
                <a:latin typeface="Arial"/>
              </a:rPr>
              <a:t>(SMAT</a:t>
            </a:r>
          </a:p>
          <a:p>
            <a:pPr indent="0" algn="ctr"/>
            <a:r>
              <a:rPr lang="en-US" sz="1200" b="1" dirty="0" smtClean="0">
                <a:latin typeface="Arial"/>
              </a:rPr>
              <a:t>PHONE)</a:t>
            </a:r>
            <a:endParaRPr lang="en-US" sz="1200" b="1" dirty="0">
              <a:latin typeface="Arial"/>
            </a:endParaRPr>
          </a:p>
        </p:txBody>
      </p:sp>
      <p:sp>
        <p:nvSpPr>
          <p:cNvPr id="11" name="Rectangle 10"/>
          <p:cNvSpPr/>
          <p:nvPr/>
        </p:nvSpPr>
        <p:spPr>
          <a:xfrm>
            <a:off x="322327" y="2798846"/>
            <a:ext cx="1152128" cy="467957"/>
          </a:xfrm>
          <a:prstGeom prst="rect">
            <a:avLst/>
          </a:prstGeom>
          <a:blipFill>
            <a:blip r:embed="rId2"/>
            <a:tile tx="0" ty="0" sx="100000" sy="100000" flip="none" algn="tl"/>
          </a:blipFill>
        </p:spPr>
        <p:txBody>
          <a:bodyPr lIns="0" tIns="0" rIns="0" bIns="0">
            <a:noAutofit/>
          </a:bodyPr>
          <a:lstStyle/>
          <a:p>
            <a:pPr indent="0" algn="ctr">
              <a:lnSpc>
                <a:spcPct val="106000"/>
              </a:lnSpc>
            </a:pPr>
            <a:r>
              <a:rPr lang="en-US" sz="1200" b="1" dirty="0" smtClean="0">
                <a:latin typeface="Arial"/>
              </a:rPr>
              <a:t>BLUETOOTH, ANDROID AND ACCELEROMETE</a:t>
            </a:r>
            <a:r>
              <a:rPr lang="en-US" sz="1200" dirty="0" smtClean="0">
                <a:latin typeface="Arial"/>
              </a:rPr>
              <a:t>R</a:t>
            </a:r>
            <a:endParaRPr lang="en-US" sz="1200" dirty="0">
              <a:latin typeface="Arial"/>
            </a:endParaRPr>
          </a:p>
        </p:txBody>
      </p:sp>
      <p:sp>
        <p:nvSpPr>
          <p:cNvPr id="12" name="Rectangle 11"/>
          <p:cNvSpPr/>
          <p:nvPr/>
        </p:nvSpPr>
        <p:spPr>
          <a:xfrm>
            <a:off x="2286968" y="2798846"/>
            <a:ext cx="1581719" cy="381896"/>
          </a:xfrm>
          <a:prstGeom prst="rect">
            <a:avLst/>
          </a:prstGeom>
          <a:blipFill>
            <a:blip r:embed="rId2"/>
            <a:tile tx="0" ty="0" sx="100000" sy="100000" flip="none" algn="tl"/>
          </a:blipFill>
        </p:spPr>
        <p:txBody>
          <a:bodyPr lIns="0" tIns="0" rIns="0" bIns="0">
            <a:noAutofit/>
          </a:bodyPr>
          <a:lstStyle/>
          <a:p>
            <a:pPr indent="0" algn="ctr"/>
            <a:r>
              <a:rPr lang="en-US" sz="1200" b="1" dirty="0" smtClean="0">
                <a:latin typeface="Arial"/>
              </a:rPr>
              <a:t>INSTALLED WITH</a:t>
            </a:r>
          </a:p>
          <a:p>
            <a:pPr indent="0" algn="ctr"/>
            <a:r>
              <a:rPr lang="en-US" sz="1200" b="1" dirty="0" smtClean="0">
                <a:latin typeface="Arial"/>
              </a:rPr>
              <a:t>MICROCONTROLLER</a:t>
            </a:r>
          </a:p>
          <a:p>
            <a:pPr indent="0" algn="ctr"/>
            <a:r>
              <a:rPr lang="en-US" sz="1200" b="1" dirty="0" smtClean="0">
                <a:latin typeface="Arial"/>
              </a:rPr>
              <a:t> and MOTOR CONTROL</a:t>
            </a:r>
            <a:endParaRPr lang="en-US" sz="1200" b="1" dirty="0">
              <a:latin typeface="Arial"/>
            </a:endParaRPr>
          </a:p>
        </p:txBody>
      </p:sp>
      <p:sp>
        <p:nvSpPr>
          <p:cNvPr id="13" name="Rectangle 12"/>
          <p:cNvSpPr/>
          <p:nvPr/>
        </p:nvSpPr>
        <p:spPr>
          <a:xfrm>
            <a:off x="4684729" y="1168495"/>
            <a:ext cx="910072" cy="275266"/>
          </a:xfrm>
          <a:prstGeom prst="rect">
            <a:avLst/>
          </a:prstGeom>
          <a:blipFill>
            <a:blip r:embed="rId2"/>
            <a:tile tx="0" ty="0" sx="100000" sy="100000" flip="none" algn="tl"/>
          </a:blipFill>
        </p:spPr>
        <p:txBody>
          <a:bodyPr lIns="0" tIns="0" rIns="0" bIns="0">
            <a:noAutofit/>
          </a:bodyPr>
          <a:lstStyle/>
          <a:p>
            <a:pPr indent="0"/>
            <a:r>
              <a:rPr lang="en-US" sz="1200" b="1" dirty="0" smtClean="0">
                <a:latin typeface="Arial"/>
              </a:rPr>
              <a:t>MOTOR</a:t>
            </a:r>
          </a:p>
          <a:p>
            <a:pPr indent="0"/>
            <a:r>
              <a:rPr lang="en-US" sz="1200" b="1" dirty="0" smtClean="0">
                <a:latin typeface="Arial"/>
              </a:rPr>
              <a:t>DRIVER</a:t>
            </a:r>
            <a:endParaRPr lang="en-US" sz="1200" b="1" dirty="0">
              <a:latin typeface="Arial"/>
            </a:endParaRPr>
          </a:p>
        </p:txBody>
      </p:sp>
      <p:sp>
        <p:nvSpPr>
          <p:cNvPr id="14" name="Rectangle 13"/>
          <p:cNvSpPr/>
          <p:nvPr/>
        </p:nvSpPr>
        <p:spPr>
          <a:xfrm>
            <a:off x="6471993" y="1197348"/>
            <a:ext cx="576064" cy="241276"/>
          </a:xfrm>
          <a:prstGeom prst="rect">
            <a:avLst/>
          </a:prstGeom>
          <a:blipFill>
            <a:blip r:embed="rId2"/>
            <a:tile tx="0" ty="0" sx="100000" sy="100000" flip="none" algn="tl"/>
          </a:blipFill>
        </p:spPr>
        <p:txBody>
          <a:bodyPr lIns="0" tIns="0" rIns="0" bIns="0">
            <a:noAutofit/>
          </a:bodyPr>
          <a:lstStyle/>
          <a:p>
            <a:pPr indent="0"/>
            <a:r>
              <a:rPr lang="en-US" sz="1200" b="1" dirty="0" smtClean="0">
                <a:latin typeface="Arial"/>
              </a:rPr>
              <a:t>DC MOTOR</a:t>
            </a:r>
            <a:endParaRPr lang="en-US" sz="1200" b="1" dirty="0">
              <a:latin typeface="Arial"/>
            </a:endParaRPr>
          </a:p>
        </p:txBody>
      </p:sp>
      <p:sp>
        <p:nvSpPr>
          <p:cNvPr id="5" name="TextBox 4"/>
          <p:cNvSpPr txBox="1"/>
          <p:nvPr/>
        </p:nvSpPr>
        <p:spPr>
          <a:xfrm>
            <a:off x="606269" y="542310"/>
            <a:ext cx="1736373" cy="369332"/>
          </a:xfrm>
          <a:prstGeom prst="rect">
            <a:avLst/>
          </a:prstGeom>
          <a:noFill/>
        </p:spPr>
        <p:txBody>
          <a:bodyPr wrap="none" rtlCol="0">
            <a:spAutoFit/>
          </a:bodyPr>
          <a:lstStyle/>
          <a:p>
            <a:r>
              <a:rPr lang="en-US" b="1" dirty="0" smtClean="0">
                <a:solidFill>
                  <a:srgbClr val="FF0000"/>
                </a:solidFill>
                <a:latin typeface="Arial" pitchFamily="34" charset="0"/>
                <a:cs typeface="Arial" pitchFamily="34" charset="0"/>
              </a:rPr>
              <a:t>FLOW CHART</a:t>
            </a:r>
            <a:endParaRPr lang="en-US" b="1" dirty="0">
              <a:solidFill>
                <a:srgbClr val="FF0000"/>
              </a:solidFill>
              <a:latin typeface="Arial" pitchFamily="34" charset="0"/>
              <a:cs typeface="Arial" pitchFamily="34" charset="0"/>
            </a:endParaRPr>
          </a:p>
        </p:txBody>
      </p:sp>
      <p:pic>
        <p:nvPicPr>
          <p:cNvPr id="15" name="Picture 14"/>
          <p:cNvPicPr>
            <a:picLocks noChangeAspect="1"/>
          </p:cNvPicPr>
          <p:nvPr/>
        </p:nvPicPr>
        <p:blipFill>
          <a:blip r:embed="rId6"/>
          <a:stretch>
            <a:fillRect/>
          </a:stretch>
        </p:blipFill>
        <p:spPr>
          <a:xfrm>
            <a:off x="3796680" y="1206063"/>
            <a:ext cx="720080" cy="367867"/>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56320" y="78904"/>
            <a:ext cx="3316998" cy="369332"/>
          </a:xfrm>
          <a:prstGeom prst="rect">
            <a:avLst/>
          </a:prstGeom>
          <a:noFill/>
        </p:spPr>
        <p:txBody>
          <a:bodyPr wrap="none" rtlCol="0">
            <a:spAutoFit/>
          </a:bodyPr>
          <a:lstStyle/>
          <a:p>
            <a:r>
              <a:rPr lang="en-US" b="1" dirty="0" smtClean="0">
                <a:solidFill>
                  <a:srgbClr val="FF0000"/>
                </a:solidFill>
                <a:latin typeface="+mj-lt"/>
              </a:rPr>
              <a:t>TYPES OF SMART WHEELCHAIRS:</a:t>
            </a:r>
          </a:p>
        </p:txBody>
      </p:sp>
      <p:sp>
        <p:nvSpPr>
          <p:cNvPr id="9" name="TextBox 8"/>
          <p:cNvSpPr txBox="1"/>
          <p:nvPr/>
        </p:nvSpPr>
        <p:spPr>
          <a:xfrm>
            <a:off x="259135" y="2248297"/>
            <a:ext cx="3999493" cy="369332"/>
          </a:xfrm>
          <a:prstGeom prst="rect">
            <a:avLst/>
          </a:prstGeom>
          <a:noFill/>
        </p:spPr>
        <p:txBody>
          <a:bodyPr wrap="none" rtlCol="0">
            <a:spAutoFit/>
          </a:bodyPr>
          <a:lstStyle/>
          <a:p>
            <a:r>
              <a:rPr lang="en-US" dirty="0" smtClean="0"/>
              <a:t>. </a:t>
            </a:r>
            <a:r>
              <a:rPr lang="en-US" sz="1600" b="1" dirty="0" smtClean="0"/>
              <a:t>HAND GESTURE CONTROLLED WHEELCHAIR</a:t>
            </a:r>
          </a:p>
        </p:txBody>
      </p:sp>
      <p:sp>
        <p:nvSpPr>
          <p:cNvPr id="10" name="TextBox 9"/>
          <p:cNvSpPr txBox="1"/>
          <p:nvPr/>
        </p:nvSpPr>
        <p:spPr>
          <a:xfrm>
            <a:off x="5524871" y="2240216"/>
            <a:ext cx="2964145" cy="338554"/>
          </a:xfrm>
          <a:prstGeom prst="rect">
            <a:avLst/>
          </a:prstGeom>
          <a:noFill/>
        </p:spPr>
        <p:txBody>
          <a:bodyPr wrap="none" rtlCol="0">
            <a:spAutoFit/>
          </a:bodyPr>
          <a:lstStyle/>
          <a:p>
            <a:r>
              <a:rPr lang="en-US" sz="1600" b="1" dirty="0" smtClean="0"/>
              <a:t>.EYE CONTROLLED WHEELCHAIR.</a:t>
            </a:r>
            <a:endParaRPr lang="en-US" sz="1600" b="1" dirty="0"/>
          </a:p>
        </p:txBody>
      </p:sp>
      <p:sp>
        <p:nvSpPr>
          <p:cNvPr id="11" name="TextBox 10"/>
          <p:cNvSpPr txBox="1"/>
          <p:nvPr/>
        </p:nvSpPr>
        <p:spPr>
          <a:xfrm>
            <a:off x="5299001" y="4893940"/>
            <a:ext cx="3933384" cy="369332"/>
          </a:xfrm>
          <a:prstGeom prst="rect">
            <a:avLst/>
          </a:prstGeom>
          <a:noFill/>
        </p:spPr>
        <p:txBody>
          <a:bodyPr wrap="none" rtlCol="0">
            <a:spAutoFit/>
          </a:bodyPr>
          <a:lstStyle/>
          <a:p>
            <a:r>
              <a:rPr lang="en-US" dirty="0" smtClean="0"/>
              <a:t>.</a:t>
            </a:r>
            <a:r>
              <a:rPr lang="en-US" sz="1600" b="1" dirty="0" smtClean="0"/>
              <a:t>HEAD MOTION CONTROLLED WHEELCHAIR.</a:t>
            </a:r>
            <a:endParaRPr lang="en-US" sz="1600" b="1" dirty="0"/>
          </a:p>
        </p:txBody>
      </p:sp>
      <p:sp>
        <p:nvSpPr>
          <p:cNvPr id="12" name="TextBox 11"/>
          <p:cNvSpPr txBox="1"/>
          <p:nvPr/>
        </p:nvSpPr>
        <p:spPr>
          <a:xfrm>
            <a:off x="505613" y="4891400"/>
            <a:ext cx="3778727" cy="369332"/>
          </a:xfrm>
          <a:prstGeom prst="rect">
            <a:avLst/>
          </a:prstGeom>
          <a:noFill/>
        </p:spPr>
        <p:txBody>
          <a:bodyPr wrap="none" rtlCol="0">
            <a:spAutoFit/>
          </a:bodyPr>
          <a:lstStyle/>
          <a:p>
            <a:r>
              <a:rPr lang="en-US" sz="1600" b="1" dirty="0" smtClean="0"/>
              <a:t>.VOICE BASED CONTROLLED WHEELCHAIR</a:t>
            </a:r>
            <a:r>
              <a:rPr lang="en-US" dirty="0" smtClean="0"/>
              <a:t>.</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376" y="582960"/>
            <a:ext cx="224555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6879" y="448236"/>
            <a:ext cx="2664297" cy="167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AutoShape 5" descr="blob:https://web.whatsapp.com/795e131f-de7c-42d2-875d-3785e750588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650" y="2749605"/>
            <a:ext cx="2305443" cy="214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2356" y="2765283"/>
            <a:ext cx="2689151" cy="211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422680" y="858642"/>
            <a:ext cx="5102192" cy="516406"/>
          </a:xfrm>
          <a:prstGeom prst="rect">
            <a:avLst/>
          </a:prstGeom>
          <a:blipFill>
            <a:blip r:embed="rId2"/>
            <a:tile tx="0" ty="0" sx="100000" sy="100000" flip="none" algn="tl"/>
          </a:blipFill>
        </p:spPr>
        <p:txBody>
          <a:bodyPr lIns="0" tIns="0" rIns="0" bIns="0">
            <a:noAutofit/>
          </a:bodyPr>
          <a:lstStyle/>
          <a:p>
            <a:pPr indent="0">
              <a:buFont typeface="Wingdings" pitchFamily="2" charset="2"/>
              <a:buChar char="§"/>
            </a:pPr>
            <a:r>
              <a:rPr lang="en-US" sz="1000" dirty="0" smtClean="0"/>
              <a:t>  </a:t>
            </a:r>
            <a:r>
              <a:rPr lang="en-US" sz="1200" dirty="0"/>
              <a:t>T</a:t>
            </a:r>
            <a:r>
              <a:rPr lang="en-US" sz="1200" dirty="0" smtClean="0"/>
              <a:t>he following figure illustrates the importance wheelchair</a:t>
            </a:r>
          </a:p>
          <a:p>
            <a:pPr indent="0" algn="just"/>
            <a:r>
              <a:rPr lang="en-US" sz="1200" dirty="0" smtClean="0"/>
              <a:t>terminologies that needs to be considered while designing a</a:t>
            </a:r>
            <a:endParaRPr lang="en-US" sz="1200" dirty="0"/>
          </a:p>
        </p:txBody>
      </p:sp>
      <p:sp>
        <p:nvSpPr>
          <p:cNvPr id="10" name="Rectangle 9"/>
          <p:cNvSpPr/>
          <p:nvPr/>
        </p:nvSpPr>
        <p:spPr>
          <a:xfrm>
            <a:off x="2788568" y="1467244"/>
            <a:ext cx="2438400" cy="415498"/>
          </a:xfrm>
          <a:prstGeom prst="rect">
            <a:avLst/>
          </a:prstGeom>
        </p:spPr>
        <p:txBody>
          <a:bodyPr>
            <a:spAutoFit/>
          </a:bodyPr>
          <a:lstStyle/>
          <a:p>
            <a:pPr lvl="0"/>
            <a:r>
              <a:rPr lang="en-US" sz="1050" b="1" dirty="0" smtClean="0">
                <a:solidFill>
                  <a:prstClr val="black"/>
                </a:solidFill>
                <a:latin typeface="Times New Roman"/>
              </a:rPr>
              <a:t>figure: unoccupied wheelchair figure: occupied wheelchair</a:t>
            </a:r>
            <a:endParaRPr lang="en-US" sz="1050" b="1" dirty="0">
              <a:solidFill>
                <a:prstClr val="black"/>
              </a:solidFill>
              <a:latin typeface="Times New Roman"/>
            </a:endParaRPr>
          </a:p>
        </p:txBody>
      </p:sp>
      <p:pic>
        <p:nvPicPr>
          <p:cNvPr id="14" name="Picutre 1"/>
          <p:cNvPicPr/>
          <p:nvPr/>
        </p:nvPicPr>
        <p:blipFill>
          <a:blip r:embed="rId3"/>
          <a:stretch/>
        </p:blipFill>
        <p:spPr>
          <a:xfrm>
            <a:off x="2284512" y="1882742"/>
            <a:ext cx="5185745" cy="1698207"/>
          </a:xfrm>
          <a:prstGeom prst="rect">
            <a:avLst/>
          </a:prstGeom>
        </p:spPr>
      </p:pic>
      <p:sp useBgFill="1">
        <p:nvSpPr>
          <p:cNvPr id="15" name="TextBox 14"/>
          <p:cNvSpPr txBox="1"/>
          <p:nvPr/>
        </p:nvSpPr>
        <p:spPr>
          <a:xfrm>
            <a:off x="422680" y="296138"/>
            <a:ext cx="5301516" cy="369332"/>
          </a:xfrm>
          <a:prstGeom prst="rect">
            <a:avLst/>
          </a:prstGeom>
          <a:ln>
            <a:noFill/>
          </a:ln>
        </p:spPr>
        <p:txBody>
          <a:bodyPr wrap="none" rtlCol="0">
            <a:spAutoFit/>
          </a:bodyPr>
          <a:lstStyle/>
          <a:p>
            <a:r>
              <a:rPr lang="en-US" b="1" dirty="0" smtClean="0">
                <a:solidFill>
                  <a:srgbClr val="FF0000"/>
                </a:solidFill>
                <a:latin typeface="Arial" pitchFamily="34" charset="0"/>
                <a:cs typeface="Arial" pitchFamily="34" charset="0"/>
              </a:rPr>
              <a:t>MECHANICAL STRUCTURE AND DIMENSIONS</a:t>
            </a:r>
            <a:endParaRPr lang="en-US" b="1" dirty="0">
              <a:solidFill>
                <a:srgbClr val="FF0000"/>
              </a:solidFill>
              <a:latin typeface="Arial" pitchFamily="34" charset="0"/>
              <a:cs typeface="Arial" pitchFamily="34" charset="0"/>
            </a:endParaRPr>
          </a:p>
        </p:txBody>
      </p:sp>
      <p:sp>
        <p:nvSpPr>
          <p:cNvPr id="2" name="TextBox 1"/>
          <p:cNvSpPr txBox="1"/>
          <p:nvPr/>
        </p:nvSpPr>
        <p:spPr>
          <a:xfrm>
            <a:off x="729060" y="3606499"/>
            <a:ext cx="4702506" cy="1569660"/>
          </a:xfrm>
          <a:prstGeom prst="rect">
            <a:avLst/>
          </a:prstGeom>
          <a:noFill/>
        </p:spPr>
        <p:txBody>
          <a:bodyPr wrap="none" rtlCol="0">
            <a:spAutoFit/>
          </a:bodyPr>
          <a:lstStyle/>
          <a:p>
            <a:r>
              <a:rPr lang="en-US" sz="1200" b="1" dirty="0" err="1">
                <a:solidFill>
                  <a:srgbClr val="FF0000"/>
                </a:solidFill>
              </a:rPr>
              <a:t>S</a:t>
            </a:r>
            <a:r>
              <a:rPr lang="en-US" sz="1200" b="1" dirty="0" err="1" smtClean="0">
                <a:solidFill>
                  <a:srgbClr val="FF0000"/>
                </a:solidFill>
              </a:rPr>
              <a:t>tandared</a:t>
            </a:r>
            <a:r>
              <a:rPr lang="en-US" sz="1200" b="1" dirty="0" smtClean="0">
                <a:solidFill>
                  <a:srgbClr val="FF0000"/>
                </a:solidFill>
              </a:rPr>
              <a:t>  Dimensions:</a:t>
            </a:r>
          </a:p>
          <a:p>
            <a:r>
              <a:rPr lang="en-US" sz="1200" dirty="0" smtClean="0"/>
              <a:t>                                                              (all measurements are in millimeters)</a:t>
            </a:r>
          </a:p>
          <a:p>
            <a:r>
              <a:rPr lang="en-US" sz="1200" dirty="0" smtClean="0"/>
              <a:t>.unoccupied width=650-720</a:t>
            </a:r>
          </a:p>
          <a:p>
            <a:r>
              <a:rPr lang="en-US" sz="1200" dirty="0" smtClean="0"/>
              <a:t>.unoccupied length=1000-1100</a:t>
            </a:r>
          </a:p>
          <a:p>
            <a:r>
              <a:rPr lang="en-US" sz="1200" dirty="0" smtClean="0"/>
              <a:t>.handle height=910-950</a:t>
            </a:r>
          </a:p>
          <a:p>
            <a:r>
              <a:rPr lang="en-US" sz="1200" dirty="0" smtClean="0"/>
              <a:t>.armrest height=700-740</a:t>
            </a:r>
          </a:p>
          <a:p>
            <a:r>
              <a:rPr lang="en-US" sz="1200" dirty="0" smtClean="0"/>
              <a:t>seat height=700-740</a:t>
            </a:r>
          </a:p>
          <a:p>
            <a:r>
              <a:rPr lang="en-US" sz="1200" dirty="0" err="1" smtClean="0"/>
              <a:t>combinedknee+toe</a:t>
            </a:r>
            <a:r>
              <a:rPr lang="en-US" sz="1200" dirty="0" smtClean="0"/>
              <a:t> clearance depth=400-450</a:t>
            </a:r>
            <a:endParaRPr lang="en-US" sz="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786635" y="535578"/>
            <a:ext cx="3071834" cy="585417"/>
          </a:xfrm>
          <a:prstGeom prst="rect">
            <a:avLst/>
          </a:prstGeom>
        </p:spPr>
        <p:txBody>
          <a:bodyPr wrap="square">
            <a:spAutoFit/>
          </a:bodyPr>
          <a:lstStyle/>
          <a:p>
            <a:pPr lvl="0" indent="114300">
              <a:lnSpc>
                <a:spcPct val="89000"/>
              </a:lnSpc>
            </a:pPr>
            <a:r>
              <a:rPr lang="en-US" sz="2000" b="1" cap="small" dirty="0" smtClean="0">
                <a:solidFill>
                  <a:srgbClr val="FF0000"/>
                </a:solidFill>
                <a:latin typeface="Arial"/>
              </a:rPr>
              <a:t>handling </a:t>
            </a:r>
            <a:r>
              <a:rPr lang="en-US" sz="2000" b="1" cap="small" dirty="0">
                <a:solidFill>
                  <a:srgbClr val="FF0000"/>
                </a:solidFill>
                <a:latin typeface="Arial"/>
              </a:rPr>
              <a:t>obstacles </a:t>
            </a:r>
            <a:r>
              <a:rPr lang="en-US" b="1" cap="small" dirty="0">
                <a:solidFill>
                  <a:srgbClr val="FF0000"/>
                </a:solidFill>
                <a:latin typeface="Arial"/>
              </a:rPr>
              <a:t>&amp;</a:t>
            </a:r>
          </a:p>
          <a:p>
            <a:pPr lvl="0" indent="114300">
              <a:lnSpc>
                <a:spcPct val="89000"/>
              </a:lnSpc>
            </a:pPr>
            <a:r>
              <a:rPr lang="en-US" sz="1600" b="1" dirty="0" smtClean="0">
                <a:solidFill>
                  <a:srgbClr val="FF0000"/>
                </a:solidFill>
                <a:latin typeface="Arial"/>
              </a:rPr>
              <a:t>INCLINES</a:t>
            </a:r>
            <a:endParaRPr lang="en-US" sz="1600" b="1" dirty="0">
              <a:solidFill>
                <a:srgbClr val="FF0000"/>
              </a:solidFill>
            </a:endParaRPr>
          </a:p>
        </p:txBody>
      </p:sp>
      <p:sp>
        <p:nvSpPr>
          <p:cNvPr id="7" name="Rectangle 6"/>
          <p:cNvSpPr/>
          <p:nvPr/>
        </p:nvSpPr>
        <p:spPr>
          <a:xfrm>
            <a:off x="804834" y="1243002"/>
            <a:ext cx="6500858" cy="729430"/>
          </a:xfrm>
          <a:prstGeom prst="rect">
            <a:avLst/>
          </a:prstGeom>
        </p:spPr>
        <p:txBody>
          <a:bodyPr wrap="square">
            <a:spAutoFit/>
          </a:bodyPr>
          <a:lstStyle/>
          <a:p>
            <a:pPr lvl="1" indent="12700">
              <a:lnSpc>
                <a:spcPct val="115000"/>
              </a:lnSpc>
              <a:spcAft>
                <a:spcPts val="280"/>
              </a:spcAft>
              <a:buFont typeface="Wingdings" pitchFamily="2" charset="2"/>
              <a:buChar char="§"/>
            </a:pPr>
            <a:r>
              <a:rPr lang="en-US" sz="1200" dirty="0" smtClean="0"/>
              <a:t>  Front-wheel drives are optimal for traversing obstacles such as curbs, grass, gravel, uneven terrain and snow. this is because the 14-inch drive wheels are the first wheels to encounter obstacles and they pull the rest of the wheelchair over them</a:t>
            </a:r>
            <a:r>
              <a:rPr lang="en-US" sz="1200" dirty="0" smtClean="0">
                <a:solidFill>
                  <a:prstClr val="black"/>
                </a:solidFill>
              </a:rPr>
              <a:t>.</a:t>
            </a:r>
            <a:endParaRPr lang="en-US" sz="1200" dirty="0">
              <a:solidFill>
                <a:prstClr val="black"/>
              </a:solidFill>
            </a:endParaRPr>
          </a:p>
        </p:txBody>
      </p:sp>
      <p:sp>
        <p:nvSpPr>
          <p:cNvPr id="8" name="Rectangle 7"/>
          <p:cNvSpPr/>
          <p:nvPr/>
        </p:nvSpPr>
        <p:spPr>
          <a:xfrm>
            <a:off x="1257300" y="2208772"/>
            <a:ext cx="6119830" cy="729430"/>
          </a:xfrm>
          <a:prstGeom prst="rect">
            <a:avLst/>
          </a:prstGeom>
        </p:spPr>
        <p:txBody>
          <a:bodyPr wrap="square">
            <a:spAutoFit/>
          </a:bodyPr>
          <a:lstStyle/>
          <a:p>
            <a:pPr lvl="0" indent="12700">
              <a:lnSpc>
                <a:spcPct val="115000"/>
              </a:lnSpc>
              <a:buFont typeface="Wingdings" pitchFamily="2" charset="2"/>
              <a:buChar char="§"/>
            </a:pPr>
            <a:r>
              <a:rPr lang="en-US" sz="1000" dirty="0" smtClean="0">
                <a:solidFill>
                  <a:prstClr val="black"/>
                </a:solidFill>
              </a:rPr>
              <a:t>  </a:t>
            </a:r>
            <a:r>
              <a:rPr lang="en-US" sz="1200" dirty="0">
                <a:solidFill>
                  <a:prstClr val="black"/>
                </a:solidFill>
              </a:rPr>
              <a:t>A</a:t>
            </a:r>
            <a:r>
              <a:rPr lang="en-US" sz="1200" dirty="0" smtClean="0">
                <a:solidFill>
                  <a:prstClr val="black"/>
                </a:solidFill>
              </a:rPr>
              <a:t> rear-wheel drive means the drive wheels are pushing the front casters over obstacles. because pushing is harder than pulling, rear-wheel drives aren’t quite as efficient going over obstacles as front-wheel drives.</a:t>
            </a:r>
            <a:endParaRPr lang="en-US" sz="1200" dirty="0">
              <a:solidFill>
                <a:prstClr val="black"/>
              </a:solidFill>
            </a:endParaRPr>
          </a:p>
        </p:txBody>
      </p:sp>
      <p:sp>
        <p:nvSpPr>
          <p:cNvPr id="2" name="TextBox 1"/>
          <p:cNvSpPr txBox="1"/>
          <p:nvPr/>
        </p:nvSpPr>
        <p:spPr>
          <a:xfrm>
            <a:off x="1060376" y="3273921"/>
            <a:ext cx="8412207" cy="646331"/>
          </a:xfrm>
          <a:prstGeom prst="rect">
            <a:avLst/>
          </a:prstGeom>
          <a:noFill/>
        </p:spPr>
        <p:txBody>
          <a:bodyPr wrap="square" rtlCol="0">
            <a:spAutoFit/>
          </a:bodyPr>
          <a:lstStyle/>
          <a:p>
            <a:r>
              <a:rPr lang="en-US" sz="1200" dirty="0" smtClean="0"/>
              <a:t>. </a:t>
            </a:r>
            <a:r>
              <a:rPr lang="en-US" sz="1200" dirty="0"/>
              <a:t>I</a:t>
            </a:r>
            <a:r>
              <a:rPr lang="en-US" sz="1200" dirty="0" smtClean="0"/>
              <a:t>nfrared radiation sensor(IR)- the device that measures and detects infrared radiation in its surroundings</a:t>
            </a:r>
          </a:p>
          <a:p>
            <a:r>
              <a:rPr lang="en-US" sz="1200" dirty="0" smtClean="0"/>
              <a:t>when object comes close to sensor the  infrared light from led goes on object and detected by </a:t>
            </a:r>
            <a:r>
              <a:rPr lang="en-US" sz="1200" dirty="0" err="1" smtClean="0"/>
              <a:t>recevier</a:t>
            </a:r>
            <a:r>
              <a:rPr lang="en-US" sz="1200" dirty="0" smtClean="0"/>
              <a:t>.</a:t>
            </a:r>
          </a:p>
          <a:p>
            <a:endParaRPr lang="en-US" sz="1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957</Words>
  <Application>Microsoft Office PowerPoint</Application>
  <PresentationFormat>Custom</PresentationFormat>
  <Paragraphs>115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 CHIKYALA</dc:creator>
  <cp:lastModifiedBy>AbhiChitti</cp:lastModifiedBy>
  <cp:revision>58</cp:revision>
  <dcterms:modified xsi:type="dcterms:W3CDTF">2021-11-11T12:48:01Z</dcterms:modified>
</cp:coreProperties>
</file>