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58" r:id="rId11"/>
    <p:sldId id="259" r:id="rId12"/>
    <p:sldId id="264" r:id="rId13"/>
    <p:sldId id="274" r:id="rId14"/>
    <p:sldId id="27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3" autoAdjust="0"/>
    <p:restoredTop sz="99364" autoAdjust="0"/>
  </p:normalViewPr>
  <p:slideViewPr>
    <p:cSldViewPr>
      <p:cViewPr varScale="1">
        <p:scale>
          <a:sx n="149" d="100"/>
          <a:sy n="149" d="100"/>
        </p:scale>
        <p:origin x="-112" y="-456"/>
      </p:cViewPr>
      <p:guideLst>
        <p:guide orient="horz" pos="36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roundedCorners val="1"/>
  <c:style val="18"/>
  <c:chart>
    <c:autoTitleDeleted val="1"/>
    <c:plotArea>
      <c:layout/>
      <c:radarChart>
        <c:radarStyle val="filled"/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Intalio</c:v>
                </c:pt>
              </c:strCache>
            </c:strRef>
          </c:tx>
          <c:cat>
            <c:strRef>
              <c:f>Hoja1!$A$2:$A$6</c:f>
              <c:strCache>
                <c:ptCount val="5"/>
                <c:pt idx="0">
                  <c:v>Curva de Aprendizaje</c:v>
                </c:pt>
                <c:pt idx="1">
                  <c:v>Interoperabilidad</c:v>
                </c:pt>
                <c:pt idx="2">
                  <c:v>Coste de Licencia</c:v>
                </c:pt>
                <c:pt idx="3">
                  <c:v>Posicionamiento</c:v>
                </c:pt>
                <c:pt idx="4">
                  <c:v>Open/Free Source Filosofía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8.0</c:v>
                </c:pt>
                <c:pt idx="1">
                  <c:v>8.0</c:v>
                </c:pt>
                <c:pt idx="2">
                  <c:v>6.0</c:v>
                </c:pt>
                <c:pt idx="3">
                  <c:v>6.0</c:v>
                </c:pt>
                <c:pt idx="4">
                  <c:v>8.0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Oracle</c:v>
                </c:pt>
              </c:strCache>
            </c:strRef>
          </c:tx>
          <c:cat>
            <c:strRef>
              <c:f>Hoja1!$A$2:$A$6</c:f>
              <c:strCache>
                <c:ptCount val="5"/>
                <c:pt idx="0">
                  <c:v>Curva de Aprendizaje</c:v>
                </c:pt>
                <c:pt idx="1">
                  <c:v>Interoperabilidad</c:v>
                </c:pt>
                <c:pt idx="2">
                  <c:v>Coste de Licencia</c:v>
                </c:pt>
                <c:pt idx="3">
                  <c:v>Posicionamiento</c:v>
                </c:pt>
                <c:pt idx="4">
                  <c:v>Open/Free Source Filosofía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7.0</c:v>
                </c:pt>
                <c:pt idx="1">
                  <c:v>9.0</c:v>
                </c:pt>
                <c:pt idx="2">
                  <c:v>7.0</c:v>
                </c:pt>
                <c:pt idx="3">
                  <c:v>7.0</c:v>
                </c:pt>
                <c:pt idx="4">
                  <c:v>4.0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Documentum</c:v>
                </c:pt>
              </c:strCache>
            </c:strRef>
          </c:tx>
          <c:spPr>
            <a:ln w="25400">
              <a:noFill/>
            </a:ln>
          </c:spPr>
          <c:cat>
            <c:strRef>
              <c:f>Hoja1!$A$2:$A$6</c:f>
              <c:strCache>
                <c:ptCount val="5"/>
                <c:pt idx="0">
                  <c:v>Curva de Aprendizaje</c:v>
                </c:pt>
                <c:pt idx="1">
                  <c:v>Interoperabilidad</c:v>
                </c:pt>
                <c:pt idx="2">
                  <c:v>Coste de Licencia</c:v>
                </c:pt>
                <c:pt idx="3">
                  <c:v>Posicionamiento</c:v>
                </c:pt>
                <c:pt idx="4">
                  <c:v>Open/Free Source Filosofía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  <c:pt idx="0">
                  <c:v>5.5</c:v>
                </c:pt>
                <c:pt idx="1">
                  <c:v>6.0</c:v>
                </c:pt>
                <c:pt idx="2">
                  <c:v>8.5</c:v>
                </c:pt>
                <c:pt idx="3">
                  <c:v>8.0</c:v>
                </c:pt>
                <c:pt idx="4">
                  <c:v>1.0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Polymita</c:v>
                </c:pt>
              </c:strCache>
            </c:strRef>
          </c:tx>
          <c:spPr>
            <a:ln w="25400">
              <a:noFill/>
            </a:ln>
          </c:spPr>
          <c:cat>
            <c:strRef>
              <c:f>Hoja1!$A$2:$A$6</c:f>
              <c:strCache>
                <c:ptCount val="5"/>
                <c:pt idx="0">
                  <c:v>Curva de Aprendizaje</c:v>
                </c:pt>
                <c:pt idx="1">
                  <c:v>Interoperabilidad</c:v>
                </c:pt>
                <c:pt idx="2">
                  <c:v>Coste de Licencia</c:v>
                </c:pt>
                <c:pt idx="3">
                  <c:v>Posicionamiento</c:v>
                </c:pt>
                <c:pt idx="4">
                  <c:v>Open/Free Source Filosofía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6.0</c:v>
                </c:pt>
                <c:pt idx="1">
                  <c:v>5.0</c:v>
                </c:pt>
                <c:pt idx="2">
                  <c:v>8.0</c:v>
                </c:pt>
                <c:pt idx="3">
                  <c:v>6.5</c:v>
                </c:pt>
                <c:pt idx="4">
                  <c:v>1.0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OpenTram</c:v>
                </c:pt>
              </c:strCache>
            </c:strRef>
          </c:tx>
          <c:spPr>
            <a:ln w="25400">
              <a:noFill/>
            </a:ln>
          </c:spPr>
          <c:cat>
            <c:strRef>
              <c:f>Hoja1!$A$2:$A$6</c:f>
              <c:strCache>
                <c:ptCount val="5"/>
                <c:pt idx="0">
                  <c:v>Curva de Aprendizaje</c:v>
                </c:pt>
                <c:pt idx="1">
                  <c:v>Interoperabilidad</c:v>
                </c:pt>
                <c:pt idx="2">
                  <c:v>Coste de Licencia</c:v>
                </c:pt>
                <c:pt idx="3">
                  <c:v>Posicionamiento</c:v>
                </c:pt>
                <c:pt idx="4">
                  <c:v>Open/Free Source Filosofía</c:v>
                </c:pt>
              </c:strCache>
            </c:strRef>
          </c:cat>
          <c:val>
            <c:numRef>
              <c:f>Hoja1!$F$2:$F$6</c:f>
              <c:numCache>
                <c:formatCode>General</c:formatCode>
                <c:ptCount val="5"/>
                <c:pt idx="0">
                  <c:v>4.0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8345496"/>
        <c:axId val="-2107871816"/>
      </c:radarChart>
      <c:catAx>
        <c:axId val="-2108345496"/>
        <c:scaling>
          <c:orientation val="minMax"/>
        </c:scaling>
        <c:delete val="1"/>
        <c:axPos val="b"/>
        <c:majorGridlines/>
        <c:numFmt formatCode="dd/mm/yyyy" sourceLinked="1"/>
        <c:majorTickMark val="cross"/>
        <c:minorTickMark val="cross"/>
        <c:tickLblPos val="nextTo"/>
        <c:crossAx val="-2107871816"/>
        <c:crosses val="autoZero"/>
        <c:auto val="1"/>
        <c:lblAlgn val="ctr"/>
        <c:lblOffset val="100"/>
        <c:noMultiLvlLbl val="1"/>
      </c:catAx>
      <c:valAx>
        <c:axId val="-2107871816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cross"/>
        <c:tickLblPos val="nextTo"/>
        <c:crossAx val="-2108345496"/>
        <c:crosses val="autoZero"/>
        <c:crossBetween val="between"/>
      </c:valAx>
    </c:plotArea>
    <c:legend>
      <c:legendPos val="r"/>
      <c:layout/>
      <c:overlay val="1"/>
    </c:legend>
    <c:plotVisOnly val="1"/>
    <c:dispBlanksAs val="zero"/>
    <c:showDLblsOverMax val="1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17/07/14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ums.oracle.com/forums/thread.jspa?threadID=469250&amp;tstart=0&amp;messageID=238883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ums.oracle.com/forums/thread.jspa?threadID=469250&amp;tstart=0&amp;messageID=2388837" TargetMode="External"/><Relationship Id="rId3" Type="http://schemas.openxmlformats.org/officeDocument/2006/relationships/hyperlink" Target="http://www.delta-r.com/es/BRMS-onru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Suites BPM free open </a:t>
            </a:r>
            <a:r>
              <a:rPr lang="es-ES_tradnl" dirty="0" err="1" smtClean="0"/>
              <a:t>source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4143372" y="485776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7/07/2009</a:t>
            </a:r>
            <a:endParaRPr lang="es-ES_trad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4. Evaluación: Funcionalidad</a:t>
            </a:r>
            <a:endParaRPr lang="es-ES_trad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1879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4. Evaluación: Técnica, Monitorización</a:t>
            </a:r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47005"/>
            <a:ext cx="9144000" cy="391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4. Evaluación: Seguridad, Normalización/Estándares</a:t>
            </a:r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44000" cy="268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5. Introduciendo</a:t>
            </a:r>
            <a:r>
              <a:rPr lang="es-ES_tradnl" baseline="0" dirty="0" smtClean="0"/>
              <a:t> nuevas características a evaluar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Curva de Aprendizaje</a:t>
            </a:r>
          </a:p>
          <a:p>
            <a:pPr marL="914400" lvl="1" indent="-514350"/>
            <a:r>
              <a:rPr lang="es-ES_tradnl" dirty="0" smtClean="0"/>
              <a:t>Técnica</a:t>
            </a:r>
          </a:p>
          <a:p>
            <a:pPr marL="914400" lvl="1" indent="-514350"/>
            <a:r>
              <a:rPr lang="es-ES_tradnl" dirty="0" err="1" smtClean="0"/>
              <a:t>Process</a:t>
            </a:r>
            <a:r>
              <a:rPr lang="es-ES_tradnl" dirty="0" smtClean="0"/>
              <a:t> Manager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Interoperabilidad</a:t>
            </a:r>
          </a:p>
          <a:p>
            <a:pPr marL="914400" lvl="1" indent="-514350"/>
            <a:r>
              <a:rPr lang="es-ES_tradnl" dirty="0" err="1" smtClean="0"/>
              <a:t>Import</a:t>
            </a:r>
            <a:r>
              <a:rPr lang="es-ES_tradnl" dirty="0" smtClean="0"/>
              <a:t>/</a:t>
            </a:r>
            <a:r>
              <a:rPr lang="es-ES_tradnl" dirty="0" err="1" smtClean="0"/>
              <a:t>Export</a:t>
            </a:r>
            <a:r>
              <a:rPr lang="es-ES_tradnl" dirty="0" smtClean="0"/>
              <a:t>, migraciones, etc.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Coste Licenciamiento/Soporte</a:t>
            </a:r>
          </a:p>
          <a:p>
            <a:pPr marL="514350" indent="-514350">
              <a:buFont typeface="+mj-lt"/>
              <a:buAutoNum type="arabicPeriod"/>
            </a:pPr>
            <a:endParaRPr lang="es-ES_trad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6. Conclusiones</a:t>
            </a:r>
            <a:endParaRPr lang="es-ES_tradnl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1. Objetivos</a:t>
            </a:r>
            <a:endParaRPr lang="es-ES_tradnl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59150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 Requerimientos y Comentarios</a:t>
            </a:r>
            <a:endParaRPr lang="es-ES_tradnl" dirty="0"/>
          </a:p>
        </p:txBody>
      </p:sp>
      <p:sp>
        <p:nvSpPr>
          <p:cNvPr id="4" name="3 Rectángulo redondeado"/>
          <p:cNvSpPr/>
          <p:nvPr/>
        </p:nvSpPr>
        <p:spPr>
          <a:xfrm>
            <a:off x="857224" y="1809864"/>
            <a:ext cx="7358114" cy="1571636"/>
          </a:xfrm>
          <a:prstGeom prst="roundRect">
            <a:avLst>
              <a:gd name="adj" fmla="val 55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f20: </a:t>
            </a:r>
            <a:r>
              <a:rPr lang="es-ES_tradnl" sz="1400" dirty="0" err="1" smtClean="0"/>
              <a:t>Shark</a:t>
            </a:r>
            <a:r>
              <a:rPr lang="es-ES_tradnl" sz="1400" dirty="0" smtClean="0"/>
              <a:t> limita el nro. de versiones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f22: cambiar procesos en caliente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f25: integración SMTP (por ejemplo: la llegada de un email dispara el inicio de un trámite)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f26: carga de datos y posterior inicio de trámite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f27: ejecución  y monitorización de un proceso  en </a:t>
            </a:r>
            <a:r>
              <a:rPr lang="es-ES_tradnl" sz="1400" dirty="0" err="1" smtClean="0"/>
              <a:t>barckground</a:t>
            </a:r>
            <a:r>
              <a:rPr lang="es-ES_tradnl" sz="1400" dirty="0" smtClean="0"/>
              <a:t> que implica el procesamiento de un gran volumen de información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857224" y="3440875"/>
            <a:ext cx="7358114" cy="428628"/>
          </a:xfrm>
          <a:prstGeom prst="roundRect">
            <a:avLst>
              <a:gd name="adj" fmla="val 55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 t06: desde el diseñador, verificar la existencia y funcionamiento de WS y servicio como el SMPT</a:t>
            </a:r>
          </a:p>
          <a:p>
            <a:pPr>
              <a:buFont typeface="Arial" pitchFamily="34" charset="0"/>
              <a:buChar char="•"/>
            </a:pPr>
            <a:endParaRPr lang="es-ES_tradnl" sz="1400" dirty="0" smtClean="0"/>
          </a:p>
          <a:p>
            <a:pPr>
              <a:buFont typeface="Arial" pitchFamily="34" charset="0"/>
              <a:buChar char="•"/>
            </a:pPr>
            <a:endParaRPr lang="es-ES_tradnl" sz="14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857224" y="3929066"/>
            <a:ext cx="7358114" cy="785818"/>
          </a:xfrm>
          <a:prstGeom prst="roundRect">
            <a:avLst>
              <a:gd name="adj" fmla="val 55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m10: repositorio de procesos y sub-procesos  para su re-aprovechamiento en otros trámites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m11: versiones de procesos, decidir si en un trámite puede usar una versión de proceso determinada</a:t>
            </a:r>
            <a:endParaRPr lang="es-ES_tradnl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857224" y="4786322"/>
            <a:ext cx="7358114" cy="642942"/>
          </a:xfrm>
          <a:prstGeom prst="roundRect">
            <a:avLst>
              <a:gd name="adj" fmla="val 553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s01: </a:t>
            </a:r>
            <a:r>
              <a:rPr lang="es-ES_tradnl" sz="1400" dirty="0" err="1" smtClean="0"/>
              <a:t>Shark</a:t>
            </a:r>
            <a:r>
              <a:rPr lang="es-ES_tradnl" sz="1400" dirty="0" smtClean="0"/>
              <a:t> (</a:t>
            </a:r>
            <a:r>
              <a:rPr lang="es-ES_tradnl" sz="1400" dirty="0" err="1" smtClean="0"/>
              <a:t>OpenTram</a:t>
            </a:r>
            <a:r>
              <a:rPr lang="es-ES_tradnl" sz="1400" dirty="0" smtClean="0"/>
              <a:t>) tiene limitaciones con los roles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s03: 2 roles diferentes para acciones que afectan los procesos</a:t>
            </a:r>
          </a:p>
          <a:p>
            <a:pPr>
              <a:buFont typeface="Arial" pitchFamily="34" charset="0"/>
              <a:buChar char="•"/>
            </a:pPr>
            <a:endParaRPr lang="es-ES_tradnl" sz="1400" dirty="0"/>
          </a:p>
        </p:txBody>
      </p:sp>
      <p:sp>
        <p:nvSpPr>
          <p:cNvPr id="10" name="9 Recortar rectángulo de esquina diagonal"/>
          <p:cNvSpPr/>
          <p:nvPr/>
        </p:nvSpPr>
        <p:spPr>
          <a:xfrm>
            <a:off x="1500166" y="5572140"/>
            <a:ext cx="6000792" cy="695346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Incorporar en la evaluación Suites BPM del ámbito comercial.</a:t>
            </a:r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3. Nuevos candidatos y nuevos requerimientos</a:t>
            </a:r>
            <a:endParaRPr lang="es-ES_tradnl" dirty="0"/>
          </a:p>
        </p:txBody>
      </p:sp>
      <p:sp>
        <p:nvSpPr>
          <p:cNvPr id="5" name="4 Rectángulo redondeado"/>
          <p:cNvSpPr/>
          <p:nvPr/>
        </p:nvSpPr>
        <p:spPr>
          <a:xfrm>
            <a:off x="642910" y="1928802"/>
            <a:ext cx="7786742" cy="4357718"/>
          </a:xfrm>
          <a:prstGeom prst="roundRect">
            <a:avLst>
              <a:gd name="adj" fmla="val 728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400" dirty="0" smtClean="0"/>
              <a:t>No sólo incluir Productos FOSS, también los comerciales:</a:t>
            </a:r>
          </a:p>
          <a:p>
            <a:r>
              <a:rPr lang="es-ES_tradnl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 smtClean="0"/>
              <a:t>Oracle: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Están en fase de integración de portfolio después de su reciente compra de BEA </a:t>
            </a:r>
            <a:r>
              <a:rPr lang="es-ES_tradnl" sz="1400" dirty="0" err="1" smtClean="0"/>
              <a:t>Systems</a:t>
            </a:r>
            <a:r>
              <a:rPr lang="es-ES_tradnl" sz="1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Consideramos únicamente Oracle BPM Suite y Oracle BPA Suite (</a:t>
            </a:r>
            <a:r>
              <a:rPr lang="es-ES_tradnl" sz="1400" dirty="0" err="1" smtClean="0"/>
              <a:t>Analysis</a:t>
            </a:r>
            <a:r>
              <a:rPr lang="es-ES_tradnl" sz="14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 smtClean="0"/>
              <a:t> </a:t>
            </a:r>
            <a:r>
              <a:rPr lang="es-ES_tradnl" sz="1400" dirty="0" err="1" smtClean="0"/>
              <a:t>Documentum</a:t>
            </a:r>
            <a:r>
              <a:rPr lang="es-ES_tradnl" sz="14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Solución de Gestión de Contenidos que tiene extensiones para BPM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La variante BPM (ECM </a:t>
            </a:r>
            <a:r>
              <a:rPr lang="es-ES_tradnl" sz="1400" dirty="0" err="1" smtClean="0"/>
              <a:t>Documentum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Process</a:t>
            </a:r>
            <a:r>
              <a:rPr lang="es-ES_tradnl" sz="1400" dirty="0" smtClean="0"/>
              <a:t> Suite) promueve el uso de ECM </a:t>
            </a:r>
            <a:r>
              <a:rPr lang="es-ES_tradnl" sz="1400" dirty="0" err="1" smtClean="0"/>
              <a:t>Documentum</a:t>
            </a:r>
            <a:r>
              <a:rPr lang="es-ES_tradnl" sz="1400" dirty="0" smtClean="0"/>
              <a:t> como repositorio y gestor de contenidos, tal como lo hace la variante de </a:t>
            </a:r>
            <a:r>
              <a:rPr lang="es-ES_tradnl" sz="1400" dirty="0" err="1" smtClean="0"/>
              <a:t>Collaboration</a:t>
            </a:r>
            <a:r>
              <a:rPr lang="es-ES_tradnl" sz="1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La misma estrategia de producto tiene </a:t>
            </a:r>
            <a:r>
              <a:rPr lang="es-ES_tradnl" sz="1400" dirty="0" err="1" smtClean="0"/>
              <a:t>Alfresco</a:t>
            </a:r>
            <a:r>
              <a:rPr lang="es-ES_tradnl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 smtClean="0"/>
              <a:t> </a:t>
            </a:r>
            <a:r>
              <a:rPr lang="es-ES_tradnl" sz="1400" dirty="0" err="1" smtClean="0"/>
              <a:t>OpenTram</a:t>
            </a:r>
            <a:endParaRPr lang="es-ES_tradnl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Embebe </a:t>
            </a:r>
            <a:r>
              <a:rPr lang="es-ES_tradnl" sz="1400" dirty="0" err="1" smtClean="0"/>
              <a:t>Enhydra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Shark</a:t>
            </a:r>
            <a:r>
              <a:rPr lang="es-ES_tradnl" sz="1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No hay información pública: </a:t>
            </a:r>
            <a:r>
              <a:rPr lang="es-ES_tradnl" sz="1400" dirty="0" err="1" smtClean="0"/>
              <a:t>flyers</a:t>
            </a:r>
            <a:r>
              <a:rPr lang="es-ES_tradnl" sz="1400" dirty="0" smtClean="0"/>
              <a:t> técnicos ni información comercial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 smtClean="0"/>
              <a:t> </a:t>
            </a:r>
            <a:r>
              <a:rPr lang="es-ES_tradnl" sz="1400" dirty="0" err="1" smtClean="0"/>
              <a:t>Polymita</a:t>
            </a:r>
            <a:endParaRPr lang="es-ES_tradnl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Enterprise BPM, su suite integra BAM, Portal, ECM, BPM, Business Rules </a:t>
            </a:r>
            <a:r>
              <a:rPr lang="es-ES_tradnl" sz="1400" dirty="0" err="1" smtClean="0"/>
              <a:t>Engine</a:t>
            </a:r>
            <a:r>
              <a:rPr lang="es-ES_tradnl" sz="1400" dirty="0" smtClean="0"/>
              <a:t> (BRE), EAI, todos ellos propietarios.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Es necesario registrase para encontrar información técnica.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 err="1" smtClean="0"/>
              <a:t>Intalio</a:t>
            </a:r>
            <a:endParaRPr lang="es-ES_tradnl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s-ES_tradnl" sz="1400" dirty="0" smtClean="0"/>
              <a:t>Ya valorado.</a:t>
            </a:r>
            <a:endParaRPr lang="es-ES_tradnl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3.1. Oracle BPM Suite y BPA Suite</a:t>
            </a:r>
            <a:endParaRPr lang="es-ES_tradnl" dirty="0"/>
          </a:p>
        </p:txBody>
      </p:sp>
      <p:sp>
        <p:nvSpPr>
          <p:cNvPr id="4" name="3 Rectángulo redondeado"/>
          <p:cNvSpPr/>
          <p:nvPr/>
        </p:nvSpPr>
        <p:spPr>
          <a:xfrm>
            <a:off x="642910" y="1928802"/>
            <a:ext cx="7786742" cy="4143404"/>
          </a:xfrm>
          <a:prstGeom prst="roundRect">
            <a:avLst>
              <a:gd name="adj" fmla="val 728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400" dirty="0" smtClean="0"/>
              <a:t>Incluye:</a:t>
            </a:r>
          </a:p>
          <a:p>
            <a:endParaRPr lang="es-ES_tradnl" sz="1400" dirty="0" smtClean="0"/>
          </a:p>
          <a:p>
            <a:pPr marL="342900" indent="-342900">
              <a:buAutoNum type="arabicPeriod"/>
            </a:pPr>
            <a:r>
              <a:rPr lang="es-ES_tradnl" sz="1400" dirty="0" smtClean="0"/>
              <a:t>….</a:t>
            </a:r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/>
            <a:r>
              <a:rPr lang="es-ES_tradnl" sz="1400" dirty="0" smtClean="0"/>
              <a:t>Se integra con: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BPA está construido con ARIS </a:t>
            </a:r>
            <a:r>
              <a:rPr lang="es-ES_tradnl" sz="1400" dirty="0" err="1" smtClean="0"/>
              <a:t>Platform</a:t>
            </a:r>
            <a:r>
              <a:rPr lang="es-ES_tradnl" sz="1400" dirty="0" smtClean="0"/>
              <a:t> (</a:t>
            </a:r>
            <a:r>
              <a:rPr lang="es-ES_tradnl" sz="1400" dirty="0" smtClean="0">
                <a:hlinkClick r:id="rId2"/>
              </a:rPr>
              <a:t>http://forums.oracle.com/forums/thread.jspa?threadID=469250&amp;tstart=0&amp;messageID=2388837</a:t>
            </a:r>
            <a:r>
              <a:rPr lang="es-ES_tradnl" sz="1400" dirty="0" smtClean="0"/>
              <a:t>) </a:t>
            </a:r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/>
            <a:r>
              <a:rPr lang="es-ES_tradnl" sz="1400" dirty="0" smtClean="0"/>
              <a:t>Referencias: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_tradnl" sz="1400" dirty="0" smtClean="0"/>
              <a:t>BPA Suite vs  ARIS: http://jaimecid-oracle.blogspot.com/2008/09/bpa-suite-vs-aris.html</a:t>
            </a:r>
            <a:endParaRPr lang="es-ES_tradnl" sz="1400" dirty="0"/>
          </a:p>
        </p:txBody>
      </p:sp>
      <p:sp>
        <p:nvSpPr>
          <p:cNvPr id="5" name="4 Rectángulo"/>
          <p:cNvSpPr/>
          <p:nvPr/>
        </p:nvSpPr>
        <p:spPr>
          <a:xfrm>
            <a:off x="857224" y="1357298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http://www.oracle.com/global/es/products/technologies/bpm/index.html</a:t>
            </a:r>
            <a:endParaRPr lang="es-ES_trad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3.2. ECM </a:t>
            </a:r>
            <a:r>
              <a:rPr lang="es-ES_tradnl" dirty="0" err="1" smtClean="0"/>
              <a:t>Documentum</a:t>
            </a:r>
            <a:r>
              <a:rPr lang="es-ES_tradnl" dirty="0" smtClean="0"/>
              <a:t> </a:t>
            </a:r>
            <a:r>
              <a:rPr lang="es-ES_tradnl" dirty="0" err="1" smtClean="0"/>
              <a:t>Process</a:t>
            </a:r>
            <a:r>
              <a:rPr lang="es-ES_tradnl" dirty="0" smtClean="0"/>
              <a:t> Suite</a:t>
            </a:r>
            <a:endParaRPr lang="es-ES_tradnl" dirty="0"/>
          </a:p>
        </p:txBody>
      </p:sp>
      <p:sp>
        <p:nvSpPr>
          <p:cNvPr id="4" name="3 Rectángulo redondeado"/>
          <p:cNvSpPr/>
          <p:nvPr/>
        </p:nvSpPr>
        <p:spPr>
          <a:xfrm>
            <a:off x="642910" y="1928802"/>
            <a:ext cx="7786742" cy="4143404"/>
          </a:xfrm>
          <a:prstGeom prst="roundRect">
            <a:avLst>
              <a:gd name="adj" fmla="val 728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400" dirty="0" smtClean="0"/>
              <a:t>Incluye:</a:t>
            </a:r>
          </a:p>
          <a:p>
            <a:endParaRPr lang="es-ES_tradnl" sz="1400" dirty="0" smtClean="0"/>
          </a:p>
          <a:p>
            <a:pPr marL="342900" indent="-342900">
              <a:buAutoNum type="arabicPeriod"/>
            </a:pPr>
            <a:r>
              <a:rPr lang="es-ES_tradnl" sz="1400" dirty="0" smtClean="0"/>
              <a:t>Business </a:t>
            </a:r>
            <a:r>
              <a:rPr lang="es-ES_tradnl" sz="1400" dirty="0" err="1" smtClean="0"/>
              <a:t>Process</a:t>
            </a:r>
            <a:r>
              <a:rPr lang="es-ES_tradnl" sz="1400" dirty="0" smtClean="0"/>
              <a:t> Manager</a:t>
            </a:r>
          </a:p>
          <a:p>
            <a:pPr marL="342900" indent="-342900">
              <a:buAutoNum type="arabicPeriod"/>
            </a:pPr>
            <a:r>
              <a:rPr lang="es-ES_tradnl" sz="1400" dirty="0" err="1" smtClean="0"/>
              <a:t>Process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Engine</a:t>
            </a:r>
            <a:endParaRPr lang="es-ES_tradnl" sz="1400" dirty="0" smtClean="0"/>
          </a:p>
          <a:p>
            <a:pPr marL="342900" indent="-342900">
              <a:buAutoNum type="arabicPeriod"/>
            </a:pPr>
            <a:r>
              <a:rPr lang="es-ES_tradnl" sz="1400" dirty="0" smtClean="0"/>
              <a:t>Business </a:t>
            </a:r>
            <a:r>
              <a:rPr lang="es-ES_tradnl" sz="1400" dirty="0" err="1" smtClean="0"/>
              <a:t>Process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Services</a:t>
            </a:r>
            <a:r>
              <a:rPr lang="es-ES_tradnl" sz="1400" dirty="0" smtClean="0"/>
              <a:t>: integra servicios de procesos, contenido y repositorio con sistemas externos mediante SOA.</a:t>
            </a:r>
          </a:p>
          <a:p>
            <a:pPr marL="342900" indent="-342900">
              <a:buAutoNum type="arabicPeriod"/>
            </a:pPr>
            <a:r>
              <a:rPr lang="es-ES_tradnl" sz="1400" dirty="0" err="1" smtClean="0"/>
              <a:t>Process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Connectors</a:t>
            </a:r>
            <a:r>
              <a:rPr lang="es-ES_tradnl" sz="1400" dirty="0" smtClean="0"/>
              <a:t>: “integra </a:t>
            </a:r>
            <a:r>
              <a:rPr lang="es-ES_tradnl" sz="1400" dirty="0" err="1" smtClean="0"/>
              <a:t>Documentum</a:t>
            </a:r>
            <a:r>
              <a:rPr lang="es-ES_tradnl" sz="1400" dirty="0" smtClean="0"/>
              <a:t> BPM con las mejores aplicaciones de terceros, tales como motores de reglas, entornos de simulación y herramientas de auditoria, analíticas e informes.”</a:t>
            </a:r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/>
            <a:r>
              <a:rPr lang="es-ES_tradnl" sz="1400" dirty="0" smtClean="0"/>
              <a:t>Se integra con: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ECM </a:t>
            </a:r>
            <a:r>
              <a:rPr lang="es-ES_tradnl" sz="1400" dirty="0" err="1" smtClean="0"/>
              <a:t>Documentum</a:t>
            </a:r>
            <a:r>
              <a:rPr lang="es-ES_tradnl" sz="1400" dirty="0" smtClean="0"/>
              <a:t> Content Server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ECM </a:t>
            </a:r>
            <a:r>
              <a:rPr lang="es-ES_tradnl" sz="1400" dirty="0" err="1" smtClean="0"/>
              <a:t>Documentum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Repository</a:t>
            </a:r>
            <a:r>
              <a:rPr lang="es-ES_tradnl" sz="1400" dirty="0" smtClean="0"/>
              <a:t> </a:t>
            </a:r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/>
          </a:p>
        </p:txBody>
      </p:sp>
      <p:sp>
        <p:nvSpPr>
          <p:cNvPr id="5" name="4 Rectángulo"/>
          <p:cNvSpPr/>
          <p:nvPr/>
        </p:nvSpPr>
        <p:spPr>
          <a:xfrm>
            <a:off x="1142976" y="1357298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http://spain.emc.com/products/detail/software/process-suite.htm</a:t>
            </a:r>
            <a:endParaRPr lang="es-ES_trad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3.3. </a:t>
            </a:r>
            <a:r>
              <a:rPr lang="es-ES_tradnl" dirty="0" err="1" smtClean="0"/>
              <a:t>OpenTram</a:t>
            </a:r>
            <a:r>
              <a:rPr lang="es-ES_tradnl" dirty="0" smtClean="0"/>
              <a:t> (1/2)</a:t>
            </a:r>
            <a:endParaRPr lang="es-ES_tradnl" dirty="0"/>
          </a:p>
        </p:txBody>
      </p:sp>
      <p:sp>
        <p:nvSpPr>
          <p:cNvPr id="4" name="3 Rectángulo redondeado"/>
          <p:cNvSpPr/>
          <p:nvPr/>
        </p:nvSpPr>
        <p:spPr>
          <a:xfrm>
            <a:off x="642910" y="3000372"/>
            <a:ext cx="7786742" cy="3071834"/>
          </a:xfrm>
          <a:prstGeom prst="roundRect">
            <a:avLst>
              <a:gd name="adj" fmla="val 728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400" dirty="0" smtClean="0"/>
              <a:t>Incluye:</a:t>
            </a:r>
          </a:p>
          <a:p>
            <a:endParaRPr lang="es-ES_tradnl" sz="1400" dirty="0" smtClean="0"/>
          </a:p>
          <a:p>
            <a:pPr marL="342900" indent="-342900">
              <a:buAutoNum type="arabicPeriod"/>
            </a:pPr>
            <a:r>
              <a:rPr lang="es-ES_tradnl" sz="1400" dirty="0" smtClean="0"/>
              <a:t>Modelización: WFMC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Simulación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Consola cliente de Procesos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Monitorización:  cuellos de botella, parar/trámite un “expediente”, ..</a:t>
            </a:r>
          </a:p>
          <a:p>
            <a:pPr marL="342900" indent="-342900"/>
            <a:endParaRPr lang="es-ES_tradnl" sz="1400" dirty="0" smtClean="0"/>
          </a:p>
          <a:p>
            <a:pPr marL="342900" indent="-342900"/>
            <a:r>
              <a:rPr lang="es-ES_tradnl" sz="1400" dirty="0" smtClean="0"/>
              <a:t>Se integra con: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No disponible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Estándares no disponibles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Obtenido en </a:t>
            </a:r>
            <a:r>
              <a:rPr lang="es-ES_tradnl" sz="1400" dirty="0" err="1" smtClean="0"/>
              <a:t>google</a:t>
            </a:r>
            <a:r>
              <a:rPr lang="es-ES_tradnl" sz="1400" dirty="0" smtClean="0"/>
              <a:t>: </a:t>
            </a:r>
          </a:p>
          <a:p>
            <a:pPr marL="800100" lvl="1" indent="-342900">
              <a:buAutoNum type="arabicPeriod"/>
            </a:pPr>
            <a:r>
              <a:rPr lang="es-ES_tradnl" sz="1400" dirty="0" smtClean="0"/>
              <a:t>Usa DODS – Data </a:t>
            </a:r>
            <a:r>
              <a:rPr lang="es-ES_tradnl" sz="1400" dirty="0" err="1" smtClean="0"/>
              <a:t>Object</a:t>
            </a:r>
            <a:r>
              <a:rPr lang="es-ES_tradnl" sz="1400" dirty="0" smtClean="0"/>
              <a:t> </a:t>
            </a:r>
            <a:r>
              <a:rPr lang="es-ES_tradnl" sz="1400" dirty="0" err="1" smtClean="0"/>
              <a:t>Design</a:t>
            </a:r>
            <a:r>
              <a:rPr lang="es-ES_tradnl" sz="1400" dirty="0" smtClean="0"/>
              <a:t> Studio (ORM de </a:t>
            </a:r>
            <a:r>
              <a:rPr lang="es-ES_tradnl" sz="1400" dirty="0" err="1" smtClean="0"/>
              <a:t>Enhydra</a:t>
            </a:r>
            <a:r>
              <a:rPr lang="es-ES_tradnl" sz="1400" dirty="0" smtClean="0"/>
              <a:t>)</a:t>
            </a:r>
          </a:p>
          <a:p>
            <a:pPr marL="800100" lvl="1" indent="-342900">
              <a:buAutoNum type="arabicPeriod"/>
            </a:pPr>
            <a:r>
              <a:rPr lang="es-ES_tradnl" sz="1400" dirty="0" smtClean="0"/>
              <a:t>Usa GWT (</a:t>
            </a:r>
            <a:r>
              <a:rPr lang="es-ES_tradnl" sz="1400" dirty="0" err="1" smtClean="0"/>
              <a:t>tools</a:t>
            </a:r>
            <a:r>
              <a:rPr lang="es-ES_tradnl" sz="1400" dirty="0" smtClean="0"/>
              <a:t> para desarrollo de Google)</a:t>
            </a:r>
          </a:p>
          <a:p>
            <a:pPr marL="800100" lvl="1" indent="-342900"/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/>
          </a:p>
        </p:txBody>
      </p:sp>
      <p:sp>
        <p:nvSpPr>
          <p:cNvPr id="5" name="4 Rectángulo"/>
          <p:cNvSpPr/>
          <p:nvPr/>
        </p:nvSpPr>
        <p:spPr>
          <a:xfrm>
            <a:off x="785818" y="1357298"/>
            <a:ext cx="8001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smtClean="0"/>
              <a:t>http://www.opentrends.net/nuevaweb/index.php?option=com_content&amp;task=view&amp;id=18&amp;Itemid=113</a:t>
            </a:r>
            <a:endParaRPr lang="es-ES_tradnl" sz="14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678629" y="1643050"/>
            <a:ext cx="7786742" cy="928694"/>
          </a:xfrm>
          <a:prstGeom prst="roundRect">
            <a:avLst>
              <a:gd name="adj" fmla="val 1959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itchFamily="34" charset="0"/>
              <a:buChar char="•"/>
            </a:pPr>
            <a:r>
              <a:rPr lang="es-ES_tradnl" sz="1400" dirty="0" smtClean="0"/>
              <a:t>303 hits en Google.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_tradnl" sz="1400" dirty="0" smtClean="0"/>
              <a:t>No hay más </a:t>
            </a:r>
            <a:r>
              <a:rPr lang="es-ES_tradnl" sz="1400" dirty="0" err="1" smtClean="0"/>
              <a:t>info</a:t>
            </a:r>
            <a:r>
              <a:rPr lang="es-ES_tradnl" sz="1400" dirty="0" smtClean="0"/>
              <a:t>.</a:t>
            </a:r>
            <a:endParaRPr lang="es-ES_tradnl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3.3. </a:t>
            </a:r>
            <a:r>
              <a:rPr lang="es-ES_tradnl" dirty="0" err="1" smtClean="0"/>
              <a:t>OpenTram</a:t>
            </a:r>
            <a:r>
              <a:rPr lang="es-ES_tradnl" dirty="0" smtClean="0"/>
              <a:t> (y JBPM) (2/2)</a:t>
            </a:r>
            <a:endParaRPr lang="es-ES_trad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" y="1428736"/>
            <a:ext cx="77438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3.4. </a:t>
            </a:r>
            <a:r>
              <a:rPr lang="es-ES_tradnl" dirty="0" err="1" smtClean="0"/>
              <a:t>Polymita</a:t>
            </a:r>
            <a:endParaRPr lang="es-ES_tradnl" dirty="0"/>
          </a:p>
        </p:txBody>
      </p:sp>
      <p:sp>
        <p:nvSpPr>
          <p:cNvPr id="4" name="3 Rectángulo redondeado"/>
          <p:cNvSpPr/>
          <p:nvPr/>
        </p:nvSpPr>
        <p:spPr>
          <a:xfrm>
            <a:off x="642910" y="1928802"/>
            <a:ext cx="7786742" cy="4143404"/>
          </a:xfrm>
          <a:prstGeom prst="roundRect">
            <a:avLst>
              <a:gd name="adj" fmla="val 728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400" dirty="0" smtClean="0"/>
              <a:t>Incluye:</a:t>
            </a:r>
          </a:p>
          <a:p>
            <a:endParaRPr lang="es-ES_tradnl" sz="1400" dirty="0" smtClean="0"/>
          </a:p>
          <a:p>
            <a:pPr marL="342900" indent="-342900">
              <a:buAutoNum type="arabicPeriod"/>
            </a:pPr>
            <a:r>
              <a:rPr lang="es-ES_tradnl" sz="1400" dirty="0" smtClean="0"/>
              <a:t>Destaca </a:t>
            </a:r>
            <a:r>
              <a:rPr lang="es-ES_tradnl" sz="1400" dirty="0" err="1" smtClean="0"/>
              <a:t>zero-code</a:t>
            </a:r>
            <a:r>
              <a:rPr lang="es-ES_tradnl" sz="1400" dirty="0" smtClean="0"/>
              <a:t> y rápido despliegue.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No menciona estándar alguno.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BPM integrable con los plataformas BPA (ARIS, </a:t>
            </a:r>
            <a:r>
              <a:rPr lang="es-ES_tradnl" sz="1400" dirty="0" err="1" smtClean="0"/>
              <a:t>BoC</a:t>
            </a:r>
            <a:r>
              <a:rPr lang="es-ES_tradnl" sz="1400" dirty="0" smtClean="0"/>
              <a:t>, Visio) (</a:t>
            </a:r>
            <a:r>
              <a:rPr lang="es-ES_tradnl" sz="1400" dirty="0" smtClean="0">
                <a:hlinkClick r:id="rId2"/>
              </a:rPr>
              <a:t>http://forums.oracle.com/forums/thread.jspa?threadID=469250&amp;tstart=0&amp;messageID=2388837</a:t>
            </a:r>
            <a:r>
              <a:rPr lang="es-ES_tradnl" sz="1400" dirty="0" smtClean="0"/>
              <a:t>) 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BRE basado en </a:t>
            </a:r>
            <a:r>
              <a:rPr lang="es-ES_tradnl" sz="1400" dirty="0" err="1" smtClean="0"/>
              <a:t>onRules</a:t>
            </a:r>
            <a:r>
              <a:rPr lang="es-ES_tradnl" sz="1400" dirty="0" smtClean="0"/>
              <a:t> (</a:t>
            </a:r>
            <a:r>
              <a:rPr lang="es-ES_tradnl" sz="1400" dirty="0" smtClean="0">
                <a:hlinkClick r:id="rId3"/>
              </a:rPr>
              <a:t>http://www.delta-r.com/es/BRMS-onrules.html</a:t>
            </a:r>
            <a:r>
              <a:rPr lang="es-ES_tradnl" sz="1400" dirty="0" smtClean="0"/>
              <a:t>) 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ECM propio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BAM propio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Portal propio</a:t>
            </a:r>
          </a:p>
          <a:p>
            <a:pPr marL="342900" indent="-342900">
              <a:buAutoNum type="arabicPeriod"/>
            </a:pPr>
            <a:r>
              <a:rPr lang="es-ES_tradnl" sz="1400" dirty="0" smtClean="0"/>
              <a:t>EAI / SOA</a:t>
            </a:r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>
              <a:buAutoNum type="arabicPeriod"/>
            </a:pPr>
            <a:endParaRPr lang="es-ES_tradnl" sz="1400" dirty="0" smtClean="0"/>
          </a:p>
          <a:p>
            <a:pPr marL="342900" indent="-342900"/>
            <a:r>
              <a:rPr lang="es-ES_tradnl" sz="1400" dirty="0" smtClean="0"/>
              <a:t>Referencias: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14644" y="12737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smtClean="0"/>
              <a:t>http://www.polymita.com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768</Words>
  <Application>Microsoft Macintosh PowerPoint</Application>
  <PresentationFormat>Presentación en pantalla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Suites BPM free open source</vt:lpstr>
      <vt:lpstr>1. Objetivos</vt:lpstr>
      <vt:lpstr>2. Requerimientos y Comentarios</vt:lpstr>
      <vt:lpstr>3. Nuevos candidatos y nuevos requerimientos</vt:lpstr>
      <vt:lpstr>3.1. Oracle BPM Suite y BPA Suite</vt:lpstr>
      <vt:lpstr>3.2. ECM Documentum Process Suite</vt:lpstr>
      <vt:lpstr>3.3. OpenTram (1/2)</vt:lpstr>
      <vt:lpstr>3.3. OpenTram (y JBPM) (2/2)</vt:lpstr>
      <vt:lpstr>3.4. Polymita</vt:lpstr>
      <vt:lpstr>4. Evaluación: Funcionalidad</vt:lpstr>
      <vt:lpstr>4. Evaluación: Técnica, Monitorización</vt:lpstr>
      <vt:lpstr>4. Evaluación: Seguridad, Normalización/Estándares</vt:lpstr>
      <vt:lpstr>5. Introduciendo nuevas características a evaluar</vt:lpstr>
      <vt:lpstr>6.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</dc:title>
  <dc:subject>BPM and Workflow FOSS</dc:subject>
  <dc:creator>Roger Carhuatocto</dc:creator>
  <cp:keywords>BPM, Workflow, BPEL, SOA</cp:keywords>
  <dc:description>BPM, Workflow, BPEL, SOA</dc:description>
  <cp:lastModifiedBy>Roger CARHUATOCTO</cp:lastModifiedBy>
  <cp:revision>68</cp:revision>
  <dcterms:modified xsi:type="dcterms:W3CDTF">2014-07-17T13:40:23Z</dcterms:modified>
  <cp:category>Consultoría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INTIX</vt:lpwstr>
  </property>
</Properties>
</file>