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498" r:id="rId2"/>
    <p:sldId id="500" r:id="rId3"/>
    <p:sldId id="499" r:id="rId4"/>
    <p:sldId id="501" r:id="rId5"/>
    <p:sldId id="503" r:id="rId6"/>
    <p:sldId id="502" r:id="rId7"/>
    <p:sldId id="504" r:id="rId8"/>
  </p:sldIdLst>
  <p:sldSz cx="9906000" cy="6858000" type="A4"/>
  <p:notesSz cx="7010400" cy="92964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C3F5"/>
    <a:srgbClr val="FFC0F8"/>
    <a:srgbClr val="FF00FF"/>
    <a:srgbClr val="DF6C0C"/>
    <a:srgbClr val="FFCA65"/>
    <a:srgbClr val="92EAFF"/>
    <a:srgbClr val="CC00CC"/>
    <a:srgbClr val="669900"/>
    <a:srgbClr val="99FF66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99" autoAdjust="0"/>
  </p:normalViewPr>
  <p:slideViewPr>
    <p:cSldViewPr>
      <p:cViewPr varScale="1">
        <p:scale>
          <a:sx n="92" d="100"/>
          <a:sy n="92" d="100"/>
        </p:scale>
        <p:origin x="-96" y="-736"/>
      </p:cViewPr>
      <p:guideLst>
        <p:guide orient="horz" pos="73"/>
        <p:guide pos="6159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90" y="-102"/>
      </p:cViewPr>
      <p:guideLst>
        <p:guide orient="horz" pos="2928"/>
        <p:guide pos="220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785" tIns="45893" rIns="91785" bIns="45893" numCol="1" anchor="t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785" tIns="45893" rIns="91785" bIns="45893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785" tIns="45893" rIns="91785" bIns="45893" numCol="1" anchor="b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785" tIns="45893" rIns="91785" bIns="45893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AADDA3EC-8F2A-AB4D-B826-ABA9D768247C}" type="slidenum">
              <a:rPr lang="es-ES_tradnl"/>
              <a:pPr>
                <a:defRPr/>
              </a:pPr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8862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785" tIns="45893" rIns="91785" bIns="45893" numCol="1" anchor="t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785" tIns="45893" rIns="91785" bIns="45893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698500"/>
            <a:ext cx="5030788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3250"/>
            <a:ext cx="5140325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785" tIns="45893" rIns="91785" bIns="458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785" tIns="45893" rIns="91785" bIns="45893" numCol="1" anchor="b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785" tIns="45893" rIns="91785" bIns="45893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9E4A761C-E04B-434E-84F3-7BDBAAB71BB0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69467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ea typeface="ＭＳ Ｐゴシック"/>
                <a:cs typeface="ＭＳ Ｐゴシック"/>
              </a:rPr>
              <a:t>This slide has a three-part BUILD.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380FCC-4517-46EF-97B9-D51C331BD7A8}" type="slidenum">
              <a:rPr lang="en-US" smtClean="0">
                <a:latin typeface="Arial" charset="0"/>
                <a:ea typeface="ＭＳ Ｐゴシック"/>
                <a:cs typeface="ＭＳ Ｐゴシック"/>
              </a:rPr>
              <a:pPr/>
              <a:t>4</a:t>
            </a:fld>
            <a:endParaRPr lang="en-US" smtClean="0">
              <a:latin typeface="Arial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595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85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8585200" cy="381000"/>
          </a:xfrm>
        </p:spPr>
        <p:txBody>
          <a:bodyPr lIns="457200" tIns="91440" rIns="0" bIns="0"/>
          <a:lstStyle>
            <a:lvl1pPr>
              <a:defRPr lang="en-US" sz="1400" b="0" smtClean="0">
                <a:solidFill>
                  <a:srgbClr val="004586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4216525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Text Box 55"/>
          <p:cNvSpPr txBox="1">
            <a:spLocks/>
          </p:cNvSpPr>
          <p:nvPr userDrawn="1"/>
        </p:nvSpPr>
        <p:spPr bwMode="auto">
          <a:xfrm>
            <a:off x="8131175" y="6456363"/>
            <a:ext cx="1338263" cy="214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ca-ES" sz="800" smtClean="0">
                <a:solidFill>
                  <a:schemeClr val="bg1"/>
                </a:solidFill>
                <a:cs typeface="+mn-cs"/>
                <a:sym typeface="Times New Roman" charset="0"/>
              </a:rPr>
              <a:t>Noviembre de 2009 / </a:t>
            </a:r>
            <a:fld id="{B83EACF4-2C37-684F-AA1D-3BAD900B92D1}" type="slidenum">
              <a:rPr lang="ca-ES" sz="800" b="1" smtClean="0">
                <a:solidFill>
                  <a:schemeClr val="bg1"/>
                </a:solidFill>
                <a:cs typeface="+mn-cs"/>
                <a:sym typeface="Times New Roman" charset="0"/>
              </a:rPr>
              <a:pPr eaLnBrk="1" hangingPunct="1">
                <a:defRPr/>
              </a:pPr>
              <a:t>‹Nr.›</a:t>
            </a:fld>
            <a:endParaRPr lang="ca-ES" sz="800" b="1" smtClean="0">
              <a:solidFill>
                <a:schemeClr val="bg1"/>
              </a:solidFill>
              <a:cs typeface="+mn-cs"/>
              <a:sym typeface="Times New Roman" charset="0"/>
            </a:endParaRPr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7850" y="1268413"/>
            <a:ext cx="87503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88963" y="115888"/>
            <a:ext cx="8743950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cambiar el estilo de título	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FFCC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FFCC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FFCC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FFCC00"/>
          </a:solidFill>
          <a:latin typeface="Arial" charset="0"/>
        </a:defRPr>
      </a:lvl9pPr>
    </p:titleStyle>
    <p:bodyStyle>
      <a:lvl1pPr marL="342900" indent="-342900" algn="just" rtl="0" eaLnBrk="0" fontAlgn="base" hangingPunct="0">
        <a:spcBef>
          <a:spcPct val="0"/>
        </a:spcBef>
        <a:spcAft>
          <a:spcPct val="0"/>
        </a:spcAft>
        <a:buClr>
          <a:srgbClr val="0099CC"/>
        </a:buClr>
        <a:buFont typeface="Wingdings" charset="0"/>
        <a:buChar char="n"/>
        <a:defRPr sz="16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81000" indent="-190500" algn="just" rtl="0" eaLnBrk="0" fontAlgn="base" hangingPunct="0">
        <a:spcBef>
          <a:spcPct val="0"/>
        </a:spcBef>
        <a:spcAft>
          <a:spcPct val="0"/>
        </a:spcAft>
        <a:buClr>
          <a:srgbClr val="50849F"/>
        </a:buClr>
        <a:buFont typeface="Wingdings" charset="0"/>
        <a:buChar char="è"/>
        <a:defRPr sz="1600">
          <a:solidFill>
            <a:schemeClr val="tx1"/>
          </a:solidFill>
          <a:latin typeface="+mn-lt"/>
          <a:ea typeface="ＭＳ Ｐゴシック" charset="0"/>
        </a:defRPr>
      </a:lvl2pPr>
      <a:lvl3pPr marL="762000" indent="-190500" algn="just" rtl="0" eaLnBrk="0" fontAlgn="base" hangingPunct="0">
        <a:spcBef>
          <a:spcPct val="0"/>
        </a:spcBef>
        <a:spcAft>
          <a:spcPct val="0"/>
        </a:spcAft>
        <a:buClr>
          <a:srgbClr val="50849F"/>
        </a:buClr>
        <a:buFont typeface="Wingdings" charset="0"/>
        <a:buChar char="Ø"/>
        <a:defRPr sz="1600">
          <a:solidFill>
            <a:schemeClr val="tx1"/>
          </a:solidFill>
          <a:latin typeface="+mn-lt"/>
          <a:ea typeface="ＭＳ Ｐゴシック" charset="0"/>
        </a:defRPr>
      </a:lvl3pPr>
      <a:lvl4pPr marL="1143000" indent="-190500" algn="just" rtl="0" eaLnBrk="0" fontAlgn="base" hangingPunct="0">
        <a:spcBef>
          <a:spcPct val="0"/>
        </a:spcBef>
        <a:spcAft>
          <a:spcPct val="0"/>
        </a:spcAft>
        <a:buClr>
          <a:srgbClr val="50849F"/>
        </a:buClr>
        <a:buFont typeface="Wingdings" charset="0"/>
        <a:buChar char="ü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562100" indent="-228600" algn="just" rtl="0" eaLnBrk="0" fontAlgn="base" hangingPunct="0">
        <a:spcBef>
          <a:spcPct val="0"/>
        </a:spcBef>
        <a:spcAft>
          <a:spcPct val="0"/>
        </a:spcAft>
        <a:buClr>
          <a:srgbClr val="50849F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just" rtl="0" fontAlgn="base">
        <a:spcBef>
          <a:spcPct val="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6pPr>
      <a:lvl7pPr marL="2971800" indent="-228600" algn="just" rtl="0" fontAlgn="base">
        <a:spcBef>
          <a:spcPct val="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7pPr>
      <a:lvl8pPr marL="3429000" indent="-228600" algn="just" rtl="0" fontAlgn="base">
        <a:spcBef>
          <a:spcPct val="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8pPr>
      <a:lvl9pPr marL="3886200" indent="-228600" algn="just" rtl="0" fontAlgn="base">
        <a:spcBef>
          <a:spcPct val="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9" Type="http://schemas.openxmlformats.org/officeDocument/2006/relationships/image" Target="../media/image10.png"/><Relationship Id="rId10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44"/>
          <p:cNvSpPr txBox="1">
            <a:spLocks noChangeArrowheads="1"/>
          </p:cNvSpPr>
          <p:nvPr/>
        </p:nvSpPr>
        <p:spPr bwMode="auto">
          <a:xfrm>
            <a:off x="7473950" y="1714500"/>
            <a:ext cx="2303463" cy="1524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prstShdw prst="shdw17" dist="17961" dir="2700000">
              <a:srgbClr val="000000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200" tIns="7200" rIns="7200" bIns="7200"/>
          <a:lstStyle>
            <a:lvl1pPr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s-ES" sz="900">
                <a:solidFill>
                  <a:schemeClr val="bg1"/>
                </a:solidFill>
              </a:rPr>
              <a:t> Capa de Presentación </a:t>
            </a:r>
          </a:p>
        </p:txBody>
      </p:sp>
      <p:sp>
        <p:nvSpPr>
          <p:cNvPr id="4098" name="Text Box 45"/>
          <p:cNvSpPr txBox="1">
            <a:spLocks noChangeArrowheads="1"/>
          </p:cNvSpPr>
          <p:nvPr/>
        </p:nvSpPr>
        <p:spPr bwMode="auto">
          <a:xfrm>
            <a:off x="7473950" y="2997200"/>
            <a:ext cx="2303463" cy="1524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prstShdw prst="shdw17" dist="17961" dir="2700000">
              <a:srgbClr val="000000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200" tIns="7200" rIns="7200" bIns="7200"/>
          <a:lstStyle>
            <a:lvl1pPr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s-ES" sz="900">
                <a:solidFill>
                  <a:schemeClr val="bg1"/>
                </a:solidFill>
              </a:rPr>
              <a:t> Capa de Integración </a:t>
            </a:r>
          </a:p>
        </p:txBody>
      </p:sp>
      <p:sp>
        <p:nvSpPr>
          <p:cNvPr id="4099" name="Text Box 46"/>
          <p:cNvSpPr txBox="1">
            <a:spLocks noChangeArrowheads="1"/>
          </p:cNvSpPr>
          <p:nvPr/>
        </p:nvSpPr>
        <p:spPr bwMode="auto">
          <a:xfrm>
            <a:off x="7473950" y="4797425"/>
            <a:ext cx="2303463" cy="1524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prstShdw prst="shdw17" dist="17961" dir="2700000">
              <a:srgbClr val="000000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200" tIns="7200" rIns="7200" bIns="7200"/>
          <a:lstStyle>
            <a:lvl1pPr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s-ES" sz="900">
                <a:solidFill>
                  <a:schemeClr val="bg1"/>
                </a:solidFill>
              </a:rPr>
              <a:t> Capa de Aplicaciones </a:t>
            </a:r>
          </a:p>
        </p:txBody>
      </p:sp>
      <p:sp>
        <p:nvSpPr>
          <p:cNvPr id="4100" name="Rectangle 47"/>
          <p:cNvSpPr>
            <a:spLocks noChangeArrowheads="1"/>
          </p:cNvSpPr>
          <p:nvPr/>
        </p:nvSpPr>
        <p:spPr bwMode="auto">
          <a:xfrm>
            <a:off x="7485063" y="1916113"/>
            <a:ext cx="2303462" cy="1008062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prstShdw prst="shdw17" dist="17961" dir="2700000">
              <a:srgbClr val="8C8C8C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200" tIns="7200" rIns="7200" bIns="7200"/>
          <a:lstStyle/>
          <a:p>
            <a:pPr>
              <a:buFontTx/>
              <a:buChar char="•"/>
            </a:pPr>
            <a:r>
              <a:rPr lang="es-ES" sz="900"/>
              <a:t>Será a través de la capa de presentación que accederemos a los servicios y aplicaciones BPM/SOA. Esto evita tener diferentes puntos de acceso y diferentes mecanismos de gestión de autorizaciones.</a:t>
            </a:r>
          </a:p>
          <a:p>
            <a:pPr>
              <a:buFontTx/>
              <a:buChar char="•"/>
            </a:pPr>
            <a:r>
              <a:rPr lang="es-ES" sz="900"/>
              <a:t>Esto exige una integración del proceso de autenticación y así alcanzar el SSO en Apps.</a:t>
            </a:r>
          </a:p>
        </p:txBody>
      </p:sp>
      <p:sp>
        <p:nvSpPr>
          <p:cNvPr id="4101" name="Rectangle 48"/>
          <p:cNvSpPr>
            <a:spLocks noChangeArrowheads="1"/>
          </p:cNvSpPr>
          <p:nvPr/>
        </p:nvSpPr>
        <p:spPr bwMode="auto">
          <a:xfrm>
            <a:off x="7473950" y="3201988"/>
            <a:ext cx="2303463" cy="1522412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prstShdw prst="shdw17" dist="17961" dir="2700000">
              <a:srgbClr val="8C8C8C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200" tIns="7200" rIns="7200" bIns="7200"/>
          <a:lstStyle/>
          <a:p>
            <a:pPr>
              <a:buFontTx/>
              <a:buChar char="•"/>
            </a:pPr>
            <a:r>
              <a:rPr lang="es-ES" sz="900"/>
              <a:t>Nos permitirá integrarnos con aplicaciones ya existentes en la organización o externas, también nos permitirá reutilizar servicios web desde diferentes aplicaciones BPM/SOA desarrolladas.</a:t>
            </a:r>
          </a:p>
          <a:p>
            <a:pPr>
              <a:buFontTx/>
              <a:buChar char="•"/>
            </a:pPr>
            <a:r>
              <a:rPr lang="es-ES" sz="900"/>
              <a:t>La cara visible de esta capa será el Catálogo de WS con sus respectivos WSDLs invocables desde Intalio | Designer.</a:t>
            </a:r>
          </a:p>
          <a:p>
            <a:pPr>
              <a:buFontTx/>
              <a:buChar char="•"/>
            </a:pPr>
            <a:r>
              <a:rPr lang="es-ES" sz="900"/>
              <a:t>Los Procesos y Reglas de Negocio compartidos también serán visibles desde el registro ofrecido por esta capa.</a:t>
            </a:r>
          </a:p>
        </p:txBody>
      </p:sp>
      <p:sp>
        <p:nvSpPr>
          <p:cNvPr id="4102" name="Rectangle 49"/>
          <p:cNvSpPr>
            <a:spLocks noChangeArrowheads="1"/>
          </p:cNvSpPr>
          <p:nvPr/>
        </p:nvSpPr>
        <p:spPr bwMode="auto">
          <a:xfrm>
            <a:off x="7473950" y="5000625"/>
            <a:ext cx="2303463" cy="1152525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prstShdw prst="shdw17" dist="17961" dir="2700000">
              <a:srgbClr val="8C8C8C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200" tIns="7200" rIns="7200" bIns="7200"/>
          <a:lstStyle/>
          <a:p>
            <a:pPr>
              <a:buFontTx/>
              <a:buChar char="•"/>
            </a:pPr>
            <a:r>
              <a:rPr lang="es-ES" sz="900"/>
              <a:t>Son todas las aplicaciones existentes en la organización que son susceptibles de ser integrados usando diferentes adaptadores provistos por el ESB, de manera natural, la integración es a través de WS y dependiendo del tipo de ESB podemos tener adaptadores que implementan diferentes protocolos.</a:t>
            </a:r>
          </a:p>
        </p:txBody>
      </p:sp>
      <p:grpSp>
        <p:nvGrpSpPr>
          <p:cNvPr id="4103" name="Agrupar 1"/>
          <p:cNvGrpSpPr>
            <a:grpSpLocks/>
          </p:cNvGrpSpPr>
          <p:nvPr/>
        </p:nvGrpSpPr>
        <p:grpSpPr bwMode="auto">
          <a:xfrm>
            <a:off x="488950" y="1773238"/>
            <a:ext cx="6913563" cy="4392612"/>
            <a:chOff x="488950" y="1773238"/>
            <a:chExt cx="6914356" cy="4392612"/>
          </a:xfrm>
        </p:grpSpPr>
        <p:sp>
          <p:nvSpPr>
            <p:cNvPr id="4104" name="AutoShape 3"/>
            <p:cNvSpPr>
              <a:spLocks noChangeArrowheads="1"/>
            </p:cNvSpPr>
            <p:nvPr/>
          </p:nvSpPr>
          <p:spPr bwMode="auto">
            <a:xfrm>
              <a:off x="488950" y="4294188"/>
              <a:ext cx="6769100" cy="1871662"/>
            </a:xfrm>
            <a:prstGeom prst="roundRect">
              <a:avLst>
                <a:gd name="adj" fmla="val 7801"/>
              </a:avLst>
            </a:prstGeom>
            <a:solidFill>
              <a:srgbClr val="EAEAEA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77800" prstMaterial="legacyMatte">
              <a:bevelT w="13500" h="13500" prst="angle"/>
              <a:bevelB w="13500" h="13500" prst="angle"/>
              <a:extrusionClr>
                <a:srgbClr val="EAEAEA"/>
              </a:extrusionClr>
            </a:sp3d>
          </p:spPr>
          <p:txBody>
            <a:bodyPr wrap="none" lIns="36000" tIns="36000" rIns="36000" bIns="36000" anchor="b">
              <a:flatTx/>
            </a:bodyPr>
            <a:lstStyle/>
            <a:p>
              <a:r>
                <a:rPr lang="es-ES" sz="1200" b="1"/>
                <a:t>SISTEMAS Y APLICACIONES EXISTENTES</a:t>
              </a:r>
            </a:p>
          </p:txBody>
        </p:sp>
        <p:sp>
          <p:nvSpPr>
            <p:cNvPr id="4105" name="AutoShape 30"/>
            <p:cNvSpPr>
              <a:spLocks noChangeArrowheads="1"/>
            </p:cNvSpPr>
            <p:nvPr/>
          </p:nvSpPr>
          <p:spPr bwMode="auto">
            <a:xfrm>
              <a:off x="619125" y="5302250"/>
              <a:ext cx="992188" cy="53975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lIns="18000" tIns="18000" rIns="18000" bIns="18000" anchor="ctr">
              <a:flatTx/>
            </a:bodyPr>
            <a:lstStyle/>
            <a:p>
              <a:pPr algn="ctr"/>
              <a:r>
                <a:rPr lang="es-ES" sz="1200" b="1"/>
                <a:t>Directorio</a:t>
              </a:r>
              <a:endParaRPr lang="es-ES_tradnl" sz="1200" b="1"/>
            </a:p>
          </p:txBody>
        </p:sp>
        <p:sp>
          <p:nvSpPr>
            <p:cNvPr id="4106" name="AutoShape 44"/>
            <p:cNvSpPr>
              <a:spLocks noChangeArrowheads="1"/>
            </p:cNvSpPr>
            <p:nvPr/>
          </p:nvSpPr>
          <p:spPr bwMode="auto">
            <a:xfrm>
              <a:off x="560388" y="4679950"/>
              <a:ext cx="1154112" cy="53975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lIns="18000" tIns="18000" rIns="18000" bIns="18000" anchor="ctr">
              <a:flatTx/>
            </a:bodyPr>
            <a:lstStyle/>
            <a:p>
              <a:pPr algn="ctr"/>
              <a:r>
                <a:rPr lang="es-ES" sz="1200" b="1"/>
                <a:t>Autenticación y Permisos</a:t>
              </a:r>
              <a:endParaRPr lang="es-ES_tradnl" sz="1200" b="1"/>
            </a:p>
          </p:txBody>
        </p:sp>
        <p:sp>
          <p:nvSpPr>
            <p:cNvPr id="4107" name="AutoShape 45"/>
            <p:cNvSpPr>
              <a:spLocks noChangeArrowheads="1"/>
            </p:cNvSpPr>
            <p:nvPr/>
          </p:nvSpPr>
          <p:spPr bwMode="auto">
            <a:xfrm>
              <a:off x="1784350" y="4689475"/>
              <a:ext cx="649288" cy="53975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lIns="18000" tIns="18000" rIns="18000" bIns="18000" anchor="ctr">
              <a:flatTx/>
            </a:bodyPr>
            <a:lstStyle/>
            <a:p>
              <a:pPr algn="ctr"/>
              <a:r>
                <a:rPr lang="es-ES" sz="1200" b="1"/>
                <a:t>ERP</a:t>
              </a:r>
              <a:endParaRPr lang="es-ES_tradnl" sz="1200" b="1"/>
            </a:p>
          </p:txBody>
        </p:sp>
        <p:sp>
          <p:nvSpPr>
            <p:cNvPr id="4108" name="AutoShape 48"/>
            <p:cNvSpPr>
              <a:spLocks noChangeArrowheads="1"/>
            </p:cNvSpPr>
            <p:nvPr/>
          </p:nvSpPr>
          <p:spPr bwMode="auto">
            <a:xfrm>
              <a:off x="2503488" y="4689475"/>
              <a:ext cx="504825" cy="53975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lIns="18000" tIns="18000" rIns="18000" bIns="18000" anchor="ctr">
              <a:flatTx/>
            </a:bodyPr>
            <a:lstStyle/>
            <a:p>
              <a:pPr algn="ctr"/>
              <a:r>
                <a:rPr lang="es-ES" sz="1200" b="1"/>
                <a:t>CRM</a:t>
              </a:r>
              <a:endParaRPr lang="es-ES_tradnl" sz="1200" b="1"/>
            </a:p>
          </p:txBody>
        </p:sp>
        <p:pic>
          <p:nvPicPr>
            <p:cNvPr id="4109" name="Picture 5" descr="ico_plugin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2550" y="4090988"/>
              <a:ext cx="360363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367" name="AutoShape 7"/>
            <p:cNvSpPr>
              <a:spLocks noChangeArrowheads="1"/>
            </p:cNvSpPr>
            <p:nvPr/>
          </p:nvSpPr>
          <p:spPr bwMode="auto">
            <a:xfrm>
              <a:off x="1136724" y="3957638"/>
              <a:ext cx="201636" cy="671512"/>
            </a:xfrm>
            <a:prstGeom prst="can">
              <a:avLst>
                <a:gd name="adj" fmla="val 53260"/>
              </a:avLst>
            </a:prstGeom>
            <a:gradFill rotWithShape="1">
              <a:gsLst>
                <a:gs pos="0">
                  <a:schemeClr val="tx1"/>
                </a:gs>
                <a:gs pos="50000">
                  <a:schemeClr val="tx1">
                    <a:gamma/>
                    <a:tint val="31373"/>
                    <a:invGamma/>
                  </a:schemeClr>
                </a:gs>
                <a:gs pos="100000">
                  <a:schemeClr val="tx1"/>
                </a:gs>
              </a:gsLst>
              <a:lin ang="0" scaled="1"/>
            </a:gradFill>
            <a:ln w="63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36000" tIns="36000" rIns="36000" bIns="36000" anchor="ctr"/>
            <a:lstStyle/>
            <a:p>
              <a:pPr>
                <a:defRPr/>
              </a:pPr>
              <a:endParaRPr lang="es-ES_tradnl">
                <a:ea typeface="+mn-ea"/>
                <a:cs typeface="+mn-cs"/>
              </a:endParaRPr>
            </a:p>
          </p:txBody>
        </p:sp>
        <p:pic>
          <p:nvPicPr>
            <p:cNvPr id="4111" name="Picture 8" descr="ico_plugin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2288" y="4078288"/>
              <a:ext cx="360362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372" name="AutoShape 12"/>
            <p:cNvSpPr>
              <a:spLocks noChangeArrowheads="1"/>
            </p:cNvSpPr>
            <p:nvPr/>
          </p:nvSpPr>
          <p:spPr bwMode="auto">
            <a:xfrm>
              <a:off x="2754573" y="3946525"/>
              <a:ext cx="201635" cy="671513"/>
            </a:xfrm>
            <a:prstGeom prst="can">
              <a:avLst>
                <a:gd name="adj" fmla="val 53261"/>
              </a:avLst>
            </a:prstGeom>
            <a:gradFill rotWithShape="1">
              <a:gsLst>
                <a:gs pos="0">
                  <a:schemeClr val="tx1"/>
                </a:gs>
                <a:gs pos="50000">
                  <a:schemeClr val="tx1">
                    <a:gamma/>
                    <a:tint val="31373"/>
                    <a:invGamma/>
                  </a:schemeClr>
                </a:gs>
                <a:gs pos="100000">
                  <a:schemeClr val="tx1"/>
                </a:gs>
              </a:gsLst>
              <a:lin ang="0" scaled="1"/>
            </a:gradFill>
            <a:ln w="635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36000" tIns="36000" rIns="36000" bIns="36000" anchor="ctr"/>
            <a:lstStyle/>
            <a:p>
              <a:pPr>
                <a:defRPr/>
              </a:pPr>
              <a:endParaRPr lang="es-ES_tradnl">
                <a:ea typeface="+mn-ea"/>
                <a:cs typeface="+mn-cs"/>
              </a:endParaRPr>
            </a:p>
          </p:txBody>
        </p:sp>
        <p:sp>
          <p:nvSpPr>
            <p:cNvPr id="399373" name="AutoShape 13"/>
            <p:cNvSpPr>
              <a:spLocks noChangeArrowheads="1"/>
            </p:cNvSpPr>
            <p:nvPr/>
          </p:nvSpPr>
          <p:spPr bwMode="auto">
            <a:xfrm>
              <a:off x="2097272" y="3952875"/>
              <a:ext cx="201635" cy="671513"/>
            </a:xfrm>
            <a:prstGeom prst="can">
              <a:avLst>
                <a:gd name="adj" fmla="val 53261"/>
              </a:avLst>
            </a:prstGeom>
            <a:gradFill rotWithShape="1">
              <a:gsLst>
                <a:gs pos="0">
                  <a:schemeClr val="tx1"/>
                </a:gs>
                <a:gs pos="50000">
                  <a:schemeClr val="tx1">
                    <a:gamma/>
                    <a:tint val="31373"/>
                    <a:invGamma/>
                  </a:schemeClr>
                </a:gs>
                <a:gs pos="100000">
                  <a:schemeClr val="tx1"/>
                </a:gs>
              </a:gsLst>
              <a:lin ang="0" scaled="1"/>
            </a:gradFill>
            <a:ln w="635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36000" tIns="36000" rIns="36000" bIns="36000" anchor="ctr"/>
            <a:lstStyle/>
            <a:p>
              <a:pPr>
                <a:defRPr/>
              </a:pPr>
              <a:endParaRPr lang="es-ES_tradnl">
                <a:ea typeface="+mn-ea"/>
                <a:cs typeface="+mn-cs"/>
              </a:endParaRPr>
            </a:p>
          </p:txBody>
        </p:sp>
        <p:sp>
          <p:nvSpPr>
            <p:cNvPr id="4114" name="AutoShape 24"/>
            <p:cNvSpPr>
              <a:spLocks noChangeArrowheads="1"/>
            </p:cNvSpPr>
            <p:nvPr/>
          </p:nvSpPr>
          <p:spPr bwMode="auto">
            <a:xfrm>
              <a:off x="2001838" y="3043238"/>
              <a:ext cx="719137" cy="21590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>
              <a:noFill/>
            </a:ln>
            <a:effectLst>
              <a:prstShdw prst="shdw17" dist="17961" dir="2700000">
                <a:srgbClr val="99995C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lIns="36000" tIns="36000" rIns="36000" bIns="36000" anchor="ctr"/>
            <a:lstStyle/>
            <a:p>
              <a:pPr algn="ctr"/>
              <a:r>
                <a:rPr lang="es-ES" sz="800" b="1"/>
                <a:t>WS, WSRP</a:t>
              </a:r>
              <a:endParaRPr lang="es-ES_tradnl" sz="800" b="1"/>
            </a:p>
          </p:txBody>
        </p:sp>
        <p:pic>
          <p:nvPicPr>
            <p:cNvPr id="4115" name="Picture 26" descr="ico_plugin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0613" y="4103688"/>
              <a:ext cx="360362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6" name="AutoShape 27"/>
            <p:cNvSpPr>
              <a:spLocks noChangeArrowheads="1"/>
            </p:cNvSpPr>
            <p:nvPr/>
          </p:nvSpPr>
          <p:spPr bwMode="auto">
            <a:xfrm>
              <a:off x="1712913" y="4222750"/>
              <a:ext cx="360362" cy="21590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>
              <a:noFill/>
            </a:ln>
            <a:effectLst>
              <a:prstShdw prst="shdw17" dist="17961" dir="2700000">
                <a:srgbClr val="99995C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lIns="36000" tIns="36000" rIns="36000" bIns="36000" anchor="ctr"/>
            <a:lstStyle/>
            <a:p>
              <a:pPr algn="ctr"/>
              <a:r>
                <a:rPr lang="es-ES" sz="800" b="1"/>
                <a:t>WS</a:t>
              </a:r>
              <a:endParaRPr lang="es-ES_tradnl" sz="800" b="1"/>
            </a:p>
          </p:txBody>
        </p:sp>
        <p:pic>
          <p:nvPicPr>
            <p:cNvPr id="4117" name="Picture 17" descr="ico_plugin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9675" y="2959100"/>
              <a:ext cx="360363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8" name="AutoShape 50"/>
            <p:cNvSpPr>
              <a:spLocks noChangeArrowheads="1"/>
            </p:cNvSpPr>
            <p:nvPr/>
          </p:nvSpPr>
          <p:spPr bwMode="auto">
            <a:xfrm>
              <a:off x="2982913" y="4222750"/>
              <a:ext cx="360362" cy="21590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>
              <a:noFill/>
            </a:ln>
            <a:effectLst>
              <a:prstShdw prst="shdw17" dist="17961" dir="2700000">
                <a:srgbClr val="99995C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lIns="36000" tIns="36000" rIns="36000" bIns="36000" anchor="ctr"/>
            <a:lstStyle/>
            <a:p>
              <a:pPr algn="ctr"/>
              <a:r>
                <a:rPr lang="es-ES" sz="800" b="1"/>
                <a:t>WS</a:t>
              </a:r>
              <a:endParaRPr lang="es-ES_tradnl" sz="800" b="1"/>
            </a:p>
          </p:txBody>
        </p:sp>
        <p:sp>
          <p:nvSpPr>
            <p:cNvPr id="4119" name="AutoShape 51"/>
            <p:cNvSpPr>
              <a:spLocks noChangeArrowheads="1"/>
            </p:cNvSpPr>
            <p:nvPr/>
          </p:nvSpPr>
          <p:spPr bwMode="auto">
            <a:xfrm>
              <a:off x="6608763" y="4221163"/>
              <a:ext cx="647700" cy="21590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>
              <a:noFill/>
            </a:ln>
            <a:effectLst>
              <a:prstShdw prst="shdw17" dist="17961" dir="2700000">
                <a:srgbClr val="99995C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lIns="36000" tIns="36000" rIns="36000" bIns="36000" anchor="ctr"/>
            <a:lstStyle/>
            <a:p>
              <a:pPr algn="ctr"/>
              <a:r>
                <a:rPr lang="es-ES" sz="800" b="1"/>
                <a:t>RMI, EJB, ..</a:t>
              </a:r>
              <a:endParaRPr lang="es-ES_tradnl" sz="800" b="1"/>
            </a:p>
          </p:txBody>
        </p:sp>
        <p:sp>
          <p:nvSpPr>
            <p:cNvPr id="4120" name="AutoShape 63"/>
            <p:cNvSpPr>
              <a:spLocks noChangeArrowheads="1"/>
            </p:cNvSpPr>
            <p:nvPr/>
          </p:nvSpPr>
          <p:spPr bwMode="auto">
            <a:xfrm>
              <a:off x="3079750" y="4689475"/>
              <a:ext cx="504825" cy="53975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lIns="18000" tIns="18000" rIns="18000" bIns="18000" anchor="ctr">
              <a:flatTx/>
            </a:bodyPr>
            <a:lstStyle/>
            <a:p>
              <a:pPr algn="ctr"/>
              <a:r>
                <a:rPr lang="es-ES" sz="1200" b="1"/>
                <a:t>ECM</a:t>
              </a:r>
              <a:endParaRPr lang="es-ES_tradnl" sz="1200" b="1"/>
            </a:p>
          </p:txBody>
        </p:sp>
        <p:sp>
          <p:nvSpPr>
            <p:cNvPr id="399424" name="AutoShape 64"/>
            <p:cNvSpPr>
              <a:spLocks noChangeArrowheads="1"/>
            </p:cNvSpPr>
            <p:nvPr/>
          </p:nvSpPr>
          <p:spPr bwMode="auto">
            <a:xfrm>
              <a:off x="3367418" y="3933825"/>
              <a:ext cx="201635" cy="671513"/>
            </a:xfrm>
            <a:prstGeom prst="can">
              <a:avLst>
                <a:gd name="adj" fmla="val 53261"/>
              </a:avLst>
            </a:prstGeom>
            <a:gradFill rotWithShape="1">
              <a:gsLst>
                <a:gs pos="0">
                  <a:schemeClr val="tx1"/>
                </a:gs>
                <a:gs pos="50000">
                  <a:schemeClr val="tx1">
                    <a:gamma/>
                    <a:tint val="31373"/>
                    <a:invGamma/>
                  </a:schemeClr>
                </a:gs>
                <a:gs pos="100000">
                  <a:schemeClr val="tx1"/>
                </a:gs>
              </a:gsLst>
              <a:lin ang="0" scaled="1"/>
            </a:gradFill>
            <a:ln w="635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36000" tIns="36000" rIns="36000" bIns="36000" anchor="ctr"/>
            <a:lstStyle/>
            <a:p>
              <a:pPr>
                <a:defRPr/>
              </a:pPr>
              <a:endParaRPr lang="es-ES_tradnl">
                <a:ea typeface="+mn-ea"/>
                <a:cs typeface="+mn-cs"/>
              </a:endParaRPr>
            </a:p>
          </p:txBody>
        </p:sp>
        <p:sp>
          <p:nvSpPr>
            <p:cNvPr id="4122" name="AutoShape 67"/>
            <p:cNvSpPr>
              <a:spLocks noChangeArrowheads="1"/>
            </p:cNvSpPr>
            <p:nvPr/>
          </p:nvSpPr>
          <p:spPr bwMode="auto">
            <a:xfrm>
              <a:off x="3652838" y="4689475"/>
              <a:ext cx="1006475" cy="53975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lIns="18000" tIns="18000" rIns="18000" bIns="18000" anchor="ctr">
              <a:flatTx/>
            </a:bodyPr>
            <a:lstStyle/>
            <a:p>
              <a:pPr algn="ctr"/>
              <a:r>
                <a:rPr lang="es-ES" sz="1200" b="1"/>
                <a:t>Business Intelligence</a:t>
              </a:r>
              <a:endParaRPr lang="es-ES_tradnl" sz="1200" b="1"/>
            </a:p>
          </p:txBody>
        </p:sp>
        <p:sp>
          <p:nvSpPr>
            <p:cNvPr id="4123" name="AutoShape 46"/>
            <p:cNvSpPr>
              <a:spLocks noChangeArrowheads="1"/>
            </p:cNvSpPr>
            <p:nvPr/>
          </p:nvSpPr>
          <p:spPr bwMode="auto">
            <a:xfrm>
              <a:off x="4737100" y="4689475"/>
              <a:ext cx="1223963" cy="53975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lIns="18000" tIns="18000" rIns="18000" bIns="18000" anchor="ctr">
              <a:flatTx/>
            </a:bodyPr>
            <a:lstStyle/>
            <a:p>
              <a:pPr algn="ctr"/>
              <a:r>
                <a:rPr lang="es-ES" sz="1200" b="1"/>
                <a:t>Workflow Engine y BPMS</a:t>
              </a:r>
              <a:endParaRPr lang="es-ES_tradnl" sz="1200" b="1"/>
            </a:p>
          </p:txBody>
        </p:sp>
        <p:sp>
          <p:nvSpPr>
            <p:cNvPr id="399428" name="AutoShape 68"/>
            <p:cNvSpPr>
              <a:spLocks noChangeArrowheads="1"/>
            </p:cNvSpPr>
            <p:nvPr/>
          </p:nvSpPr>
          <p:spPr bwMode="auto">
            <a:xfrm>
              <a:off x="4104103" y="3933825"/>
              <a:ext cx="201635" cy="671513"/>
            </a:xfrm>
            <a:prstGeom prst="can">
              <a:avLst>
                <a:gd name="adj" fmla="val 53261"/>
              </a:avLst>
            </a:prstGeom>
            <a:gradFill rotWithShape="1">
              <a:gsLst>
                <a:gs pos="0">
                  <a:schemeClr val="tx1"/>
                </a:gs>
                <a:gs pos="50000">
                  <a:schemeClr val="tx1">
                    <a:gamma/>
                    <a:tint val="31373"/>
                    <a:invGamma/>
                  </a:schemeClr>
                </a:gs>
                <a:gs pos="100000">
                  <a:schemeClr val="tx1"/>
                </a:gs>
              </a:gsLst>
              <a:lin ang="0" scaled="1"/>
            </a:gradFill>
            <a:ln w="635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36000" tIns="36000" rIns="36000" bIns="36000" anchor="ctr"/>
            <a:lstStyle/>
            <a:p>
              <a:pPr>
                <a:defRPr/>
              </a:pPr>
              <a:endParaRPr lang="es-ES_tradnl">
                <a:ea typeface="+mn-ea"/>
                <a:cs typeface="+mn-cs"/>
              </a:endParaRPr>
            </a:p>
          </p:txBody>
        </p:sp>
        <p:sp>
          <p:nvSpPr>
            <p:cNvPr id="399370" name="AutoShape 10"/>
            <p:cNvSpPr>
              <a:spLocks noChangeArrowheads="1"/>
            </p:cNvSpPr>
            <p:nvPr/>
          </p:nvSpPr>
          <p:spPr bwMode="auto">
            <a:xfrm>
              <a:off x="5183726" y="3951288"/>
              <a:ext cx="201635" cy="671512"/>
            </a:xfrm>
            <a:prstGeom prst="can">
              <a:avLst>
                <a:gd name="adj" fmla="val 53261"/>
              </a:avLst>
            </a:prstGeom>
            <a:gradFill rotWithShape="1">
              <a:gsLst>
                <a:gs pos="0">
                  <a:schemeClr val="tx1"/>
                </a:gs>
                <a:gs pos="50000">
                  <a:schemeClr val="tx1">
                    <a:gamma/>
                    <a:tint val="31373"/>
                    <a:invGamma/>
                  </a:schemeClr>
                </a:gs>
                <a:gs pos="100000">
                  <a:schemeClr val="tx1"/>
                </a:gs>
              </a:gsLst>
              <a:lin ang="0" scaled="1"/>
            </a:gradFill>
            <a:ln w="635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36000" tIns="36000" rIns="36000" bIns="36000" anchor="ctr"/>
            <a:lstStyle/>
            <a:p>
              <a:pPr>
                <a:defRPr/>
              </a:pPr>
              <a:endParaRPr lang="es-ES_tradnl">
                <a:ea typeface="+mn-ea"/>
                <a:cs typeface="+mn-cs"/>
              </a:endParaRPr>
            </a:p>
          </p:txBody>
        </p:sp>
        <p:sp>
          <p:nvSpPr>
            <p:cNvPr id="4126" name="AutoShape 49"/>
            <p:cNvSpPr>
              <a:spLocks noChangeArrowheads="1"/>
            </p:cNvSpPr>
            <p:nvPr/>
          </p:nvSpPr>
          <p:spPr bwMode="auto">
            <a:xfrm>
              <a:off x="6032500" y="4689475"/>
              <a:ext cx="792163" cy="53975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lIns="18000" tIns="18000" rIns="18000" bIns="18000" anchor="ctr">
              <a:flatTx/>
            </a:bodyPr>
            <a:lstStyle/>
            <a:p>
              <a:pPr algn="ctr"/>
              <a:r>
                <a:rPr lang="es-ES" sz="1200" b="1"/>
                <a:t>Legacy Systems</a:t>
              </a:r>
              <a:endParaRPr lang="es-ES_tradnl" sz="1200" b="1"/>
            </a:p>
          </p:txBody>
        </p:sp>
        <p:sp>
          <p:nvSpPr>
            <p:cNvPr id="399412" name="AutoShape 52"/>
            <p:cNvSpPr>
              <a:spLocks noChangeArrowheads="1"/>
            </p:cNvSpPr>
            <p:nvPr/>
          </p:nvSpPr>
          <p:spPr bwMode="auto">
            <a:xfrm>
              <a:off x="6336384" y="3946525"/>
              <a:ext cx="201635" cy="671513"/>
            </a:xfrm>
            <a:prstGeom prst="can">
              <a:avLst>
                <a:gd name="adj" fmla="val 53261"/>
              </a:avLst>
            </a:prstGeom>
            <a:gradFill rotWithShape="1">
              <a:gsLst>
                <a:gs pos="0">
                  <a:schemeClr val="tx1"/>
                </a:gs>
                <a:gs pos="50000">
                  <a:schemeClr val="tx1">
                    <a:gamma/>
                    <a:tint val="31373"/>
                    <a:invGamma/>
                  </a:schemeClr>
                </a:gs>
                <a:gs pos="100000">
                  <a:schemeClr val="tx1"/>
                </a:gs>
              </a:gsLst>
              <a:lin ang="0" scaled="1"/>
            </a:gradFill>
            <a:ln w="635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36000" tIns="36000" rIns="36000" bIns="36000" anchor="ctr"/>
            <a:lstStyle/>
            <a:p>
              <a:pPr>
                <a:defRPr/>
              </a:pPr>
              <a:endParaRPr lang="es-ES_tradnl">
                <a:ea typeface="+mn-ea"/>
                <a:cs typeface="+mn-cs"/>
              </a:endParaRPr>
            </a:p>
          </p:txBody>
        </p:sp>
        <p:pic>
          <p:nvPicPr>
            <p:cNvPr id="4128" name="Picture 69" descr="ico_plugin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4575" y="4149725"/>
              <a:ext cx="360363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29" name="AutoShape 32"/>
            <p:cNvSpPr>
              <a:spLocks noChangeArrowheads="1"/>
            </p:cNvSpPr>
            <p:nvPr/>
          </p:nvSpPr>
          <p:spPr bwMode="auto">
            <a:xfrm>
              <a:off x="4521200" y="4222750"/>
              <a:ext cx="719138" cy="21590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>
              <a:noFill/>
            </a:ln>
            <a:effectLst>
              <a:prstShdw prst="shdw17" dist="17961" dir="2700000">
                <a:srgbClr val="99995C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lIns="36000" tIns="36000" rIns="36000" bIns="36000" anchor="ctr"/>
            <a:lstStyle/>
            <a:p>
              <a:pPr algn="ctr"/>
              <a:r>
                <a:rPr lang="es-ES" sz="800" b="1"/>
                <a:t>WS-BPEL</a:t>
              </a:r>
              <a:endParaRPr lang="es-ES_tradnl" sz="800" b="1"/>
            </a:p>
          </p:txBody>
        </p:sp>
        <p:sp>
          <p:nvSpPr>
            <p:cNvPr id="4130" name="AutoShape 18"/>
            <p:cNvSpPr>
              <a:spLocks noChangeArrowheads="1"/>
            </p:cNvSpPr>
            <p:nvPr/>
          </p:nvSpPr>
          <p:spPr bwMode="auto">
            <a:xfrm rot="5400000">
              <a:off x="3581400" y="252413"/>
              <a:ext cx="730250" cy="6913563"/>
            </a:xfrm>
            <a:prstGeom prst="can">
              <a:avLst>
                <a:gd name="adj" fmla="val 28621"/>
              </a:avLst>
            </a:prstGeom>
            <a:gradFill rotWithShape="1">
              <a:gsLst>
                <a:gs pos="0">
                  <a:srgbClr val="800080"/>
                </a:gs>
                <a:gs pos="50000">
                  <a:srgbClr val="D4A9D4"/>
                </a:gs>
                <a:gs pos="100000">
                  <a:srgbClr val="800080"/>
                </a:gs>
              </a:gsLst>
              <a:lin ang="0" scaled="1"/>
            </a:gradFill>
            <a:ln w="6350">
              <a:solidFill>
                <a:srgbClr val="800080"/>
              </a:solidFill>
              <a:round/>
              <a:headEnd type="none" w="sm" len="sm"/>
              <a:tailEnd type="none" w="sm" len="sm"/>
            </a:ln>
          </p:spPr>
          <p:txBody>
            <a:bodyPr rot="10800000" vert="eaVert" wrap="none" lIns="36000" tIns="36000" rIns="36000" bIns="36000" anchor="ctr"/>
            <a:lstStyle/>
            <a:p>
              <a:r>
                <a:rPr lang="es-ES" sz="1200" b="1"/>
                <a:t>I N T E G R A C I Ó N</a:t>
              </a:r>
            </a:p>
          </p:txBody>
        </p:sp>
        <p:sp>
          <p:nvSpPr>
            <p:cNvPr id="399379" name="AutoShape 19"/>
            <p:cNvSpPr>
              <a:spLocks noChangeArrowheads="1"/>
            </p:cNvSpPr>
            <p:nvPr/>
          </p:nvSpPr>
          <p:spPr bwMode="auto">
            <a:xfrm>
              <a:off x="1713053" y="2420938"/>
              <a:ext cx="201635" cy="1079500"/>
            </a:xfrm>
            <a:prstGeom prst="can">
              <a:avLst>
                <a:gd name="adj" fmla="val 52750"/>
              </a:avLst>
            </a:prstGeom>
            <a:gradFill rotWithShape="1">
              <a:gsLst>
                <a:gs pos="0">
                  <a:schemeClr val="tx1"/>
                </a:gs>
                <a:gs pos="50000">
                  <a:schemeClr val="tx1">
                    <a:gamma/>
                    <a:tint val="31373"/>
                    <a:invGamma/>
                  </a:schemeClr>
                </a:gs>
                <a:gs pos="100000">
                  <a:schemeClr val="tx1"/>
                </a:gs>
              </a:gsLst>
              <a:lin ang="0" scaled="1"/>
            </a:gradFill>
            <a:ln w="635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36000" tIns="36000" rIns="36000" bIns="36000" anchor="ctr"/>
            <a:lstStyle/>
            <a:p>
              <a:pPr>
                <a:defRPr/>
              </a:pPr>
              <a:endParaRPr lang="es-ES_tradnl">
                <a:ea typeface="+mn-ea"/>
                <a:cs typeface="+mn-cs"/>
              </a:endParaRPr>
            </a:p>
          </p:txBody>
        </p:sp>
        <p:sp>
          <p:nvSpPr>
            <p:cNvPr id="4132" name="AutoShape 23"/>
            <p:cNvSpPr>
              <a:spLocks noChangeArrowheads="1"/>
            </p:cNvSpPr>
            <p:nvPr/>
          </p:nvSpPr>
          <p:spPr bwMode="auto">
            <a:xfrm>
              <a:off x="488950" y="1773238"/>
              <a:ext cx="6769100" cy="1008063"/>
            </a:xfrm>
            <a:prstGeom prst="roundRect">
              <a:avLst>
                <a:gd name="adj" fmla="val 16667"/>
              </a:avLst>
            </a:prstGeom>
            <a:solidFill>
              <a:srgbClr val="CCFF33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277800" prstMaterial="legacyMatte">
              <a:bevelT w="13500" h="13500" prst="angle"/>
              <a:bevelB w="13500" h="13500" prst="angle"/>
              <a:extrusionClr>
                <a:srgbClr val="CCFF33"/>
              </a:extrusionClr>
            </a:sp3d>
          </p:spPr>
          <p:txBody>
            <a:bodyPr lIns="18000" tIns="18000" rIns="18000" bIns="18000">
              <a:flatTx/>
            </a:bodyPr>
            <a:lstStyle/>
            <a:p>
              <a:r>
                <a:rPr lang="es-ES" sz="1200" b="1"/>
                <a:t> P O R T A L</a:t>
              </a:r>
              <a:endParaRPr lang="es-ES_tradnl" sz="1200" b="1"/>
            </a:p>
          </p:txBody>
        </p:sp>
        <p:sp>
          <p:nvSpPr>
            <p:cNvPr id="4133" name="AutoShape 53"/>
            <p:cNvSpPr>
              <a:spLocks noChangeArrowheads="1"/>
            </p:cNvSpPr>
            <p:nvPr/>
          </p:nvSpPr>
          <p:spPr bwMode="auto">
            <a:xfrm>
              <a:off x="1928664" y="2133601"/>
              <a:ext cx="1007740" cy="504825"/>
            </a:xfrm>
            <a:prstGeom prst="roundRect">
              <a:avLst>
                <a:gd name="adj" fmla="val 16667"/>
              </a:avLst>
            </a:prstGeom>
            <a:solidFill>
              <a:srgbClr val="CCFF33"/>
            </a:solidFill>
            <a:ln>
              <a:noFill/>
            </a:ln>
            <a:effectLst>
              <a:prstShdw prst="shdw17" dist="17961" dir="2700000">
                <a:srgbClr val="7A991F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200" tIns="7200" rIns="7200" bIns="7200" anchor="ctr"/>
            <a:lstStyle/>
            <a:p>
              <a:pPr algn="ctr"/>
              <a:r>
                <a:rPr lang="es-ES"/>
                <a:t>Comunicación</a:t>
              </a:r>
            </a:p>
          </p:txBody>
        </p:sp>
        <p:sp>
          <p:nvSpPr>
            <p:cNvPr id="4134" name="AutoShape 55"/>
            <p:cNvSpPr>
              <a:spLocks noChangeArrowheads="1"/>
            </p:cNvSpPr>
            <p:nvPr/>
          </p:nvSpPr>
          <p:spPr bwMode="auto">
            <a:xfrm>
              <a:off x="3009428" y="2133601"/>
              <a:ext cx="576263" cy="504825"/>
            </a:xfrm>
            <a:prstGeom prst="roundRect">
              <a:avLst>
                <a:gd name="adj" fmla="val 16667"/>
              </a:avLst>
            </a:prstGeom>
            <a:solidFill>
              <a:srgbClr val="CCFF33"/>
            </a:solidFill>
            <a:ln>
              <a:noFill/>
            </a:ln>
            <a:effectLst>
              <a:prstShdw prst="shdw17" dist="17961" dir="2700000">
                <a:srgbClr val="7A991F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200" tIns="7200" rIns="7200" bIns="7200" anchor="ctr"/>
            <a:lstStyle/>
            <a:p>
              <a:pPr algn="ctr"/>
              <a:r>
                <a:rPr lang="es-ES"/>
                <a:t>Red Social </a:t>
              </a:r>
            </a:p>
          </p:txBody>
        </p:sp>
        <p:sp>
          <p:nvSpPr>
            <p:cNvPr id="4135" name="AutoShape 56"/>
            <p:cNvSpPr>
              <a:spLocks noChangeArrowheads="1"/>
            </p:cNvSpPr>
            <p:nvPr/>
          </p:nvSpPr>
          <p:spPr bwMode="auto">
            <a:xfrm>
              <a:off x="3658716" y="2133601"/>
              <a:ext cx="790575" cy="504825"/>
            </a:xfrm>
            <a:prstGeom prst="roundRect">
              <a:avLst>
                <a:gd name="adj" fmla="val 16667"/>
              </a:avLst>
            </a:prstGeom>
            <a:solidFill>
              <a:srgbClr val="CCFF33"/>
            </a:solidFill>
            <a:ln>
              <a:noFill/>
            </a:ln>
            <a:effectLst>
              <a:prstShdw prst="shdw17" dist="17961" dir="2700000">
                <a:srgbClr val="7A991F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200" tIns="7200" rIns="7200" bIns="7200" anchor="ctr"/>
            <a:lstStyle/>
            <a:p>
              <a:pPr algn="ctr"/>
              <a:r>
                <a:rPr lang="es-ES"/>
                <a:t>Mashup y Agregación</a:t>
              </a:r>
            </a:p>
          </p:txBody>
        </p:sp>
        <p:sp>
          <p:nvSpPr>
            <p:cNvPr id="4136" name="AutoShape 57"/>
            <p:cNvSpPr>
              <a:spLocks noChangeArrowheads="1"/>
            </p:cNvSpPr>
            <p:nvPr/>
          </p:nvSpPr>
          <p:spPr bwMode="auto">
            <a:xfrm>
              <a:off x="4520728" y="2133601"/>
              <a:ext cx="647700" cy="504825"/>
            </a:xfrm>
            <a:prstGeom prst="roundRect">
              <a:avLst>
                <a:gd name="adj" fmla="val 16667"/>
              </a:avLst>
            </a:prstGeom>
            <a:solidFill>
              <a:srgbClr val="CCFF33"/>
            </a:solidFill>
            <a:ln>
              <a:noFill/>
            </a:ln>
            <a:effectLst>
              <a:prstShdw prst="shdw17" dist="17961" dir="2700000">
                <a:srgbClr val="7A991F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200" tIns="7200" rIns="7200" bIns="7200" anchor="ctr"/>
            <a:lstStyle/>
            <a:p>
              <a:pPr algn="ctr"/>
              <a:r>
                <a:rPr lang="es-ES"/>
                <a:t>Web Mobile</a:t>
              </a:r>
            </a:p>
          </p:txBody>
        </p:sp>
        <p:sp>
          <p:nvSpPr>
            <p:cNvPr id="4137" name="AutoShape 58"/>
            <p:cNvSpPr>
              <a:spLocks noChangeArrowheads="1"/>
            </p:cNvSpPr>
            <p:nvPr/>
          </p:nvSpPr>
          <p:spPr bwMode="auto">
            <a:xfrm>
              <a:off x="5241453" y="2133601"/>
              <a:ext cx="647700" cy="504825"/>
            </a:xfrm>
            <a:prstGeom prst="roundRect">
              <a:avLst>
                <a:gd name="adj" fmla="val 16667"/>
              </a:avLst>
            </a:prstGeom>
            <a:solidFill>
              <a:srgbClr val="CCFF33"/>
            </a:solidFill>
            <a:ln>
              <a:noFill/>
            </a:ln>
            <a:effectLst>
              <a:prstShdw prst="shdw17" dist="17961" dir="2700000">
                <a:srgbClr val="7A991F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200" tIns="7200" rIns="7200" bIns="7200" anchor="ctr"/>
            <a:lstStyle/>
            <a:p>
              <a:pPr algn="ctr"/>
              <a:r>
                <a:rPr lang="es-ES"/>
                <a:t>Intranet y Extranet</a:t>
              </a:r>
            </a:p>
          </p:txBody>
        </p:sp>
        <p:sp>
          <p:nvSpPr>
            <p:cNvPr id="4138" name="AutoShape 59"/>
            <p:cNvSpPr>
              <a:spLocks noChangeArrowheads="1"/>
            </p:cNvSpPr>
            <p:nvPr/>
          </p:nvSpPr>
          <p:spPr bwMode="auto">
            <a:xfrm>
              <a:off x="5962178" y="2133601"/>
              <a:ext cx="935038" cy="504825"/>
            </a:xfrm>
            <a:prstGeom prst="roundRect">
              <a:avLst>
                <a:gd name="adj" fmla="val 16667"/>
              </a:avLst>
            </a:prstGeom>
            <a:solidFill>
              <a:srgbClr val="CCFF33"/>
            </a:solidFill>
            <a:ln>
              <a:noFill/>
            </a:ln>
            <a:effectLst>
              <a:prstShdw prst="shdw17" dist="17961" dir="2700000">
                <a:srgbClr val="7A991F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200" tIns="7200" rIns="7200" bIns="7200" anchor="ctr"/>
            <a:lstStyle/>
            <a:p>
              <a:pPr algn="ctr"/>
              <a:r>
                <a:rPr lang="es-ES"/>
                <a:t>Comunidades</a:t>
              </a:r>
            </a:p>
          </p:txBody>
        </p:sp>
        <p:sp>
          <p:nvSpPr>
            <p:cNvPr id="4139" name="AutoShape 53"/>
            <p:cNvSpPr>
              <a:spLocks noChangeArrowheads="1"/>
            </p:cNvSpPr>
            <p:nvPr/>
          </p:nvSpPr>
          <p:spPr bwMode="auto">
            <a:xfrm>
              <a:off x="920552" y="2132856"/>
              <a:ext cx="933897" cy="504825"/>
            </a:xfrm>
            <a:prstGeom prst="roundRect">
              <a:avLst>
                <a:gd name="adj" fmla="val 16667"/>
              </a:avLst>
            </a:prstGeom>
            <a:solidFill>
              <a:srgbClr val="CCFF33"/>
            </a:solidFill>
            <a:ln>
              <a:noFill/>
            </a:ln>
            <a:effectLst>
              <a:prstShdw prst="shdw17" dist="17961" dir="2700000">
                <a:srgbClr val="7A991F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200" tIns="7200" rIns="7200" bIns="7200" anchor="ctr"/>
            <a:lstStyle/>
            <a:p>
              <a:pPr algn="ctr"/>
              <a:r>
                <a:rPr lang="es-ES"/>
                <a:t>Colaboración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3"/>
          <p:cNvSpPr>
            <a:spLocks noChangeArrowheads="1"/>
          </p:cNvSpPr>
          <p:nvPr/>
        </p:nvSpPr>
        <p:spPr bwMode="auto">
          <a:xfrm>
            <a:off x="488950" y="4294188"/>
            <a:ext cx="6769100" cy="1871662"/>
          </a:xfrm>
          <a:prstGeom prst="roundRect">
            <a:avLst>
              <a:gd name="adj" fmla="val 7801"/>
            </a:avLst>
          </a:prstGeom>
          <a:solidFill>
            <a:srgbClr val="EAEAEA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36000" tIns="36000" rIns="36000" bIns="36000" anchor="b">
            <a:flatTx/>
          </a:bodyPr>
          <a:lstStyle/>
          <a:p>
            <a:r>
              <a:rPr lang="es-ES" sz="1200" b="1"/>
              <a:t>EXISTING BUSINESS APPLICATIONS</a:t>
            </a:r>
          </a:p>
        </p:txBody>
      </p:sp>
      <p:sp>
        <p:nvSpPr>
          <p:cNvPr id="6146" name="AutoShape 30"/>
          <p:cNvSpPr>
            <a:spLocks noChangeArrowheads="1"/>
          </p:cNvSpPr>
          <p:nvPr/>
        </p:nvSpPr>
        <p:spPr bwMode="auto">
          <a:xfrm>
            <a:off x="619125" y="5302250"/>
            <a:ext cx="992188" cy="53975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lIns="18000" tIns="18000" rIns="18000" bIns="18000" anchor="ctr">
            <a:flatTx/>
          </a:bodyPr>
          <a:lstStyle/>
          <a:p>
            <a:pPr algn="ctr"/>
            <a:r>
              <a:rPr lang="es-ES" sz="1200" b="1"/>
              <a:t>Directory</a:t>
            </a:r>
            <a:endParaRPr lang="es-ES_tradnl" sz="1200" b="1"/>
          </a:p>
        </p:txBody>
      </p:sp>
      <p:sp>
        <p:nvSpPr>
          <p:cNvPr id="6147" name="AutoShape 44"/>
          <p:cNvSpPr>
            <a:spLocks noChangeArrowheads="1"/>
          </p:cNvSpPr>
          <p:nvPr/>
        </p:nvSpPr>
        <p:spPr bwMode="auto">
          <a:xfrm>
            <a:off x="560388" y="4679950"/>
            <a:ext cx="1154112" cy="53975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lIns="18000" tIns="18000" rIns="18000" bIns="18000" anchor="ctr">
            <a:flatTx/>
          </a:bodyPr>
          <a:lstStyle/>
          <a:p>
            <a:pPr algn="ctr"/>
            <a:r>
              <a:rPr lang="es-ES" sz="1200" b="1"/>
              <a:t>AuthN, AuthZ &amp; SSO</a:t>
            </a:r>
            <a:endParaRPr lang="es-ES_tradnl" sz="1200" b="1"/>
          </a:p>
        </p:txBody>
      </p:sp>
      <p:sp>
        <p:nvSpPr>
          <p:cNvPr id="6148" name="AutoShape 45"/>
          <p:cNvSpPr>
            <a:spLocks noChangeArrowheads="1"/>
          </p:cNvSpPr>
          <p:nvPr/>
        </p:nvSpPr>
        <p:spPr bwMode="auto">
          <a:xfrm>
            <a:off x="1784350" y="4689475"/>
            <a:ext cx="649288" cy="53975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lIns="18000" tIns="18000" rIns="18000" bIns="18000" anchor="ctr">
            <a:flatTx/>
          </a:bodyPr>
          <a:lstStyle/>
          <a:p>
            <a:pPr algn="ctr"/>
            <a:r>
              <a:rPr lang="es-ES" sz="1200" b="1"/>
              <a:t>ERP</a:t>
            </a:r>
            <a:endParaRPr lang="es-ES_tradnl" sz="1200" b="1"/>
          </a:p>
        </p:txBody>
      </p:sp>
      <p:sp>
        <p:nvSpPr>
          <p:cNvPr id="6149" name="AutoShape 48"/>
          <p:cNvSpPr>
            <a:spLocks noChangeArrowheads="1"/>
          </p:cNvSpPr>
          <p:nvPr/>
        </p:nvSpPr>
        <p:spPr bwMode="auto">
          <a:xfrm>
            <a:off x="2503488" y="4689475"/>
            <a:ext cx="504825" cy="53975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lIns="18000" tIns="18000" rIns="18000" bIns="18000" anchor="ctr">
            <a:flatTx/>
          </a:bodyPr>
          <a:lstStyle/>
          <a:p>
            <a:pPr algn="ctr"/>
            <a:r>
              <a:rPr lang="es-ES" sz="1200" b="1"/>
              <a:t>CRM</a:t>
            </a:r>
            <a:endParaRPr lang="es-ES_tradnl" sz="1200" b="1"/>
          </a:p>
        </p:txBody>
      </p:sp>
      <p:pic>
        <p:nvPicPr>
          <p:cNvPr id="6150" name="Picture 5" descr="ico_plugin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40909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67" name="AutoShape 7"/>
          <p:cNvSpPr>
            <a:spLocks noChangeArrowheads="1"/>
          </p:cNvSpPr>
          <p:nvPr/>
        </p:nvSpPr>
        <p:spPr bwMode="auto">
          <a:xfrm>
            <a:off x="1136650" y="3957638"/>
            <a:ext cx="201613" cy="671512"/>
          </a:xfrm>
          <a:prstGeom prst="can">
            <a:avLst>
              <a:gd name="adj" fmla="val 53260"/>
            </a:avLst>
          </a:prstGeom>
          <a:gradFill rotWithShape="1">
            <a:gsLst>
              <a:gs pos="0">
                <a:schemeClr val="tx1"/>
              </a:gs>
              <a:gs pos="50000">
                <a:schemeClr val="tx1">
                  <a:gamma/>
                  <a:tint val="31373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635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lIns="36000" tIns="36000" rIns="36000" bIns="36000" anchor="ctr"/>
          <a:lstStyle/>
          <a:p>
            <a:pPr>
              <a:defRPr/>
            </a:pPr>
            <a:endParaRPr lang="es-ES_tradnl">
              <a:ea typeface="+mn-ea"/>
              <a:cs typeface="+mn-cs"/>
            </a:endParaRPr>
          </a:p>
        </p:txBody>
      </p:sp>
      <p:pic>
        <p:nvPicPr>
          <p:cNvPr id="6152" name="Picture 8" descr="ico_plugin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288" y="4078288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72" name="AutoShape 12"/>
          <p:cNvSpPr>
            <a:spLocks noChangeArrowheads="1"/>
          </p:cNvSpPr>
          <p:nvPr/>
        </p:nvSpPr>
        <p:spPr bwMode="auto">
          <a:xfrm>
            <a:off x="2754313" y="3946525"/>
            <a:ext cx="201612" cy="671513"/>
          </a:xfrm>
          <a:prstGeom prst="can">
            <a:avLst>
              <a:gd name="adj" fmla="val 53261"/>
            </a:avLst>
          </a:prstGeom>
          <a:gradFill rotWithShape="1">
            <a:gsLst>
              <a:gs pos="0">
                <a:schemeClr val="tx1"/>
              </a:gs>
              <a:gs pos="50000">
                <a:schemeClr val="tx1">
                  <a:gamma/>
                  <a:tint val="31373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6350">
            <a:noFill/>
            <a:round/>
            <a:headEnd type="none" w="sm" len="sm"/>
            <a:tailEnd type="none" w="sm" len="sm"/>
          </a:ln>
          <a:effectLst/>
        </p:spPr>
        <p:txBody>
          <a:bodyPr wrap="none" lIns="36000" tIns="36000" rIns="36000" bIns="36000" anchor="ctr"/>
          <a:lstStyle/>
          <a:p>
            <a:pPr>
              <a:defRPr/>
            </a:pPr>
            <a:endParaRPr lang="es-ES_tradnl">
              <a:ea typeface="+mn-ea"/>
              <a:cs typeface="+mn-cs"/>
            </a:endParaRPr>
          </a:p>
        </p:txBody>
      </p:sp>
      <p:sp>
        <p:nvSpPr>
          <p:cNvPr id="399373" name="AutoShape 13"/>
          <p:cNvSpPr>
            <a:spLocks noChangeArrowheads="1"/>
          </p:cNvSpPr>
          <p:nvPr/>
        </p:nvSpPr>
        <p:spPr bwMode="auto">
          <a:xfrm>
            <a:off x="2097088" y="3952875"/>
            <a:ext cx="201612" cy="671513"/>
          </a:xfrm>
          <a:prstGeom prst="can">
            <a:avLst>
              <a:gd name="adj" fmla="val 53261"/>
            </a:avLst>
          </a:prstGeom>
          <a:gradFill rotWithShape="1">
            <a:gsLst>
              <a:gs pos="0">
                <a:schemeClr val="tx1"/>
              </a:gs>
              <a:gs pos="50000">
                <a:schemeClr val="tx1">
                  <a:gamma/>
                  <a:tint val="31373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6350">
            <a:noFill/>
            <a:round/>
            <a:headEnd type="none" w="sm" len="sm"/>
            <a:tailEnd type="none" w="sm" len="sm"/>
          </a:ln>
          <a:effectLst/>
        </p:spPr>
        <p:txBody>
          <a:bodyPr wrap="none" lIns="36000" tIns="36000" rIns="36000" bIns="36000" anchor="ctr"/>
          <a:lstStyle/>
          <a:p>
            <a:pPr>
              <a:defRPr/>
            </a:pPr>
            <a:endParaRPr lang="es-ES_tradnl">
              <a:ea typeface="+mn-ea"/>
              <a:cs typeface="+mn-cs"/>
            </a:endParaRPr>
          </a:p>
        </p:txBody>
      </p:sp>
      <p:sp>
        <p:nvSpPr>
          <p:cNvPr id="6155" name="AutoShape 24"/>
          <p:cNvSpPr>
            <a:spLocks noChangeArrowheads="1"/>
          </p:cNvSpPr>
          <p:nvPr/>
        </p:nvSpPr>
        <p:spPr bwMode="auto">
          <a:xfrm>
            <a:off x="2001838" y="3043238"/>
            <a:ext cx="719137" cy="2159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99995C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lIns="36000" tIns="36000" rIns="36000" bIns="36000" anchor="ctr"/>
          <a:lstStyle/>
          <a:p>
            <a:pPr algn="ctr"/>
            <a:r>
              <a:rPr lang="es-ES" sz="800" b="1"/>
              <a:t>WS, WSRP</a:t>
            </a:r>
            <a:endParaRPr lang="es-ES_tradnl" sz="800" b="1"/>
          </a:p>
        </p:txBody>
      </p:sp>
      <p:pic>
        <p:nvPicPr>
          <p:cNvPr id="6156" name="Picture 26" descr="ico_plugin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3" y="4103688"/>
            <a:ext cx="3603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7" name="AutoShape 27"/>
          <p:cNvSpPr>
            <a:spLocks noChangeArrowheads="1"/>
          </p:cNvSpPr>
          <p:nvPr/>
        </p:nvSpPr>
        <p:spPr bwMode="auto">
          <a:xfrm>
            <a:off x="1712913" y="4222750"/>
            <a:ext cx="360362" cy="2159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99995C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lIns="36000" tIns="36000" rIns="36000" bIns="36000" anchor="ctr"/>
          <a:lstStyle/>
          <a:p>
            <a:pPr algn="ctr"/>
            <a:r>
              <a:rPr lang="es-ES" sz="800" b="1"/>
              <a:t>WS</a:t>
            </a:r>
            <a:endParaRPr lang="es-ES_tradnl" sz="800" b="1"/>
          </a:p>
        </p:txBody>
      </p:sp>
      <p:pic>
        <p:nvPicPr>
          <p:cNvPr id="6158" name="Picture 17" descr="ico_plugin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29591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9" name="AutoShape 50"/>
          <p:cNvSpPr>
            <a:spLocks noChangeArrowheads="1"/>
          </p:cNvSpPr>
          <p:nvPr/>
        </p:nvSpPr>
        <p:spPr bwMode="auto">
          <a:xfrm>
            <a:off x="2982913" y="4222750"/>
            <a:ext cx="360362" cy="2159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99995C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lIns="36000" tIns="36000" rIns="36000" bIns="36000" anchor="ctr"/>
          <a:lstStyle/>
          <a:p>
            <a:pPr algn="ctr"/>
            <a:r>
              <a:rPr lang="es-ES" sz="800" b="1"/>
              <a:t>WS</a:t>
            </a:r>
            <a:endParaRPr lang="es-ES_tradnl" sz="800" b="1"/>
          </a:p>
        </p:txBody>
      </p:sp>
      <p:sp>
        <p:nvSpPr>
          <p:cNvPr id="6160" name="AutoShape 51"/>
          <p:cNvSpPr>
            <a:spLocks noChangeArrowheads="1"/>
          </p:cNvSpPr>
          <p:nvPr/>
        </p:nvSpPr>
        <p:spPr bwMode="auto">
          <a:xfrm>
            <a:off x="6608763" y="4221163"/>
            <a:ext cx="647700" cy="2159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99995C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lIns="36000" tIns="36000" rIns="36000" bIns="36000" anchor="ctr"/>
          <a:lstStyle/>
          <a:p>
            <a:pPr algn="ctr"/>
            <a:r>
              <a:rPr lang="es-ES" sz="800" b="1"/>
              <a:t>RMI, EJB, ..</a:t>
            </a:r>
            <a:endParaRPr lang="es-ES_tradnl" sz="800" b="1"/>
          </a:p>
        </p:txBody>
      </p:sp>
      <p:sp>
        <p:nvSpPr>
          <p:cNvPr id="6161" name="AutoShape 63"/>
          <p:cNvSpPr>
            <a:spLocks noChangeArrowheads="1"/>
          </p:cNvSpPr>
          <p:nvPr/>
        </p:nvSpPr>
        <p:spPr bwMode="auto">
          <a:xfrm>
            <a:off x="3079750" y="4689475"/>
            <a:ext cx="504825" cy="53975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lIns="18000" tIns="18000" rIns="18000" bIns="18000" anchor="ctr">
            <a:flatTx/>
          </a:bodyPr>
          <a:lstStyle/>
          <a:p>
            <a:pPr algn="ctr"/>
            <a:r>
              <a:rPr lang="es-ES" sz="1200" b="1"/>
              <a:t>ECM</a:t>
            </a:r>
            <a:endParaRPr lang="es-ES_tradnl" sz="1200" b="1"/>
          </a:p>
        </p:txBody>
      </p:sp>
      <p:sp>
        <p:nvSpPr>
          <p:cNvPr id="399424" name="AutoShape 64"/>
          <p:cNvSpPr>
            <a:spLocks noChangeArrowheads="1"/>
          </p:cNvSpPr>
          <p:nvPr/>
        </p:nvSpPr>
        <p:spPr bwMode="auto">
          <a:xfrm>
            <a:off x="3367088" y="3933825"/>
            <a:ext cx="201612" cy="671513"/>
          </a:xfrm>
          <a:prstGeom prst="can">
            <a:avLst>
              <a:gd name="adj" fmla="val 53261"/>
            </a:avLst>
          </a:prstGeom>
          <a:gradFill rotWithShape="1">
            <a:gsLst>
              <a:gs pos="0">
                <a:schemeClr val="tx1"/>
              </a:gs>
              <a:gs pos="50000">
                <a:schemeClr val="tx1">
                  <a:gamma/>
                  <a:tint val="31373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6350">
            <a:noFill/>
            <a:round/>
            <a:headEnd type="none" w="sm" len="sm"/>
            <a:tailEnd type="none" w="sm" len="sm"/>
          </a:ln>
          <a:effectLst/>
        </p:spPr>
        <p:txBody>
          <a:bodyPr wrap="none" lIns="36000" tIns="36000" rIns="36000" bIns="36000" anchor="ctr"/>
          <a:lstStyle/>
          <a:p>
            <a:pPr>
              <a:defRPr/>
            </a:pPr>
            <a:endParaRPr lang="es-ES_tradnl">
              <a:ea typeface="+mn-ea"/>
              <a:cs typeface="+mn-cs"/>
            </a:endParaRPr>
          </a:p>
        </p:txBody>
      </p:sp>
      <p:sp>
        <p:nvSpPr>
          <p:cNvPr id="6163" name="AutoShape 67"/>
          <p:cNvSpPr>
            <a:spLocks noChangeArrowheads="1"/>
          </p:cNvSpPr>
          <p:nvPr/>
        </p:nvSpPr>
        <p:spPr bwMode="auto">
          <a:xfrm>
            <a:off x="3652838" y="4689475"/>
            <a:ext cx="1006475" cy="53975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lIns="18000" tIns="18000" rIns="18000" bIns="18000" anchor="ctr">
            <a:flatTx/>
          </a:bodyPr>
          <a:lstStyle/>
          <a:p>
            <a:pPr algn="ctr"/>
            <a:r>
              <a:rPr lang="es-ES" sz="1200" b="1"/>
              <a:t>Business Intelligence</a:t>
            </a:r>
            <a:endParaRPr lang="es-ES_tradnl" sz="1200" b="1"/>
          </a:p>
        </p:txBody>
      </p:sp>
      <p:sp>
        <p:nvSpPr>
          <p:cNvPr id="6164" name="AutoShape 46"/>
          <p:cNvSpPr>
            <a:spLocks noChangeArrowheads="1"/>
          </p:cNvSpPr>
          <p:nvPr/>
        </p:nvSpPr>
        <p:spPr bwMode="auto">
          <a:xfrm>
            <a:off x="4737100" y="4689475"/>
            <a:ext cx="1223963" cy="53975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lIns="18000" tIns="18000" rIns="18000" bIns="18000" anchor="ctr">
            <a:flatTx/>
          </a:bodyPr>
          <a:lstStyle/>
          <a:p>
            <a:pPr algn="ctr"/>
            <a:r>
              <a:rPr lang="es-ES" sz="1200" b="1"/>
              <a:t>Workflow Engine &amp; BPMS</a:t>
            </a:r>
            <a:endParaRPr lang="es-ES_tradnl" sz="1200" b="1"/>
          </a:p>
        </p:txBody>
      </p:sp>
      <p:sp>
        <p:nvSpPr>
          <p:cNvPr id="399428" name="AutoShape 68"/>
          <p:cNvSpPr>
            <a:spLocks noChangeArrowheads="1"/>
          </p:cNvSpPr>
          <p:nvPr/>
        </p:nvSpPr>
        <p:spPr bwMode="auto">
          <a:xfrm>
            <a:off x="4103688" y="3933825"/>
            <a:ext cx="201612" cy="671513"/>
          </a:xfrm>
          <a:prstGeom prst="can">
            <a:avLst>
              <a:gd name="adj" fmla="val 53261"/>
            </a:avLst>
          </a:prstGeom>
          <a:gradFill rotWithShape="1">
            <a:gsLst>
              <a:gs pos="0">
                <a:schemeClr val="tx1"/>
              </a:gs>
              <a:gs pos="50000">
                <a:schemeClr val="tx1">
                  <a:gamma/>
                  <a:tint val="31373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6350">
            <a:noFill/>
            <a:round/>
            <a:headEnd type="none" w="sm" len="sm"/>
            <a:tailEnd type="none" w="sm" len="sm"/>
          </a:ln>
          <a:effectLst/>
        </p:spPr>
        <p:txBody>
          <a:bodyPr wrap="none" lIns="36000" tIns="36000" rIns="36000" bIns="36000" anchor="ctr"/>
          <a:lstStyle/>
          <a:p>
            <a:pPr>
              <a:defRPr/>
            </a:pPr>
            <a:endParaRPr lang="es-ES_tradnl">
              <a:ea typeface="+mn-ea"/>
              <a:cs typeface="+mn-cs"/>
            </a:endParaRPr>
          </a:p>
        </p:txBody>
      </p:sp>
      <p:sp>
        <p:nvSpPr>
          <p:cNvPr id="399370" name="AutoShape 10"/>
          <p:cNvSpPr>
            <a:spLocks noChangeArrowheads="1"/>
          </p:cNvSpPr>
          <p:nvPr/>
        </p:nvSpPr>
        <p:spPr bwMode="auto">
          <a:xfrm>
            <a:off x="5183188" y="3951288"/>
            <a:ext cx="201612" cy="671512"/>
          </a:xfrm>
          <a:prstGeom prst="can">
            <a:avLst>
              <a:gd name="adj" fmla="val 53261"/>
            </a:avLst>
          </a:prstGeom>
          <a:gradFill rotWithShape="1">
            <a:gsLst>
              <a:gs pos="0">
                <a:schemeClr val="tx1"/>
              </a:gs>
              <a:gs pos="50000">
                <a:schemeClr val="tx1">
                  <a:gamma/>
                  <a:tint val="31373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6350">
            <a:noFill/>
            <a:round/>
            <a:headEnd type="none" w="sm" len="sm"/>
            <a:tailEnd type="none" w="sm" len="sm"/>
          </a:ln>
          <a:effectLst/>
        </p:spPr>
        <p:txBody>
          <a:bodyPr wrap="none" lIns="36000" tIns="36000" rIns="36000" bIns="36000" anchor="ctr"/>
          <a:lstStyle/>
          <a:p>
            <a:pPr>
              <a:defRPr/>
            </a:pPr>
            <a:endParaRPr lang="es-ES_tradnl">
              <a:ea typeface="+mn-ea"/>
              <a:cs typeface="+mn-cs"/>
            </a:endParaRPr>
          </a:p>
        </p:txBody>
      </p:sp>
      <p:sp>
        <p:nvSpPr>
          <p:cNvPr id="6167" name="AutoShape 49"/>
          <p:cNvSpPr>
            <a:spLocks noChangeArrowheads="1"/>
          </p:cNvSpPr>
          <p:nvPr/>
        </p:nvSpPr>
        <p:spPr bwMode="auto">
          <a:xfrm>
            <a:off x="6032500" y="4689475"/>
            <a:ext cx="792163" cy="53975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00"/>
            </a:extrusionClr>
          </a:sp3d>
        </p:spPr>
        <p:txBody>
          <a:bodyPr lIns="18000" tIns="18000" rIns="18000" bIns="18000" anchor="ctr">
            <a:flatTx/>
          </a:bodyPr>
          <a:lstStyle/>
          <a:p>
            <a:pPr algn="ctr"/>
            <a:r>
              <a:rPr lang="es-ES" sz="1200" b="1"/>
              <a:t>Legacy Systems</a:t>
            </a:r>
            <a:endParaRPr lang="es-ES_tradnl" sz="1200" b="1"/>
          </a:p>
        </p:txBody>
      </p:sp>
      <p:sp>
        <p:nvSpPr>
          <p:cNvPr id="399412" name="AutoShape 52"/>
          <p:cNvSpPr>
            <a:spLocks noChangeArrowheads="1"/>
          </p:cNvSpPr>
          <p:nvPr/>
        </p:nvSpPr>
        <p:spPr bwMode="auto">
          <a:xfrm>
            <a:off x="6335713" y="3946525"/>
            <a:ext cx="201612" cy="671513"/>
          </a:xfrm>
          <a:prstGeom prst="can">
            <a:avLst>
              <a:gd name="adj" fmla="val 53261"/>
            </a:avLst>
          </a:prstGeom>
          <a:gradFill rotWithShape="1">
            <a:gsLst>
              <a:gs pos="0">
                <a:schemeClr val="tx1"/>
              </a:gs>
              <a:gs pos="50000">
                <a:schemeClr val="tx1">
                  <a:gamma/>
                  <a:tint val="31373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6350">
            <a:noFill/>
            <a:round/>
            <a:headEnd type="none" w="sm" len="sm"/>
            <a:tailEnd type="none" w="sm" len="sm"/>
          </a:ln>
          <a:effectLst/>
        </p:spPr>
        <p:txBody>
          <a:bodyPr wrap="none" lIns="36000" tIns="36000" rIns="36000" bIns="36000" anchor="ctr"/>
          <a:lstStyle/>
          <a:p>
            <a:pPr>
              <a:defRPr/>
            </a:pPr>
            <a:endParaRPr lang="es-ES_tradnl">
              <a:ea typeface="+mn-ea"/>
              <a:cs typeface="+mn-cs"/>
            </a:endParaRPr>
          </a:p>
        </p:txBody>
      </p:sp>
      <p:pic>
        <p:nvPicPr>
          <p:cNvPr id="6169" name="Picture 69" descr="ico_plugin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5" y="414972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70" name="AutoShape 32"/>
          <p:cNvSpPr>
            <a:spLocks noChangeArrowheads="1"/>
          </p:cNvSpPr>
          <p:nvPr/>
        </p:nvSpPr>
        <p:spPr bwMode="auto">
          <a:xfrm>
            <a:off x="4521200" y="4222750"/>
            <a:ext cx="719138" cy="2159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99995C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lIns="36000" tIns="36000" rIns="36000" bIns="36000" anchor="ctr"/>
          <a:lstStyle/>
          <a:p>
            <a:pPr algn="ctr"/>
            <a:r>
              <a:rPr lang="es-ES" sz="800" b="1"/>
              <a:t>WS-BPEL</a:t>
            </a:r>
            <a:endParaRPr lang="es-ES_tradnl" sz="800" b="1"/>
          </a:p>
        </p:txBody>
      </p:sp>
      <p:sp>
        <p:nvSpPr>
          <p:cNvPr id="6171" name="AutoShape 18"/>
          <p:cNvSpPr>
            <a:spLocks noChangeArrowheads="1"/>
          </p:cNvSpPr>
          <p:nvPr/>
        </p:nvSpPr>
        <p:spPr bwMode="auto">
          <a:xfrm rot="5400000">
            <a:off x="3580607" y="253206"/>
            <a:ext cx="730250" cy="6913563"/>
          </a:xfrm>
          <a:prstGeom prst="can">
            <a:avLst>
              <a:gd name="adj" fmla="val 28621"/>
            </a:avLst>
          </a:prstGeom>
          <a:gradFill rotWithShape="1">
            <a:gsLst>
              <a:gs pos="0">
                <a:srgbClr val="800080"/>
              </a:gs>
              <a:gs pos="50000">
                <a:srgbClr val="D4A9D4"/>
              </a:gs>
              <a:gs pos="100000">
                <a:srgbClr val="800080"/>
              </a:gs>
            </a:gsLst>
            <a:lin ang="0" scaled="1"/>
          </a:gradFill>
          <a:ln w="6350">
            <a:solidFill>
              <a:srgbClr val="800080"/>
            </a:solidFill>
            <a:round/>
            <a:headEnd type="none" w="sm" len="sm"/>
            <a:tailEnd type="none" w="sm" len="sm"/>
          </a:ln>
        </p:spPr>
        <p:txBody>
          <a:bodyPr rot="10800000" vert="eaVert" wrap="none" lIns="36000" tIns="36000" rIns="36000" bIns="36000" anchor="ctr"/>
          <a:lstStyle/>
          <a:p>
            <a:r>
              <a:rPr lang="es-ES" sz="1200" b="1"/>
              <a:t>I N T E G R A T I O N</a:t>
            </a:r>
          </a:p>
        </p:txBody>
      </p:sp>
      <p:sp>
        <p:nvSpPr>
          <p:cNvPr id="399379" name="AutoShape 19"/>
          <p:cNvSpPr>
            <a:spLocks noChangeArrowheads="1"/>
          </p:cNvSpPr>
          <p:nvPr/>
        </p:nvSpPr>
        <p:spPr bwMode="auto">
          <a:xfrm>
            <a:off x="1712913" y="2420938"/>
            <a:ext cx="201612" cy="1079500"/>
          </a:xfrm>
          <a:prstGeom prst="can">
            <a:avLst>
              <a:gd name="adj" fmla="val 52750"/>
            </a:avLst>
          </a:prstGeom>
          <a:gradFill rotWithShape="1">
            <a:gsLst>
              <a:gs pos="0">
                <a:schemeClr val="tx1"/>
              </a:gs>
              <a:gs pos="50000">
                <a:schemeClr val="tx1">
                  <a:gamma/>
                  <a:tint val="31373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6350">
            <a:noFill/>
            <a:round/>
            <a:headEnd type="none" w="sm" len="sm"/>
            <a:tailEnd type="none" w="sm" len="sm"/>
          </a:ln>
          <a:effectLst/>
        </p:spPr>
        <p:txBody>
          <a:bodyPr wrap="none" lIns="36000" tIns="36000" rIns="36000" bIns="36000" anchor="ctr"/>
          <a:lstStyle/>
          <a:p>
            <a:pPr>
              <a:defRPr/>
            </a:pPr>
            <a:endParaRPr lang="es-ES_tradnl">
              <a:ea typeface="+mn-ea"/>
              <a:cs typeface="+mn-cs"/>
            </a:endParaRPr>
          </a:p>
        </p:txBody>
      </p:sp>
      <p:sp>
        <p:nvSpPr>
          <p:cNvPr id="6173" name="AutoShape 23"/>
          <p:cNvSpPr>
            <a:spLocks noChangeArrowheads="1"/>
          </p:cNvSpPr>
          <p:nvPr/>
        </p:nvSpPr>
        <p:spPr bwMode="auto">
          <a:xfrm>
            <a:off x="488950" y="1773238"/>
            <a:ext cx="6769100" cy="1008062"/>
          </a:xfrm>
          <a:prstGeom prst="roundRect">
            <a:avLst>
              <a:gd name="adj" fmla="val 16667"/>
            </a:avLst>
          </a:prstGeom>
          <a:solidFill>
            <a:srgbClr val="CCFF33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CCFF33"/>
            </a:extrusionClr>
          </a:sp3d>
        </p:spPr>
        <p:txBody>
          <a:bodyPr lIns="18000" tIns="18000" rIns="18000" bIns="18000">
            <a:flatTx/>
          </a:bodyPr>
          <a:lstStyle/>
          <a:p>
            <a:r>
              <a:rPr lang="es-ES" sz="1200" b="1"/>
              <a:t>ENTERPRISE PORTAL</a:t>
            </a:r>
            <a:endParaRPr lang="es-ES_tradnl" sz="1200" b="1"/>
          </a:p>
        </p:txBody>
      </p:sp>
      <p:sp>
        <p:nvSpPr>
          <p:cNvPr id="6174" name="AutoShape 53"/>
          <p:cNvSpPr>
            <a:spLocks noChangeArrowheads="1"/>
          </p:cNvSpPr>
          <p:nvPr/>
        </p:nvSpPr>
        <p:spPr bwMode="auto">
          <a:xfrm>
            <a:off x="1857375" y="2133600"/>
            <a:ext cx="1079500" cy="504825"/>
          </a:xfrm>
          <a:prstGeom prst="roundRect">
            <a:avLst>
              <a:gd name="adj" fmla="val 16667"/>
            </a:avLst>
          </a:prstGeom>
          <a:solidFill>
            <a:srgbClr val="CCFF33"/>
          </a:solidFill>
          <a:ln>
            <a:noFill/>
          </a:ln>
          <a:effectLst>
            <a:prstShdw prst="shdw17" dist="17961" dir="2700000">
              <a:srgbClr val="7A991F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" tIns="7200" rIns="7200" bIns="7200" anchor="ctr"/>
          <a:lstStyle/>
          <a:p>
            <a:pPr algn="ctr"/>
            <a:r>
              <a:rPr lang="es-ES"/>
              <a:t>Communication</a:t>
            </a:r>
          </a:p>
        </p:txBody>
      </p:sp>
      <p:sp>
        <p:nvSpPr>
          <p:cNvPr id="6175" name="AutoShape 55"/>
          <p:cNvSpPr>
            <a:spLocks noChangeArrowheads="1"/>
          </p:cNvSpPr>
          <p:nvPr/>
        </p:nvSpPr>
        <p:spPr bwMode="auto">
          <a:xfrm>
            <a:off x="3009900" y="2133600"/>
            <a:ext cx="574675" cy="504825"/>
          </a:xfrm>
          <a:prstGeom prst="roundRect">
            <a:avLst>
              <a:gd name="adj" fmla="val 16667"/>
            </a:avLst>
          </a:prstGeom>
          <a:solidFill>
            <a:srgbClr val="CCFF33"/>
          </a:solidFill>
          <a:ln>
            <a:noFill/>
          </a:ln>
          <a:effectLst>
            <a:prstShdw prst="shdw17" dist="17961" dir="2700000">
              <a:srgbClr val="7A991F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" tIns="7200" rIns="7200" bIns="7200" anchor="ctr"/>
          <a:lstStyle/>
          <a:p>
            <a:pPr algn="ctr"/>
            <a:r>
              <a:rPr lang="es-ES"/>
              <a:t>Social Network</a:t>
            </a:r>
          </a:p>
        </p:txBody>
      </p:sp>
      <p:sp>
        <p:nvSpPr>
          <p:cNvPr id="6176" name="AutoShape 56"/>
          <p:cNvSpPr>
            <a:spLocks noChangeArrowheads="1"/>
          </p:cNvSpPr>
          <p:nvPr/>
        </p:nvSpPr>
        <p:spPr bwMode="auto">
          <a:xfrm>
            <a:off x="3657600" y="2133600"/>
            <a:ext cx="863600" cy="504825"/>
          </a:xfrm>
          <a:prstGeom prst="roundRect">
            <a:avLst>
              <a:gd name="adj" fmla="val 16667"/>
            </a:avLst>
          </a:prstGeom>
          <a:solidFill>
            <a:srgbClr val="CCFF33"/>
          </a:solidFill>
          <a:ln>
            <a:noFill/>
          </a:ln>
          <a:effectLst>
            <a:prstShdw prst="shdw17" dist="17961" dir="2700000">
              <a:srgbClr val="7A991F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" tIns="7200" rIns="7200" bIns="7200" anchor="ctr"/>
          <a:lstStyle/>
          <a:p>
            <a:pPr algn="ctr"/>
            <a:r>
              <a:rPr lang="es-ES"/>
              <a:t>Mashup &amp; aggregation</a:t>
            </a:r>
          </a:p>
        </p:txBody>
      </p:sp>
      <p:sp>
        <p:nvSpPr>
          <p:cNvPr id="6177" name="AutoShape 57"/>
          <p:cNvSpPr>
            <a:spLocks noChangeArrowheads="1"/>
          </p:cNvSpPr>
          <p:nvPr/>
        </p:nvSpPr>
        <p:spPr bwMode="auto">
          <a:xfrm>
            <a:off x="4592638" y="2133600"/>
            <a:ext cx="647700" cy="504825"/>
          </a:xfrm>
          <a:prstGeom prst="roundRect">
            <a:avLst>
              <a:gd name="adj" fmla="val 16667"/>
            </a:avLst>
          </a:prstGeom>
          <a:solidFill>
            <a:srgbClr val="CCFF33"/>
          </a:solidFill>
          <a:ln>
            <a:noFill/>
          </a:ln>
          <a:effectLst>
            <a:prstShdw prst="shdw17" dist="17961" dir="2700000">
              <a:srgbClr val="7A991F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" tIns="7200" rIns="7200" bIns="7200" anchor="ctr"/>
          <a:lstStyle/>
          <a:p>
            <a:pPr algn="ctr"/>
            <a:r>
              <a:rPr lang="es-ES"/>
              <a:t>Web Mobile</a:t>
            </a:r>
          </a:p>
        </p:txBody>
      </p:sp>
      <p:sp>
        <p:nvSpPr>
          <p:cNvPr id="6178" name="AutoShape 58"/>
          <p:cNvSpPr>
            <a:spLocks noChangeArrowheads="1"/>
          </p:cNvSpPr>
          <p:nvPr/>
        </p:nvSpPr>
        <p:spPr bwMode="auto">
          <a:xfrm>
            <a:off x="5313363" y="2133600"/>
            <a:ext cx="647700" cy="504825"/>
          </a:xfrm>
          <a:prstGeom prst="roundRect">
            <a:avLst>
              <a:gd name="adj" fmla="val 16667"/>
            </a:avLst>
          </a:prstGeom>
          <a:solidFill>
            <a:srgbClr val="CCFF33"/>
          </a:solidFill>
          <a:ln>
            <a:noFill/>
          </a:ln>
          <a:effectLst>
            <a:prstShdw prst="shdw17" dist="17961" dir="2700000">
              <a:srgbClr val="7A991F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" tIns="7200" rIns="7200" bIns="7200" anchor="ctr"/>
          <a:lstStyle/>
          <a:p>
            <a:pPr algn="ctr"/>
            <a:r>
              <a:rPr lang="es-ES"/>
              <a:t>Intranet &amp; Extranet</a:t>
            </a:r>
          </a:p>
        </p:txBody>
      </p:sp>
      <p:sp>
        <p:nvSpPr>
          <p:cNvPr id="6179" name="AutoShape 59"/>
          <p:cNvSpPr>
            <a:spLocks noChangeArrowheads="1"/>
          </p:cNvSpPr>
          <p:nvPr/>
        </p:nvSpPr>
        <p:spPr bwMode="auto">
          <a:xfrm>
            <a:off x="6034088" y="2133600"/>
            <a:ext cx="935037" cy="504825"/>
          </a:xfrm>
          <a:prstGeom prst="roundRect">
            <a:avLst>
              <a:gd name="adj" fmla="val 16667"/>
            </a:avLst>
          </a:prstGeom>
          <a:solidFill>
            <a:srgbClr val="CCFF33"/>
          </a:solidFill>
          <a:ln>
            <a:noFill/>
          </a:ln>
          <a:effectLst>
            <a:prstShdw prst="shdw17" dist="17961" dir="2700000">
              <a:srgbClr val="7A991F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" tIns="7200" rIns="7200" bIns="7200" anchor="ctr"/>
          <a:lstStyle/>
          <a:p>
            <a:pPr algn="ctr"/>
            <a:r>
              <a:rPr lang="es-ES"/>
              <a:t>Communities</a:t>
            </a:r>
          </a:p>
        </p:txBody>
      </p:sp>
      <p:sp>
        <p:nvSpPr>
          <p:cNvPr id="6180" name="AutoShape 53"/>
          <p:cNvSpPr>
            <a:spLocks noChangeArrowheads="1"/>
          </p:cNvSpPr>
          <p:nvPr/>
        </p:nvSpPr>
        <p:spPr bwMode="auto">
          <a:xfrm>
            <a:off x="849313" y="2133600"/>
            <a:ext cx="933450" cy="504825"/>
          </a:xfrm>
          <a:prstGeom prst="roundRect">
            <a:avLst>
              <a:gd name="adj" fmla="val 16667"/>
            </a:avLst>
          </a:prstGeom>
          <a:solidFill>
            <a:srgbClr val="CCFF33"/>
          </a:solidFill>
          <a:ln>
            <a:noFill/>
          </a:ln>
          <a:effectLst>
            <a:prstShdw prst="shdw17" dist="17961" dir="2700000">
              <a:srgbClr val="7A991F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" tIns="7200" rIns="7200" bIns="7200" anchor="ctr"/>
          <a:lstStyle/>
          <a:p>
            <a:pPr algn="ctr"/>
            <a:r>
              <a:rPr lang="es-ES"/>
              <a:t>Collaboration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8" y="44450"/>
            <a:ext cx="7107237" cy="645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1079500"/>
            <a:ext cx="67564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smtClean="0">
                <a:ea typeface="ＭＳ Ｐゴシック"/>
                <a:cs typeface="ＭＳ Ｐゴシック"/>
              </a:rPr>
              <a:t>Alfresco – Enterprise Content Services</a:t>
            </a:r>
          </a:p>
        </p:txBody>
      </p:sp>
      <p:grpSp>
        <p:nvGrpSpPr>
          <p:cNvPr id="47107" name="Group 30"/>
          <p:cNvGrpSpPr>
            <a:grpSpLocks/>
          </p:cNvGrpSpPr>
          <p:nvPr/>
        </p:nvGrpSpPr>
        <p:grpSpPr bwMode="auto">
          <a:xfrm>
            <a:off x="4617641" y="3371850"/>
            <a:ext cx="789384" cy="685800"/>
            <a:chOff x="4648200" y="3124200"/>
            <a:chExt cx="728663" cy="685800"/>
          </a:xfrm>
        </p:grpSpPr>
        <p:sp>
          <p:nvSpPr>
            <p:cNvPr id="32" name="Rounded Rectangle 31"/>
            <p:cNvSpPr/>
            <p:nvPr/>
          </p:nvSpPr>
          <p:spPr bwMode="auto">
            <a:xfrm>
              <a:off x="4648200" y="3124200"/>
              <a:ext cx="728663" cy="6858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182880" anchor="ctr"/>
            <a:lstStyle/>
            <a:p>
              <a:pPr eaLnBrk="0" hangingPunct="0">
                <a:defRPr/>
              </a:pPr>
              <a:endParaRPr lang="en-US"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pic>
          <p:nvPicPr>
            <p:cNvPr id="47172" name="Picture 32" descr="alf-bug-transparent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45831" y="3198803"/>
              <a:ext cx="533400" cy="536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7108" name="Group 15"/>
          <p:cNvGrpSpPr>
            <a:grpSpLocks/>
          </p:cNvGrpSpPr>
          <p:nvPr/>
        </p:nvGrpSpPr>
        <p:grpSpPr bwMode="auto">
          <a:xfrm rot="-5400000">
            <a:off x="4927468" y="2914650"/>
            <a:ext cx="171450" cy="742950"/>
            <a:chOff x="6223070" y="5275082"/>
            <a:chExt cx="171450" cy="685800"/>
          </a:xfrm>
        </p:grpSpPr>
        <p:sp>
          <p:nvSpPr>
            <p:cNvPr id="35" name="Rounded Rectangle 34"/>
            <p:cNvSpPr/>
            <p:nvPr/>
          </p:nvSpPr>
          <p:spPr bwMode="auto">
            <a:xfrm>
              <a:off x="6223070" y="5275082"/>
              <a:ext cx="171450" cy="6858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182880" anchor="ctr"/>
            <a:lstStyle/>
            <a:p>
              <a:pPr eaLnBrk="0" hangingPunct="0">
                <a:defRPr/>
              </a:pPr>
              <a:endParaRPr lang="en-US"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pic>
          <p:nvPicPr>
            <p:cNvPr id="47170" name="Picture 35" descr="250px-Cmis_logo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5400000">
              <a:off x="6079769" y="5555687"/>
              <a:ext cx="458053" cy="124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6" name="Group 85"/>
          <p:cNvGrpSpPr>
            <a:grpSpLocks/>
          </p:cNvGrpSpPr>
          <p:nvPr/>
        </p:nvGrpSpPr>
        <p:grpSpPr bwMode="auto">
          <a:xfrm>
            <a:off x="3673476" y="3200400"/>
            <a:ext cx="2688035" cy="857250"/>
            <a:chOff x="3391373" y="3200401"/>
            <a:chExt cx="2481263" cy="857250"/>
          </a:xfrm>
        </p:grpSpPr>
        <p:grpSp>
          <p:nvGrpSpPr>
            <p:cNvPr id="47156" name="Group 81"/>
            <p:cNvGrpSpPr>
              <a:grpSpLocks/>
            </p:cNvGrpSpPr>
            <p:nvPr/>
          </p:nvGrpSpPr>
          <p:grpSpPr bwMode="auto">
            <a:xfrm>
              <a:off x="3391373" y="3200401"/>
              <a:ext cx="728663" cy="857250"/>
              <a:chOff x="3391373" y="3200401"/>
              <a:chExt cx="728663" cy="857250"/>
            </a:xfrm>
          </p:grpSpPr>
          <p:grpSp>
            <p:nvGrpSpPr>
              <p:cNvPr id="47163" name="Group 11"/>
              <p:cNvGrpSpPr>
                <a:grpSpLocks/>
              </p:cNvGrpSpPr>
              <p:nvPr/>
            </p:nvGrpSpPr>
            <p:grpSpPr bwMode="auto">
              <a:xfrm>
                <a:off x="3391373" y="3371851"/>
                <a:ext cx="728663" cy="685800"/>
                <a:chOff x="4648200" y="3124200"/>
                <a:chExt cx="728663" cy="685800"/>
              </a:xfrm>
            </p:grpSpPr>
            <p:sp>
              <p:nvSpPr>
                <p:cNvPr id="5" name="Rounded Rectangle 4"/>
                <p:cNvSpPr/>
                <p:nvPr/>
              </p:nvSpPr>
              <p:spPr bwMode="auto">
                <a:xfrm>
                  <a:off x="4648200" y="3124200"/>
                  <a:ext cx="728663" cy="6858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182880" anchor="ctr"/>
                <a:lstStyle/>
                <a:p>
                  <a:pPr eaLnBrk="0" hangingPunct="0">
                    <a:defRPr/>
                  </a:pPr>
                  <a:endParaRPr lang="en-US">
                    <a:ea typeface="ＭＳ Ｐゴシック" pitchFamily="-112" charset="-128"/>
                    <a:cs typeface="ＭＳ Ｐゴシック" pitchFamily="-112" charset="-128"/>
                  </a:endParaRPr>
                </a:p>
              </p:txBody>
            </p:sp>
            <p:pic>
              <p:nvPicPr>
                <p:cNvPr id="47168" name="Picture 7" descr="alf-bug-transparent.png"/>
                <p:cNvPicPr>
                  <a:picLocks noChangeAspect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4745831" y="3198803"/>
                  <a:ext cx="533400" cy="5365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7164" name="Group 15"/>
              <p:cNvGrpSpPr>
                <a:grpSpLocks/>
              </p:cNvGrpSpPr>
              <p:nvPr/>
            </p:nvGrpSpPr>
            <p:grpSpPr bwMode="auto">
              <a:xfrm rot="-5400000">
                <a:off x="3669979" y="2943226"/>
                <a:ext cx="171450" cy="685800"/>
                <a:chOff x="6223070" y="5275082"/>
                <a:chExt cx="171450" cy="685800"/>
              </a:xfrm>
            </p:grpSpPr>
            <p:sp>
              <p:nvSpPr>
                <p:cNvPr id="24" name="Rounded Rectangle 23"/>
                <p:cNvSpPr/>
                <p:nvPr/>
              </p:nvSpPr>
              <p:spPr bwMode="auto">
                <a:xfrm>
                  <a:off x="6223070" y="5274289"/>
                  <a:ext cx="171450" cy="6858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182880" anchor="ctr"/>
                <a:lstStyle/>
                <a:p>
                  <a:pPr eaLnBrk="0" hangingPunct="0">
                    <a:defRPr/>
                  </a:pPr>
                  <a:endParaRPr lang="en-US">
                    <a:ea typeface="ＭＳ Ｐゴシック" pitchFamily="-112" charset="-128"/>
                    <a:cs typeface="ＭＳ Ｐゴシック" pitchFamily="-112" charset="-128"/>
                  </a:endParaRPr>
                </a:p>
              </p:txBody>
            </p:sp>
            <p:pic>
              <p:nvPicPr>
                <p:cNvPr id="47166" name="Picture 24" descr="250px-Cmis_logo.png"/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rot="5400000">
                  <a:off x="6079769" y="5555687"/>
                  <a:ext cx="458053" cy="1245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47157" name="Group 82"/>
            <p:cNvGrpSpPr>
              <a:grpSpLocks/>
            </p:cNvGrpSpPr>
            <p:nvPr/>
          </p:nvGrpSpPr>
          <p:grpSpPr bwMode="auto">
            <a:xfrm>
              <a:off x="5143973" y="3200401"/>
              <a:ext cx="728663" cy="857250"/>
              <a:chOff x="5143973" y="3200401"/>
              <a:chExt cx="728663" cy="857250"/>
            </a:xfrm>
          </p:grpSpPr>
          <p:sp>
            <p:nvSpPr>
              <p:cNvPr id="38" name="Rounded Rectangle 37"/>
              <p:cNvSpPr/>
              <p:nvPr/>
            </p:nvSpPr>
            <p:spPr bwMode="auto">
              <a:xfrm>
                <a:off x="5143973" y="3371851"/>
                <a:ext cx="728663" cy="6858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182880" anchor="ctr"/>
              <a:lstStyle/>
              <a:p>
                <a:pPr eaLnBrk="0" hangingPunct="0">
                  <a:defRPr/>
                </a:pPr>
                <a:endParaRPr lang="en-US"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  <p:grpSp>
            <p:nvGrpSpPr>
              <p:cNvPr id="47159" name="Group 15"/>
              <p:cNvGrpSpPr>
                <a:grpSpLocks/>
              </p:cNvGrpSpPr>
              <p:nvPr/>
            </p:nvGrpSpPr>
            <p:grpSpPr bwMode="auto">
              <a:xfrm rot="-5400000">
                <a:off x="5422579" y="2943226"/>
                <a:ext cx="171450" cy="685800"/>
                <a:chOff x="6223070" y="5275082"/>
                <a:chExt cx="171450" cy="685800"/>
              </a:xfrm>
            </p:grpSpPr>
            <p:sp>
              <p:nvSpPr>
                <p:cNvPr id="41" name="Rounded Rectangle 40"/>
                <p:cNvSpPr/>
                <p:nvPr/>
              </p:nvSpPr>
              <p:spPr bwMode="auto">
                <a:xfrm>
                  <a:off x="6223070" y="5274289"/>
                  <a:ext cx="171450" cy="6858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182880" anchor="ctr"/>
                <a:lstStyle/>
                <a:p>
                  <a:pPr eaLnBrk="0" hangingPunct="0">
                    <a:defRPr/>
                  </a:pPr>
                  <a:endParaRPr lang="en-US">
                    <a:ea typeface="ＭＳ Ｐゴシック" pitchFamily="-112" charset="-128"/>
                    <a:cs typeface="ＭＳ Ｐゴシック" pitchFamily="-112" charset="-128"/>
                  </a:endParaRPr>
                </a:p>
              </p:txBody>
            </p:sp>
            <p:pic>
              <p:nvPicPr>
                <p:cNvPr id="47162" name="Picture 41" descr="250px-Cmis_logo.png"/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rot="5400000">
                  <a:off x="6079769" y="5555687"/>
                  <a:ext cx="458053" cy="1245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47160" name="TextBox 42"/>
              <p:cNvSpPr txBox="1">
                <a:spLocks noChangeArrowheads="1"/>
              </p:cNvSpPr>
              <p:nvPr/>
            </p:nvSpPr>
            <p:spPr bwMode="auto">
              <a:xfrm>
                <a:off x="5257800" y="3295651"/>
                <a:ext cx="459695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 b="1"/>
                  <a:t>?</a:t>
                </a:r>
              </a:p>
            </p:txBody>
          </p:sp>
        </p:grpSp>
      </p:grpSp>
      <p:grpSp>
        <p:nvGrpSpPr>
          <p:cNvPr id="47110" name="Group 43"/>
          <p:cNvGrpSpPr>
            <a:grpSpLocks/>
          </p:cNvGrpSpPr>
          <p:nvPr/>
        </p:nvGrpSpPr>
        <p:grpSpPr bwMode="auto">
          <a:xfrm>
            <a:off x="4622801" y="1828800"/>
            <a:ext cx="789385" cy="685800"/>
            <a:chOff x="3733800" y="3124200"/>
            <a:chExt cx="728663" cy="685800"/>
          </a:xfrm>
        </p:grpSpPr>
        <p:sp>
          <p:nvSpPr>
            <p:cNvPr id="45" name="Rounded Rectangle 44"/>
            <p:cNvSpPr/>
            <p:nvPr/>
          </p:nvSpPr>
          <p:spPr bwMode="auto">
            <a:xfrm>
              <a:off x="3733800" y="3124200"/>
              <a:ext cx="728663" cy="6858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182880" anchor="ctr"/>
            <a:lstStyle/>
            <a:p>
              <a:pPr eaLnBrk="0" hangingPunct="0">
                <a:defRPr/>
              </a:pPr>
              <a:endParaRPr lang="en-US"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pic>
          <p:nvPicPr>
            <p:cNvPr id="47155" name="Picture 45" descr="druplicon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64959" y="3202132"/>
              <a:ext cx="466344" cy="529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2806701" y="1828800"/>
            <a:ext cx="4421585" cy="685800"/>
            <a:chOff x="2590800" y="1828800"/>
            <a:chExt cx="4081463" cy="685800"/>
          </a:xfrm>
        </p:grpSpPr>
        <p:grpSp>
          <p:nvGrpSpPr>
            <p:cNvPr id="47142" name="Group 12"/>
            <p:cNvGrpSpPr>
              <a:grpSpLocks/>
            </p:cNvGrpSpPr>
            <p:nvPr/>
          </p:nvGrpSpPr>
          <p:grpSpPr bwMode="auto">
            <a:xfrm>
              <a:off x="2590800" y="1828800"/>
              <a:ext cx="728663" cy="685800"/>
              <a:chOff x="3733800" y="3124200"/>
              <a:chExt cx="728663" cy="685800"/>
            </a:xfrm>
          </p:grpSpPr>
          <p:sp>
            <p:nvSpPr>
              <p:cNvPr id="7" name="Rounded Rectangle 6"/>
              <p:cNvSpPr/>
              <p:nvPr/>
            </p:nvSpPr>
            <p:spPr bwMode="auto">
              <a:xfrm>
                <a:off x="3733800" y="3124200"/>
                <a:ext cx="728663" cy="6858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182880" anchor="ctr"/>
              <a:lstStyle/>
              <a:p>
                <a:pPr eaLnBrk="0" hangingPunct="0">
                  <a:defRPr/>
                </a:pPr>
                <a:endParaRPr lang="en-US"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  <p:pic>
            <p:nvPicPr>
              <p:cNvPr id="47153" name="Picture 8" descr="druplicon.png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864959" y="3202132"/>
                <a:ext cx="466344" cy="5299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7143" name="Group 73"/>
            <p:cNvGrpSpPr>
              <a:grpSpLocks/>
            </p:cNvGrpSpPr>
            <p:nvPr/>
          </p:nvGrpSpPr>
          <p:grpSpPr bwMode="auto">
            <a:xfrm>
              <a:off x="3429000" y="1828800"/>
              <a:ext cx="728663" cy="685800"/>
              <a:chOff x="5410200" y="3124200"/>
              <a:chExt cx="728663" cy="685800"/>
            </a:xfrm>
          </p:grpSpPr>
          <p:sp>
            <p:nvSpPr>
              <p:cNvPr id="48" name="Rounded Rectangle 47"/>
              <p:cNvSpPr/>
              <p:nvPr/>
            </p:nvSpPr>
            <p:spPr bwMode="auto">
              <a:xfrm>
                <a:off x="5410200" y="3124200"/>
                <a:ext cx="728663" cy="6858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182880" anchor="ctr"/>
              <a:lstStyle/>
              <a:p>
                <a:pPr eaLnBrk="0" hangingPunct="0">
                  <a:defRPr/>
                </a:pPr>
                <a:endParaRPr lang="en-US"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  <p:pic>
            <p:nvPicPr>
              <p:cNvPr id="47151" name="Picture 19" descr="php-med-trans.png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5455239" y="3295691"/>
                <a:ext cx="638584" cy="3428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7144" name="Group 72"/>
            <p:cNvGrpSpPr>
              <a:grpSpLocks/>
            </p:cNvGrpSpPr>
            <p:nvPr/>
          </p:nvGrpSpPr>
          <p:grpSpPr bwMode="auto">
            <a:xfrm>
              <a:off x="5105400" y="1828800"/>
              <a:ext cx="728663" cy="685800"/>
              <a:chOff x="6248400" y="3124200"/>
              <a:chExt cx="728663" cy="685800"/>
            </a:xfrm>
          </p:grpSpPr>
          <p:sp>
            <p:nvSpPr>
              <p:cNvPr id="51" name="Rounded Rectangle 50"/>
              <p:cNvSpPr/>
              <p:nvPr/>
            </p:nvSpPr>
            <p:spPr bwMode="auto">
              <a:xfrm>
                <a:off x="6248400" y="3124200"/>
                <a:ext cx="728663" cy="6858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182880" anchor="ctr"/>
              <a:lstStyle/>
              <a:p>
                <a:pPr eaLnBrk="0" hangingPunct="0">
                  <a:defRPr/>
                </a:pPr>
                <a:endParaRPr lang="en-US"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  <p:pic>
            <p:nvPicPr>
              <p:cNvPr id="47149" name="Picture 29" descr="djangopowered126x54.gif"/>
              <p:cNvPicPr>
                <a:picLocks noChangeAspect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6307931" y="3336472"/>
                <a:ext cx="609600" cy="261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7145" name="Group 69"/>
            <p:cNvGrpSpPr>
              <a:grpSpLocks/>
            </p:cNvGrpSpPr>
            <p:nvPr/>
          </p:nvGrpSpPr>
          <p:grpSpPr bwMode="auto">
            <a:xfrm>
              <a:off x="5943600" y="1828800"/>
              <a:ext cx="728663" cy="685800"/>
              <a:chOff x="4648200" y="3124200"/>
              <a:chExt cx="728663" cy="685800"/>
            </a:xfrm>
          </p:grpSpPr>
          <p:sp>
            <p:nvSpPr>
              <p:cNvPr id="71" name="Rounded Rectangle 70"/>
              <p:cNvSpPr/>
              <p:nvPr/>
            </p:nvSpPr>
            <p:spPr bwMode="auto">
              <a:xfrm>
                <a:off x="4648200" y="3124200"/>
                <a:ext cx="728663" cy="6858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182880" anchor="ctr"/>
              <a:lstStyle/>
              <a:p>
                <a:pPr eaLnBrk="0" hangingPunct="0">
                  <a:defRPr/>
                </a:pPr>
                <a:endParaRPr lang="en-US"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  <p:pic>
            <p:nvPicPr>
              <p:cNvPr id="47147" name="Picture 71" descr="alf-bug-transparent.png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745831" y="3198803"/>
                <a:ext cx="533400" cy="536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cxnSp>
        <p:nvCxnSpPr>
          <p:cNvPr id="47112" name="Straight Connector 9"/>
          <p:cNvCxnSpPr>
            <a:cxnSpLocks noChangeShapeType="1"/>
          </p:cNvCxnSpPr>
          <p:nvPr/>
        </p:nvCxnSpPr>
        <p:spPr bwMode="auto">
          <a:xfrm rot="10800000">
            <a:off x="1733550" y="2819400"/>
            <a:ext cx="6356350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</p:cxnSp>
      <p:sp>
        <p:nvSpPr>
          <p:cNvPr id="47113" name="TextBox 78"/>
          <p:cNvSpPr txBox="1">
            <a:spLocks noChangeArrowheads="1"/>
          </p:cNvSpPr>
          <p:nvPr/>
        </p:nvSpPr>
        <p:spPr bwMode="auto">
          <a:xfrm>
            <a:off x="701675" y="1905000"/>
            <a:ext cx="173355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Presentation Tier</a:t>
            </a:r>
          </a:p>
        </p:txBody>
      </p:sp>
      <p:sp>
        <p:nvSpPr>
          <p:cNvPr id="47114" name="TextBox 79"/>
          <p:cNvSpPr txBox="1">
            <a:spLocks noChangeArrowheads="1"/>
          </p:cNvSpPr>
          <p:nvPr/>
        </p:nvSpPr>
        <p:spPr bwMode="auto">
          <a:xfrm>
            <a:off x="701675" y="3352800"/>
            <a:ext cx="173355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Content Services Tier</a:t>
            </a:r>
          </a:p>
        </p:txBody>
      </p:sp>
      <p:grpSp>
        <p:nvGrpSpPr>
          <p:cNvPr id="84" name="Group 83"/>
          <p:cNvGrpSpPr>
            <a:grpSpLocks/>
          </p:cNvGrpSpPr>
          <p:nvPr/>
        </p:nvGrpSpPr>
        <p:grpSpPr bwMode="auto">
          <a:xfrm>
            <a:off x="701675" y="4419601"/>
            <a:ext cx="7388225" cy="1088935"/>
            <a:chOff x="647700" y="4419600"/>
            <a:chExt cx="6819901" cy="1088796"/>
          </a:xfrm>
        </p:grpSpPr>
        <p:grpSp>
          <p:nvGrpSpPr>
            <p:cNvPr id="47128" name="Group 61"/>
            <p:cNvGrpSpPr>
              <a:grpSpLocks/>
            </p:cNvGrpSpPr>
            <p:nvPr/>
          </p:nvGrpSpPr>
          <p:grpSpPr bwMode="auto">
            <a:xfrm>
              <a:off x="2209800" y="4800600"/>
              <a:ext cx="728663" cy="685800"/>
              <a:chOff x="3733800" y="5334000"/>
              <a:chExt cx="728663" cy="685800"/>
            </a:xfrm>
          </p:grpSpPr>
          <p:sp>
            <p:nvSpPr>
              <p:cNvPr id="53" name="Rounded Rectangle 52"/>
              <p:cNvSpPr/>
              <p:nvPr/>
            </p:nvSpPr>
            <p:spPr bwMode="auto">
              <a:xfrm>
                <a:off x="3733800" y="5333951"/>
                <a:ext cx="728663" cy="685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182880" anchor="ctr"/>
              <a:lstStyle/>
              <a:p>
                <a:pPr eaLnBrk="0" hangingPunct="0">
                  <a:defRPr/>
                </a:pPr>
                <a:endParaRPr lang="en-US"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  <p:pic>
            <p:nvPicPr>
              <p:cNvPr id="47141" name="Picture 53" descr="sap_logo.jpg"/>
              <p:cNvPicPr>
                <a:picLocks noChangeAspect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793331" y="5523542"/>
                <a:ext cx="609600" cy="3073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7129" name="Group 68"/>
            <p:cNvGrpSpPr>
              <a:grpSpLocks/>
            </p:cNvGrpSpPr>
            <p:nvPr/>
          </p:nvGrpSpPr>
          <p:grpSpPr bwMode="auto">
            <a:xfrm>
              <a:off x="3152775" y="4800600"/>
              <a:ext cx="1371600" cy="685800"/>
              <a:chOff x="4648200" y="5334000"/>
              <a:chExt cx="1371600" cy="685800"/>
            </a:xfrm>
          </p:grpSpPr>
          <p:sp>
            <p:nvSpPr>
              <p:cNvPr id="55" name="Rounded Rectangle 54"/>
              <p:cNvSpPr/>
              <p:nvPr/>
            </p:nvSpPr>
            <p:spPr bwMode="auto">
              <a:xfrm>
                <a:off x="4648200" y="5333951"/>
                <a:ext cx="1371600" cy="685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182880" anchor="ctr"/>
              <a:lstStyle/>
              <a:p>
                <a:pPr eaLnBrk="0" hangingPunct="0">
                  <a:defRPr/>
                </a:pPr>
                <a:endParaRPr lang="en-US"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  <p:pic>
            <p:nvPicPr>
              <p:cNvPr id="47139" name="Picture 58" descr="salesforce_logo_transparent.png"/>
              <p:cNvPicPr>
                <a:picLocks noChangeAspect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4724400" y="5526852"/>
                <a:ext cx="1219200" cy="3236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7130" name="Group 62"/>
            <p:cNvGrpSpPr>
              <a:grpSpLocks/>
            </p:cNvGrpSpPr>
            <p:nvPr/>
          </p:nvGrpSpPr>
          <p:grpSpPr bwMode="auto">
            <a:xfrm>
              <a:off x="4738687" y="4800600"/>
              <a:ext cx="1371600" cy="685800"/>
              <a:chOff x="6248400" y="5334000"/>
              <a:chExt cx="1371600" cy="685800"/>
            </a:xfrm>
          </p:grpSpPr>
          <p:sp>
            <p:nvSpPr>
              <p:cNvPr id="61" name="Rounded Rectangle 60"/>
              <p:cNvSpPr/>
              <p:nvPr/>
            </p:nvSpPr>
            <p:spPr bwMode="auto">
              <a:xfrm>
                <a:off x="6248402" y="5333951"/>
                <a:ext cx="1371600" cy="685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182880" anchor="ctr"/>
              <a:lstStyle/>
              <a:p>
                <a:pPr eaLnBrk="0" hangingPunct="0">
                  <a:defRPr/>
                </a:pPr>
                <a:endParaRPr lang="en-US"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  <p:pic>
            <p:nvPicPr>
              <p:cNvPr id="47137" name="Picture 59" descr="LawsonLogo20060428.JPG"/>
              <p:cNvPicPr>
                <a:picLocks noChangeAspect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6362700" y="5592128"/>
                <a:ext cx="1143000" cy="169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7131" name="Group 67"/>
            <p:cNvGrpSpPr>
              <a:grpSpLocks/>
            </p:cNvGrpSpPr>
            <p:nvPr/>
          </p:nvGrpSpPr>
          <p:grpSpPr bwMode="auto">
            <a:xfrm>
              <a:off x="6324601" y="4800600"/>
              <a:ext cx="728663" cy="707796"/>
              <a:chOff x="7848601" y="5334000"/>
              <a:chExt cx="728663" cy="707796"/>
            </a:xfrm>
          </p:grpSpPr>
          <p:sp>
            <p:nvSpPr>
              <p:cNvPr id="65" name="Rounded Rectangle 64"/>
              <p:cNvSpPr/>
              <p:nvPr/>
            </p:nvSpPr>
            <p:spPr bwMode="auto">
              <a:xfrm>
                <a:off x="7848601" y="5345063"/>
                <a:ext cx="728663" cy="68571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182880" anchor="ctr"/>
              <a:lstStyle/>
              <a:p>
                <a:pPr eaLnBrk="0" hangingPunct="0">
                  <a:defRPr/>
                </a:pPr>
                <a:endParaRPr lang="en-US"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  <p:sp>
            <p:nvSpPr>
              <p:cNvPr id="47135" name="TextBox 66"/>
              <p:cNvSpPr txBox="1">
                <a:spLocks noChangeArrowheads="1"/>
              </p:cNvSpPr>
              <p:nvPr/>
            </p:nvSpPr>
            <p:spPr bwMode="auto">
              <a:xfrm>
                <a:off x="7962427" y="5334000"/>
                <a:ext cx="459695" cy="7077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000" b="1"/>
                  <a:t>?</a:t>
                </a:r>
              </a:p>
            </p:txBody>
          </p:sp>
        </p:grpSp>
        <p:cxnSp>
          <p:nvCxnSpPr>
            <p:cNvPr id="47132" name="Straight Connector 9"/>
            <p:cNvCxnSpPr>
              <a:cxnSpLocks noChangeShapeType="1"/>
            </p:cNvCxnSpPr>
            <p:nvPr/>
          </p:nvCxnSpPr>
          <p:spPr bwMode="auto">
            <a:xfrm rot="10800000">
              <a:off x="1600201" y="4419600"/>
              <a:ext cx="5867400" cy="15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</p:cxnSp>
        <p:sp>
          <p:nvSpPr>
            <p:cNvPr id="47133" name="TextBox 80"/>
            <p:cNvSpPr txBox="1">
              <a:spLocks noChangeArrowheads="1"/>
            </p:cNvSpPr>
            <p:nvPr/>
          </p:nvSpPr>
          <p:spPr bwMode="auto">
            <a:xfrm>
              <a:off x="647700" y="4876800"/>
              <a:ext cx="1600199" cy="261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Enterprise Apps Tier</a:t>
              </a:r>
            </a:p>
          </p:txBody>
        </p:sp>
      </p:grpSp>
      <p:sp>
        <p:nvSpPr>
          <p:cNvPr id="47126" name="TextBox 86"/>
          <p:cNvSpPr txBox="1">
            <a:spLocks noChangeArrowheads="1"/>
          </p:cNvSpPr>
          <p:nvPr/>
        </p:nvSpPr>
        <p:spPr bwMode="auto">
          <a:xfrm>
            <a:off x="7264400" y="1828800"/>
            <a:ext cx="26416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Fast, flexible, modular user interface</a:t>
            </a:r>
          </a:p>
        </p:txBody>
      </p:sp>
      <p:sp>
        <p:nvSpPr>
          <p:cNvPr id="47127" name="TextBox 87"/>
          <p:cNvSpPr txBox="1">
            <a:spLocks noChangeArrowheads="1"/>
          </p:cNvSpPr>
          <p:nvPr/>
        </p:nvSpPr>
        <p:spPr bwMode="auto">
          <a:xfrm>
            <a:off x="7099300" y="3200400"/>
            <a:ext cx="27241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Open, scalable repository, metadata, versioning, workflow</a:t>
            </a:r>
          </a:p>
        </p:txBody>
      </p:sp>
      <p:grpSp>
        <p:nvGrpSpPr>
          <p:cNvPr id="94" name="Group 93"/>
          <p:cNvGrpSpPr>
            <a:grpSpLocks/>
          </p:cNvGrpSpPr>
          <p:nvPr/>
        </p:nvGrpSpPr>
        <p:grpSpPr bwMode="auto">
          <a:xfrm>
            <a:off x="2228850" y="4495800"/>
            <a:ext cx="5695950" cy="1830388"/>
            <a:chOff x="1981200" y="4646612"/>
            <a:chExt cx="5257800" cy="1830388"/>
          </a:xfrm>
        </p:grpSpPr>
        <p:sp>
          <p:nvSpPr>
            <p:cNvPr id="90" name="Round Same Side Corner Rectangle 89"/>
            <p:cNvSpPr/>
            <p:nvPr/>
          </p:nvSpPr>
          <p:spPr bwMode="auto">
            <a:xfrm>
              <a:off x="1981200" y="5029200"/>
              <a:ext cx="5257800" cy="1447800"/>
            </a:xfrm>
            <a:prstGeom prst="round2SameRect">
              <a:avLst>
                <a:gd name="adj1" fmla="val 0"/>
                <a:gd name="adj2" fmla="val 10265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lIns="182880" tIns="137160" rIns="182880">
              <a:normAutofit/>
            </a:bodyPr>
            <a:lstStyle/>
            <a:p>
              <a:pPr eaLnBrk="0" hangingPunct="0">
                <a:spcBef>
                  <a:spcPts val="1200"/>
                </a:spcBef>
                <a:defRPr/>
              </a:pPr>
              <a:r>
                <a:rPr lang="en-US" dirty="0">
                  <a:latin typeface="Verdana" pitchFamily="-112" charset="0"/>
                  <a:ea typeface="ＭＳ Ｐゴシック" pitchFamily="-112" charset="-128"/>
                  <a:cs typeface="ＭＳ Ｐゴシック" pitchFamily="-112" charset="-128"/>
                </a:rPr>
                <a:t>Scripting language on the front-end and Java on the back-end is a proven pattern. Drupal provides the UI while Alfresco provides core content services.</a:t>
              </a:r>
            </a:p>
          </p:txBody>
        </p:sp>
        <p:grpSp>
          <p:nvGrpSpPr>
            <p:cNvPr id="91" name="Group 34"/>
            <p:cNvGrpSpPr>
              <a:grpSpLocks/>
            </p:cNvGrpSpPr>
            <p:nvPr/>
          </p:nvGrpSpPr>
          <p:grpSpPr bwMode="auto">
            <a:xfrm>
              <a:off x="1981200" y="4646612"/>
              <a:ext cx="5257800" cy="382588"/>
              <a:chOff x="457200" y="4419600"/>
              <a:chExt cx="4953000" cy="383345"/>
            </a:xfrm>
            <a:solidFill>
              <a:schemeClr val="accent4">
                <a:lumMod val="20000"/>
                <a:lumOff val="80000"/>
              </a:schemeClr>
            </a:solidFill>
          </p:grpSpPr>
          <p:cxnSp>
            <p:nvCxnSpPr>
              <p:cNvPr id="92" name="Straight Connector 27"/>
              <p:cNvCxnSpPr>
                <a:cxnSpLocks noChangeShapeType="1"/>
              </p:cNvCxnSpPr>
              <p:nvPr/>
            </p:nvCxnSpPr>
            <p:spPr bwMode="auto">
              <a:xfrm>
                <a:off x="457200" y="4800600"/>
                <a:ext cx="4953000" cy="2345"/>
              </a:xfrm>
              <a:prstGeom prst="line">
                <a:avLst/>
              </a:prstGeom>
              <a:grp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</p:cxnSp>
          <p:sp>
            <p:nvSpPr>
              <p:cNvPr id="93" name="Round Same Side Corner Rectangle 92"/>
              <p:cNvSpPr/>
              <p:nvPr/>
            </p:nvSpPr>
            <p:spPr bwMode="auto">
              <a:xfrm>
                <a:off x="457200" y="4419600"/>
                <a:ext cx="4953000" cy="381754"/>
              </a:xfrm>
              <a:prstGeom prst="round2SameRect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lIns="182880"/>
              <a:lstStyle/>
              <a:p>
                <a:pPr eaLnBrk="0" hangingPunct="0">
                  <a:defRPr/>
                </a:pPr>
                <a:r>
                  <a:rPr lang="en-US" b="1" dirty="0">
                    <a:latin typeface="Verdana" pitchFamily="-65" charset="0"/>
                    <a:ea typeface="ＭＳ Ｐゴシック" pitchFamily="-65" charset="-128"/>
                    <a:cs typeface="ＭＳ Ｐゴシック" pitchFamily="-65" charset="-128"/>
                  </a:rPr>
                  <a:t>Core</a:t>
                </a:r>
              </a:p>
            </p:txBody>
          </p:sp>
        </p:grpSp>
      </p:grp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2228850" y="4495800"/>
            <a:ext cx="5695950" cy="1830388"/>
            <a:chOff x="1981200" y="4646612"/>
            <a:chExt cx="5257800" cy="1830388"/>
          </a:xfrm>
        </p:grpSpPr>
        <p:sp>
          <p:nvSpPr>
            <p:cNvPr id="96" name="Round Same Side Corner Rectangle 95"/>
            <p:cNvSpPr/>
            <p:nvPr/>
          </p:nvSpPr>
          <p:spPr bwMode="auto">
            <a:xfrm>
              <a:off x="1981200" y="5029200"/>
              <a:ext cx="5257800" cy="1447800"/>
            </a:xfrm>
            <a:prstGeom prst="round2SameRect">
              <a:avLst>
                <a:gd name="adj1" fmla="val 0"/>
                <a:gd name="adj2" fmla="val 10265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lIns="182880" tIns="137160" rIns="182880">
              <a:normAutofit/>
            </a:bodyPr>
            <a:lstStyle/>
            <a:p>
              <a:pPr eaLnBrk="0" hangingPunct="0">
                <a:spcBef>
                  <a:spcPts val="1200"/>
                </a:spcBef>
                <a:defRPr/>
              </a:pPr>
              <a:r>
                <a:rPr lang="en-US" dirty="0">
                  <a:latin typeface="Verdana" pitchFamily="-112" charset="0"/>
                  <a:ea typeface="ＭＳ Ｐゴシック" pitchFamily="-112" charset="-128"/>
                  <a:cs typeface="ＭＳ Ｐゴシック" pitchFamily="-112" charset="-128"/>
                </a:rPr>
                <a:t>Many organizations have multiple front-ends that need to get to the same enterprise content store.</a:t>
              </a:r>
            </a:p>
          </p:txBody>
        </p:sp>
        <p:grpSp>
          <p:nvGrpSpPr>
            <p:cNvPr id="97" name="Group 34"/>
            <p:cNvGrpSpPr>
              <a:grpSpLocks/>
            </p:cNvGrpSpPr>
            <p:nvPr/>
          </p:nvGrpSpPr>
          <p:grpSpPr bwMode="auto">
            <a:xfrm>
              <a:off x="1981200" y="4645921"/>
              <a:ext cx="5257800" cy="382528"/>
              <a:chOff x="457200" y="4419600"/>
              <a:chExt cx="4953000" cy="383345"/>
            </a:xfrm>
            <a:solidFill>
              <a:schemeClr val="accent4">
                <a:lumMod val="20000"/>
                <a:lumOff val="80000"/>
              </a:schemeClr>
            </a:solidFill>
          </p:grpSpPr>
          <p:cxnSp>
            <p:nvCxnSpPr>
              <p:cNvPr id="98" name="Straight Connector 27"/>
              <p:cNvCxnSpPr>
                <a:cxnSpLocks noChangeShapeType="1"/>
              </p:cNvCxnSpPr>
              <p:nvPr/>
            </p:nvCxnSpPr>
            <p:spPr bwMode="auto">
              <a:xfrm>
                <a:off x="457200" y="4800600"/>
                <a:ext cx="4953000" cy="2345"/>
              </a:xfrm>
              <a:prstGeom prst="line">
                <a:avLst/>
              </a:prstGeom>
              <a:grp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</p:cxnSp>
          <p:sp>
            <p:nvSpPr>
              <p:cNvPr id="99" name="Round Same Side Corner Rectangle 98"/>
              <p:cNvSpPr/>
              <p:nvPr/>
            </p:nvSpPr>
            <p:spPr bwMode="auto">
              <a:xfrm>
                <a:off x="457200" y="4419600"/>
                <a:ext cx="4953000" cy="381754"/>
              </a:xfrm>
              <a:prstGeom prst="round2SameRect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lIns="182880"/>
              <a:lstStyle/>
              <a:p>
                <a:pPr eaLnBrk="0" hangingPunct="0">
                  <a:defRPr/>
                </a:pPr>
                <a:r>
                  <a:rPr lang="en-US" b="1" dirty="0">
                    <a:latin typeface="Verdana" pitchFamily="-65" charset="0"/>
                    <a:ea typeface="ＭＳ Ｐゴシック" pitchFamily="-65" charset="-128"/>
                    <a:cs typeface="ＭＳ Ｐゴシック" pitchFamily="-65" charset="-128"/>
                  </a:rPr>
                  <a:t>Multiple, disparate front-ends</a:t>
                </a:r>
              </a:p>
            </p:txBody>
          </p:sp>
        </p:grpSp>
      </p:grpSp>
      <p:grpSp>
        <p:nvGrpSpPr>
          <p:cNvPr id="100" name="Group 99"/>
          <p:cNvGrpSpPr>
            <a:grpSpLocks/>
          </p:cNvGrpSpPr>
          <p:nvPr/>
        </p:nvGrpSpPr>
        <p:grpSpPr bwMode="auto">
          <a:xfrm>
            <a:off x="2228850" y="4495800"/>
            <a:ext cx="5695950" cy="1830388"/>
            <a:chOff x="1981200" y="4646612"/>
            <a:chExt cx="5257800" cy="1830388"/>
          </a:xfrm>
        </p:grpSpPr>
        <p:sp>
          <p:nvSpPr>
            <p:cNvPr id="101" name="Round Same Side Corner Rectangle 100"/>
            <p:cNvSpPr/>
            <p:nvPr/>
          </p:nvSpPr>
          <p:spPr bwMode="auto">
            <a:xfrm>
              <a:off x="1981200" y="5029200"/>
              <a:ext cx="5257800" cy="1447800"/>
            </a:xfrm>
            <a:prstGeom prst="round2SameRect">
              <a:avLst>
                <a:gd name="adj1" fmla="val 0"/>
                <a:gd name="adj2" fmla="val 10265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lIns="182880" tIns="137160" rIns="182880">
              <a:normAutofit/>
            </a:bodyPr>
            <a:lstStyle/>
            <a:p>
              <a:pPr eaLnBrk="0" hangingPunct="0">
                <a:spcBef>
                  <a:spcPts val="1200"/>
                </a:spcBef>
                <a:defRPr/>
              </a:pPr>
              <a:r>
                <a:rPr lang="en-US" dirty="0">
                  <a:latin typeface="Verdana" pitchFamily="-112" charset="0"/>
                  <a:ea typeface="ＭＳ Ｐゴシック" pitchFamily="-112" charset="-128"/>
                  <a:cs typeface="ＭＳ Ｐゴシック" pitchFamily="-112" charset="-128"/>
                </a:rPr>
                <a:t>Organizations may have multiple CMIS repositories, maybe from different vendors.</a:t>
              </a:r>
            </a:p>
          </p:txBody>
        </p:sp>
        <p:grpSp>
          <p:nvGrpSpPr>
            <p:cNvPr id="102" name="Group 34"/>
            <p:cNvGrpSpPr>
              <a:grpSpLocks/>
            </p:cNvGrpSpPr>
            <p:nvPr/>
          </p:nvGrpSpPr>
          <p:grpSpPr bwMode="auto">
            <a:xfrm>
              <a:off x="1981200" y="4645921"/>
              <a:ext cx="5257800" cy="382528"/>
              <a:chOff x="457200" y="4419600"/>
              <a:chExt cx="4953000" cy="383345"/>
            </a:xfrm>
            <a:solidFill>
              <a:schemeClr val="accent4">
                <a:lumMod val="20000"/>
                <a:lumOff val="80000"/>
              </a:schemeClr>
            </a:solidFill>
          </p:grpSpPr>
          <p:cxnSp>
            <p:nvCxnSpPr>
              <p:cNvPr id="103" name="Straight Connector 27"/>
              <p:cNvCxnSpPr>
                <a:cxnSpLocks noChangeShapeType="1"/>
              </p:cNvCxnSpPr>
              <p:nvPr/>
            </p:nvCxnSpPr>
            <p:spPr bwMode="auto">
              <a:xfrm>
                <a:off x="457200" y="4800600"/>
                <a:ext cx="4953000" cy="2345"/>
              </a:xfrm>
              <a:prstGeom prst="line">
                <a:avLst/>
              </a:prstGeom>
              <a:grp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</p:cxnSp>
          <p:sp>
            <p:nvSpPr>
              <p:cNvPr id="104" name="Round Same Side Corner Rectangle 103"/>
              <p:cNvSpPr/>
              <p:nvPr/>
            </p:nvSpPr>
            <p:spPr bwMode="auto">
              <a:xfrm>
                <a:off x="457200" y="4419600"/>
                <a:ext cx="4953000" cy="381754"/>
              </a:xfrm>
              <a:prstGeom prst="round2SameRect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lIns="182880"/>
              <a:lstStyle/>
              <a:p>
                <a:pPr eaLnBrk="0" hangingPunct="0">
                  <a:defRPr/>
                </a:pPr>
                <a:r>
                  <a:rPr lang="en-US" b="1" dirty="0">
                    <a:latin typeface="Verdana" pitchFamily="-65" charset="0"/>
                    <a:ea typeface="ＭＳ Ｐゴシック" pitchFamily="-65" charset="-128"/>
                    <a:cs typeface="ＭＳ Ｐゴシック" pitchFamily="-65" charset="-128"/>
                  </a:rPr>
                  <a:t>Multiple content repositories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7930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 bwMode="auto">
          <a:xfrm>
            <a:off x="1280592" y="4149360"/>
            <a:ext cx="7704856" cy="25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ángulo 20"/>
          <p:cNvSpPr/>
          <p:nvPr/>
        </p:nvSpPr>
        <p:spPr bwMode="auto">
          <a:xfrm>
            <a:off x="7473280" y="4365184"/>
            <a:ext cx="720080" cy="504056"/>
          </a:xfrm>
          <a:prstGeom prst="rect">
            <a:avLst/>
          </a:prstGeom>
          <a:solidFill>
            <a:srgbClr val="CCFF33"/>
          </a:solidFill>
          <a:ln>
            <a:solidFill>
              <a:srgbClr val="00990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s-ES" dirty="0">
                <a:solidFill>
                  <a:schemeClr val="tx1"/>
                </a:solidFill>
                <a:latin typeface="Arial" charset="0"/>
              </a:rPr>
              <a:t>JCR API</a:t>
            </a:r>
          </a:p>
        </p:txBody>
      </p:sp>
      <p:sp>
        <p:nvSpPr>
          <p:cNvPr id="20" name="Rectángulo 19"/>
          <p:cNvSpPr/>
          <p:nvPr/>
        </p:nvSpPr>
        <p:spPr bwMode="auto">
          <a:xfrm>
            <a:off x="6465168" y="4365184"/>
            <a:ext cx="936104" cy="504056"/>
          </a:xfrm>
          <a:prstGeom prst="rect">
            <a:avLst/>
          </a:prstGeom>
          <a:solidFill>
            <a:srgbClr val="CCFF33"/>
          </a:solidFill>
          <a:ln>
            <a:solidFill>
              <a:srgbClr val="00990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s-ES" dirty="0" err="1" smtClean="0">
                <a:solidFill>
                  <a:schemeClr val="tx1"/>
                </a:solidFill>
                <a:latin typeface="Arial" charset="0"/>
              </a:rPr>
              <a:t>Webservice</a:t>
            </a:r>
            <a:r>
              <a:rPr lang="es-ES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s-ES" dirty="0">
                <a:solidFill>
                  <a:schemeClr val="tx1"/>
                </a:solidFill>
                <a:latin typeface="Arial" charset="0"/>
              </a:rPr>
              <a:t>API</a:t>
            </a:r>
          </a:p>
        </p:txBody>
      </p:sp>
      <p:sp>
        <p:nvSpPr>
          <p:cNvPr id="23" name="Rectángulo 22"/>
          <p:cNvSpPr/>
          <p:nvPr/>
        </p:nvSpPr>
        <p:spPr bwMode="auto">
          <a:xfrm>
            <a:off x="3800872" y="4365184"/>
            <a:ext cx="1368152" cy="504056"/>
          </a:xfrm>
          <a:prstGeom prst="rect">
            <a:avLst/>
          </a:prstGeom>
          <a:solidFill>
            <a:srgbClr val="CCFF33"/>
          </a:solidFill>
          <a:ln>
            <a:solidFill>
              <a:srgbClr val="00990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s-ES" dirty="0">
                <a:solidFill>
                  <a:schemeClr val="tx1"/>
                </a:solidFill>
                <a:latin typeface="Arial" charset="0"/>
              </a:rPr>
              <a:t> CMIS (Server)</a:t>
            </a:r>
          </a:p>
        </p:txBody>
      </p:sp>
      <p:sp>
        <p:nvSpPr>
          <p:cNvPr id="44" name="Rectángulo 43"/>
          <p:cNvSpPr/>
          <p:nvPr/>
        </p:nvSpPr>
        <p:spPr bwMode="auto">
          <a:xfrm>
            <a:off x="2000672" y="4365184"/>
            <a:ext cx="1440160" cy="504056"/>
          </a:xfrm>
          <a:prstGeom prst="rect">
            <a:avLst/>
          </a:prstGeom>
          <a:solidFill>
            <a:srgbClr val="CCFF33"/>
          </a:solidFill>
          <a:ln>
            <a:solidFill>
              <a:srgbClr val="00990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err="1" smtClean="0">
                <a:solidFill>
                  <a:schemeClr val="tx1"/>
                </a:solidFill>
                <a:latin typeface="Arial" charset="0"/>
              </a:rPr>
              <a:t>RESTful</a:t>
            </a:r>
            <a:r>
              <a:rPr lang="es-ES" dirty="0" smtClean="0">
                <a:solidFill>
                  <a:schemeClr val="tx1"/>
                </a:solidFill>
                <a:latin typeface="Arial" charset="0"/>
              </a:rPr>
              <a:t> API (Surf)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ángulo 21"/>
          <p:cNvSpPr/>
          <p:nvPr/>
        </p:nvSpPr>
        <p:spPr bwMode="auto">
          <a:xfrm>
            <a:off x="1496616" y="5431726"/>
            <a:ext cx="7344816" cy="648000"/>
          </a:xfrm>
          <a:prstGeom prst="rect">
            <a:avLst/>
          </a:prstGeom>
          <a:solidFill>
            <a:srgbClr val="7AC3F5"/>
          </a:solidFill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Repository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Foundation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s-E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Services</a:t>
            </a: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3408816" y="3717112"/>
            <a:ext cx="495896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36000" rIns="36000" rtlCol="0">
            <a:spAutoFit/>
          </a:bodyPr>
          <a:lstStyle/>
          <a:p>
            <a:r>
              <a:rPr lang="es-ES" sz="800" dirty="0" err="1" smtClean="0"/>
              <a:t>AtomPub</a:t>
            </a:r>
            <a:endParaRPr lang="es-ES" sz="800" dirty="0"/>
          </a:p>
        </p:txBody>
      </p:sp>
      <p:sp>
        <p:nvSpPr>
          <p:cNvPr id="34" name="Elipse 33"/>
          <p:cNvSpPr/>
          <p:nvPr/>
        </p:nvSpPr>
        <p:spPr bwMode="auto">
          <a:xfrm>
            <a:off x="3872880" y="3314024"/>
            <a:ext cx="216024" cy="14401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Conector angular 35"/>
          <p:cNvCxnSpPr/>
          <p:nvPr/>
        </p:nvCxnSpPr>
        <p:spPr bwMode="auto">
          <a:xfrm rot="16200000" flipH="1">
            <a:off x="3564214" y="3953770"/>
            <a:ext cx="791002" cy="2965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sm" len="sm"/>
            <a:tailEnd type="arrow" w="sm" len="sm"/>
          </a:ln>
          <a:effectLst/>
        </p:spPr>
      </p:cxnSp>
      <p:cxnSp>
        <p:nvCxnSpPr>
          <p:cNvPr id="38" name="Conector angular 37"/>
          <p:cNvCxnSpPr/>
          <p:nvPr/>
        </p:nvCxnSpPr>
        <p:spPr bwMode="auto">
          <a:xfrm rot="5400000">
            <a:off x="4196916" y="3969140"/>
            <a:ext cx="792088" cy="12700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sm" len="sm"/>
            <a:tailEnd type="arrow" w="sm" len="sm"/>
          </a:ln>
          <a:effectLst/>
        </p:spPr>
      </p:cxnSp>
      <p:cxnSp>
        <p:nvCxnSpPr>
          <p:cNvPr id="57" name="Conector angular 56"/>
          <p:cNvCxnSpPr>
            <a:stCxn id="23" idx="2"/>
            <a:endCxn id="71" idx="0"/>
          </p:cNvCxnSpPr>
          <p:nvPr/>
        </p:nvCxnSpPr>
        <p:spPr bwMode="auto">
          <a:xfrm rot="16200000" flipH="1">
            <a:off x="4264614" y="5089574"/>
            <a:ext cx="548680" cy="108012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88" name="Conector angular 87"/>
          <p:cNvCxnSpPr/>
          <p:nvPr/>
        </p:nvCxnSpPr>
        <p:spPr bwMode="auto">
          <a:xfrm rot="5400000">
            <a:off x="3872883" y="3141049"/>
            <a:ext cx="288031" cy="3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sm" len="sm"/>
            <a:tailEnd type="arrow" w="sm" len="sm"/>
          </a:ln>
          <a:effectLst/>
        </p:spPr>
      </p:cxnSp>
      <p:cxnSp>
        <p:nvCxnSpPr>
          <p:cNvPr id="93" name="Conector angular 92"/>
          <p:cNvCxnSpPr/>
          <p:nvPr/>
        </p:nvCxnSpPr>
        <p:spPr bwMode="auto">
          <a:xfrm rot="16200000" flipH="1">
            <a:off x="2484094" y="3665738"/>
            <a:ext cx="1367066" cy="2965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sm" len="sm"/>
            <a:tailEnd type="arrow" w="sm" len="sm"/>
          </a:ln>
          <a:effectLst/>
        </p:spPr>
      </p:cxnSp>
      <p:sp>
        <p:nvSpPr>
          <p:cNvPr id="98" name="CuadroTexto 97"/>
          <p:cNvSpPr txBox="1"/>
          <p:nvPr/>
        </p:nvSpPr>
        <p:spPr>
          <a:xfrm>
            <a:off x="2864768" y="3141048"/>
            <a:ext cx="688256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36000" rIns="36000" rtlCol="0">
            <a:spAutoFit/>
          </a:bodyPr>
          <a:lstStyle/>
          <a:p>
            <a:r>
              <a:rPr lang="es-ES" sz="800" dirty="0" smtClean="0"/>
              <a:t>JSON, HTML</a:t>
            </a:r>
            <a:endParaRPr lang="es-ES" sz="800" dirty="0"/>
          </a:p>
        </p:txBody>
      </p:sp>
      <p:cxnSp>
        <p:nvCxnSpPr>
          <p:cNvPr id="100" name="Conector angular 99"/>
          <p:cNvCxnSpPr>
            <a:stCxn id="21" idx="2"/>
            <a:endCxn id="76" idx="0"/>
          </p:cNvCxnSpPr>
          <p:nvPr/>
        </p:nvCxnSpPr>
        <p:spPr bwMode="auto">
          <a:xfrm rot="5400000">
            <a:off x="7558980" y="5143580"/>
            <a:ext cx="548680" cy="12700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03" name="Conector angular 102"/>
          <p:cNvCxnSpPr>
            <a:stCxn id="44" idx="2"/>
            <a:endCxn id="67" idx="0"/>
          </p:cNvCxnSpPr>
          <p:nvPr/>
        </p:nvCxnSpPr>
        <p:spPr bwMode="auto">
          <a:xfrm rot="16200000" flipH="1">
            <a:off x="2518420" y="5071572"/>
            <a:ext cx="548680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sp>
        <p:nvSpPr>
          <p:cNvPr id="52" name="CuadroTexto 51"/>
          <p:cNvSpPr txBox="1"/>
          <p:nvPr/>
        </p:nvSpPr>
        <p:spPr>
          <a:xfrm>
            <a:off x="4326272" y="3717112"/>
            <a:ext cx="239415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36000" rIns="36000" rtlCol="0">
            <a:spAutoFit/>
          </a:bodyPr>
          <a:lstStyle/>
          <a:p>
            <a:r>
              <a:rPr lang="es-ES" sz="800" dirty="0" smtClean="0"/>
              <a:t>WS</a:t>
            </a:r>
            <a:endParaRPr lang="es-ES" sz="800" dirty="0"/>
          </a:p>
        </p:txBody>
      </p:sp>
      <p:cxnSp>
        <p:nvCxnSpPr>
          <p:cNvPr id="55" name="Conector angular 54"/>
          <p:cNvCxnSpPr>
            <a:stCxn id="82" idx="2"/>
          </p:cNvCxnSpPr>
          <p:nvPr/>
        </p:nvCxnSpPr>
        <p:spPr bwMode="auto">
          <a:xfrm rot="5400000">
            <a:off x="6809514" y="2760699"/>
            <a:ext cx="2368828" cy="8252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sm" len="sm"/>
            <a:tailEnd type="arrow" w="sm" len="sm"/>
          </a:ln>
          <a:effectLst/>
        </p:spPr>
      </p:cxnSp>
      <p:sp>
        <p:nvSpPr>
          <p:cNvPr id="58" name="CuadroTexto 57"/>
          <p:cNvSpPr txBox="1"/>
          <p:nvPr/>
        </p:nvSpPr>
        <p:spPr>
          <a:xfrm>
            <a:off x="7617296" y="3717112"/>
            <a:ext cx="260755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36000" rIns="36000" rtlCol="0">
            <a:spAutoFit/>
          </a:bodyPr>
          <a:lstStyle/>
          <a:p>
            <a:r>
              <a:rPr lang="es-ES" sz="800" dirty="0" smtClean="0"/>
              <a:t>RMI</a:t>
            </a:r>
            <a:endParaRPr lang="es-ES" sz="800" dirty="0"/>
          </a:p>
        </p:txBody>
      </p:sp>
      <p:sp>
        <p:nvSpPr>
          <p:cNvPr id="59" name="Rectángulo 58"/>
          <p:cNvSpPr/>
          <p:nvPr/>
        </p:nvSpPr>
        <p:spPr bwMode="auto">
          <a:xfrm>
            <a:off x="1334745" y="1124824"/>
            <a:ext cx="576087" cy="430887"/>
          </a:xfrm>
          <a:prstGeom prst="rect">
            <a:avLst/>
          </a:prstGeom>
          <a:ln>
            <a:solidFill>
              <a:srgbClr val="FF660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Alfresco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Explorer</a:t>
            </a:r>
          </a:p>
        </p:txBody>
      </p:sp>
      <p:sp>
        <p:nvSpPr>
          <p:cNvPr id="61" name="Rectángulo 60"/>
          <p:cNvSpPr/>
          <p:nvPr/>
        </p:nvSpPr>
        <p:spPr bwMode="auto">
          <a:xfrm>
            <a:off x="1961537" y="1124824"/>
            <a:ext cx="576000" cy="430887"/>
          </a:xfrm>
          <a:prstGeom prst="rect">
            <a:avLst/>
          </a:prstGeom>
          <a:ln>
            <a:solidFill>
              <a:srgbClr val="FF660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Alfresco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Share</a:t>
            </a:r>
          </a:p>
        </p:txBody>
      </p:sp>
      <p:cxnSp>
        <p:nvCxnSpPr>
          <p:cNvPr id="6" name="Conector recto 5"/>
          <p:cNvCxnSpPr/>
          <p:nvPr/>
        </p:nvCxnSpPr>
        <p:spPr bwMode="auto">
          <a:xfrm>
            <a:off x="1209544" y="3645104"/>
            <a:ext cx="8640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cxnSp>
        <p:nvCxnSpPr>
          <p:cNvPr id="63" name="Conector recto 62"/>
          <p:cNvCxnSpPr/>
          <p:nvPr/>
        </p:nvCxnSpPr>
        <p:spPr bwMode="auto">
          <a:xfrm>
            <a:off x="1208584" y="2348960"/>
            <a:ext cx="8640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cxnSp>
        <p:nvCxnSpPr>
          <p:cNvPr id="65" name="Conector recto 64"/>
          <p:cNvCxnSpPr/>
          <p:nvPr/>
        </p:nvCxnSpPr>
        <p:spPr bwMode="auto">
          <a:xfrm>
            <a:off x="1209544" y="1052816"/>
            <a:ext cx="8640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sp>
        <p:nvSpPr>
          <p:cNvPr id="26" name="Rectángulo 25"/>
          <p:cNvSpPr/>
          <p:nvPr/>
        </p:nvSpPr>
        <p:spPr bwMode="auto">
          <a:xfrm>
            <a:off x="3728864" y="3311486"/>
            <a:ext cx="1080120" cy="261610"/>
          </a:xfrm>
          <a:prstGeom prst="rect">
            <a:avLst/>
          </a:prstGeom>
          <a:solidFill>
            <a:srgbClr val="FFC0F8"/>
          </a:solidFill>
          <a:ln>
            <a:solidFill>
              <a:srgbClr val="CC00CC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Arial" charset="0"/>
              </a:rPr>
              <a:t>CMIS (</a:t>
            </a:r>
            <a:r>
              <a:rPr lang="es-ES" dirty="0" err="1">
                <a:solidFill>
                  <a:schemeClr val="tx1"/>
                </a:solidFill>
                <a:latin typeface="Arial" charset="0"/>
              </a:rPr>
              <a:t>Client</a:t>
            </a:r>
            <a:r>
              <a:rPr lang="es-ES" dirty="0" smtClean="0">
                <a:solidFill>
                  <a:schemeClr val="tx1"/>
                </a:solidFill>
                <a:latin typeface="Arial" charset="0"/>
              </a:rPr>
              <a:t>)</a:t>
            </a:r>
            <a:endParaRPr lang="es-E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" name="Rectángulo 23"/>
          <p:cNvSpPr/>
          <p:nvPr/>
        </p:nvSpPr>
        <p:spPr bwMode="auto">
          <a:xfrm>
            <a:off x="3080792" y="2735422"/>
            <a:ext cx="1080120" cy="261610"/>
          </a:xfrm>
          <a:prstGeom prst="rect">
            <a:avLst/>
          </a:prstGeom>
          <a:solidFill>
            <a:srgbClr val="FFC0F8"/>
          </a:solidFill>
          <a:ln>
            <a:solidFill>
              <a:srgbClr val="CC00CC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Spring</a:t>
            </a:r>
            <a:r>
              <a:rPr kumimoji="0" lang="es-E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Surf</a:t>
            </a:r>
          </a:p>
        </p:txBody>
      </p:sp>
      <p:sp>
        <p:nvSpPr>
          <p:cNvPr id="69" name="Rectángulo 68"/>
          <p:cNvSpPr/>
          <p:nvPr/>
        </p:nvSpPr>
        <p:spPr bwMode="auto">
          <a:xfrm>
            <a:off x="2591475" y="1124824"/>
            <a:ext cx="540000" cy="432048"/>
          </a:xfrm>
          <a:prstGeom prst="rect">
            <a:avLst/>
          </a:prstGeom>
          <a:ln>
            <a:solidFill>
              <a:srgbClr val="FF660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Opsoro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800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s-ES" sz="800" dirty="0" err="1" smtClean="0">
                <a:solidFill>
                  <a:schemeClr val="tx1"/>
                </a:solidFill>
                <a:latin typeface="Arial" charset="0"/>
              </a:rPr>
              <a:t>ExtJS</a:t>
            </a:r>
            <a:r>
              <a:rPr lang="es-ES" sz="800" dirty="0" smtClean="0">
                <a:solidFill>
                  <a:schemeClr val="tx1"/>
                </a:solidFill>
                <a:latin typeface="Arial" charset="0"/>
              </a:rPr>
              <a:t>)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Rectángulo 69"/>
          <p:cNvSpPr/>
          <p:nvPr/>
        </p:nvSpPr>
        <p:spPr bwMode="auto">
          <a:xfrm>
            <a:off x="3185690" y="1124824"/>
            <a:ext cx="719999" cy="432048"/>
          </a:xfrm>
          <a:prstGeom prst="rect">
            <a:avLst/>
          </a:prstGeom>
          <a:ln>
            <a:solidFill>
              <a:srgbClr val="FF660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FlexSpaces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(Flex)</a:t>
            </a:r>
          </a:p>
        </p:txBody>
      </p:sp>
      <p:sp>
        <p:nvSpPr>
          <p:cNvPr id="73" name="Rectángulo 72"/>
          <p:cNvSpPr/>
          <p:nvPr/>
        </p:nvSpPr>
        <p:spPr bwMode="auto">
          <a:xfrm>
            <a:off x="3966508" y="1124824"/>
            <a:ext cx="791999" cy="430887"/>
          </a:xfrm>
          <a:prstGeom prst="rect">
            <a:avLst/>
          </a:prstGeom>
          <a:ln>
            <a:solidFill>
              <a:srgbClr val="FF660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CMISSpaces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(Flex)</a:t>
            </a:r>
          </a:p>
        </p:txBody>
      </p:sp>
      <p:sp>
        <p:nvSpPr>
          <p:cNvPr id="74" name="Rectángulo 73"/>
          <p:cNvSpPr/>
          <p:nvPr/>
        </p:nvSpPr>
        <p:spPr bwMode="auto">
          <a:xfrm>
            <a:off x="4819713" y="1124824"/>
            <a:ext cx="503999" cy="430887"/>
          </a:xfrm>
          <a:prstGeom prst="rect">
            <a:avLst/>
          </a:prstGeom>
          <a:ln>
            <a:solidFill>
              <a:srgbClr val="FF660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ifresco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ectángulo 74"/>
          <p:cNvSpPr/>
          <p:nvPr/>
        </p:nvSpPr>
        <p:spPr bwMode="auto">
          <a:xfrm>
            <a:off x="5399449" y="1124824"/>
            <a:ext cx="647999" cy="720080"/>
          </a:xfrm>
          <a:prstGeom prst="rect">
            <a:avLst/>
          </a:prstGeom>
          <a:ln>
            <a:solidFill>
              <a:srgbClr val="FF660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Liferay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Document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Library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by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CMIS</a:t>
            </a:r>
          </a:p>
        </p:txBody>
      </p:sp>
      <p:sp>
        <p:nvSpPr>
          <p:cNvPr id="78" name="Rectángulo 77"/>
          <p:cNvSpPr/>
          <p:nvPr/>
        </p:nvSpPr>
        <p:spPr bwMode="auto">
          <a:xfrm>
            <a:off x="6105128" y="1124824"/>
            <a:ext cx="608485" cy="432048"/>
          </a:xfrm>
          <a:prstGeom prst="rect">
            <a:avLst/>
          </a:prstGeom>
          <a:ln>
            <a:solidFill>
              <a:srgbClr val="FF660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doCASU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Conector recto 13"/>
          <p:cNvCxnSpPr/>
          <p:nvPr/>
        </p:nvCxnSpPr>
        <p:spPr bwMode="auto">
          <a:xfrm>
            <a:off x="7185248" y="1340848"/>
            <a:ext cx="64807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ot"/>
            <a:round/>
            <a:headEnd type="none" w="sm" len="sm"/>
            <a:tailEnd type="none" w="sm" len="sm"/>
          </a:ln>
          <a:effectLst/>
        </p:spPr>
      </p:cxnSp>
      <p:sp>
        <p:nvSpPr>
          <p:cNvPr id="15" name="Rectángulo redondeado 14"/>
          <p:cNvSpPr/>
          <p:nvPr/>
        </p:nvSpPr>
        <p:spPr bwMode="auto">
          <a:xfrm rot="16200000">
            <a:off x="8535812" y="2366549"/>
            <a:ext cx="1764148" cy="288811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000" b="1" dirty="0" err="1">
                <a:solidFill>
                  <a:schemeClr val="tx1"/>
                </a:solidFill>
                <a:latin typeface="Arial" charset="0"/>
              </a:rPr>
              <a:t>Client</a:t>
            </a:r>
            <a:r>
              <a:rPr lang="es-ES" sz="1000" b="1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s-ES" sz="1000" b="1" dirty="0" err="1">
                <a:solidFill>
                  <a:schemeClr val="tx1"/>
                </a:solidFill>
                <a:latin typeface="Arial" charset="0"/>
              </a:rPr>
              <a:t>Tier</a:t>
            </a:r>
            <a:endParaRPr lang="es-ES" sz="10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4" name="Rectángulo redondeado 83"/>
          <p:cNvSpPr/>
          <p:nvPr/>
        </p:nvSpPr>
        <p:spPr bwMode="auto">
          <a:xfrm rot="16200000">
            <a:off x="8355480" y="4635112"/>
            <a:ext cx="2160000" cy="324000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charset="0"/>
              </a:rPr>
              <a:t>Content Services Tier</a:t>
            </a:r>
          </a:p>
        </p:txBody>
      </p:sp>
      <p:cxnSp>
        <p:nvCxnSpPr>
          <p:cNvPr id="94" name="Conector angular 93"/>
          <p:cNvCxnSpPr>
            <a:stCxn id="59" idx="2"/>
            <a:endCxn id="8" idx="0"/>
          </p:cNvCxnSpPr>
          <p:nvPr/>
        </p:nvCxnSpPr>
        <p:spPr bwMode="auto">
          <a:xfrm rot="16200000" flipH="1">
            <a:off x="-191382" y="3369881"/>
            <a:ext cx="3862209" cy="23386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dot"/>
            <a:round/>
            <a:headEnd type="oval" w="sm" len="sm"/>
            <a:tailEnd type="oval" w="sm" len="sm"/>
          </a:ln>
          <a:effectLst/>
        </p:spPr>
      </p:cxnSp>
      <p:cxnSp>
        <p:nvCxnSpPr>
          <p:cNvPr id="101" name="Conector angular 100"/>
          <p:cNvCxnSpPr>
            <a:stCxn id="61" idx="2"/>
          </p:cNvCxnSpPr>
          <p:nvPr/>
        </p:nvCxnSpPr>
        <p:spPr bwMode="auto">
          <a:xfrm rot="5400000">
            <a:off x="756373" y="2872019"/>
            <a:ext cx="2809473" cy="176857"/>
          </a:xfrm>
          <a:prstGeom prst="bentConnector3">
            <a:avLst>
              <a:gd name="adj1" fmla="val 10495"/>
            </a:avLst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dot"/>
            <a:round/>
            <a:headEnd type="oval" w="sm" len="sm"/>
            <a:tailEnd type="oval" w="sm" len="sm"/>
          </a:ln>
          <a:effectLst/>
        </p:spPr>
      </p:cxnSp>
      <p:cxnSp>
        <p:nvCxnSpPr>
          <p:cNvPr id="111" name="Conector angular 110"/>
          <p:cNvCxnSpPr>
            <a:stCxn id="69" idx="2"/>
          </p:cNvCxnSpPr>
          <p:nvPr/>
        </p:nvCxnSpPr>
        <p:spPr bwMode="auto">
          <a:xfrm rot="5400000">
            <a:off x="1242941" y="2746652"/>
            <a:ext cx="2808314" cy="428755"/>
          </a:xfrm>
          <a:prstGeom prst="bentConnector3">
            <a:avLst>
              <a:gd name="adj1" fmla="val 10479"/>
            </a:avLst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dot"/>
            <a:round/>
            <a:headEnd type="oval" w="sm" len="sm"/>
            <a:tailEnd type="oval" w="sm" len="sm"/>
          </a:ln>
          <a:effectLst/>
        </p:spPr>
      </p:cxnSp>
      <p:sp>
        <p:nvSpPr>
          <p:cNvPr id="120" name="Rectángulo 119"/>
          <p:cNvSpPr/>
          <p:nvPr/>
        </p:nvSpPr>
        <p:spPr bwMode="auto">
          <a:xfrm>
            <a:off x="5313040" y="4365184"/>
            <a:ext cx="1008112" cy="504056"/>
          </a:xfrm>
          <a:prstGeom prst="rect">
            <a:avLst/>
          </a:prstGeom>
          <a:solidFill>
            <a:srgbClr val="FFCA65"/>
          </a:solidFill>
          <a:ln>
            <a:solidFill>
              <a:srgbClr val="DF6C0C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s-ES" dirty="0" err="1" smtClean="0">
                <a:solidFill>
                  <a:schemeClr val="tx1"/>
                </a:solidFill>
                <a:latin typeface="Arial" charset="0"/>
              </a:rPr>
              <a:t>External</a:t>
            </a:r>
            <a:r>
              <a:rPr lang="es-ES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Arial" charset="0"/>
              </a:rPr>
              <a:t>WebScripts</a:t>
            </a:r>
            <a:endParaRPr lang="es-ES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27" name="Conector angular 126"/>
          <p:cNvCxnSpPr>
            <a:stCxn id="70" idx="2"/>
            <a:endCxn id="120" idx="0"/>
          </p:cNvCxnSpPr>
          <p:nvPr/>
        </p:nvCxnSpPr>
        <p:spPr bwMode="auto">
          <a:xfrm rot="16200000" flipH="1">
            <a:off x="3277237" y="1825325"/>
            <a:ext cx="2808312" cy="2271406"/>
          </a:xfrm>
          <a:prstGeom prst="bentConnector3">
            <a:avLst>
              <a:gd name="adj1" fmla="val 35179"/>
            </a:avLst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dot"/>
            <a:round/>
            <a:headEnd type="oval" w="sm" len="sm"/>
            <a:tailEnd type="oval" w="sm" len="sm"/>
          </a:ln>
          <a:effectLst/>
        </p:spPr>
      </p:cxnSp>
      <p:cxnSp>
        <p:nvCxnSpPr>
          <p:cNvPr id="132" name="Conector angular 131"/>
          <p:cNvCxnSpPr>
            <a:stCxn id="73" idx="2"/>
          </p:cNvCxnSpPr>
          <p:nvPr/>
        </p:nvCxnSpPr>
        <p:spPr bwMode="auto">
          <a:xfrm rot="16200000" flipH="1">
            <a:off x="3325025" y="2593194"/>
            <a:ext cx="2809475" cy="734508"/>
          </a:xfrm>
          <a:prstGeom prst="bentConnector3">
            <a:avLst>
              <a:gd name="adj1" fmla="val 31008"/>
            </a:avLst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dot"/>
            <a:round/>
            <a:headEnd type="oval" w="sm" len="sm"/>
            <a:tailEnd type="oval" w="sm" len="sm"/>
          </a:ln>
          <a:effectLst/>
        </p:spPr>
      </p:cxnSp>
      <p:cxnSp>
        <p:nvCxnSpPr>
          <p:cNvPr id="150" name="Conector angular 149"/>
          <p:cNvCxnSpPr>
            <a:stCxn id="120" idx="2"/>
            <a:endCxn id="44" idx="3"/>
          </p:cNvCxnSpPr>
          <p:nvPr/>
        </p:nvCxnSpPr>
        <p:spPr bwMode="auto">
          <a:xfrm rot="5400000" flipH="1">
            <a:off x="4502950" y="3555094"/>
            <a:ext cx="252028" cy="2376264"/>
          </a:xfrm>
          <a:prstGeom prst="bentConnector4">
            <a:avLst>
              <a:gd name="adj1" fmla="val -90704"/>
              <a:gd name="adj2" fmla="val 9024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55" name="Conector angular 154"/>
          <p:cNvCxnSpPr>
            <a:stCxn id="20" idx="2"/>
            <a:endCxn id="72" idx="0"/>
          </p:cNvCxnSpPr>
          <p:nvPr/>
        </p:nvCxnSpPr>
        <p:spPr bwMode="auto">
          <a:xfrm rot="5400000">
            <a:off x="6640878" y="5125578"/>
            <a:ext cx="548680" cy="360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158" name="Conector angular 157"/>
          <p:cNvCxnSpPr>
            <a:stCxn id="74" idx="2"/>
            <a:endCxn id="165" idx="1"/>
          </p:cNvCxnSpPr>
          <p:nvPr/>
        </p:nvCxnSpPr>
        <p:spPr bwMode="auto">
          <a:xfrm rot="16200000" flipH="1">
            <a:off x="5739186" y="888237"/>
            <a:ext cx="541221" cy="1876167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dot"/>
            <a:round/>
            <a:headEnd type="oval" w="sm" len="sm"/>
            <a:tailEnd type="none" w="sm" len="sm"/>
          </a:ln>
          <a:effectLst/>
        </p:spPr>
      </p:cxnSp>
      <p:sp>
        <p:nvSpPr>
          <p:cNvPr id="165" name="Rectángulo 164"/>
          <p:cNvSpPr/>
          <p:nvPr/>
        </p:nvSpPr>
        <p:spPr bwMode="auto">
          <a:xfrm>
            <a:off x="6947880" y="1988920"/>
            <a:ext cx="216024" cy="2160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2" name="Conector angular 171"/>
          <p:cNvCxnSpPr>
            <a:stCxn id="20" idx="0"/>
            <a:endCxn id="165" idx="1"/>
          </p:cNvCxnSpPr>
          <p:nvPr/>
        </p:nvCxnSpPr>
        <p:spPr bwMode="auto">
          <a:xfrm rot="5400000" flipH="1" flipV="1">
            <a:off x="5806424" y="3223728"/>
            <a:ext cx="2268252" cy="1466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dot"/>
            <a:round/>
            <a:headEnd type="oval" w="sm" len="sm"/>
            <a:tailEnd type="none" w="sm" len="sm"/>
          </a:ln>
          <a:effectLst/>
        </p:spPr>
      </p:cxnSp>
      <p:sp>
        <p:nvSpPr>
          <p:cNvPr id="175" name="Rectángulo 174"/>
          <p:cNvSpPr/>
          <p:nvPr/>
        </p:nvSpPr>
        <p:spPr bwMode="auto">
          <a:xfrm>
            <a:off x="2504728" y="1988920"/>
            <a:ext cx="216024" cy="2160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6" name="Conector angular 175"/>
          <p:cNvCxnSpPr>
            <a:endCxn id="175" idx="3"/>
          </p:cNvCxnSpPr>
          <p:nvPr/>
        </p:nvCxnSpPr>
        <p:spPr bwMode="auto">
          <a:xfrm rot="10800000" flipV="1">
            <a:off x="2720752" y="1556872"/>
            <a:ext cx="2232248" cy="540060"/>
          </a:xfrm>
          <a:prstGeom prst="bentConnector3">
            <a:avLst>
              <a:gd name="adj1" fmla="val 281"/>
            </a:avLst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dot"/>
            <a:round/>
            <a:headEnd type="oval" w="sm" len="sm"/>
            <a:tailEnd type="none" w="sm" len="sm"/>
          </a:ln>
          <a:effectLst/>
        </p:spPr>
      </p:cxnSp>
      <p:cxnSp>
        <p:nvCxnSpPr>
          <p:cNvPr id="179" name="Conector angular 178"/>
          <p:cNvCxnSpPr>
            <a:stCxn id="44" idx="0"/>
            <a:endCxn id="175" idx="3"/>
          </p:cNvCxnSpPr>
          <p:nvPr/>
        </p:nvCxnSpPr>
        <p:spPr bwMode="auto">
          <a:xfrm rot="5400000" flipH="1" flipV="1">
            <a:off x="1586626" y="3231058"/>
            <a:ext cx="2268252" cy="12700"/>
          </a:xfrm>
          <a:prstGeom prst="bentConnector4">
            <a:avLst>
              <a:gd name="adj1" fmla="val 47619"/>
              <a:gd name="adj2" fmla="val -19417"/>
            </a:avLst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dot"/>
            <a:round/>
            <a:headEnd type="oval" w="sm" len="sm"/>
            <a:tailEnd type="none" w="sm" len="sm"/>
          </a:ln>
          <a:effectLst/>
        </p:spPr>
      </p:cxnSp>
      <p:cxnSp>
        <p:nvCxnSpPr>
          <p:cNvPr id="195" name="Conector angular 194"/>
          <p:cNvCxnSpPr>
            <a:stCxn id="75" idx="2"/>
          </p:cNvCxnSpPr>
          <p:nvPr/>
        </p:nvCxnSpPr>
        <p:spPr bwMode="auto">
          <a:xfrm rot="5400000">
            <a:off x="4042080" y="2683817"/>
            <a:ext cx="2520282" cy="84245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dot"/>
            <a:round/>
            <a:headEnd type="oval" w="sm" len="sm"/>
            <a:tailEnd type="oval" w="sm" len="sm"/>
          </a:ln>
          <a:effectLst/>
        </p:spPr>
      </p:cxnSp>
      <p:sp>
        <p:nvSpPr>
          <p:cNvPr id="56" name="Rectángulo redondeado 55"/>
          <p:cNvSpPr/>
          <p:nvPr/>
        </p:nvSpPr>
        <p:spPr bwMode="auto">
          <a:xfrm rot="16200000">
            <a:off x="366792" y="1507184"/>
            <a:ext cx="1224152" cy="315416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000" b="1" dirty="0" smtClean="0">
                <a:solidFill>
                  <a:schemeClr val="tx1"/>
                </a:solidFill>
                <a:latin typeface="Arial" charset="0"/>
              </a:rPr>
              <a:t>UI </a:t>
            </a:r>
            <a:r>
              <a:rPr lang="es-ES" sz="1000" b="1" dirty="0" err="1" smtClean="0">
                <a:solidFill>
                  <a:schemeClr val="tx1"/>
                </a:solidFill>
                <a:latin typeface="Arial" charset="0"/>
              </a:rPr>
              <a:t>Layer</a:t>
            </a:r>
            <a:endParaRPr lang="es-ES" sz="10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" name="Rectángulo redondeado 59"/>
          <p:cNvSpPr/>
          <p:nvPr/>
        </p:nvSpPr>
        <p:spPr bwMode="auto">
          <a:xfrm rot="16200000">
            <a:off x="366792" y="2847724"/>
            <a:ext cx="1224152" cy="315416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000" b="1" dirty="0">
                <a:solidFill>
                  <a:schemeClr val="tx1"/>
                </a:solidFill>
                <a:latin typeface="Arial" charset="0"/>
              </a:rPr>
              <a:t>Meta </a:t>
            </a:r>
            <a:r>
              <a:rPr lang="es-ES" sz="1000" b="1" dirty="0" err="1">
                <a:solidFill>
                  <a:schemeClr val="tx1"/>
                </a:solidFill>
                <a:latin typeface="Arial" charset="0"/>
              </a:rPr>
              <a:t>framework</a:t>
            </a:r>
            <a:endParaRPr lang="es-ES" sz="10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2" name="Rectángulo 81"/>
          <p:cNvSpPr/>
          <p:nvPr/>
        </p:nvSpPr>
        <p:spPr bwMode="auto">
          <a:xfrm>
            <a:off x="7833320" y="1124824"/>
            <a:ext cx="1146485" cy="864096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SCAr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/ </a:t>
            </a: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AWPr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SpringSurf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SpringSurf</a:t>
            </a:r>
            <a:r>
              <a:rPr lang="es-ES" sz="800" dirty="0">
                <a:solidFill>
                  <a:schemeClr val="tx1"/>
                </a:solidFill>
                <a:latin typeface="Arial" charset="0"/>
              </a:rPr>
              <a:t>-</a:t>
            </a: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CMIS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s-ES" sz="800" dirty="0" smtClean="0">
                <a:solidFill>
                  <a:schemeClr val="tx1"/>
                </a:solidFill>
                <a:latin typeface="Arial" charset="0"/>
              </a:rPr>
              <a:t>Struts2-CMIS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OpenCMIS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…</a:t>
            </a:r>
          </a:p>
        </p:txBody>
      </p:sp>
      <p:sp>
        <p:nvSpPr>
          <p:cNvPr id="81" name="Rectángulo 80"/>
          <p:cNvSpPr/>
          <p:nvPr/>
        </p:nvSpPr>
        <p:spPr bwMode="auto">
          <a:xfrm>
            <a:off x="6763872" y="1124824"/>
            <a:ext cx="464485" cy="432048"/>
          </a:xfrm>
          <a:prstGeom prst="rect">
            <a:avLst/>
          </a:prstGeom>
          <a:ln>
            <a:solidFill>
              <a:srgbClr val="FF6600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ExtAlf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Conector angular 61"/>
          <p:cNvCxnSpPr>
            <a:stCxn id="82" idx="2"/>
            <a:endCxn id="24" idx="0"/>
          </p:cNvCxnSpPr>
          <p:nvPr/>
        </p:nvCxnSpPr>
        <p:spPr bwMode="auto">
          <a:xfrm rot="5400000">
            <a:off x="5640457" y="-30684"/>
            <a:ext cx="746502" cy="4785711"/>
          </a:xfrm>
          <a:prstGeom prst="bentConnector3">
            <a:avLst>
              <a:gd name="adj1" fmla="val 3335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sm" len="sm"/>
            <a:tailEnd type="arrow" w="sm" len="sm"/>
          </a:ln>
          <a:effectLst/>
        </p:spPr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872" y="5705952"/>
            <a:ext cx="2520280" cy="867980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 bwMode="auto">
          <a:xfrm>
            <a:off x="1712640" y="5417920"/>
            <a:ext cx="288032" cy="288032"/>
          </a:xfrm>
          <a:prstGeom prst="ellipse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Elipse 66"/>
          <p:cNvSpPr/>
          <p:nvPr/>
        </p:nvSpPr>
        <p:spPr bwMode="auto">
          <a:xfrm>
            <a:off x="2720752" y="5417920"/>
            <a:ext cx="288032" cy="288032"/>
          </a:xfrm>
          <a:prstGeom prst="ellipse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Elipse 70"/>
          <p:cNvSpPr/>
          <p:nvPr/>
        </p:nvSpPr>
        <p:spPr bwMode="auto">
          <a:xfrm>
            <a:off x="4448944" y="5417920"/>
            <a:ext cx="288032" cy="288032"/>
          </a:xfrm>
          <a:prstGeom prst="ellipse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Elipse 71"/>
          <p:cNvSpPr/>
          <p:nvPr/>
        </p:nvSpPr>
        <p:spPr bwMode="auto">
          <a:xfrm>
            <a:off x="6753200" y="5417920"/>
            <a:ext cx="288032" cy="288032"/>
          </a:xfrm>
          <a:prstGeom prst="ellipse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Elipse 75"/>
          <p:cNvSpPr/>
          <p:nvPr/>
        </p:nvSpPr>
        <p:spPr bwMode="auto">
          <a:xfrm>
            <a:off x="7689304" y="5417920"/>
            <a:ext cx="288032" cy="288032"/>
          </a:xfrm>
          <a:prstGeom prst="ellipse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344" y="27612"/>
            <a:ext cx="977826" cy="977826"/>
          </a:xfrm>
          <a:prstGeom prst="rect">
            <a:avLst/>
          </a:prstGeom>
        </p:spPr>
      </p:pic>
      <p:cxnSp>
        <p:nvCxnSpPr>
          <p:cNvPr id="77" name="Conector angular 76"/>
          <p:cNvCxnSpPr>
            <a:stCxn id="78" idx="2"/>
          </p:cNvCxnSpPr>
          <p:nvPr/>
        </p:nvCxnSpPr>
        <p:spPr bwMode="auto">
          <a:xfrm rot="5400000">
            <a:off x="4781125" y="2736860"/>
            <a:ext cx="2808234" cy="44825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dot"/>
            <a:round/>
            <a:headEnd type="oval" w="sm" len="sm"/>
            <a:tailEnd type="oval" w="sm" len="sm"/>
          </a:ln>
          <a:effectLst/>
        </p:spPr>
      </p:cxnSp>
      <p:cxnSp>
        <p:nvCxnSpPr>
          <p:cNvPr id="79" name="Conector angular 78"/>
          <p:cNvCxnSpPr>
            <a:stCxn id="81" idx="2"/>
          </p:cNvCxnSpPr>
          <p:nvPr/>
        </p:nvCxnSpPr>
        <p:spPr bwMode="auto">
          <a:xfrm rot="5400000">
            <a:off x="5146505" y="2515496"/>
            <a:ext cx="2808234" cy="89098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dot"/>
            <a:round/>
            <a:headEnd type="oval" w="sm" len="sm"/>
            <a:tailEnd type="oval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002090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9568" y="0"/>
            <a:ext cx="9906000" cy="380191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9608" y="3789040"/>
            <a:ext cx="5485569" cy="285191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912" y="4005064"/>
            <a:ext cx="5953100" cy="236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77334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1_Diseño predeterminad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1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16980</TotalTime>
  <Words>487</Words>
  <Application>Microsoft Macintosh PowerPoint</Application>
  <PresentationFormat>A4 (210x297 mm)</PresentationFormat>
  <Paragraphs>103</Paragraphs>
  <Slides>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1_Diseño predeterminado</vt:lpstr>
      <vt:lpstr>Presentación de PowerPoint</vt:lpstr>
      <vt:lpstr>Presentación de PowerPoint</vt:lpstr>
      <vt:lpstr>Presentación de PowerPoint</vt:lpstr>
      <vt:lpstr>Presentación de PowerPoint</vt:lpstr>
      <vt:lpstr>Alfresco – Enterprise Content Services</vt:lpstr>
      <vt:lpstr>Presentación de PowerPoint</vt:lpstr>
      <vt:lpstr>Presentación de PowerPoint</vt:lpstr>
    </vt:vector>
  </TitlesOfParts>
  <Company>IBERMATICA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 Offering</dc:title>
  <dc:subject>Plataforma Tecnológica para Oficinas de Proyectos BPM</dc:subject>
  <dc:creator>ROGER CARHUATOCTO</dc:creator>
  <cp:keywords>Offering, Products, Services, BPM, SOA, BRE</cp:keywords>
  <dc:description>Offering, Products, Services, BPM, SOA, BRE</dc:description>
  <cp:lastModifiedBy>Roger CARHUATOCTO</cp:lastModifiedBy>
  <cp:revision>1203</cp:revision>
  <cp:lastPrinted>2004-01-30T09:48:24Z</cp:lastPrinted>
  <dcterms:created xsi:type="dcterms:W3CDTF">2003-04-10T07:24:36Z</dcterms:created>
  <dcterms:modified xsi:type="dcterms:W3CDTF">2011-11-04T16:55:15Z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unto">
    <vt:lpwstr>BMP Offering</vt:lpwstr>
  </property>
  <property fmtid="{D5CDD505-2E9C-101B-9397-08002B2CF9AE}" pid="3" name="Editor">
    <vt:lpwstr>Roger Carhuatocto</vt:lpwstr>
  </property>
</Properties>
</file>