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sldIdLst>
    <p:sldId id="354" r:id="rId2"/>
    <p:sldId id="30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04" r:id="rId11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F9AA85EF-34D5-CD45-B66C-0BBD6BF8B168}">
          <p14:sldIdLst>
            <p14:sldId id="354"/>
            <p14:sldId id="306"/>
            <p14:sldId id="347"/>
            <p14:sldId id="348"/>
            <p14:sldId id="349"/>
            <p14:sldId id="350"/>
            <p14:sldId id="351"/>
            <p14:sldId id="352"/>
            <p14:sldId id="353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3770" autoAdjust="0"/>
  </p:normalViewPr>
  <p:slideViewPr>
    <p:cSldViewPr>
      <p:cViewPr varScale="1">
        <p:scale>
          <a:sx n="79" d="100"/>
          <a:sy n="79" d="100"/>
        </p:scale>
        <p:origin x="-632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_tradnl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_tradnl"/>
          </a:p>
        </p:txBody>
      </p:sp>
      <p:sp>
        <p:nvSpPr>
          <p:cNvPr id="15364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0350" cy="400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3613" cy="4806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 smtClean="0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_tradnl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_tradnl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_tradnl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31D1A4E7-51AF-46F0-A605-DF707AB22DA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55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8A7F1F6-C9A8-EF45-A34A-B9DCC82F0AC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5539" indent="-195539">
              <a:buFont typeface="Arial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A914-7342-D841-A624-9BD06D1C4C9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9969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5539" indent="-195539">
              <a:buFont typeface="Arial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A914-7342-D841-A624-9BD06D1C4C9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9969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5539" indent="-195539">
              <a:buFont typeface="Arial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A914-7342-D841-A624-9BD06D1C4C9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9969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5539" indent="-195539">
              <a:buFont typeface="Arial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A914-7342-D841-A624-9BD06D1C4C9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996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deta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7227888" y="7132637"/>
            <a:ext cx="2343150" cy="269876"/>
          </a:xfrm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C08705C-6EF4-4962-A8C3-BE742EE0F4C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2" y="301625"/>
            <a:ext cx="9525000" cy="506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1"/>
          </p:nvPr>
        </p:nvSpPr>
        <p:spPr>
          <a:xfrm>
            <a:off x="544512" y="1265237"/>
            <a:ext cx="8991600" cy="3962400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80000"/>
              </a:lnSpc>
              <a:buFont typeface="Arial"/>
              <a:buChar char="•"/>
              <a:defRPr sz="2400"/>
            </a:lvl1pPr>
            <a:lvl2pPr marL="914400" indent="-457200">
              <a:lnSpc>
                <a:spcPct val="80000"/>
              </a:lnSpc>
              <a:buFont typeface="Arial"/>
              <a:buChar char="•"/>
              <a:defRPr sz="2000"/>
            </a:lvl2pPr>
            <a:lvl3pPr marL="1257300" indent="-342900">
              <a:lnSpc>
                <a:spcPct val="80000"/>
              </a:lnSpc>
              <a:buFont typeface="Arial"/>
              <a:buChar char="•"/>
              <a:defRPr sz="1800"/>
            </a:lvl3pPr>
            <a:lvl4pPr marL="1714500" indent="-342900">
              <a:lnSpc>
                <a:spcPct val="80000"/>
              </a:lnSpc>
              <a:buFont typeface="Arial"/>
              <a:buChar char="•"/>
              <a:defRPr sz="1800"/>
            </a:lvl4pPr>
            <a:lvl5pPr marL="2171700" indent="-342900">
              <a:lnSpc>
                <a:spcPct val="80000"/>
              </a:lnSpc>
              <a:buFont typeface="Arial"/>
              <a:buChar char="•"/>
              <a:defRPr sz="1800"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622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no-deta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7227888" y="7132637"/>
            <a:ext cx="2343150" cy="269876"/>
          </a:xfrm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C08705C-6EF4-4962-A8C3-BE742EE0F4C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2" y="301625"/>
            <a:ext cx="9525000" cy="506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148530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82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userDrawn="1">
  <p:cSld name="Diapositiva de títul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04031" y="275272"/>
            <a:ext cx="9072563" cy="690731"/>
          </a:xfrm>
          <a:prstGeom prst="rect">
            <a:avLst/>
          </a:prstGeom>
        </p:spPr>
        <p:txBody>
          <a:bodyPr lIns="100794" tIns="50397" rIns="100794" bIns="50397">
            <a:normAutofit/>
          </a:bodyPr>
          <a:lstStyle>
            <a:lvl1pPr algn="l">
              <a:defRPr sz="2600" b="1">
                <a:solidFill>
                  <a:srgbClr val="FF0000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504031" y="1121975"/>
            <a:ext cx="9072563" cy="5877462"/>
          </a:xfrm>
          <a:prstGeom prst="rect">
            <a:avLst/>
          </a:prstGeom>
        </p:spPr>
        <p:txBody>
          <a:bodyPr lIns="100794" tIns="50397" rIns="100794" bIns="50397"/>
          <a:lstStyle>
            <a:lvl1pPr>
              <a:defRPr sz="2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139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03238" y="6886575"/>
            <a:ext cx="2344737" cy="5175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_tradnl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448050" y="6886575"/>
            <a:ext cx="3192463" cy="5175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3150" cy="5159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659B855D-76FC-4162-AEF9-CB9579E3ABA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2" r:id="rId2"/>
    <p:sldLayoutId id="2147483657" r:id="rId3"/>
    <p:sldLayoutId id="2147483663" r:id="rId4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microsoft.com/office/2007/relationships/hdphoto" Target="../media/hdphoto2.wdp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microsoft.com/office/2007/relationships/hdphoto" Target="../media/hdphoto1.wdp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982912" y="2789237"/>
            <a:ext cx="2667000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>
                <a:solidFill>
                  <a:srgbClr val="FF0000"/>
                </a:solidFill>
              </a:rPr>
              <a:t>Clip Art</a:t>
            </a:r>
            <a:endParaRPr lang="es-E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34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ángulo redondeado 3"/>
          <p:cNvSpPr>
            <a:spLocks noChangeArrowheads="1"/>
          </p:cNvSpPr>
          <p:nvPr/>
        </p:nvSpPr>
        <p:spPr bwMode="auto">
          <a:xfrm>
            <a:off x="1439863" y="1908175"/>
            <a:ext cx="7488237" cy="3600450"/>
          </a:xfrm>
          <a:prstGeom prst="roundRect">
            <a:avLst>
              <a:gd name="adj" fmla="val 8991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24578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65500" y="2316163"/>
            <a:ext cx="3475038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CuadroTexto 5"/>
          <p:cNvSpPr txBox="1">
            <a:spLocks noChangeArrowheads="1"/>
          </p:cNvSpPr>
          <p:nvPr/>
        </p:nvSpPr>
        <p:spPr bwMode="auto">
          <a:xfrm>
            <a:off x="1655763" y="4103688"/>
            <a:ext cx="7061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1600" b="1">
                <a:solidFill>
                  <a:srgbClr val="FF0000"/>
                </a:solidFill>
              </a:rPr>
              <a:t>Doing the right things. Whit the right technology. To support business.</a:t>
            </a:r>
          </a:p>
        </p:txBody>
      </p:sp>
    </p:spTree>
    <p:extLst>
      <p:ext uri="{BB962C8B-B14F-4D97-AF65-F5344CB8AC3E}">
        <p14:creationId xmlns:p14="http://schemas.microsoft.com/office/powerpoint/2010/main" val="393837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Oval 38"/>
          <p:cNvSpPr>
            <a:spLocks noChangeAspect="1" noChangeArrowheads="1"/>
          </p:cNvSpPr>
          <p:nvPr/>
        </p:nvSpPr>
        <p:spPr bwMode="auto">
          <a:xfrm>
            <a:off x="3312822" y="1967749"/>
            <a:ext cx="144000" cy="14400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49" name="Oval 38"/>
          <p:cNvSpPr>
            <a:spLocks noChangeAspect="1" noChangeArrowheads="1"/>
          </p:cNvSpPr>
          <p:nvPr/>
        </p:nvSpPr>
        <p:spPr bwMode="auto">
          <a:xfrm>
            <a:off x="2220912" y="1967749"/>
            <a:ext cx="144000" cy="14400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44" name="Oval 38"/>
          <p:cNvSpPr>
            <a:spLocks noChangeAspect="1" noChangeArrowheads="1"/>
          </p:cNvSpPr>
          <p:nvPr/>
        </p:nvSpPr>
        <p:spPr bwMode="auto">
          <a:xfrm>
            <a:off x="2229267" y="2874876"/>
            <a:ext cx="144000" cy="14400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28" name="Oval 38"/>
          <p:cNvSpPr>
            <a:spLocks noChangeArrowheads="1"/>
          </p:cNvSpPr>
          <p:nvPr/>
        </p:nvSpPr>
        <p:spPr bwMode="auto">
          <a:xfrm>
            <a:off x="3211512" y="4618037"/>
            <a:ext cx="228600" cy="228600"/>
          </a:xfrm>
          <a:prstGeom prst="ellipse">
            <a:avLst/>
          </a:prstGeom>
          <a:solidFill>
            <a:srgbClr val="9FB7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30" name="Oval 38"/>
          <p:cNvSpPr>
            <a:spLocks noChangeArrowheads="1"/>
          </p:cNvSpPr>
          <p:nvPr/>
        </p:nvSpPr>
        <p:spPr bwMode="auto">
          <a:xfrm>
            <a:off x="3693777" y="4618037"/>
            <a:ext cx="228600" cy="228600"/>
          </a:xfrm>
          <a:prstGeom prst="ellipse">
            <a:avLst/>
          </a:prstGeom>
          <a:solidFill>
            <a:srgbClr val="9FB7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31" name="Oval 38"/>
          <p:cNvSpPr>
            <a:spLocks noChangeArrowheads="1"/>
          </p:cNvSpPr>
          <p:nvPr/>
        </p:nvSpPr>
        <p:spPr bwMode="auto">
          <a:xfrm>
            <a:off x="4202112" y="4618037"/>
            <a:ext cx="228600" cy="228600"/>
          </a:xfrm>
          <a:prstGeom prst="ellipse">
            <a:avLst/>
          </a:prstGeom>
          <a:solidFill>
            <a:srgbClr val="9FB7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32" name="Oval 38"/>
          <p:cNvSpPr>
            <a:spLocks noChangeArrowheads="1"/>
          </p:cNvSpPr>
          <p:nvPr/>
        </p:nvSpPr>
        <p:spPr bwMode="auto">
          <a:xfrm>
            <a:off x="4693737" y="4618037"/>
            <a:ext cx="228600" cy="228600"/>
          </a:xfrm>
          <a:prstGeom prst="ellipse">
            <a:avLst/>
          </a:prstGeom>
          <a:solidFill>
            <a:srgbClr val="9FB7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29" name="Oval 38"/>
          <p:cNvSpPr>
            <a:spLocks noChangeAspect="1" noChangeArrowheads="1"/>
          </p:cNvSpPr>
          <p:nvPr/>
        </p:nvSpPr>
        <p:spPr bwMode="auto">
          <a:xfrm>
            <a:off x="7707312" y="3017837"/>
            <a:ext cx="144000" cy="14400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91" name="Oval 38"/>
          <p:cNvSpPr>
            <a:spLocks noChangeAspect="1" noChangeArrowheads="1"/>
          </p:cNvSpPr>
          <p:nvPr/>
        </p:nvSpPr>
        <p:spPr bwMode="auto">
          <a:xfrm>
            <a:off x="3320032" y="2874876"/>
            <a:ext cx="144000" cy="14400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96" name="Oval 38"/>
          <p:cNvSpPr>
            <a:spLocks noChangeAspect="1" noChangeArrowheads="1"/>
          </p:cNvSpPr>
          <p:nvPr/>
        </p:nvSpPr>
        <p:spPr bwMode="auto">
          <a:xfrm>
            <a:off x="3812756" y="2909791"/>
            <a:ext cx="144000" cy="14400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99" name="Oval 38"/>
          <p:cNvSpPr>
            <a:spLocks noChangeAspect="1" noChangeArrowheads="1"/>
          </p:cNvSpPr>
          <p:nvPr/>
        </p:nvSpPr>
        <p:spPr bwMode="auto">
          <a:xfrm>
            <a:off x="4324184" y="2909791"/>
            <a:ext cx="144000" cy="14400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01" name="Oval 38"/>
          <p:cNvSpPr>
            <a:spLocks noChangeAspect="1" noChangeArrowheads="1"/>
          </p:cNvSpPr>
          <p:nvPr/>
        </p:nvSpPr>
        <p:spPr bwMode="auto">
          <a:xfrm>
            <a:off x="4802875" y="2909791"/>
            <a:ext cx="144000" cy="14400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09" name="Oval 38"/>
          <p:cNvSpPr>
            <a:spLocks noChangeArrowheads="1"/>
          </p:cNvSpPr>
          <p:nvPr/>
        </p:nvSpPr>
        <p:spPr bwMode="auto">
          <a:xfrm>
            <a:off x="5182612" y="3703637"/>
            <a:ext cx="228600" cy="228600"/>
          </a:xfrm>
          <a:prstGeom prst="ellipse">
            <a:avLst/>
          </a:prstGeom>
          <a:solidFill>
            <a:srgbClr val="9FB7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11" name="Oval 38"/>
          <p:cNvSpPr>
            <a:spLocks noChangeArrowheads="1"/>
          </p:cNvSpPr>
          <p:nvPr/>
        </p:nvSpPr>
        <p:spPr bwMode="auto">
          <a:xfrm>
            <a:off x="5182612" y="3627437"/>
            <a:ext cx="228600" cy="228600"/>
          </a:xfrm>
          <a:prstGeom prst="ellipse">
            <a:avLst/>
          </a:prstGeom>
          <a:solidFill>
            <a:srgbClr val="9FB7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17" name="Oval 38"/>
          <p:cNvSpPr>
            <a:spLocks noChangeArrowheads="1"/>
          </p:cNvSpPr>
          <p:nvPr/>
        </p:nvSpPr>
        <p:spPr bwMode="auto">
          <a:xfrm>
            <a:off x="5182612" y="3551237"/>
            <a:ext cx="228600" cy="228600"/>
          </a:xfrm>
          <a:prstGeom prst="ellipse">
            <a:avLst/>
          </a:prstGeom>
          <a:solidFill>
            <a:srgbClr val="9FB7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64" name="Oval 38"/>
          <p:cNvSpPr>
            <a:spLocks noChangeAspect="1" noChangeArrowheads="1"/>
          </p:cNvSpPr>
          <p:nvPr/>
        </p:nvSpPr>
        <p:spPr bwMode="auto">
          <a:xfrm>
            <a:off x="5268956" y="3358161"/>
            <a:ext cx="144000" cy="14400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70" name="Oval 38"/>
          <p:cNvSpPr>
            <a:spLocks noChangeAspect="1" noChangeArrowheads="1"/>
          </p:cNvSpPr>
          <p:nvPr/>
        </p:nvSpPr>
        <p:spPr bwMode="auto">
          <a:xfrm>
            <a:off x="5265227" y="3518961"/>
            <a:ext cx="144000" cy="14400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50" name="Oval 38"/>
          <p:cNvSpPr>
            <a:spLocks noChangeArrowheads="1"/>
          </p:cNvSpPr>
          <p:nvPr/>
        </p:nvSpPr>
        <p:spPr bwMode="auto">
          <a:xfrm>
            <a:off x="1897657" y="1874837"/>
            <a:ext cx="228600" cy="228600"/>
          </a:xfrm>
          <a:prstGeom prst="ellipse">
            <a:avLst/>
          </a:prstGeom>
          <a:solidFill>
            <a:srgbClr val="9FB7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51" name="Oval 38"/>
          <p:cNvSpPr>
            <a:spLocks noChangeArrowheads="1"/>
          </p:cNvSpPr>
          <p:nvPr/>
        </p:nvSpPr>
        <p:spPr bwMode="auto">
          <a:xfrm>
            <a:off x="1516657" y="4618037"/>
            <a:ext cx="228600" cy="228600"/>
          </a:xfrm>
          <a:prstGeom prst="ellipse">
            <a:avLst/>
          </a:prstGeom>
          <a:solidFill>
            <a:srgbClr val="9FB7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05" name="Oval 38"/>
          <p:cNvSpPr>
            <a:spLocks noChangeAspect="1" noChangeArrowheads="1"/>
          </p:cNvSpPr>
          <p:nvPr/>
        </p:nvSpPr>
        <p:spPr bwMode="auto">
          <a:xfrm>
            <a:off x="2978993" y="4922837"/>
            <a:ext cx="216000" cy="216000"/>
          </a:xfrm>
          <a:prstGeom prst="ellipse">
            <a:avLst/>
          </a:prstGeom>
          <a:solidFill>
            <a:srgbClr val="9FB7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08" name="Rectángulo redondeado 107"/>
          <p:cNvSpPr/>
          <p:nvPr/>
        </p:nvSpPr>
        <p:spPr bwMode="auto">
          <a:xfrm>
            <a:off x="544512" y="4487341"/>
            <a:ext cx="9023920" cy="1368152"/>
          </a:xfrm>
          <a:prstGeom prst="roundRect">
            <a:avLst>
              <a:gd name="adj" fmla="val 13352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106" name="Rectángulo redondeado 105"/>
          <p:cNvSpPr/>
          <p:nvPr/>
        </p:nvSpPr>
        <p:spPr bwMode="auto">
          <a:xfrm>
            <a:off x="544512" y="2759149"/>
            <a:ext cx="9023920" cy="1368152"/>
          </a:xfrm>
          <a:prstGeom prst="roundRect">
            <a:avLst>
              <a:gd name="adj" fmla="val 13352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2" name="Rectángulo redondeado 1"/>
          <p:cNvSpPr/>
          <p:nvPr/>
        </p:nvSpPr>
        <p:spPr bwMode="auto">
          <a:xfrm>
            <a:off x="544512" y="1341437"/>
            <a:ext cx="9023920" cy="1057672"/>
          </a:xfrm>
          <a:prstGeom prst="roundRect">
            <a:avLst>
              <a:gd name="adj" fmla="val 13352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2978993" y="4906144"/>
            <a:ext cx="2590800" cy="762000"/>
          </a:xfrm>
          <a:prstGeom prst="rect">
            <a:avLst/>
          </a:prstGeom>
          <a:solidFill>
            <a:schemeClr val="accent3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8000" tIns="10800" rIns="18000" bIns="10800"/>
          <a:lstStyle/>
          <a:p>
            <a:pPr algn="ctr"/>
            <a:r>
              <a:rPr lang="es-ES" sz="800" b="1" dirty="0">
                <a:solidFill>
                  <a:srgbClr val="FFFFFF"/>
                </a:solidFill>
                <a:cs typeface="DejaVu Sans" charset="0"/>
              </a:rPr>
              <a:t> </a:t>
            </a:r>
            <a:r>
              <a:rPr lang="es-ES" sz="800" b="1" dirty="0" err="1">
                <a:solidFill>
                  <a:srgbClr val="FFFFFF"/>
                </a:solidFill>
                <a:cs typeface="DejaVu Sans" charset="0"/>
              </a:rPr>
              <a:t>OpenBravo</a:t>
            </a:r>
            <a:r>
              <a:rPr lang="es-ES" sz="800" b="1" dirty="0">
                <a:solidFill>
                  <a:srgbClr val="FFFFFF"/>
                </a:solidFill>
                <a:cs typeface="DejaVu Sans" charset="0"/>
              </a:rPr>
              <a:t> </a:t>
            </a:r>
            <a:r>
              <a:rPr lang="es-ES" sz="800" b="1" dirty="0" smtClean="0">
                <a:solidFill>
                  <a:srgbClr val="FFFFFF"/>
                </a:solidFill>
                <a:cs typeface="DejaVu Sans" charset="0"/>
              </a:rPr>
              <a:t>ERP</a:t>
            </a:r>
            <a:endParaRPr lang="es-ES" sz="800" b="1" dirty="0">
              <a:solidFill>
                <a:srgbClr val="FFFFFF"/>
              </a:solidFill>
              <a:cs typeface="DejaVu Sans" charset="0"/>
            </a:endParaRPr>
          </a:p>
        </p:txBody>
      </p:sp>
      <p:sp>
        <p:nvSpPr>
          <p:cNvPr id="73" name="Rectangle 11"/>
          <p:cNvSpPr>
            <a:spLocks noChangeArrowheads="1"/>
          </p:cNvSpPr>
          <p:nvPr/>
        </p:nvSpPr>
        <p:spPr bwMode="auto">
          <a:xfrm>
            <a:off x="7560590" y="2878832"/>
            <a:ext cx="1752600" cy="992188"/>
          </a:xfrm>
          <a:prstGeom prst="rect">
            <a:avLst/>
          </a:prstGeom>
          <a:solidFill>
            <a:schemeClr val="accent3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/>
          <a:lstStyle/>
          <a:p>
            <a:pPr algn="ctr"/>
            <a:r>
              <a:rPr lang="es-PE" sz="800" b="1" dirty="0">
                <a:solidFill>
                  <a:srgbClr val="FFFFFF"/>
                </a:solidFill>
                <a:cs typeface="DejaVu Sans" charset="0"/>
              </a:rPr>
              <a:t> Bonita BPM</a:t>
            </a:r>
            <a:endParaRPr lang="es-ES" sz="800" b="1" dirty="0">
              <a:solidFill>
                <a:srgbClr val="FFFFFF"/>
              </a:solidFill>
              <a:cs typeface="DejaVu Sans" charset="0"/>
            </a:endParaRPr>
          </a:p>
        </p:txBody>
      </p:sp>
      <p:sp>
        <p:nvSpPr>
          <p:cNvPr id="74" name="Rectangle 7"/>
          <p:cNvSpPr>
            <a:spLocks noChangeAspect="1" noChangeArrowheads="1"/>
          </p:cNvSpPr>
          <p:nvPr/>
        </p:nvSpPr>
        <p:spPr bwMode="auto">
          <a:xfrm>
            <a:off x="1415034" y="1493837"/>
            <a:ext cx="3987823" cy="762000"/>
          </a:xfrm>
          <a:prstGeom prst="rect">
            <a:avLst/>
          </a:prstGeom>
          <a:solidFill>
            <a:schemeClr val="accent3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/>
          <a:lstStyle/>
          <a:p>
            <a:r>
              <a:rPr lang="es-PE" sz="800" b="1" dirty="0">
                <a:solidFill>
                  <a:srgbClr val="FFFFFF"/>
                </a:solidFill>
                <a:cs typeface="DejaVu Sans" charset="0"/>
              </a:rPr>
              <a:t> </a:t>
            </a:r>
            <a:r>
              <a:rPr lang="es-ES_tradnl" sz="800" b="1" dirty="0" err="1">
                <a:solidFill>
                  <a:srgbClr val="FFFFFF"/>
                </a:solidFill>
                <a:cs typeface="DejaVu Sans" charset="0"/>
              </a:rPr>
              <a:t>Liferay</a:t>
            </a:r>
            <a:endParaRPr lang="es-ES_tradnl" sz="800" b="1" dirty="0">
              <a:solidFill>
                <a:srgbClr val="FFFFFF"/>
              </a:solidFill>
              <a:cs typeface="DejaVu Sans" charset="0"/>
            </a:endParaRPr>
          </a:p>
          <a:p>
            <a:r>
              <a:rPr lang="es-ES_tradnl" sz="800" b="1" dirty="0">
                <a:solidFill>
                  <a:srgbClr val="FFFFFF"/>
                </a:solidFill>
                <a:cs typeface="DejaVu Sans" charset="0"/>
              </a:rPr>
              <a:t> Portal</a:t>
            </a:r>
            <a:r>
              <a:rPr lang="es-PE" sz="800" b="1" dirty="0">
                <a:solidFill>
                  <a:srgbClr val="FFFFFF"/>
                </a:solidFill>
                <a:cs typeface="DejaVu Sans" charset="0"/>
              </a:rPr>
              <a:t> </a:t>
            </a:r>
            <a:endParaRPr lang="es-ES" sz="800" b="1" dirty="0">
              <a:solidFill>
                <a:srgbClr val="FFFFFF"/>
              </a:solidFill>
              <a:cs typeface="DejaVu Sans" charset="0"/>
            </a:endParaRPr>
          </a:p>
        </p:txBody>
      </p:sp>
      <p:sp>
        <p:nvSpPr>
          <p:cNvPr id="75" name="Rectangle 4"/>
          <p:cNvSpPr>
            <a:spLocks noChangeArrowheads="1"/>
          </p:cNvSpPr>
          <p:nvPr/>
        </p:nvSpPr>
        <p:spPr bwMode="auto">
          <a:xfrm>
            <a:off x="2978993" y="3153470"/>
            <a:ext cx="2438400" cy="722312"/>
          </a:xfrm>
          <a:prstGeom prst="rect">
            <a:avLst/>
          </a:prstGeom>
          <a:solidFill>
            <a:srgbClr val="FF0000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/>
          <a:lstStyle/>
          <a:p>
            <a:pPr algn="ctr">
              <a:defRPr/>
            </a:pPr>
            <a:r>
              <a:rPr lang="es-PE" sz="800" b="1" dirty="0">
                <a:cs typeface="+mn-cs"/>
              </a:rPr>
              <a:t> WSO2 </a:t>
            </a:r>
            <a:r>
              <a:rPr lang="es-PE" sz="800" b="1" dirty="0" smtClean="0">
                <a:cs typeface="+mn-cs"/>
              </a:rPr>
              <a:t>ESB</a:t>
            </a:r>
            <a:endParaRPr lang="es-PE" sz="800" b="1" dirty="0">
              <a:cs typeface="+mn-cs"/>
            </a:endParaRPr>
          </a:p>
        </p:txBody>
      </p:sp>
      <p:sp>
        <p:nvSpPr>
          <p:cNvPr id="76" name="Rectangle 5"/>
          <p:cNvSpPr>
            <a:spLocks noChangeAspect="1" noChangeArrowheads="1"/>
          </p:cNvSpPr>
          <p:nvPr/>
        </p:nvSpPr>
        <p:spPr bwMode="auto">
          <a:xfrm>
            <a:off x="1949177" y="3158232"/>
            <a:ext cx="646113" cy="720725"/>
          </a:xfrm>
          <a:prstGeom prst="rect">
            <a:avLst/>
          </a:prstGeom>
          <a:solidFill>
            <a:srgbClr val="FF0000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r>
              <a:rPr lang="es-PE" sz="800" b="1" dirty="0">
                <a:solidFill>
                  <a:srgbClr val="FFFFFF"/>
                </a:solidFill>
                <a:cs typeface="+mn-cs"/>
              </a:rPr>
              <a:t>WSO2 </a:t>
            </a:r>
          </a:p>
          <a:p>
            <a:pPr algn="ctr">
              <a:defRPr/>
            </a:pPr>
            <a:r>
              <a:rPr lang="es-ES_tradnl" sz="800" b="1" dirty="0" err="1">
                <a:solidFill>
                  <a:srgbClr val="FFFFFF"/>
                </a:solidFill>
                <a:cs typeface="+mn-cs"/>
              </a:rPr>
              <a:t>Identity</a:t>
            </a:r>
            <a:endParaRPr lang="es-ES_tradnl" sz="800" b="1" dirty="0">
              <a:solidFill>
                <a:srgbClr val="FFFFFF"/>
              </a:solidFill>
              <a:cs typeface="+mn-cs"/>
            </a:endParaRPr>
          </a:p>
          <a:p>
            <a:pPr algn="ctr">
              <a:defRPr/>
            </a:pPr>
            <a:r>
              <a:rPr lang="es-ES_tradnl" sz="800" b="1" dirty="0">
                <a:solidFill>
                  <a:srgbClr val="FFFFFF"/>
                </a:solidFill>
                <a:cs typeface="+mn-cs"/>
              </a:rPr>
              <a:t> Server</a:t>
            </a:r>
            <a:endParaRPr lang="es-PE" sz="800" b="1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77" name="Rectangle 11"/>
          <p:cNvSpPr>
            <a:spLocks noChangeAspect="1" noChangeArrowheads="1"/>
          </p:cNvSpPr>
          <p:nvPr/>
        </p:nvSpPr>
        <p:spPr bwMode="auto">
          <a:xfrm>
            <a:off x="7712990" y="3336032"/>
            <a:ext cx="838200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/>
            <a:r>
              <a:rPr lang="es-PE" sz="800" dirty="0">
                <a:solidFill>
                  <a:srgbClr val="FFFFFF"/>
                </a:solidFill>
              </a:rPr>
              <a:t>Bonita</a:t>
            </a:r>
          </a:p>
          <a:p>
            <a:pPr algn="ctr"/>
            <a:r>
              <a:rPr lang="es-PE" sz="800" dirty="0">
                <a:solidFill>
                  <a:srgbClr val="FFFFFF"/>
                </a:solidFill>
              </a:rPr>
              <a:t>Workflow </a:t>
            </a:r>
          </a:p>
          <a:p>
            <a:pPr algn="ctr"/>
            <a:r>
              <a:rPr lang="es-PE" sz="800" dirty="0">
                <a:solidFill>
                  <a:srgbClr val="FFFFFF"/>
                </a:solidFill>
              </a:rPr>
              <a:t>Engine</a:t>
            </a:r>
            <a:endParaRPr lang="es-ES" sz="800" dirty="0">
              <a:solidFill>
                <a:srgbClr val="FFFFFF"/>
              </a:solidFill>
            </a:endParaRPr>
          </a:p>
        </p:txBody>
      </p:sp>
      <p:cxnSp>
        <p:nvCxnSpPr>
          <p:cNvPr id="79" name="AutoShape 16"/>
          <p:cNvCxnSpPr>
            <a:cxnSpLocks noChangeShapeType="1"/>
            <a:stCxn id="183" idx="2"/>
            <a:endCxn id="127" idx="2"/>
          </p:cNvCxnSpPr>
          <p:nvPr/>
        </p:nvCxnSpPr>
        <p:spPr bwMode="auto">
          <a:xfrm rot="10800000">
            <a:off x="4647458" y="2103438"/>
            <a:ext cx="2186175" cy="237001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05" name="CuadroTexto 90"/>
          <p:cNvSpPr txBox="1">
            <a:spLocks noChangeArrowheads="1"/>
          </p:cNvSpPr>
          <p:nvPr/>
        </p:nvSpPr>
        <p:spPr bwMode="auto">
          <a:xfrm>
            <a:off x="4169273" y="3398837"/>
            <a:ext cx="467999" cy="2159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>
            <a:defPPr>
              <a:defRPr lang="en-GB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s-ES" dirty="0" err="1"/>
              <a:t>Invoices</a:t>
            </a:r>
            <a:endParaRPr lang="es-ES" dirty="0"/>
          </a:p>
        </p:txBody>
      </p:sp>
      <p:sp>
        <p:nvSpPr>
          <p:cNvPr id="83" name="Oval 38"/>
          <p:cNvSpPr>
            <a:spLocks noChangeArrowheads="1"/>
          </p:cNvSpPr>
          <p:nvPr/>
        </p:nvSpPr>
        <p:spPr bwMode="auto">
          <a:xfrm>
            <a:off x="4198193" y="3756720"/>
            <a:ext cx="228600" cy="228600"/>
          </a:xfrm>
          <a:prstGeom prst="ellipse">
            <a:avLst/>
          </a:prstGeom>
          <a:solidFill>
            <a:srgbClr val="9FB7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r>
              <a:rPr lang="es-ES" sz="800" b="1" dirty="0">
                <a:solidFill>
                  <a:srgbClr val="000000"/>
                </a:solidFill>
                <a:cs typeface="+mn-cs"/>
              </a:rPr>
              <a:t>I3</a:t>
            </a:r>
          </a:p>
        </p:txBody>
      </p:sp>
      <p:sp>
        <p:nvSpPr>
          <p:cNvPr id="8210" name="CuadroTexto 90"/>
          <p:cNvSpPr txBox="1">
            <a:spLocks noChangeArrowheads="1"/>
          </p:cNvSpPr>
          <p:nvPr/>
        </p:nvSpPr>
        <p:spPr bwMode="auto">
          <a:xfrm>
            <a:off x="4686287" y="3398837"/>
            <a:ext cx="395997" cy="2159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>
            <a:defPPr>
              <a:defRPr lang="en-GB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s-ES" dirty="0" err="1"/>
              <a:t>Clients</a:t>
            </a:r>
            <a:endParaRPr lang="es-ES" dirty="0"/>
          </a:p>
        </p:txBody>
      </p:sp>
      <p:sp>
        <p:nvSpPr>
          <p:cNvPr id="88" name="Oval 38"/>
          <p:cNvSpPr>
            <a:spLocks noChangeArrowheads="1"/>
          </p:cNvSpPr>
          <p:nvPr/>
        </p:nvSpPr>
        <p:spPr bwMode="auto">
          <a:xfrm>
            <a:off x="4685811" y="3763070"/>
            <a:ext cx="228600" cy="228600"/>
          </a:xfrm>
          <a:prstGeom prst="ellipse">
            <a:avLst/>
          </a:prstGeom>
          <a:solidFill>
            <a:srgbClr val="9FB7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r>
              <a:rPr lang="es-ES" sz="800" b="1" dirty="0">
                <a:solidFill>
                  <a:srgbClr val="000000"/>
                </a:solidFill>
                <a:cs typeface="+mn-cs"/>
              </a:rPr>
              <a:t>I4</a:t>
            </a:r>
          </a:p>
        </p:txBody>
      </p:sp>
      <p:sp>
        <p:nvSpPr>
          <p:cNvPr id="8214" name="CuadroTexto 90"/>
          <p:cNvSpPr txBox="1">
            <a:spLocks noChangeArrowheads="1"/>
          </p:cNvSpPr>
          <p:nvPr/>
        </p:nvSpPr>
        <p:spPr bwMode="auto">
          <a:xfrm>
            <a:off x="3205300" y="3398837"/>
            <a:ext cx="393084" cy="2159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>
            <a:defPPr>
              <a:defRPr lang="en-GB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s-ES" dirty="0" err="1"/>
              <a:t>Orders</a:t>
            </a:r>
            <a:endParaRPr lang="es-ES" dirty="0"/>
          </a:p>
        </p:txBody>
      </p:sp>
      <p:sp>
        <p:nvSpPr>
          <p:cNvPr id="92" name="Oval 38"/>
          <p:cNvSpPr>
            <a:spLocks noChangeArrowheads="1"/>
          </p:cNvSpPr>
          <p:nvPr/>
        </p:nvSpPr>
        <p:spPr bwMode="auto">
          <a:xfrm>
            <a:off x="3207593" y="3763070"/>
            <a:ext cx="228600" cy="228600"/>
          </a:xfrm>
          <a:prstGeom prst="ellipse">
            <a:avLst/>
          </a:prstGeom>
          <a:solidFill>
            <a:srgbClr val="9FB7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r>
              <a:rPr lang="es-ES" sz="800" b="1" dirty="0">
                <a:solidFill>
                  <a:srgbClr val="000000"/>
                </a:solidFill>
                <a:cs typeface="+mn-cs"/>
              </a:rPr>
              <a:t>I1</a:t>
            </a:r>
          </a:p>
        </p:txBody>
      </p:sp>
      <p:sp>
        <p:nvSpPr>
          <p:cNvPr id="8216" name="CuadroTexto 90"/>
          <p:cNvSpPr txBox="1">
            <a:spLocks noChangeArrowheads="1"/>
          </p:cNvSpPr>
          <p:nvPr/>
        </p:nvSpPr>
        <p:spPr bwMode="auto">
          <a:xfrm>
            <a:off x="3649653" y="3398837"/>
            <a:ext cx="467999" cy="2159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>
            <a:defPPr>
              <a:defRPr lang="en-GB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s-ES_tradnl" dirty="0" err="1"/>
              <a:t>Payment</a:t>
            </a:r>
            <a:endParaRPr lang="es-ES" dirty="0"/>
          </a:p>
        </p:txBody>
      </p:sp>
      <p:sp>
        <p:nvSpPr>
          <p:cNvPr id="95" name="Oval 38"/>
          <p:cNvSpPr>
            <a:spLocks noChangeArrowheads="1"/>
          </p:cNvSpPr>
          <p:nvPr/>
        </p:nvSpPr>
        <p:spPr bwMode="auto">
          <a:xfrm>
            <a:off x="3689372" y="3763070"/>
            <a:ext cx="228600" cy="228600"/>
          </a:xfrm>
          <a:prstGeom prst="ellipse">
            <a:avLst/>
          </a:prstGeom>
          <a:solidFill>
            <a:srgbClr val="9FB7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r>
              <a:rPr lang="es-ES" sz="800" b="1" dirty="0">
                <a:solidFill>
                  <a:srgbClr val="000000"/>
                </a:solidFill>
                <a:cs typeface="+mn-cs"/>
              </a:rPr>
              <a:t>I2</a:t>
            </a:r>
          </a:p>
        </p:txBody>
      </p:sp>
      <p:pic>
        <p:nvPicPr>
          <p:cNvPr id="8222" name="Imagen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1444" y="1798637"/>
            <a:ext cx="27781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3" name="Imagen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96244" y="1798637"/>
            <a:ext cx="27781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2"/>
          <p:cNvSpPr>
            <a:spLocks noChangeArrowheads="1"/>
          </p:cNvSpPr>
          <p:nvPr/>
        </p:nvSpPr>
        <p:spPr bwMode="auto">
          <a:xfrm>
            <a:off x="4095772" y="5143499"/>
            <a:ext cx="431800" cy="4318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/>
            <a:r>
              <a:rPr lang="es-PE" sz="800" dirty="0">
                <a:solidFill>
                  <a:srgbClr val="FFFFFF"/>
                </a:solidFill>
              </a:rPr>
              <a:t>Openia</a:t>
            </a:r>
          </a:p>
          <a:p>
            <a:pPr algn="ctr"/>
            <a:r>
              <a:rPr lang="es-PE" sz="800" dirty="0">
                <a:solidFill>
                  <a:srgbClr val="FFFFFF"/>
                </a:solidFill>
              </a:rPr>
              <a:t>CRM</a:t>
            </a:r>
            <a:endParaRPr lang="es-ES" sz="800" dirty="0">
              <a:solidFill>
                <a:srgbClr val="FFFFFF"/>
              </a:solidFill>
            </a:endParaRPr>
          </a:p>
        </p:txBody>
      </p:sp>
      <p:sp>
        <p:nvSpPr>
          <p:cNvPr id="102" name="Rectangle 12"/>
          <p:cNvSpPr>
            <a:spLocks noChangeArrowheads="1"/>
          </p:cNvSpPr>
          <p:nvPr/>
        </p:nvSpPr>
        <p:spPr bwMode="auto">
          <a:xfrm>
            <a:off x="3588593" y="5143499"/>
            <a:ext cx="431800" cy="4318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/>
            <a:r>
              <a:rPr lang="es-PE" sz="800" dirty="0">
                <a:solidFill>
                  <a:srgbClr val="FFFFFF"/>
                </a:solidFill>
              </a:rPr>
              <a:t>Finantial</a:t>
            </a:r>
          </a:p>
          <a:p>
            <a:pPr algn="ctr"/>
            <a:r>
              <a:rPr lang="es-PE" sz="800" dirty="0">
                <a:solidFill>
                  <a:srgbClr val="FFFFFF"/>
                </a:solidFill>
              </a:rPr>
              <a:t>Module</a:t>
            </a:r>
            <a:endParaRPr lang="es-ES" sz="800" dirty="0">
              <a:solidFill>
                <a:srgbClr val="FFFFFF"/>
              </a:solidFill>
            </a:endParaRPr>
          </a:p>
        </p:txBody>
      </p:sp>
      <p:sp>
        <p:nvSpPr>
          <p:cNvPr id="103" name="Rectangle 12"/>
          <p:cNvSpPr>
            <a:spLocks noChangeArrowheads="1"/>
          </p:cNvSpPr>
          <p:nvPr/>
        </p:nvSpPr>
        <p:spPr bwMode="auto">
          <a:xfrm>
            <a:off x="3116594" y="5143499"/>
            <a:ext cx="395799" cy="4318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/>
            <a:r>
              <a:rPr lang="es-PE" sz="800" dirty="0">
                <a:solidFill>
                  <a:srgbClr val="FFFFFF"/>
                </a:solidFill>
              </a:rPr>
              <a:t>Module</a:t>
            </a:r>
            <a:endParaRPr lang="es-ES" sz="800" dirty="0">
              <a:solidFill>
                <a:srgbClr val="FFFFFF"/>
              </a:solidFill>
            </a:endParaRPr>
          </a:p>
        </p:txBody>
      </p:sp>
      <p:sp>
        <p:nvSpPr>
          <p:cNvPr id="104" name="Rectangle 11"/>
          <p:cNvSpPr>
            <a:spLocks noChangeAspect="1" noChangeArrowheads="1"/>
          </p:cNvSpPr>
          <p:nvPr/>
        </p:nvSpPr>
        <p:spPr bwMode="auto">
          <a:xfrm>
            <a:off x="8703590" y="3336032"/>
            <a:ext cx="417513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/>
            <a:r>
              <a:rPr lang="es-PE" sz="800" dirty="0">
                <a:solidFill>
                  <a:srgbClr val="FFFFFF"/>
                </a:solidFill>
              </a:rPr>
              <a:t>Bonita</a:t>
            </a:r>
          </a:p>
          <a:p>
            <a:pPr algn="ctr"/>
            <a:r>
              <a:rPr lang="es-PE" sz="800" dirty="0">
                <a:solidFill>
                  <a:srgbClr val="FFFFFF"/>
                </a:solidFill>
              </a:rPr>
              <a:t>Studio</a:t>
            </a:r>
            <a:endParaRPr lang="es-ES" sz="800" dirty="0">
              <a:solidFill>
                <a:srgbClr val="FFFFFF"/>
              </a:solidFill>
            </a:endParaRPr>
          </a:p>
        </p:txBody>
      </p:sp>
      <p:sp>
        <p:nvSpPr>
          <p:cNvPr id="8228" name="Rectángulo 30"/>
          <p:cNvSpPr>
            <a:spLocks noChangeArrowheads="1"/>
          </p:cNvSpPr>
          <p:nvPr/>
        </p:nvSpPr>
        <p:spPr bwMode="auto">
          <a:xfrm>
            <a:off x="3086744" y="2865437"/>
            <a:ext cx="2232000" cy="195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/>
          <a:p>
            <a:pPr algn="ctr"/>
            <a:r>
              <a:rPr lang="es-ES" sz="800" dirty="0" err="1"/>
              <a:t>services</a:t>
            </a:r>
            <a:r>
              <a:rPr lang="es-ES" sz="800" dirty="0"/>
              <a:t> </a:t>
            </a:r>
            <a:r>
              <a:rPr lang="es-ES" sz="800" dirty="0" err="1"/>
              <a:t>orchestration</a:t>
            </a:r>
            <a:endParaRPr lang="es-ES" sz="800" dirty="0"/>
          </a:p>
        </p:txBody>
      </p:sp>
      <p:sp>
        <p:nvSpPr>
          <p:cNvPr id="8229" name="Rectángulo 98"/>
          <p:cNvSpPr>
            <a:spLocks noChangeArrowheads="1"/>
          </p:cNvSpPr>
          <p:nvPr/>
        </p:nvSpPr>
        <p:spPr bwMode="auto">
          <a:xfrm>
            <a:off x="8659140" y="3107432"/>
            <a:ext cx="488950" cy="195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/>
          <a:p>
            <a:pPr algn="ctr"/>
            <a:r>
              <a:rPr lang="es-ES" sz="800"/>
              <a:t>modeling</a:t>
            </a:r>
          </a:p>
        </p:txBody>
      </p:sp>
      <p:sp>
        <p:nvSpPr>
          <p:cNvPr id="107" name="AutoShape 6"/>
          <p:cNvSpPr>
            <a:spLocks noChangeArrowheads="1"/>
          </p:cNvSpPr>
          <p:nvPr/>
        </p:nvSpPr>
        <p:spPr bwMode="auto">
          <a:xfrm>
            <a:off x="5087528" y="5184051"/>
            <a:ext cx="359997" cy="359997"/>
          </a:xfrm>
          <a:prstGeom prst="can">
            <a:avLst>
              <a:gd name="adj" fmla="val 29167"/>
            </a:avLst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/>
            <a:endParaRPr lang="es-PE" sz="800" dirty="0">
              <a:solidFill>
                <a:srgbClr val="FFFFFF"/>
              </a:solidFill>
            </a:endParaRPr>
          </a:p>
          <a:p>
            <a:pPr algn="ctr"/>
            <a:r>
              <a:rPr lang="es-PE" sz="800" dirty="0">
                <a:solidFill>
                  <a:srgbClr val="FFFFFF"/>
                </a:solidFill>
              </a:rPr>
              <a:t>DB</a:t>
            </a:r>
          </a:p>
        </p:txBody>
      </p:sp>
      <p:sp>
        <p:nvSpPr>
          <p:cNvPr id="8231" name="Rectángulo 107"/>
          <p:cNvSpPr>
            <a:spLocks noChangeArrowheads="1"/>
          </p:cNvSpPr>
          <p:nvPr/>
        </p:nvSpPr>
        <p:spPr bwMode="auto">
          <a:xfrm>
            <a:off x="2964457" y="1570037"/>
            <a:ext cx="790575" cy="195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/>
          <a:p>
            <a:r>
              <a:rPr lang="es-ES" sz="800">
                <a:solidFill>
                  <a:srgbClr val="FFFFFF"/>
                </a:solidFill>
              </a:rPr>
              <a:t>existing portlets</a:t>
            </a:r>
          </a:p>
        </p:txBody>
      </p:sp>
      <p:sp>
        <p:nvSpPr>
          <p:cNvPr id="8240" name="Rectángulo 73"/>
          <p:cNvSpPr>
            <a:spLocks noChangeArrowheads="1"/>
          </p:cNvSpPr>
          <p:nvPr/>
        </p:nvSpPr>
        <p:spPr bwMode="auto">
          <a:xfrm>
            <a:off x="7663432" y="4879413"/>
            <a:ext cx="1219200" cy="792071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18000" tIns="10800" rIns="18000" bIns="10800" anchor="t"/>
          <a:lstStyle/>
          <a:p>
            <a:pPr algn="ctr"/>
            <a:r>
              <a:rPr lang="es-ES" sz="800" b="1" dirty="0" smtClean="0">
                <a:solidFill>
                  <a:srgbClr val="FFFFFF"/>
                </a:solidFill>
              </a:rPr>
              <a:t>WSO2 BAM</a:t>
            </a:r>
          </a:p>
          <a:p>
            <a:pPr algn="ctr"/>
            <a:r>
              <a:rPr lang="es-ES" sz="800" b="1" dirty="0" smtClean="0">
                <a:solidFill>
                  <a:srgbClr val="FFFFFF"/>
                </a:solidFill>
              </a:rPr>
              <a:t>(BI, KPI, </a:t>
            </a:r>
            <a:r>
              <a:rPr lang="es-ES" sz="800" b="1" dirty="0" err="1" smtClean="0">
                <a:solidFill>
                  <a:srgbClr val="FFFFFF"/>
                </a:solidFill>
              </a:rPr>
              <a:t>Dashboard</a:t>
            </a:r>
            <a:r>
              <a:rPr lang="es-ES" sz="800" b="1" dirty="0" smtClean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8249" name="Imagen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01044" y="1798637"/>
            <a:ext cx="27781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Rectangle 11"/>
          <p:cNvSpPr>
            <a:spLocks noChangeArrowheads="1"/>
          </p:cNvSpPr>
          <p:nvPr/>
        </p:nvSpPr>
        <p:spPr bwMode="auto">
          <a:xfrm>
            <a:off x="4107457" y="1798637"/>
            <a:ext cx="10800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/>
            <a:r>
              <a:rPr lang="es-PE" sz="800" dirty="0">
                <a:solidFill>
                  <a:srgbClr val="FFFFFF"/>
                </a:solidFill>
              </a:rPr>
              <a:t>BonitaLife Porlets</a:t>
            </a:r>
            <a:endParaRPr lang="es-ES" sz="800" dirty="0">
              <a:solidFill>
                <a:srgbClr val="FFFFFF"/>
              </a:solidFill>
            </a:endParaRPr>
          </a:p>
        </p:txBody>
      </p:sp>
      <p:sp>
        <p:nvSpPr>
          <p:cNvPr id="8256" name="Rectángulo 30"/>
          <p:cNvSpPr>
            <a:spLocks noChangeArrowheads="1"/>
          </p:cNvSpPr>
          <p:nvPr/>
        </p:nvSpPr>
        <p:spPr bwMode="auto">
          <a:xfrm>
            <a:off x="8031231" y="4029770"/>
            <a:ext cx="1080000" cy="1952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/>
          <a:p>
            <a:pPr algn="ctr"/>
            <a:r>
              <a:rPr lang="es-ES" sz="800"/>
              <a:t>bonita connectors</a:t>
            </a:r>
          </a:p>
        </p:txBody>
      </p:sp>
      <p:cxnSp>
        <p:nvCxnSpPr>
          <p:cNvPr id="135" name="Conector recto de flecha 134"/>
          <p:cNvCxnSpPr/>
          <p:nvPr/>
        </p:nvCxnSpPr>
        <p:spPr>
          <a:xfrm>
            <a:off x="8246390" y="3717032"/>
            <a:ext cx="1588" cy="32385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arrow" w="sm" len="sm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6" name="Conector recto de flecha 135"/>
          <p:cNvCxnSpPr/>
          <p:nvPr/>
        </p:nvCxnSpPr>
        <p:spPr>
          <a:xfrm>
            <a:off x="8932190" y="3717032"/>
            <a:ext cx="1588" cy="32385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arrow" w="sm" len="sm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7" name="Rectangle 11"/>
          <p:cNvSpPr>
            <a:spLocks noChangeAspect="1" noChangeArrowheads="1"/>
          </p:cNvSpPr>
          <p:nvPr/>
        </p:nvSpPr>
        <p:spPr bwMode="auto">
          <a:xfrm>
            <a:off x="7712990" y="3031232"/>
            <a:ext cx="838200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/>
            <a:r>
              <a:rPr lang="es-PE" sz="800" dirty="0">
                <a:solidFill>
                  <a:srgbClr val="FFFFFF"/>
                </a:solidFill>
              </a:rPr>
              <a:t>Bonita API</a:t>
            </a:r>
            <a:endParaRPr lang="es-ES" sz="800" dirty="0">
              <a:solidFill>
                <a:srgbClr val="FFFFFF"/>
              </a:solidFill>
            </a:endParaRPr>
          </a:p>
        </p:txBody>
      </p:sp>
      <p:sp>
        <p:nvSpPr>
          <p:cNvPr id="8261" name="Rectángulo 114"/>
          <p:cNvSpPr>
            <a:spLocks noChangeArrowheads="1"/>
          </p:cNvSpPr>
          <p:nvPr/>
        </p:nvSpPr>
        <p:spPr bwMode="auto">
          <a:xfrm>
            <a:off x="7523162" y="2593974"/>
            <a:ext cx="488950" cy="195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/>
          <a:p>
            <a:pPr algn="ctr"/>
            <a:r>
              <a:rPr lang="es-ES" sz="800" dirty="0"/>
              <a:t>REST</a:t>
            </a:r>
          </a:p>
        </p:txBody>
      </p:sp>
      <p:sp>
        <p:nvSpPr>
          <p:cNvPr id="112" name="Rectángulo 107"/>
          <p:cNvSpPr>
            <a:spLocks noChangeArrowheads="1"/>
          </p:cNvSpPr>
          <p:nvPr/>
        </p:nvSpPr>
        <p:spPr bwMode="auto">
          <a:xfrm>
            <a:off x="576832" y="1608901"/>
            <a:ext cx="576064" cy="36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View </a:t>
            </a:r>
            <a:r>
              <a:rPr lang="es-ES" sz="1000" b="1" dirty="0" err="1" smtClean="0">
                <a:solidFill>
                  <a:schemeClr val="tx1"/>
                </a:solidFill>
              </a:rPr>
              <a:t>Layer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116" name="Rectángulo 107"/>
          <p:cNvSpPr>
            <a:spLocks noChangeArrowheads="1"/>
          </p:cNvSpPr>
          <p:nvPr/>
        </p:nvSpPr>
        <p:spPr bwMode="auto">
          <a:xfrm>
            <a:off x="576832" y="3170237"/>
            <a:ext cx="874712" cy="36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s-ES" sz="1000" b="1" dirty="0" err="1" smtClean="0">
                <a:solidFill>
                  <a:schemeClr val="tx1"/>
                </a:solidFill>
              </a:rPr>
              <a:t>Integration</a:t>
            </a:r>
            <a:endParaRPr lang="es-ES" sz="1000" b="1" dirty="0" smtClean="0">
              <a:solidFill>
                <a:schemeClr val="tx1"/>
              </a:solidFill>
            </a:endParaRPr>
          </a:p>
          <a:p>
            <a:pPr algn="ctr"/>
            <a:r>
              <a:rPr lang="es-ES" sz="1000" b="1" dirty="0" err="1" smtClean="0">
                <a:solidFill>
                  <a:schemeClr val="tx1"/>
                </a:solidFill>
              </a:rPr>
              <a:t>Layer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119" name="Rectángulo 107"/>
          <p:cNvSpPr>
            <a:spLocks noChangeArrowheads="1"/>
          </p:cNvSpPr>
          <p:nvPr/>
        </p:nvSpPr>
        <p:spPr bwMode="auto">
          <a:xfrm>
            <a:off x="576832" y="4961701"/>
            <a:ext cx="762000" cy="36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Business </a:t>
            </a:r>
            <a:r>
              <a:rPr lang="es-ES" sz="1000" b="1" dirty="0" err="1" smtClean="0">
                <a:solidFill>
                  <a:schemeClr val="tx1"/>
                </a:solidFill>
              </a:rPr>
              <a:t>Layer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120" name="Rectángulo 119"/>
          <p:cNvSpPr/>
          <p:nvPr/>
        </p:nvSpPr>
        <p:spPr>
          <a:xfrm>
            <a:off x="1415033" y="4901877"/>
            <a:ext cx="1296144" cy="762000"/>
          </a:xfrm>
          <a:prstGeom prst="rect">
            <a:avLst/>
          </a:prstGeom>
          <a:solidFill>
            <a:schemeClr val="accent3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8000" tIns="10800" rIns="18000" bIns="10800"/>
          <a:lstStyle/>
          <a:p>
            <a:pPr algn="ctr">
              <a:defRPr/>
            </a:pPr>
            <a:r>
              <a:rPr lang="es-ES" sz="800" b="1" dirty="0" err="1" smtClean="0">
                <a:solidFill>
                  <a:srgbClr val="FFFFFF"/>
                </a:solidFill>
                <a:cs typeface="DejaVu Sans" charset="0"/>
              </a:rPr>
              <a:t>KonaKart</a:t>
            </a:r>
            <a:r>
              <a:rPr lang="es-ES" sz="800" b="1" dirty="0" smtClean="0">
                <a:solidFill>
                  <a:srgbClr val="FFFFFF"/>
                </a:solidFill>
                <a:cs typeface="DejaVu Sans" charset="0"/>
              </a:rPr>
              <a:t>  </a:t>
            </a:r>
            <a:r>
              <a:rPr lang="es-ES" sz="800" b="1" dirty="0" err="1" smtClean="0">
                <a:solidFill>
                  <a:srgbClr val="FFFFFF"/>
                </a:solidFill>
                <a:cs typeface="DejaVu Sans" charset="0"/>
              </a:rPr>
              <a:t>eCommerce</a:t>
            </a:r>
            <a:endParaRPr lang="es-ES" sz="800" b="1" dirty="0">
              <a:solidFill>
                <a:srgbClr val="FFFFFF"/>
              </a:solidFill>
              <a:cs typeface="DejaVu Sans" charset="0"/>
            </a:endParaRPr>
          </a:p>
        </p:txBody>
      </p:sp>
      <p:sp>
        <p:nvSpPr>
          <p:cNvPr id="122" name="Rectangle 12"/>
          <p:cNvSpPr>
            <a:spLocks noChangeArrowheads="1"/>
          </p:cNvSpPr>
          <p:nvPr/>
        </p:nvSpPr>
        <p:spPr bwMode="auto">
          <a:xfrm>
            <a:off x="1523069" y="5180901"/>
            <a:ext cx="576064" cy="4318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r>
              <a:rPr lang="es-PE" sz="800" dirty="0" smtClean="0">
                <a:solidFill>
                  <a:srgbClr val="FFFFFF"/>
                </a:solidFill>
                <a:cs typeface="+mn-cs"/>
              </a:rPr>
              <a:t>StoreFront</a:t>
            </a:r>
            <a:endParaRPr lang="es-ES" sz="800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125" name="Rectangle 12"/>
          <p:cNvSpPr>
            <a:spLocks noChangeArrowheads="1"/>
          </p:cNvSpPr>
          <p:nvPr/>
        </p:nvSpPr>
        <p:spPr bwMode="auto">
          <a:xfrm>
            <a:off x="2188581" y="5180901"/>
            <a:ext cx="432048" cy="4318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/>
            <a:r>
              <a:rPr lang="es-PE" sz="800" dirty="0">
                <a:solidFill>
                  <a:srgbClr val="FFFFFF"/>
                </a:solidFill>
              </a:rPr>
              <a:t>Admin</a:t>
            </a:r>
            <a:endParaRPr lang="es-ES" sz="800" dirty="0">
              <a:solidFill>
                <a:srgbClr val="FFFFFF"/>
              </a:solidFill>
            </a:endParaRPr>
          </a:p>
        </p:txBody>
      </p:sp>
      <p:sp>
        <p:nvSpPr>
          <p:cNvPr id="126" name="Rectángulo 129"/>
          <p:cNvSpPr>
            <a:spLocks noChangeArrowheads="1"/>
          </p:cNvSpPr>
          <p:nvPr/>
        </p:nvSpPr>
        <p:spPr bwMode="auto">
          <a:xfrm>
            <a:off x="1415032" y="4626393"/>
            <a:ext cx="1295998" cy="195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/>
          <a:p>
            <a:pPr algn="ctr"/>
            <a:r>
              <a:rPr lang="es-ES" sz="800" dirty="0" err="1" smtClean="0"/>
              <a:t>KonaKart</a:t>
            </a:r>
            <a:r>
              <a:rPr lang="es-ES" sz="800" dirty="0" smtClean="0"/>
              <a:t> API (SOAP)</a:t>
            </a:r>
            <a:endParaRPr lang="es-ES" sz="800" dirty="0"/>
          </a:p>
        </p:txBody>
      </p:sp>
      <p:cxnSp>
        <p:nvCxnSpPr>
          <p:cNvPr id="133" name="AutoShape 16"/>
          <p:cNvCxnSpPr>
            <a:cxnSpLocks noChangeShapeType="1"/>
            <a:stCxn id="151" idx="0"/>
            <a:endCxn id="150" idx="4"/>
          </p:cNvCxnSpPr>
          <p:nvPr/>
        </p:nvCxnSpPr>
        <p:spPr bwMode="auto">
          <a:xfrm rot="5400000" flipH="1" flipV="1">
            <a:off x="564157" y="3170237"/>
            <a:ext cx="2514600" cy="381000"/>
          </a:xfrm>
          <a:prstGeom prst="bentConnector3">
            <a:avLst>
              <a:gd name="adj1" fmla="val 85554"/>
            </a:avLst>
          </a:prstGeom>
          <a:noFill/>
          <a:ln w="12700">
            <a:solidFill>
              <a:schemeClr val="tx1"/>
            </a:solidFill>
            <a:prstDash val="sysDot"/>
            <a:miter lim="800000"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8" name="Rectangle 11"/>
          <p:cNvSpPr>
            <a:spLocks noChangeArrowheads="1"/>
          </p:cNvSpPr>
          <p:nvPr/>
        </p:nvSpPr>
        <p:spPr bwMode="auto">
          <a:xfrm>
            <a:off x="1806200" y="1795202"/>
            <a:ext cx="936000" cy="324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/>
            <a:r>
              <a:rPr lang="es-PE" sz="800" dirty="0">
                <a:solidFill>
                  <a:srgbClr val="FFFFFF"/>
                </a:solidFill>
              </a:rPr>
              <a:t>KonaLife Porlets</a:t>
            </a:r>
            <a:endParaRPr lang="es-ES" sz="800" dirty="0">
              <a:solidFill>
                <a:srgbClr val="FFFFFF"/>
              </a:solidFill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4. Arquitectura de Referencia: ejemplo</a:t>
            </a:r>
            <a:endParaRPr lang="es-ES" dirty="0"/>
          </a:p>
        </p:txBody>
      </p:sp>
      <p:cxnSp>
        <p:nvCxnSpPr>
          <p:cNvPr id="8" name="Conector recto de flecha 7"/>
          <p:cNvCxnSpPr>
            <a:stCxn id="92" idx="4"/>
            <a:endCxn id="128" idx="0"/>
          </p:cNvCxnSpPr>
          <p:nvPr/>
        </p:nvCxnSpPr>
        <p:spPr bwMode="auto">
          <a:xfrm>
            <a:off x="3321893" y="3991670"/>
            <a:ext cx="3919" cy="62636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arrow" w="sm" len="sm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3" name="Conector recto de flecha 112"/>
          <p:cNvCxnSpPr>
            <a:stCxn id="95" idx="4"/>
            <a:endCxn id="130" idx="0"/>
          </p:cNvCxnSpPr>
          <p:nvPr/>
        </p:nvCxnSpPr>
        <p:spPr bwMode="auto">
          <a:xfrm>
            <a:off x="3803672" y="3991670"/>
            <a:ext cx="4405" cy="62636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arrow" w="sm" len="sm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9" name="Conector recto de flecha 138"/>
          <p:cNvCxnSpPr>
            <a:stCxn id="83" idx="4"/>
            <a:endCxn id="131" idx="0"/>
          </p:cNvCxnSpPr>
          <p:nvPr/>
        </p:nvCxnSpPr>
        <p:spPr bwMode="auto">
          <a:xfrm>
            <a:off x="4312493" y="3985320"/>
            <a:ext cx="3919" cy="63271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arrow" w="sm" len="sm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0" name="Rectangle 12"/>
          <p:cNvSpPr>
            <a:spLocks noChangeArrowheads="1"/>
          </p:cNvSpPr>
          <p:nvPr/>
        </p:nvSpPr>
        <p:spPr bwMode="auto">
          <a:xfrm>
            <a:off x="4609348" y="5151437"/>
            <a:ext cx="395799" cy="4318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/>
            <a:r>
              <a:rPr lang="es-PE" sz="800" dirty="0">
                <a:solidFill>
                  <a:srgbClr val="FFFFFF"/>
                </a:solidFill>
              </a:rPr>
              <a:t>Module</a:t>
            </a:r>
            <a:endParaRPr lang="es-ES" sz="800" dirty="0">
              <a:solidFill>
                <a:srgbClr val="FFFFFF"/>
              </a:solidFill>
            </a:endParaRPr>
          </a:p>
        </p:txBody>
      </p:sp>
      <p:cxnSp>
        <p:nvCxnSpPr>
          <p:cNvPr id="141" name="Conector recto de flecha 140"/>
          <p:cNvCxnSpPr>
            <a:stCxn id="88" idx="4"/>
            <a:endCxn id="132" idx="0"/>
          </p:cNvCxnSpPr>
          <p:nvPr/>
        </p:nvCxnSpPr>
        <p:spPr bwMode="auto">
          <a:xfrm>
            <a:off x="4800111" y="3991670"/>
            <a:ext cx="7926" cy="62636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arrow" w="sm" len="sm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2" name="Conector recto de flecha 141"/>
          <p:cNvCxnSpPr>
            <a:stCxn id="76" idx="3"/>
            <a:endCxn id="75" idx="1"/>
          </p:cNvCxnSpPr>
          <p:nvPr/>
        </p:nvCxnSpPr>
        <p:spPr bwMode="auto">
          <a:xfrm flipV="1">
            <a:off x="2595290" y="3514626"/>
            <a:ext cx="383703" cy="3969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arrow" w="sm" len="sm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" name="Conector recto de flecha 142"/>
          <p:cNvCxnSpPr>
            <a:stCxn id="144" idx="0"/>
            <a:endCxn id="149" idx="4"/>
          </p:cNvCxnSpPr>
          <p:nvPr/>
        </p:nvCxnSpPr>
        <p:spPr bwMode="auto">
          <a:xfrm flipH="1" flipV="1">
            <a:off x="2292912" y="2111749"/>
            <a:ext cx="8355" cy="76312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arrow" w="sm" len="sm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3" name="Imagen 9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94015" y="6404237"/>
            <a:ext cx="707217" cy="576000"/>
          </a:xfrm>
          <a:prstGeom prst="rect">
            <a:avLst/>
          </a:prstGeom>
        </p:spPr>
      </p:pic>
      <p:pic>
        <p:nvPicPr>
          <p:cNvPr id="94" name="Imagen 93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26" b="91045" l="13228" r="86693">
                        <a14:foregroundMark x1="30709" y1="52114" x2="30709" y2="52114"/>
                        <a14:foregroundMark x1="42913" y1="49876" x2="42913" y2="49876"/>
                        <a14:foregroundMark x1="57559" y1="50373" x2="57559" y2="50373"/>
                        <a14:foregroundMark x1="70945" y1="49254" x2="70945" y2="492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3662" t="11215" r="13531" b="7007"/>
          <a:stretch/>
        </p:blipFill>
        <p:spPr>
          <a:xfrm>
            <a:off x="6444232" y="6404237"/>
            <a:ext cx="810056" cy="576000"/>
          </a:xfrm>
          <a:prstGeom prst="rect">
            <a:avLst/>
          </a:prstGeom>
        </p:spPr>
      </p:pic>
      <p:cxnSp>
        <p:nvCxnSpPr>
          <p:cNvPr id="110" name="AutoShape 16"/>
          <p:cNvCxnSpPr>
            <a:cxnSpLocks noChangeShapeType="1"/>
            <a:stCxn id="211" idx="0"/>
            <a:endCxn id="109" idx="6"/>
          </p:cNvCxnSpPr>
          <p:nvPr/>
        </p:nvCxnSpPr>
        <p:spPr bwMode="auto">
          <a:xfrm rot="16200000" flipV="1">
            <a:off x="4380233" y="4848917"/>
            <a:ext cx="2409181" cy="347221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4" name="AutoShape 16"/>
          <p:cNvCxnSpPr>
            <a:cxnSpLocks noChangeShapeType="1"/>
            <a:stCxn id="159" idx="0"/>
            <a:endCxn id="111" idx="6"/>
          </p:cNvCxnSpPr>
          <p:nvPr/>
        </p:nvCxnSpPr>
        <p:spPr bwMode="auto">
          <a:xfrm rot="16200000" flipV="1">
            <a:off x="4320249" y="4832701"/>
            <a:ext cx="2649903" cy="467976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4" name="Oval 38"/>
          <p:cNvSpPr>
            <a:spLocks noChangeAspect="1" noChangeArrowheads="1"/>
          </p:cNvSpPr>
          <p:nvPr/>
        </p:nvSpPr>
        <p:spPr bwMode="auto">
          <a:xfrm>
            <a:off x="5987032" y="6227118"/>
            <a:ext cx="0" cy="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cxnSp>
        <p:nvCxnSpPr>
          <p:cNvPr id="145" name="AutoShape 16"/>
          <p:cNvCxnSpPr>
            <a:cxnSpLocks noChangeShapeType="1"/>
            <a:stCxn id="124" idx="0"/>
            <a:endCxn id="117" idx="6"/>
          </p:cNvCxnSpPr>
          <p:nvPr/>
        </p:nvCxnSpPr>
        <p:spPr bwMode="auto">
          <a:xfrm rot="16200000" flipV="1">
            <a:off x="4418333" y="4658417"/>
            <a:ext cx="2561581" cy="575821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6" name="AutoShape 16"/>
          <p:cNvCxnSpPr>
            <a:cxnSpLocks noChangeShapeType="1"/>
            <a:stCxn id="94" idx="0"/>
            <a:endCxn id="124" idx="6"/>
          </p:cNvCxnSpPr>
          <p:nvPr/>
        </p:nvCxnSpPr>
        <p:spPr bwMode="auto">
          <a:xfrm rot="16200000" flipV="1">
            <a:off x="6329588" y="5884564"/>
            <a:ext cx="177118" cy="862227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arrow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8" name="AutoShape 16"/>
          <p:cNvCxnSpPr>
            <a:cxnSpLocks noChangeShapeType="1"/>
            <a:stCxn id="93" idx="0"/>
            <a:endCxn id="211" idx="2"/>
          </p:cNvCxnSpPr>
          <p:nvPr/>
        </p:nvCxnSpPr>
        <p:spPr bwMode="auto">
          <a:xfrm rot="5400000" flipH="1" flipV="1">
            <a:off x="5264469" y="5910274"/>
            <a:ext cx="177118" cy="810808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arrow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33" name="Rectángulo 111"/>
          <p:cNvSpPr>
            <a:spLocks noChangeArrowheads="1"/>
          </p:cNvSpPr>
          <p:nvPr/>
        </p:nvSpPr>
        <p:spPr bwMode="auto">
          <a:xfrm>
            <a:off x="1948432" y="2865437"/>
            <a:ext cx="638175" cy="195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/>
          <a:p>
            <a:pPr algn="ctr"/>
            <a:r>
              <a:rPr lang="es-ES" sz="800" dirty="0" err="1"/>
              <a:t>authn</a:t>
            </a:r>
            <a:r>
              <a:rPr lang="es-ES" sz="800" dirty="0"/>
              <a:t>, </a:t>
            </a:r>
            <a:r>
              <a:rPr lang="es-ES" sz="800" dirty="0" err="1"/>
              <a:t>authz</a:t>
            </a:r>
            <a:endParaRPr lang="es-ES" sz="800" dirty="0"/>
          </a:p>
        </p:txBody>
      </p:sp>
      <p:sp>
        <p:nvSpPr>
          <p:cNvPr id="8235" name="Rectángulo 129"/>
          <p:cNvSpPr>
            <a:spLocks noChangeArrowheads="1"/>
          </p:cNvSpPr>
          <p:nvPr/>
        </p:nvSpPr>
        <p:spPr bwMode="auto">
          <a:xfrm>
            <a:off x="3193057" y="4626393"/>
            <a:ext cx="1763998" cy="195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/>
          <a:p>
            <a:pPr algn="ctr"/>
            <a:r>
              <a:rPr lang="es-ES" sz="800" dirty="0" err="1" smtClean="0"/>
              <a:t>Openbravo</a:t>
            </a:r>
            <a:r>
              <a:rPr lang="es-ES" sz="800" dirty="0" smtClean="0"/>
              <a:t> API (DAL)</a:t>
            </a:r>
            <a:endParaRPr lang="es-ES" sz="8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3040657" y="5761037"/>
            <a:ext cx="1187450" cy="317500"/>
            <a:chOff x="3040657" y="5761037"/>
            <a:chExt cx="1187450" cy="317500"/>
          </a:xfrm>
        </p:grpSpPr>
        <p:sp>
          <p:nvSpPr>
            <p:cNvPr id="153" name="Rectángulo redondeado 152"/>
            <p:cNvSpPr>
              <a:spLocks/>
            </p:cNvSpPr>
            <p:nvPr/>
          </p:nvSpPr>
          <p:spPr>
            <a:xfrm>
              <a:off x="3040657" y="5761037"/>
              <a:ext cx="1187450" cy="3175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9683" tIns="39683" rIns="39683" bIns="39683" anchor="ctr"/>
            <a:lstStyle/>
            <a:p>
              <a:pPr algn="ctr">
                <a:defRPr/>
              </a:pPr>
              <a:endParaRPr lang="es-ES" sz="800" dirty="0">
                <a:solidFill>
                  <a:schemeClr val="tx1"/>
                </a:solidFill>
              </a:endParaRPr>
            </a:p>
          </p:txBody>
        </p:sp>
        <p:pic>
          <p:nvPicPr>
            <p:cNvPr id="155" name="Imagen 15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2257" y="5832475"/>
              <a:ext cx="1014413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Agrupar 9"/>
          <p:cNvGrpSpPr/>
          <p:nvPr/>
        </p:nvGrpSpPr>
        <p:grpSpPr>
          <a:xfrm>
            <a:off x="4291607" y="5761037"/>
            <a:ext cx="1187450" cy="317500"/>
            <a:chOff x="4291607" y="5761037"/>
            <a:chExt cx="1187450" cy="317500"/>
          </a:xfrm>
        </p:grpSpPr>
        <p:sp>
          <p:nvSpPr>
            <p:cNvPr id="152" name="Rectángulo redondeado 151"/>
            <p:cNvSpPr>
              <a:spLocks/>
            </p:cNvSpPr>
            <p:nvPr/>
          </p:nvSpPr>
          <p:spPr>
            <a:xfrm>
              <a:off x="4291607" y="5761037"/>
              <a:ext cx="1187450" cy="3175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9683" tIns="39683" rIns="39683" bIns="39683" anchor="ctr"/>
            <a:lstStyle/>
            <a:p>
              <a:pPr algn="ctr">
                <a:defRPr/>
              </a:pPr>
              <a:endParaRPr lang="es-ES" sz="800" dirty="0">
                <a:solidFill>
                  <a:schemeClr val="tx1"/>
                </a:solidFill>
              </a:endParaRPr>
            </a:p>
          </p:txBody>
        </p:sp>
        <p:pic>
          <p:nvPicPr>
            <p:cNvPr id="156" name="Imagen 16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657" y="5788024"/>
              <a:ext cx="903288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Agrupar 4"/>
          <p:cNvGrpSpPr/>
          <p:nvPr/>
        </p:nvGrpSpPr>
        <p:grpSpPr>
          <a:xfrm>
            <a:off x="6215632" y="5761037"/>
            <a:ext cx="1187450" cy="317500"/>
            <a:chOff x="6215632" y="5761037"/>
            <a:chExt cx="1187450" cy="317500"/>
          </a:xfrm>
        </p:grpSpPr>
        <p:sp>
          <p:nvSpPr>
            <p:cNvPr id="157" name="Rectángulo redondeado 156"/>
            <p:cNvSpPr>
              <a:spLocks/>
            </p:cNvSpPr>
            <p:nvPr/>
          </p:nvSpPr>
          <p:spPr>
            <a:xfrm>
              <a:off x="6215632" y="5761037"/>
              <a:ext cx="1187450" cy="3175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9683" tIns="39683" rIns="39683" bIns="39683" anchor="ctr"/>
            <a:lstStyle/>
            <a:p>
              <a:pPr algn="ctr">
                <a:defRPr/>
              </a:pPr>
              <a:endParaRPr lang="es-ES" sz="800" dirty="0">
                <a:solidFill>
                  <a:schemeClr val="tx1"/>
                </a:solidFill>
              </a:endParaRPr>
            </a:p>
          </p:txBody>
        </p:sp>
        <p:pic>
          <p:nvPicPr>
            <p:cNvPr id="158" name="Imagen 15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0257" y="5808662"/>
              <a:ext cx="9334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Agrupar 5"/>
          <p:cNvGrpSpPr/>
          <p:nvPr/>
        </p:nvGrpSpPr>
        <p:grpSpPr>
          <a:xfrm>
            <a:off x="1472207" y="5761037"/>
            <a:ext cx="1187450" cy="317500"/>
            <a:chOff x="1472207" y="5761037"/>
            <a:chExt cx="1187450" cy="317500"/>
          </a:xfrm>
        </p:grpSpPr>
        <p:sp>
          <p:nvSpPr>
            <p:cNvPr id="160" name="Rectángulo redondeado 159"/>
            <p:cNvSpPr>
              <a:spLocks/>
            </p:cNvSpPr>
            <p:nvPr/>
          </p:nvSpPr>
          <p:spPr>
            <a:xfrm>
              <a:off x="1472207" y="5761037"/>
              <a:ext cx="1187450" cy="3175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9683" tIns="39683" rIns="39683" bIns="39683" anchor="ctr"/>
            <a:lstStyle/>
            <a:p>
              <a:pPr algn="ctr">
                <a:defRPr/>
              </a:pPr>
              <a:endParaRPr lang="es-ES" sz="800" dirty="0">
                <a:solidFill>
                  <a:schemeClr val="tx1"/>
                </a:solidFill>
              </a:endParaRPr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55757" y="5794461"/>
              <a:ext cx="1007984" cy="251996"/>
            </a:xfrm>
            <a:prstGeom prst="rect">
              <a:avLst/>
            </a:prstGeom>
          </p:spPr>
        </p:pic>
      </p:grpSp>
      <p:sp>
        <p:nvSpPr>
          <p:cNvPr id="154" name="Rectangle 5"/>
          <p:cNvSpPr>
            <a:spLocks noChangeArrowheads="1"/>
          </p:cNvSpPr>
          <p:nvPr/>
        </p:nvSpPr>
        <p:spPr bwMode="auto">
          <a:xfrm>
            <a:off x="6331519" y="3152475"/>
            <a:ext cx="646113" cy="720725"/>
          </a:xfrm>
          <a:prstGeom prst="rect">
            <a:avLst/>
          </a:prstGeom>
          <a:solidFill>
            <a:srgbClr val="FF0000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/>
            <a:r>
              <a:rPr lang="es-PE" sz="800" b="1" dirty="0">
                <a:solidFill>
                  <a:srgbClr val="FFFFFF"/>
                </a:solidFill>
              </a:rPr>
              <a:t>WSO2 </a:t>
            </a:r>
          </a:p>
          <a:p>
            <a:pPr algn="ctr"/>
            <a:r>
              <a:rPr lang="es-ES_tradnl" sz="800" b="1" dirty="0" err="1">
                <a:solidFill>
                  <a:srgbClr val="FFFFFF"/>
                </a:solidFill>
              </a:rPr>
              <a:t>Message</a:t>
            </a:r>
            <a:r>
              <a:rPr lang="es-ES_tradnl" sz="800" b="1" dirty="0">
                <a:solidFill>
                  <a:srgbClr val="FFFFFF"/>
                </a:solidFill>
              </a:rPr>
              <a:t> </a:t>
            </a:r>
          </a:p>
          <a:p>
            <a:pPr algn="ctr"/>
            <a:r>
              <a:rPr lang="es-ES_tradnl" sz="800" b="1" dirty="0" err="1">
                <a:solidFill>
                  <a:srgbClr val="FFFFFF"/>
                </a:solidFill>
              </a:rPr>
              <a:t>Broker</a:t>
            </a:r>
            <a:endParaRPr lang="es-PE" sz="800" b="1" dirty="0">
              <a:solidFill>
                <a:srgbClr val="FFFFFF"/>
              </a:solidFill>
            </a:endParaRPr>
          </a:p>
        </p:txBody>
      </p:sp>
      <p:pic>
        <p:nvPicPr>
          <p:cNvPr id="159" name="Imagen 158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91" b="99605" l="2328" r="100000">
                        <a14:foregroundMark x1="49224" y1="8696" x2="49224" y2="8696"/>
                        <a14:foregroundMark x1="64741" y1="34585" x2="64741" y2="34585"/>
                        <a14:foregroundMark x1="40345" y1="50000" x2="40345" y2="50000"/>
                        <a14:foregroundMark x1="14741" y1="39328" x2="14741" y2="39328"/>
                        <a14:foregroundMark x1="9483" y1="88340" x2="9483" y2="88340"/>
                        <a14:foregroundMark x1="35948" y1="84585" x2="35948" y2="84585"/>
                        <a14:foregroundMark x1="14655" y1="91304" x2="86897" y2="27668"/>
                        <a14:foregroundMark x1="9397" y1="5534" x2="94828" y2="5138"/>
                        <a14:foregroundMark x1="15431" y1="19960" x2="7931" y2="94664"/>
                        <a14:foregroundMark x1="9741" y1="25494" x2="5690" y2="50000"/>
                        <a14:foregroundMark x1="17586" y1="18577" x2="23448" y2="23123"/>
                        <a14:foregroundMark x1="19741" y1="50988" x2="34052" y2="65613"/>
                        <a14:foregroundMark x1="38190" y1="21937" x2="32500" y2="58300"/>
                        <a14:foregroundMark x1="41724" y1="23913" x2="47155" y2="52767"/>
                        <a14:foregroundMark x1="57931" y1="18577" x2="57759" y2="49407"/>
                        <a14:foregroundMark x1="66207" y1="18182" x2="71638" y2="31225"/>
                        <a14:foregroundMark x1="39914" y1="83992" x2="52241" y2="92292"/>
                        <a14:foregroundMark x1="10690" y1="94862" x2="43103" y2="93083"/>
                        <a14:foregroundMark x1="14138" y1="59091" x2="18276" y2="74704"/>
                        <a14:foregroundMark x1="69138" y1="53557" x2="55431" y2="63636"/>
                        <a14:foregroundMark x1="49914" y1="67984" x2="57845" y2="70751"/>
                        <a14:foregroundMark x1="49569" y1="74901" x2="53966" y2="74901"/>
                        <a14:foregroundMark x1="64224" y1="73518" x2="55690" y2="86561"/>
                        <a14:foregroundMark x1="63621" y1="64032" x2="71121" y2="60079"/>
                        <a14:foregroundMark x1="67931" y1="66798" x2="65431" y2="72925"/>
                        <a14:foregroundMark x1="63190" y1="66601" x2="64828" y2="72530"/>
                        <a14:foregroundMark x1="66466" y1="65810" x2="66466" y2="65810"/>
                        <a14:foregroundMark x1="58879" y1="75889" x2="58879" y2="75889"/>
                        <a14:foregroundMark x1="56207" y1="78458" x2="60000" y2="77075"/>
                        <a14:foregroundMark x1="50086" y1="82411" x2="50086" y2="82411"/>
                        <a14:foregroundMark x1="52155" y1="77075" x2="59569" y2="71542"/>
                        <a14:foregroundMark x1="54655" y1="78458" x2="55948" y2="800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6544" y="6391640"/>
            <a:ext cx="825288" cy="359997"/>
          </a:xfrm>
          <a:prstGeom prst="rect">
            <a:avLst/>
          </a:prstGeom>
        </p:spPr>
      </p:pic>
      <p:sp>
        <p:nvSpPr>
          <p:cNvPr id="161" name="Oval 38"/>
          <p:cNvSpPr>
            <a:spLocks noChangeAspect="1" noChangeArrowheads="1"/>
          </p:cNvSpPr>
          <p:nvPr/>
        </p:nvSpPr>
        <p:spPr bwMode="auto">
          <a:xfrm>
            <a:off x="7358632" y="3254837"/>
            <a:ext cx="0" cy="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cxnSp>
        <p:nvCxnSpPr>
          <p:cNvPr id="162" name="AutoShape 16"/>
          <p:cNvCxnSpPr>
            <a:cxnSpLocks noChangeShapeType="1"/>
            <a:stCxn id="161" idx="0"/>
            <a:endCxn id="8228" idx="3"/>
          </p:cNvCxnSpPr>
          <p:nvPr/>
        </p:nvCxnSpPr>
        <p:spPr bwMode="auto">
          <a:xfrm rot="16200000" flipV="1">
            <a:off x="6192805" y="2089008"/>
            <a:ext cx="291768" cy="2039889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3" name="AutoShape 16"/>
          <p:cNvCxnSpPr>
            <a:cxnSpLocks noChangeShapeType="1"/>
            <a:stCxn id="161" idx="4"/>
            <a:endCxn id="77" idx="1"/>
          </p:cNvCxnSpPr>
          <p:nvPr/>
        </p:nvCxnSpPr>
        <p:spPr bwMode="auto">
          <a:xfrm rot="16200000" flipH="1">
            <a:off x="7399964" y="3213506"/>
            <a:ext cx="271694" cy="354357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5" name="AutoShape 16"/>
          <p:cNvCxnSpPr>
            <a:cxnSpLocks noChangeShapeType="1"/>
            <a:stCxn id="166" idx="2"/>
            <a:endCxn id="164" idx="6"/>
          </p:cNvCxnSpPr>
          <p:nvPr/>
        </p:nvCxnSpPr>
        <p:spPr bwMode="auto">
          <a:xfrm rot="10800000" flipV="1">
            <a:off x="5412956" y="3017837"/>
            <a:ext cx="1412276" cy="41232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6" name="Oval 38"/>
          <p:cNvSpPr>
            <a:spLocks noChangeAspect="1" noChangeArrowheads="1"/>
          </p:cNvSpPr>
          <p:nvPr/>
        </p:nvSpPr>
        <p:spPr bwMode="auto">
          <a:xfrm>
            <a:off x="6825232" y="3017837"/>
            <a:ext cx="0" cy="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r>
              <a:rPr lang="es-ES" sz="800" b="1" dirty="0" smtClean="0">
                <a:solidFill>
                  <a:srgbClr val="000000"/>
                </a:solidFill>
                <a:cs typeface="+mn-cs"/>
              </a:rPr>
              <a:t> </a:t>
            </a: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cxnSp>
        <p:nvCxnSpPr>
          <p:cNvPr id="169" name="AutoShape 16"/>
          <p:cNvCxnSpPr>
            <a:cxnSpLocks noChangeShapeType="1"/>
            <a:stCxn id="166" idx="6"/>
            <a:endCxn id="181" idx="2"/>
          </p:cNvCxnSpPr>
          <p:nvPr/>
        </p:nvCxnSpPr>
        <p:spPr bwMode="auto">
          <a:xfrm>
            <a:off x="6825233" y="3017838"/>
            <a:ext cx="685318" cy="12954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3" name="Oval 38"/>
          <p:cNvSpPr>
            <a:spLocks noChangeAspect="1" noChangeArrowheads="1"/>
          </p:cNvSpPr>
          <p:nvPr/>
        </p:nvSpPr>
        <p:spPr bwMode="auto">
          <a:xfrm>
            <a:off x="6080994" y="4313237"/>
            <a:ext cx="0" cy="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cxnSp>
        <p:nvCxnSpPr>
          <p:cNvPr id="174" name="Conector recto de flecha 173"/>
          <p:cNvCxnSpPr>
            <a:stCxn id="75" idx="3"/>
            <a:endCxn id="154" idx="1"/>
          </p:cNvCxnSpPr>
          <p:nvPr/>
        </p:nvCxnSpPr>
        <p:spPr bwMode="auto">
          <a:xfrm flipV="1">
            <a:off x="5417393" y="3512838"/>
            <a:ext cx="914126" cy="17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arrow" w="sm" len="sm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5" name="Rectángulo 174"/>
          <p:cNvSpPr/>
          <p:nvPr/>
        </p:nvSpPr>
        <p:spPr>
          <a:xfrm>
            <a:off x="6139432" y="4922837"/>
            <a:ext cx="1296144" cy="762000"/>
          </a:xfrm>
          <a:prstGeom prst="rect">
            <a:avLst/>
          </a:prstGeom>
          <a:solidFill>
            <a:schemeClr val="accent3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18000" tIns="10800" rIns="18000" bIns="10800"/>
          <a:lstStyle/>
          <a:p>
            <a:pPr algn="ctr"/>
            <a:r>
              <a:rPr lang="es-ES" sz="800" b="1" dirty="0" err="1">
                <a:solidFill>
                  <a:srgbClr val="FFFFFF"/>
                </a:solidFill>
                <a:cs typeface="DejaVu Sans" charset="0"/>
              </a:rPr>
              <a:t>Alfresco</a:t>
            </a:r>
            <a:r>
              <a:rPr lang="es-ES" sz="800" b="1" dirty="0">
                <a:solidFill>
                  <a:srgbClr val="FFFFFF"/>
                </a:solidFill>
                <a:cs typeface="DejaVu Sans" charset="0"/>
              </a:rPr>
              <a:t> </a:t>
            </a:r>
            <a:r>
              <a:rPr lang="es-ES" sz="800" b="1" dirty="0" smtClean="0">
                <a:solidFill>
                  <a:srgbClr val="FFFFFF"/>
                </a:solidFill>
                <a:cs typeface="DejaVu Sans" charset="0"/>
              </a:rPr>
              <a:t>ECM</a:t>
            </a:r>
            <a:endParaRPr lang="es-ES" sz="800" b="1" dirty="0">
              <a:solidFill>
                <a:srgbClr val="FFFFFF"/>
              </a:solidFill>
              <a:cs typeface="DejaVu Sans" charset="0"/>
            </a:endParaRPr>
          </a:p>
        </p:txBody>
      </p:sp>
      <p:sp>
        <p:nvSpPr>
          <p:cNvPr id="176" name="Rectángulo 129"/>
          <p:cNvSpPr>
            <a:spLocks noChangeArrowheads="1"/>
          </p:cNvSpPr>
          <p:nvPr/>
        </p:nvSpPr>
        <p:spPr bwMode="auto">
          <a:xfrm>
            <a:off x="6133209" y="4626735"/>
            <a:ext cx="1295998" cy="195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/>
          <a:p>
            <a:pPr algn="ctr"/>
            <a:r>
              <a:rPr lang="es-ES" sz="800" dirty="0" smtClean="0"/>
              <a:t>ECM / CMS API</a:t>
            </a:r>
            <a:endParaRPr lang="es-ES" sz="800" dirty="0"/>
          </a:p>
        </p:txBody>
      </p:sp>
      <p:cxnSp>
        <p:nvCxnSpPr>
          <p:cNvPr id="177" name="AutoShape 16"/>
          <p:cNvCxnSpPr>
            <a:cxnSpLocks noChangeShapeType="1"/>
            <a:stCxn id="173" idx="0"/>
            <a:endCxn id="170" idx="6"/>
          </p:cNvCxnSpPr>
          <p:nvPr/>
        </p:nvCxnSpPr>
        <p:spPr bwMode="auto">
          <a:xfrm rot="16200000" flipV="1">
            <a:off x="5383973" y="3616215"/>
            <a:ext cx="722276" cy="671768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8" name="AutoShape 16"/>
          <p:cNvCxnSpPr>
            <a:cxnSpLocks noChangeShapeType="1"/>
            <a:stCxn id="173" idx="6"/>
            <a:endCxn id="176" idx="0"/>
          </p:cNvCxnSpPr>
          <p:nvPr/>
        </p:nvCxnSpPr>
        <p:spPr bwMode="auto">
          <a:xfrm>
            <a:off x="6080995" y="4313238"/>
            <a:ext cx="700213" cy="313497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9" name="Rectangle 12"/>
          <p:cNvSpPr>
            <a:spLocks noChangeArrowheads="1"/>
          </p:cNvSpPr>
          <p:nvPr/>
        </p:nvSpPr>
        <p:spPr bwMode="auto">
          <a:xfrm>
            <a:off x="6233394" y="5185718"/>
            <a:ext cx="612000" cy="4318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/>
            <a:r>
              <a:rPr lang="es-PE" sz="800" dirty="0">
                <a:solidFill>
                  <a:srgbClr val="FFFFFF"/>
                </a:solidFill>
              </a:rPr>
              <a:t>Repositorio</a:t>
            </a:r>
            <a:endParaRPr lang="es-ES" sz="800" dirty="0">
              <a:solidFill>
                <a:srgbClr val="FFFFFF"/>
              </a:solidFill>
            </a:endParaRPr>
          </a:p>
        </p:txBody>
      </p:sp>
      <p:sp>
        <p:nvSpPr>
          <p:cNvPr id="180" name="Rectangle 12"/>
          <p:cNvSpPr>
            <a:spLocks noChangeArrowheads="1"/>
          </p:cNvSpPr>
          <p:nvPr/>
        </p:nvSpPr>
        <p:spPr bwMode="auto">
          <a:xfrm>
            <a:off x="6910313" y="5186961"/>
            <a:ext cx="431999" cy="4318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/>
            <a:r>
              <a:rPr lang="es-PE" sz="800" dirty="0">
                <a:solidFill>
                  <a:srgbClr val="FFFFFF"/>
                </a:solidFill>
              </a:rPr>
              <a:t>Archivo</a:t>
            </a:r>
            <a:endParaRPr lang="es-ES" sz="800" dirty="0">
              <a:solidFill>
                <a:srgbClr val="FFFFFF"/>
              </a:solidFill>
            </a:endParaRPr>
          </a:p>
        </p:txBody>
      </p:sp>
      <p:sp>
        <p:nvSpPr>
          <p:cNvPr id="181" name="Oval 38"/>
          <p:cNvSpPr>
            <a:spLocks noChangeAspect="1" noChangeArrowheads="1"/>
          </p:cNvSpPr>
          <p:nvPr/>
        </p:nvSpPr>
        <p:spPr bwMode="auto">
          <a:xfrm>
            <a:off x="7510551" y="4313237"/>
            <a:ext cx="0" cy="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cxnSp>
        <p:nvCxnSpPr>
          <p:cNvPr id="182" name="AutoShape 16"/>
          <p:cNvCxnSpPr>
            <a:cxnSpLocks noChangeShapeType="1"/>
            <a:stCxn id="181" idx="6"/>
            <a:endCxn id="8240" idx="0"/>
          </p:cNvCxnSpPr>
          <p:nvPr/>
        </p:nvCxnSpPr>
        <p:spPr bwMode="auto">
          <a:xfrm>
            <a:off x="7510552" y="4313238"/>
            <a:ext cx="762480" cy="566175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3" name="Oval 38"/>
          <p:cNvSpPr>
            <a:spLocks noChangeAspect="1" noChangeArrowheads="1"/>
          </p:cNvSpPr>
          <p:nvPr/>
        </p:nvSpPr>
        <p:spPr bwMode="auto">
          <a:xfrm>
            <a:off x="6833632" y="2340437"/>
            <a:ext cx="0" cy="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cxnSp>
        <p:nvCxnSpPr>
          <p:cNvPr id="187" name="AutoShape 16"/>
          <p:cNvCxnSpPr>
            <a:cxnSpLocks noChangeShapeType="1"/>
            <a:stCxn id="183" idx="6"/>
            <a:endCxn id="129" idx="0"/>
          </p:cNvCxnSpPr>
          <p:nvPr/>
        </p:nvCxnSpPr>
        <p:spPr bwMode="auto">
          <a:xfrm>
            <a:off x="6833633" y="2340438"/>
            <a:ext cx="945679" cy="677399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5" name="Conector recto de flecha 204"/>
          <p:cNvCxnSpPr>
            <a:stCxn id="191" idx="0"/>
            <a:endCxn id="147" idx="4"/>
          </p:cNvCxnSpPr>
          <p:nvPr/>
        </p:nvCxnSpPr>
        <p:spPr bwMode="auto">
          <a:xfrm flipH="1" flipV="1">
            <a:off x="3384822" y="2111749"/>
            <a:ext cx="7210" cy="76312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arrow" w="sm" len="sm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8" name="AutoShape 6"/>
          <p:cNvSpPr>
            <a:spLocks noChangeArrowheads="1"/>
          </p:cNvSpPr>
          <p:nvPr/>
        </p:nvSpPr>
        <p:spPr bwMode="auto">
          <a:xfrm>
            <a:off x="8044432" y="5227637"/>
            <a:ext cx="457200" cy="359997"/>
          </a:xfrm>
          <a:prstGeom prst="can">
            <a:avLst>
              <a:gd name="adj" fmla="val 291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/>
            <a:endParaRPr lang="es-PE" sz="800" dirty="0">
              <a:solidFill>
                <a:srgbClr val="000000"/>
              </a:solidFill>
            </a:endParaRPr>
          </a:p>
          <a:p>
            <a:pPr algn="ctr"/>
            <a:r>
              <a:rPr lang="es-PE" sz="800" dirty="0" smtClean="0">
                <a:solidFill>
                  <a:srgbClr val="000000"/>
                </a:solidFill>
              </a:rPr>
              <a:t>NoSQL</a:t>
            </a:r>
            <a:endParaRPr lang="es-PE" sz="800" dirty="0">
              <a:solidFill>
                <a:srgbClr val="000000"/>
              </a:solidFill>
            </a:endParaRPr>
          </a:p>
        </p:txBody>
      </p:sp>
      <p:sp>
        <p:nvSpPr>
          <p:cNvPr id="211" name="Oval 38"/>
          <p:cNvSpPr>
            <a:spLocks noChangeAspect="1" noChangeArrowheads="1"/>
          </p:cNvSpPr>
          <p:nvPr/>
        </p:nvSpPr>
        <p:spPr bwMode="auto">
          <a:xfrm>
            <a:off x="5758432" y="6227118"/>
            <a:ext cx="0" cy="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4" name="Agrupar 3"/>
          <p:cNvGrpSpPr/>
          <p:nvPr/>
        </p:nvGrpSpPr>
        <p:grpSpPr>
          <a:xfrm>
            <a:off x="2786062" y="1112837"/>
            <a:ext cx="1187450" cy="317500"/>
            <a:chOff x="7935912" y="6142037"/>
            <a:chExt cx="1187450" cy="317500"/>
          </a:xfrm>
        </p:grpSpPr>
        <p:sp>
          <p:nvSpPr>
            <p:cNvPr id="115" name="Rectángulo redondeado 114"/>
            <p:cNvSpPr>
              <a:spLocks/>
            </p:cNvSpPr>
            <p:nvPr/>
          </p:nvSpPr>
          <p:spPr>
            <a:xfrm>
              <a:off x="7935912" y="6142037"/>
              <a:ext cx="1187450" cy="3175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9683" tIns="39683" rIns="39683" bIns="39683" anchor="ctr"/>
            <a:lstStyle/>
            <a:p>
              <a:pPr algn="ctr">
                <a:defRPr/>
              </a:pPr>
              <a:endParaRPr lang="es-ES" sz="800" dirty="0">
                <a:solidFill>
                  <a:schemeClr val="tx1"/>
                </a:solidFill>
              </a:endParaRPr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003413" y="6183445"/>
              <a:ext cx="1059674" cy="251996"/>
            </a:xfrm>
            <a:prstGeom prst="rect">
              <a:avLst/>
            </a:prstGeom>
          </p:spPr>
        </p:pic>
      </p:grpSp>
      <p:grpSp>
        <p:nvGrpSpPr>
          <p:cNvPr id="12" name="Agrupar 11"/>
          <p:cNvGrpSpPr/>
          <p:nvPr/>
        </p:nvGrpSpPr>
        <p:grpSpPr>
          <a:xfrm>
            <a:off x="8078658" y="2484437"/>
            <a:ext cx="1187450" cy="317500"/>
            <a:chOff x="7250112" y="1189037"/>
            <a:chExt cx="1187450" cy="317500"/>
          </a:xfrm>
        </p:grpSpPr>
        <p:sp>
          <p:nvSpPr>
            <p:cNvPr id="123" name="Rectángulo redondeado 122"/>
            <p:cNvSpPr>
              <a:spLocks/>
            </p:cNvSpPr>
            <p:nvPr/>
          </p:nvSpPr>
          <p:spPr>
            <a:xfrm>
              <a:off x="7250112" y="1189037"/>
              <a:ext cx="1187450" cy="3175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9683" tIns="39683" rIns="39683" bIns="39683" anchor="ctr"/>
            <a:lstStyle/>
            <a:p>
              <a:pPr algn="ctr">
                <a:defRPr/>
              </a:pPr>
              <a:endParaRPr lang="es-ES" sz="800" dirty="0">
                <a:solidFill>
                  <a:schemeClr val="tx1"/>
                </a:solidFill>
              </a:endParaRPr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339528" y="1223829"/>
              <a:ext cx="1026520" cy="251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49261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ipse 28"/>
          <p:cNvSpPr>
            <a:spLocks noChangeAspect="1"/>
          </p:cNvSpPr>
          <p:nvPr/>
        </p:nvSpPr>
        <p:spPr bwMode="auto">
          <a:xfrm>
            <a:off x="7859712" y="3659944"/>
            <a:ext cx="0" cy="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/>
          <a:lstStyle/>
          <a:p>
            <a:pPr algn="ctr"/>
            <a:endParaRPr lang="es-ES" sz="12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3" name="Elipse 22"/>
          <p:cNvSpPr>
            <a:spLocks noChangeAspect="1"/>
          </p:cNvSpPr>
          <p:nvPr/>
        </p:nvSpPr>
        <p:spPr bwMode="auto">
          <a:xfrm>
            <a:off x="2575815" y="3611213"/>
            <a:ext cx="0" cy="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/>
          <a:lstStyle/>
          <a:p>
            <a:pPr algn="ctr"/>
            <a:endParaRPr lang="es-ES" sz="12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</a:t>
            </a:r>
            <a:r>
              <a:rPr lang="es-ES" dirty="0" smtClean="0"/>
              <a:t>. Definición de Estrategia: metodología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>
          <a:xfrm>
            <a:off x="544512" y="1265237"/>
            <a:ext cx="8991600" cy="1219200"/>
          </a:xfrm>
        </p:spPr>
        <p:txBody>
          <a:bodyPr/>
          <a:lstStyle/>
          <a:p>
            <a:r>
              <a:rPr lang="es-ES" dirty="0" smtClean="0"/>
              <a:t>Lo recomendable estar alineados a los “Principios de SOA ágil” y seguir ciertas pautas o metodología.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900874" y="3197834"/>
            <a:ext cx="1446341" cy="829899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s-ES" sz="1200" dirty="0" smtClean="0">
                <a:solidFill>
                  <a:srgbClr val="FFFFFF"/>
                </a:solidFill>
              </a:rPr>
              <a:t>Inventario de Aplicaciones existentes y funcionalidades.</a:t>
            </a:r>
            <a:endParaRPr lang="es-ES" sz="1200" dirty="0">
              <a:solidFill>
                <a:srgbClr val="FFFFFF"/>
              </a:solidFill>
            </a:endParaRPr>
          </a:p>
        </p:txBody>
      </p:sp>
      <p:sp>
        <p:nvSpPr>
          <p:cNvPr id="5" name="Rectángulo redondeado 4"/>
          <p:cNvSpPr>
            <a:spLocks/>
          </p:cNvSpPr>
          <p:nvPr/>
        </p:nvSpPr>
        <p:spPr>
          <a:xfrm>
            <a:off x="900874" y="4142040"/>
            <a:ext cx="1446340" cy="920078"/>
          </a:xfrm>
          <a:prstGeom prst="roundRect">
            <a:avLst>
              <a:gd name="adj" fmla="val 13002"/>
            </a:avLst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Son funcionalidades que vamos a exponer como Servicios.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3066198" y="3655034"/>
            <a:ext cx="1262218" cy="762000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s-ES" sz="1200" dirty="0">
                <a:solidFill>
                  <a:srgbClr val="FFFFFF"/>
                </a:solidFill>
              </a:rPr>
              <a:t>Usar adaptadores o implementar los tuyos propios.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4877054" y="3274034"/>
            <a:ext cx="822961" cy="765269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s-ES" sz="1200" dirty="0">
                <a:solidFill>
                  <a:srgbClr val="FFFFFF"/>
                </a:solidFill>
              </a:rPr>
              <a:t>Crear Servicios y/o API.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3059112" y="2871558"/>
            <a:ext cx="1262218" cy="631076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s-ES" sz="1200" dirty="0">
                <a:solidFill>
                  <a:srgbClr val="FFFFFF"/>
                </a:solidFill>
              </a:rPr>
              <a:t>Modelo de mensajes canónico.</a:t>
            </a:r>
          </a:p>
        </p:txBody>
      </p:sp>
      <p:cxnSp>
        <p:nvCxnSpPr>
          <p:cNvPr id="12" name="Conector angular 11"/>
          <p:cNvCxnSpPr>
            <a:stCxn id="23" idx="6"/>
            <a:endCxn id="6" idx="1"/>
          </p:cNvCxnSpPr>
          <p:nvPr/>
        </p:nvCxnSpPr>
        <p:spPr>
          <a:xfrm>
            <a:off x="2575816" y="3611214"/>
            <a:ext cx="490382" cy="42482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oval" w="sm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5954712" y="3274034"/>
            <a:ext cx="1676400" cy="768910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s-ES" sz="1200" dirty="0">
                <a:solidFill>
                  <a:srgbClr val="FFFFFF"/>
                </a:solidFill>
              </a:rPr>
              <a:t>Gobernar, asegurar y medir.</a:t>
            </a:r>
          </a:p>
        </p:txBody>
      </p:sp>
      <p:sp>
        <p:nvSpPr>
          <p:cNvPr id="14" name="Rectángulo redondeado 13"/>
          <p:cNvSpPr>
            <a:spLocks/>
          </p:cNvSpPr>
          <p:nvPr/>
        </p:nvSpPr>
        <p:spPr>
          <a:xfrm>
            <a:off x="5954712" y="4157250"/>
            <a:ext cx="1676399" cy="1250383"/>
          </a:xfrm>
          <a:prstGeom prst="roundRect">
            <a:avLst>
              <a:gd name="adj" fmla="val 13002"/>
            </a:avLst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marL="171450" indent="-171450">
              <a:buFontTx/>
              <a:buChar char="-"/>
            </a:pPr>
            <a:r>
              <a:rPr lang="es-ES" sz="1200" dirty="0" smtClean="0">
                <a:solidFill>
                  <a:schemeClr val="tx1"/>
                </a:solidFill>
              </a:rPr>
              <a:t>Centralizar políticas, configuraciones.</a:t>
            </a:r>
          </a:p>
          <a:p>
            <a:pPr marL="171450" indent="-171450">
              <a:buFontTx/>
              <a:buChar char="-"/>
            </a:pPr>
            <a:r>
              <a:rPr lang="es-ES" sz="1200" dirty="0" smtClean="0">
                <a:solidFill>
                  <a:schemeClr val="tx1"/>
                </a:solidFill>
              </a:rPr>
              <a:t>Aplicar Seguridad.</a:t>
            </a:r>
          </a:p>
          <a:p>
            <a:pPr marL="171450" indent="-171450">
              <a:buFontTx/>
              <a:buChar char="-"/>
            </a:pPr>
            <a:r>
              <a:rPr lang="es-ES" sz="1200" dirty="0" smtClean="0">
                <a:solidFill>
                  <a:schemeClr val="tx1"/>
                </a:solidFill>
              </a:rPr>
              <a:t>Gestionar Versionados.</a:t>
            </a:r>
          </a:p>
          <a:p>
            <a:pPr marL="171450" indent="-171450">
              <a:buFontTx/>
              <a:buChar char="-"/>
            </a:pPr>
            <a:r>
              <a:rPr lang="es-ES" sz="1200" dirty="0" smtClean="0">
                <a:solidFill>
                  <a:schemeClr val="tx1"/>
                </a:solidFill>
              </a:rPr>
              <a:t>Monitorizar y medir.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8088313" y="3274034"/>
            <a:ext cx="1066799" cy="761507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s-ES" sz="1200" dirty="0">
                <a:solidFill>
                  <a:srgbClr val="FFFFFF"/>
                </a:solidFill>
              </a:rPr>
              <a:t>Hacer </a:t>
            </a:r>
            <a:r>
              <a:rPr lang="es-ES" sz="1200" dirty="0" err="1">
                <a:solidFill>
                  <a:srgbClr val="FFFFFF"/>
                </a:solidFill>
              </a:rPr>
              <a:t>Mashup</a:t>
            </a:r>
            <a:r>
              <a:rPr lang="es-ES" sz="1200" dirty="0">
                <a:solidFill>
                  <a:srgbClr val="FFFFFF"/>
                </a:solidFill>
              </a:rPr>
              <a:t> y  Orquestación.</a:t>
            </a:r>
          </a:p>
        </p:txBody>
      </p:sp>
      <p:sp>
        <p:nvSpPr>
          <p:cNvPr id="16" name="Rectángulo redondeado 15"/>
          <p:cNvSpPr>
            <a:spLocks/>
          </p:cNvSpPr>
          <p:nvPr/>
        </p:nvSpPr>
        <p:spPr>
          <a:xfrm>
            <a:off x="7935912" y="4159118"/>
            <a:ext cx="1219200" cy="920078"/>
          </a:xfrm>
          <a:prstGeom prst="roundRect">
            <a:avLst>
              <a:gd name="adj" fmla="val 13002"/>
            </a:avLst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marL="171450" indent="-171450">
              <a:buFontTx/>
              <a:buChar char="-"/>
            </a:pPr>
            <a:r>
              <a:rPr lang="es-ES" sz="1200" dirty="0" smtClean="0">
                <a:solidFill>
                  <a:schemeClr val="tx1"/>
                </a:solidFill>
              </a:rPr>
              <a:t>API</a:t>
            </a:r>
          </a:p>
          <a:p>
            <a:pPr marL="171450" indent="-171450">
              <a:buFontTx/>
              <a:buChar char="-"/>
            </a:pPr>
            <a:r>
              <a:rPr lang="es-ES" sz="1200" dirty="0" smtClean="0">
                <a:solidFill>
                  <a:schemeClr val="tx1"/>
                </a:solidFill>
              </a:rPr>
              <a:t>B2B</a:t>
            </a:r>
          </a:p>
          <a:p>
            <a:pPr marL="171450" indent="-171450">
              <a:buFontTx/>
              <a:buChar char="-"/>
            </a:pPr>
            <a:r>
              <a:rPr lang="es-ES" sz="1200" dirty="0" smtClean="0">
                <a:solidFill>
                  <a:schemeClr val="tx1"/>
                </a:solidFill>
              </a:rPr>
              <a:t>B2C</a:t>
            </a:r>
          </a:p>
          <a:p>
            <a:pPr marL="171450" indent="-171450">
              <a:buFontTx/>
              <a:buChar char="-"/>
            </a:pPr>
            <a:r>
              <a:rPr lang="es-ES" sz="1200" dirty="0" smtClean="0">
                <a:solidFill>
                  <a:schemeClr val="tx1"/>
                </a:solidFill>
              </a:rPr>
              <a:t>Mobile Apps </a:t>
            </a:r>
            <a:r>
              <a:rPr lang="es-ES" sz="12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7" name="Conector recto de flecha 16"/>
          <p:cNvCxnSpPr>
            <a:stCxn id="8" idx="3"/>
            <a:endCxn id="13" idx="1"/>
          </p:cNvCxnSpPr>
          <p:nvPr/>
        </p:nvCxnSpPr>
        <p:spPr>
          <a:xfrm>
            <a:off x="5700015" y="3656669"/>
            <a:ext cx="254697" cy="182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oval" w="sm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29" idx="6"/>
            <a:endCxn id="15" idx="1"/>
          </p:cNvCxnSpPr>
          <p:nvPr/>
        </p:nvCxnSpPr>
        <p:spPr>
          <a:xfrm flipV="1">
            <a:off x="7859713" y="3654788"/>
            <a:ext cx="228600" cy="5157"/>
          </a:xfrm>
          <a:prstGeom prst="straightConnector1">
            <a:avLst/>
          </a:prstGeom>
          <a:ln w="12700" cmpd="sng">
            <a:solidFill>
              <a:schemeClr val="tx1"/>
            </a:solidFill>
            <a:headEnd type="oval" w="sm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stCxn id="23" idx="6"/>
            <a:endCxn id="10" idx="1"/>
          </p:cNvCxnSpPr>
          <p:nvPr/>
        </p:nvCxnSpPr>
        <p:spPr>
          <a:xfrm flipV="1">
            <a:off x="2575816" y="3187096"/>
            <a:ext cx="483296" cy="42411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oval" w="sm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10" idx="3"/>
            <a:endCxn id="8" idx="1"/>
          </p:cNvCxnSpPr>
          <p:nvPr/>
        </p:nvCxnSpPr>
        <p:spPr>
          <a:xfrm>
            <a:off x="4321330" y="3187096"/>
            <a:ext cx="555724" cy="469573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oval" w="sm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>
            <a:stCxn id="6" idx="3"/>
            <a:endCxn id="8" idx="1"/>
          </p:cNvCxnSpPr>
          <p:nvPr/>
        </p:nvCxnSpPr>
        <p:spPr>
          <a:xfrm flipV="1">
            <a:off x="4328416" y="3656669"/>
            <a:ext cx="548638" cy="37936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oval" w="sm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4" idx="3"/>
            <a:endCxn id="23" idx="2"/>
          </p:cNvCxnSpPr>
          <p:nvPr/>
        </p:nvCxnSpPr>
        <p:spPr>
          <a:xfrm flipV="1">
            <a:off x="2347215" y="3611214"/>
            <a:ext cx="228600" cy="157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oval" w="sm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13" idx="3"/>
            <a:endCxn id="29" idx="2"/>
          </p:cNvCxnSpPr>
          <p:nvPr/>
        </p:nvCxnSpPr>
        <p:spPr>
          <a:xfrm>
            <a:off x="7631112" y="3658489"/>
            <a:ext cx="228600" cy="145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oval" w="sm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r 42"/>
          <p:cNvCxnSpPr>
            <a:stCxn id="29" idx="0"/>
            <a:endCxn id="49" idx="3"/>
          </p:cNvCxnSpPr>
          <p:nvPr/>
        </p:nvCxnSpPr>
        <p:spPr>
          <a:xfrm rot="16200000" flipV="1">
            <a:off x="6516859" y="2317089"/>
            <a:ext cx="933108" cy="1752601"/>
          </a:xfrm>
          <a:prstGeom prst="bentConnector2">
            <a:avLst/>
          </a:prstGeom>
          <a:ln w="12700" cmpd="sng">
            <a:solidFill>
              <a:schemeClr val="tx1"/>
            </a:solidFill>
            <a:headEnd type="oval" w="sm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ángulo redondeado 48"/>
          <p:cNvSpPr/>
          <p:nvPr/>
        </p:nvSpPr>
        <p:spPr>
          <a:xfrm>
            <a:off x="4430712" y="2636837"/>
            <a:ext cx="1676400" cy="179997"/>
          </a:xfrm>
          <a:prstGeom prst="roundRect">
            <a:avLst>
              <a:gd name="adj" fmla="val 1093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s-ES" sz="1000" dirty="0" smtClean="0">
                <a:solidFill>
                  <a:srgbClr val="FFFFFF"/>
                </a:solidFill>
              </a:rPr>
              <a:t>Iterar en  modo ágil</a:t>
            </a:r>
            <a:endParaRPr lang="es-ES" sz="1000" dirty="0">
              <a:solidFill>
                <a:srgbClr val="FFFFFF"/>
              </a:solidFill>
            </a:endParaRPr>
          </a:p>
        </p:txBody>
      </p:sp>
      <p:cxnSp>
        <p:nvCxnSpPr>
          <p:cNvPr id="51" name="Conector angular 50"/>
          <p:cNvCxnSpPr>
            <a:stCxn id="49" idx="1"/>
            <a:endCxn id="23" idx="0"/>
          </p:cNvCxnSpPr>
          <p:nvPr/>
        </p:nvCxnSpPr>
        <p:spPr>
          <a:xfrm rot="10800000" flipV="1">
            <a:off x="2575816" y="2726835"/>
            <a:ext cx="1854896" cy="884377"/>
          </a:xfrm>
          <a:prstGeom prst="bentConnector2">
            <a:avLst/>
          </a:prstGeom>
          <a:ln w="12700" cmpd="sng">
            <a:solidFill>
              <a:schemeClr val="tx1"/>
            </a:solidFill>
            <a:headEnd type="oval" w="sm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 bwMode="auto">
          <a:xfrm>
            <a:off x="696912" y="5738528"/>
            <a:ext cx="8763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ysDash"/>
            <a:round/>
            <a:headEnd type="oval" w="med" len="med"/>
            <a:tailEnd type="arrow" w="lg" len="lg"/>
          </a:ln>
          <a:effectLst/>
        </p:spPr>
      </p:cxnSp>
      <p:sp>
        <p:nvSpPr>
          <p:cNvPr id="28" name="Elipse 27"/>
          <p:cNvSpPr>
            <a:spLocks noChangeAspect="1"/>
          </p:cNvSpPr>
          <p:nvPr/>
        </p:nvSpPr>
        <p:spPr bwMode="auto">
          <a:xfrm>
            <a:off x="1382712" y="5560034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/>
          <a:lstStyle/>
          <a:p>
            <a:pPr algn="ctr"/>
            <a:r>
              <a:rPr lang="es-ES" sz="1400" b="1" dirty="0" smtClean="0">
                <a:solidFill>
                  <a:srgbClr val="FFFFFF"/>
                </a:solidFill>
                <a:latin typeface="Arial Black"/>
                <a:cs typeface="Arial Black"/>
              </a:rPr>
              <a:t>1.</a:t>
            </a:r>
            <a:endParaRPr lang="es-ES" sz="1400" b="1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sp>
        <p:nvSpPr>
          <p:cNvPr id="31" name="Elipse 30"/>
          <p:cNvSpPr>
            <a:spLocks noChangeAspect="1"/>
          </p:cNvSpPr>
          <p:nvPr/>
        </p:nvSpPr>
        <p:spPr bwMode="auto">
          <a:xfrm>
            <a:off x="3668712" y="5560034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/>
          <a:lstStyle/>
          <a:p>
            <a:pPr algn="ctr"/>
            <a:r>
              <a:rPr lang="es-ES" sz="1400" b="1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r>
              <a:rPr lang="es-ES" sz="1400" b="1" dirty="0" smtClean="0">
                <a:solidFill>
                  <a:srgbClr val="FFFFFF"/>
                </a:solidFill>
                <a:latin typeface="Arial Black"/>
                <a:cs typeface="Arial Black"/>
              </a:rPr>
              <a:t>.</a:t>
            </a:r>
            <a:endParaRPr lang="es-ES" sz="1400" b="1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sp>
        <p:nvSpPr>
          <p:cNvPr id="32" name="Elipse 31"/>
          <p:cNvSpPr>
            <a:spLocks noChangeAspect="1"/>
          </p:cNvSpPr>
          <p:nvPr/>
        </p:nvSpPr>
        <p:spPr bwMode="auto">
          <a:xfrm>
            <a:off x="5192712" y="5560034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/>
          <a:lstStyle/>
          <a:p>
            <a:pPr algn="ctr"/>
            <a:r>
              <a:rPr lang="es-ES" sz="1400" b="1" dirty="0" smtClean="0">
                <a:solidFill>
                  <a:srgbClr val="FFFFFF"/>
                </a:solidFill>
                <a:latin typeface="Arial Black"/>
                <a:cs typeface="Arial Black"/>
              </a:rPr>
              <a:t>3.</a:t>
            </a:r>
            <a:endParaRPr lang="es-ES" sz="1400" b="1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sp>
        <p:nvSpPr>
          <p:cNvPr id="33" name="Elipse 32"/>
          <p:cNvSpPr>
            <a:spLocks noChangeAspect="1"/>
          </p:cNvSpPr>
          <p:nvPr/>
        </p:nvSpPr>
        <p:spPr bwMode="auto">
          <a:xfrm>
            <a:off x="6716712" y="5560034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/>
          <a:lstStyle/>
          <a:p>
            <a:pPr algn="ctr"/>
            <a:r>
              <a:rPr lang="es-ES" sz="1400" b="1" dirty="0" smtClean="0">
                <a:solidFill>
                  <a:srgbClr val="FFFFFF"/>
                </a:solidFill>
                <a:latin typeface="Arial Black"/>
                <a:cs typeface="Arial Black"/>
              </a:rPr>
              <a:t>4.</a:t>
            </a:r>
            <a:endParaRPr lang="es-ES" sz="1400" b="1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sp>
        <p:nvSpPr>
          <p:cNvPr id="34" name="Elipse 33"/>
          <p:cNvSpPr>
            <a:spLocks noChangeAspect="1"/>
          </p:cNvSpPr>
          <p:nvPr/>
        </p:nvSpPr>
        <p:spPr bwMode="auto">
          <a:xfrm>
            <a:off x="8545512" y="5560034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/>
          <a:lstStyle/>
          <a:p>
            <a:pPr algn="ctr"/>
            <a:r>
              <a:rPr lang="es-ES" sz="1400" b="1" dirty="0" smtClean="0">
                <a:solidFill>
                  <a:srgbClr val="FFFFFF"/>
                </a:solidFill>
                <a:latin typeface="Arial Black"/>
                <a:cs typeface="Arial Black"/>
              </a:rPr>
              <a:t>5.</a:t>
            </a:r>
            <a:endParaRPr lang="es-ES" sz="1400" b="1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48993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12" y="5683974"/>
            <a:ext cx="3831652" cy="432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4047" y="6404237"/>
            <a:ext cx="214046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312" y="6336437"/>
            <a:ext cx="1253553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0364" y="5683974"/>
            <a:ext cx="3512348" cy="432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3815" y="2844437"/>
            <a:ext cx="2017969" cy="43199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6712" y="2793637"/>
            <a:ext cx="234782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4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ángulo redondeado 95"/>
          <p:cNvSpPr/>
          <p:nvPr/>
        </p:nvSpPr>
        <p:spPr>
          <a:xfrm>
            <a:off x="818365" y="2889049"/>
            <a:ext cx="1594491" cy="695644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1100" dirty="0">
                <a:solidFill>
                  <a:srgbClr val="FFFFFF"/>
                </a:solidFill>
              </a:rPr>
              <a:t>Análisis y definición de Estrategia de Integración de Servicios de Seguridad</a:t>
            </a:r>
          </a:p>
        </p:txBody>
      </p:sp>
      <p:sp>
        <p:nvSpPr>
          <p:cNvPr id="59" name="Rectángulo redondeado 58"/>
          <p:cNvSpPr>
            <a:spLocks/>
          </p:cNvSpPr>
          <p:nvPr/>
        </p:nvSpPr>
        <p:spPr>
          <a:xfrm>
            <a:off x="818365" y="3710696"/>
            <a:ext cx="1594489" cy="1014216"/>
          </a:xfrm>
          <a:prstGeom prst="roundRect">
            <a:avLst>
              <a:gd name="adj" fmla="val 13002"/>
            </a:avLst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Análisis de las Aplicaciones de Negocio que usarán los servicios de Autenticación, Autorización, SSO, Federación de Identidades, Social </a:t>
            </a:r>
            <a:r>
              <a:rPr lang="es-ES" sz="900" dirty="0" err="1">
                <a:solidFill>
                  <a:schemeClr val="tx1"/>
                </a:solidFill>
              </a:rPr>
              <a:t>Login</a:t>
            </a:r>
            <a:r>
              <a:rPr lang="es-ES" sz="900" dirty="0">
                <a:solidFill>
                  <a:schemeClr val="tx1"/>
                </a:solidFill>
              </a:rPr>
              <a:t>, etc.</a:t>
            </a:r>
          </a:p>
        </p:txBody>
      </p:sp>
      <p:sp>
        <p:nvSpPr>
          <p:cNvPr id="60" name="Rectángulo redondeado 59"/>
          <p:cNvSpPr/>
          <p:nvPr/>
        </p:nvSpPr>
        <p:spPr>
          <a:xfrm>
            <a:off x="2782113" y="3626763"/>
            <a:ext cx="1580634" cy="695644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1100" dirty="0">
                <a:solidFill>
                  <a:srgbClr val="FFFFFF"/>
                </a:solidFill>
              </a:rPr>
              <a:t>Consolidación de repositorios de usuarios</a:t>
            </a:r>
          </a:p>
        </p:txBody>
      </p:sp>
      <p:sp>
        <p:nvSpPr>
          <p:cNvPr id="61" name="Rectángulo redondeado 60"/>
          <p:cNvSpPr>
            <a:spLocks/>
          </p:cNvSpPr>
          <p:nvPr/>
        </p:nvSpPr>
        <p:spPr>
          <a:xfrm>
            <a:off x="2782112" y="4448409"/>
            <a:ext cx="1580633" cy="489377"/>
          </a:xfrm>
          <a:prstGeom prst="roundRect">
            <a:avLst>
              <a:gd name="adj" fmla="val 13002"/>
            </a:avLst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Ejecución del plan de integración pero a nivel de repositorios de usuarios.</a:t>
            </a:r>
          </a:p>
        </p:txBody>
      </p:sp>
      <p:sp>
        <p:nvSpPr>
          <p:cNvPr id="76" name="Rectángulo redondeado 75"/>
          <p:cNvSpPr/>
          <p:nvPr/>
        </p:nvSpPr>
        <p:spPr>
          <a:xfrm>
            <a:off x="4778456" y="2901803"/>
            <a:ext cx="1063494" cy="695644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1100" dirty="0">
                <a:solidFill>
                  <a:srgbClr val="FFFFFF"/>
                </a:solidFill>
              </a:rPr>
              <a:t>Integración de los servicios de Autenticación</a:t>
            </a:r>
          </a:p>
        </p:txBody>
      </p:sp>
      <p:sp>
        <p:nvSpPr>
          <p:cNvPr id="77" name="Rectángulo redondeado 76"/>
          <p:cNvSpPr>
            <a:spLocks/>
          </p:cNvSpPr>
          <p:nvPr/>
        </p:nvSpPr>
        <p:spPr>
          <a:xfrm>
            <a:off x="4778455" y="3723449"/>
            <a:ext cx="1063493" cy="1014216"/>
          </a:xfrm>
          <a:prstGeom prst="roundRect">
            <a:avLst>
              <a:gd name="adj" fmla="val 13002"/>
            </a:avLst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Cada aplicación de negocio deberá integrar el servicio de Autenticación que brinda el Sistema de Gestión de Identidades</a:t>
            </a:r>
          </a:p>
        </p:txBody>
      </p:sp>
      <p:sp>
        <p:nvSpPr>
          <p:cNvPr id="80" name="Rectángulo redondeado 79"/>
          <p:cNvSpPr/>
          <p:nvPr/>
        </p:nvSpPr>
        <p:spPr>
          <a:xfrm>
            <a:off x="2782111" y="2041764"/>
            <a:ext cx="1580634" cy="695644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1100" dirty="0">
                <a:solidFill>
                  <a:srgbClr val="FFFFFF"/>
                </a:solidFill>
              </a:rPr>
              <a:t>Despliegue de la Infraestructura de Gestión de Identidades</a:t>
            </a:r>
          </a:p>
        </p:txBody>
      </p:sp>
      <p:sp>
        <p:nvSpPr>
          <p:cNvPr id="81" name="Rectángulo redondeado 80"/>
          <p:cNvSpPr>
            <a:spLocks/>
          </p:cNvSpPr>
          <p:nvPr/>
        </p:nvSpPr>
        <p:spPr>
          <a:xfrm>
            <a:off x="2782111" y="2863411"/>
            <a:ext cx="1580635" cy="282565"/>
          </a:xfrm>
          <a:prstGeom prst="roundRect">
            <a:avLst>
              <a:gd name="adj" fmla="val 13002"/>
            </a:avLst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Ejecución del plan de Infraestructuras.</a:t>
            </a:r>
          </a:p>
        </p:txBody>
      </p:sp>
      <p:cxnSp>
        <p:nvCxnSpPr>
          <p:cNvPr id="86" name="Conector angular 85"/>
          <p:cNvCxnSpPr>
            <a:stCxn id="96" idx="3"/>
            <a:endCxn id="60" idx="1"/>
          </p:cNvCxnSpPr>
          <p:nvPr/>
        </p:nvCxnSpPr>
        <p:spPr>
          <a:xfrm>
            <a:off x="2412856" y="3236871"/>
            <a:ext cx="369257" cy="737713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oval" w="sm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ángulo redondeado 90"/>
          <p:cNvSpPr/>
          <p:nvPr/>
        </p:nvSpPr>
        <p:spPr>
          <a:xfrm>
            <a:off x="6086677" y="2905817"/>
            <a:ext cx="1266025" cy="695644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1100" dirty="0">
                <a:solidFill>
                  <a:srgbClr val="FFFFFF"/>
                </a:solidFill>
              </a:rPr>
              <a:t>Integración de los servicios de Autorización</a:t>
            </a:r>
          </a:p>
        </p:txBody>
      </p:sp>
      <p:sp>
        <p:nvSpPr>
          <p:cNvPr id="92" name="Rectángulo redondeado 91"/>
          <p:cNvSpPr>
            <a:spLocks/>
          </p:cNvSpPr>
          <p:nvPr/>
        </p:nvSpPr>
        <p:spPr>
          <a:xfrm>
            <a:off x="6086676" y="3727463"/>
            <a:ext cx="1266024" cy="1014216"/>
          </a:xfrm>
          <a:prstGeom prst="roundRect">
            <a:avLst>
              <a:gd name="adj" fmla="val 13002"/>
            </a:avLst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Cada aplicación de negocio tiene su propio modelo de gestión de permisos que debemos consolidar y/o ceder su gestión al Sistema de Gestión de Identidades</a:t>
            </a:r>
          </a:p>
        </p:txBody>
      </p:sp>
      <p:sp>
        <p:nvSpPr>
          <p:cNvPr id="93" name="Rectángulo redondeado 92"/>
          <p:cNvSpPr/>
          <p:nvPr/>
        </p:nvSpPr>
        <p:spPr>
          <a:xfrm>
            <a:off x="7611580" y="2907875"/>
            <a:ext cx="1602352" cy="695644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1100" dirty="0">
                <a:solidFill>
                  <a:srgbClr val="FFFFFF"/>
                </a:solidFill>
              </a:rPr>
              <a:t>Explotación de la Infraestructura de Gestión de Identidades</a:t>
            </a:r>
          </a:p>
        </p:txBody>
      </p:sp>
      <p:sp>
        <p:nvSpPr>
          <p:cNvPr id="94" name="Rectángulo redondeado 93"/>
          <p:cNvSpPr>
            <a:spLocks/>
          </p:cNvSpPr>
          <p:nvPr/>
        </p:nvSpPr>
        <p:spPr>
          <a:xfrm>
            <a:off x="7611579" y="3729521"/>
            <a:ext cx="1602351" cy="1014216"/>
          </a:xfrm>
          <a:prstGeom prst="roundRect">
            <a:avLst>
              <a:gd name="adj" fmla="val 13002"/>
            </a:avLst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Implica la definición de procedimientos para gestionar el ciclo de vida de usuarios, roles, permisos,  grupos, etc.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También implica definir KPI que permita identificar el rendimiento de la plataforma.</a:t>
            </a:r>
          </a:p>
        </p:txBody>
      </p:sp>
      <p:cxnSp>
        <p:nvCxnSpPr>
          <p:cNvPr id="26" name="Conector recto de flecha 25"/>
          <p:cNvCxnSpPr>
            <a:stCxn id="76" idx="3"/>
            <a:endCxn id="91" idx="1"/>
          </p:cNvCxnSpPr>
          <p:nvPr/>
        </p:nvCxnSpPr>
        <p:spPr>
          <a:xfrm>
            <a:off x="5841950" y="3249625"/>
            <a:ext cx="244727" cy="4014"/>
          </a:xfrm>
          <a:prstGeom prst="straightConnector1">
            <a:avLst/>
          </a:prstGeom>
          <a:ln w="12700" cmpd="sng">
            <a:solidFill>
              <a:schemeClr val="tx1"/>
            </a:solidFill>
            <a:headEnd type="oval" w="sm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/>
          <p:cNvCxnSpPr>
            <a:stCxn id="91" idx="3"/>
            <a:endCxn id="93" idx="1"/>
          </p:cNvCxnSpPr>
          <p:nvPr/>
        </p:nvCxnSpPr>
        <p:spPr>
          <a:xfrm>
            <a:off x="7352702" y="3253639"/>
            <a:ext cx="258878" cy="2058"/>
          </a:xfrm>
          <a:prstGeom prst="straightConnector1">
            <a:avLst/>
          </a:prstGeom>
          <a:ln w="12700" cmpd="sng">
            <a:solidFill>
              <a:schemeClr val="tx1"/>
            </a:solidFill>
            <a:headEnd type="oval" w="sm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angular 109"/>
          <p:cNvCxnSpPr>
            <a:stCxn id="96" idx="3"/>
            <a:endCxn id="80" idx="1"/>
          </p:cNvCxnSpPr>
          <p:nvPr/>
        </p:nvCxnSpPr>
        <p:spPr>
          <a:xfrm flipV="1">
            <a:off x="2412856" y="2389586"/>
            <a:ext cx="369256" cy="84728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oval" w="sm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angular 112"/>
          <p:cNvCxnSpPr>
            <a:stCxn id="80" idx="3"/>
            <a:endCxn id="76" idx="1"/>
          </p:cNvCxnSpPr>
          <p:nvPr/>
        </p:nvCxnSpPr>
        <p:spPr>
          <a:xfrm>
            <a:off x="4362746" y="2389586"/>
            <a:ext cx="415710" cy="86003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oval" w="sm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r 115"/>
          <p:cNvCxnSpPr>
            <a:stCxn id="60" idx="3"/>
            <a:endCxn id="76" idx="1"/>
          </p:cNvCxnSpPr>
          <p:nvPr/>
        </p:nvCxnSpPr>
        <p:spPr>
          <a:xfrm flipV="1">
            <a:off x="4362747" y="3249625"/>
            <a:ext cx="415709" cy="72495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oval" w="sm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</p:spTree>
    <p:extLst>
      <p:ext uri="{BB962C8B-B14F-4D97-AF65-F5344CB8AC3E}">
        <p14:creationId xmlns:p14="http://schemas.microsoft.com/office/powerpoint/2010/main" val="249103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Elipse 180"/>
          <p:cNvSpPr>
            <a:spLocks noChangeAspect="1"/>
          </p:cNvSpPr>
          <p:nvPr/>
        </p:nvSpPr>
        <p:spPr>
          <a:xfrm>
            <a:off x="8285479" y="4371828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78" name="Elipse 177"/>
          <p:cNvSpPr>
            <a:spLocks noChangeAspect="1"/>
          </p:cNvSpPr>
          <p:nvPr/>
        </p:nvSpPr>
        <p:spPr>
          <a:xfrm>
            <a:off x="7097120" y="3178028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71" name="Elipse 170"/>
          <p:cNvSpPr>
            <a:spLocks noChangeAspect="1"/>
          </p:cNvSpPr>
          <p:nvPr/>
        </p:nvSpPr>
        <p:spPr>
          <a:xfrm>
            <a:off x="6912338" y="4484460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68" name="Elipse 167"/>
          <p:cNvSpPr>
            <a:spLocks noChangeAspect="1"/>
          </p:cNvSpPr>
          <p:nvPr/>
        </p:nvSpPr>
        <p:spPr>
          <a:xfrm>
            <a:off x="7111539" y="5023616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69" name="Elipse 168"/>
          <p:cNvSpPr>
            <a:spLocks noChangeAspect="1"/>
          </p:cNvSpPr>
          <p:nvPr/>
        </p:nvSpPr>
        <p:spPr>
          <a:xfrm>
            <a:off x="4673005" y="5021595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74" name="Elipse 173"/>
          <p:cNvSpPr>
            <a:spLocks noChangeAspect="1"/>
          </p:cNvSpPr>
          <p:nvPr/>
        </p:nvSpPr>
        <p:spPr>
          <a:xfrm>
            <a:off x="6888106" y="3465300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72" name="Elipse 171"/>
          <p:cNvSpPr>
            <a:spLocks noChangeAspect="1"/>
          </p:cNvSpPr>
          <p:nvPr/>
        </p:nvSpPr>
        <p:spPr>
          <a:xfrm>
            <a:off x="4674052" y="3616490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75" name="Elipse 174"/>
          <p:cNvSpPr>
            <a:spLocks noChangeAspect="1"/>
          </p:cNvSpPr>
          <p:nvPr/>
        </p:nvSpPr>
        <p:spPr>
          <a:xfrm>
            <a:off x="4665618" y="3467630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66" name="Elipse 165"/>
          <p:cNvSpPr>
            <a:spLocks noChangeAspect="1"/>
          </p:cNvSpPr>
          <p:nvPr/>
        </p:nvSpPr>
        <p:spPr>
          <a:xfrm>
            <a:off x="3222891" y="3486083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2342889" y="3119027"/>
            <a:ext cx="2619375" cy="2305097"/>
          </a:xfrm>
          <a:prstGeom prst="roundRect">
            <a:avLst>
              <a:gd name="adj" fmla="val 6002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39683" tIns="39683" rIns="39683" bIns="39683" rtlCol="0" anchor="t"/>
          <a:lstStyle/>
          <a:p>
            <a:pPr algn="ctr"/>
            <a:r>
              <a:rPr lang="es-ES" sz="1100" dirty="0">
                <a:solidFill>
                  <a:srgbClr val="FFFFFF"/>
                </a:solidFill>
              </a:rPr>
              <a:t>Sistema de Gestión de Identidades</a:t>
            </a:r>
          </a:p>
        </p:txBody>
      </p:sp>
      <p:sp>
        <p:nvSpPr>
          <p:cNvPr id="58" name="Rectángulo redondeado 57"/>
          <p:cNvSpPr>
            <a:spLocks/>
          </p:cNvSpPr>
          <p:nvPr/>
        </p:nvSpPr>
        <p:spPr>
          <a:xfrm>
            <a:off x="2860599" y="3475491"/>
            <a:ext cx="960821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Autenticación</a:t>
            </a:r>
          </a:p>
        </p:txBody>
      </p:sp>
      <p:sp>
        <p:nvSpPr>
          <p:cNvPr id="63" name="Rectángulo redondeado 62"/>
          <p:cNvSpPr>
            <a:spLocks/>
          </p:cNvSpPr>
          <p:nvPr/>
        </p:nvSpPr>
        <p:spPr>
          <a:xfrm>
            <a:off x="3903452" y="3475652"/>
            <a:ext cx="960821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Autorización</a:t>
            </a:r>
          </a:p>
        </p:txBody>
      </p:sp>
      <p:sp>
        <p:nvSpPr>
          <p:cNvPr id="64" name="Rectángulo redondeado 63"/>
          <p:cNvSpPr>
            <a:spLocks/>
          </p:cNvSpPr>
          <p:nvPr/>
        </p:nvSpPr>
        <p:spPr>
          <a:xfrm>
            <a:off x="2860599" y="3854470"/>
            <a:ext cx="960821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Single </a:t>
            </a:r>
            <a:r>
              <a:rPr lang="es-ES" sz="900" dirty="0" err="1">
                <a:solidFill>
                  <a:schemeClr val="tx1"/>
                </a:solidFill>
              </a:rPr>
              <a:t>Sign-On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5" name="Rectángulo redondeado 64"/>
          <p:cNvSpPr>
            <a:spLocks/>
          </p:cNvSpPr>
          <p:nvPr/>
        </p:nvSpPr>
        <p:spPr>
          <a:xfrm>
            <a:off x="3903452" y="3854470"/>
            <a:ext cx="960821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Social </a:t>
            </a:r>
            <a:r>
              <a:rPr lang="es-ES" sz="900" dirty="0" err="1">
                <a:solidFill>
                  <a:schemeClr val="tx1"/>
                </a:solidFill>
              </a:rPr>
              <a:t>Login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6" name="Rectángulo redondeado 65"/>
          <p:cNvSpPr>
            <a:spLocks/>
          </p:cNvSpPr>
          <p:nvPr/>
        </p:nvSpPr>
        <p:spPr>
          <a:xfrm>
            <a:off x="2860599" y="5019110"/>
            <a:ext cx="960821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Federación de </a:t>
            </a:r>
            <a:br>
              <a:rPr lang="es-ES" sz="900" dirty="0">
                <a:solidFill>
                  <a:schemeClr val="tx1"/>
                </a:solidFill>
              </a:rPr>
            </a:br>
            <a:r>
              <a:rPr lang="es-ES" sz="900" dirty="0">
                <a:solidFill>
                  <a:schemeClr val="tx1"/>
                </a:solidFill>
              </a:rPr>
              <a:t>Identidades</a:t>
            </a:r>
          </a:p>
        </p:txBody>
      </p:sp>
      <p:sp>
        <p:nvSpPr>
          <p:cNvPr id="67" name="Rectángulo redondeado 66"/>
          <p:cNvSpPr>
            <a:spLocks/>
          </p:cNvSpPr>
          <p:nvPr/>
        </p:nvSpPr>
        <p:spPr>
          <a:xfrm>
            <a:off x="2860599" y="4239826"/>
            <a:ext cx="960821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Gestión de Usuarios</a:t>
            </a:r>
          </a:p>
        </p:txBody>
      </p:sp>
      <p:sp>
        <p:nvSpPr>
          <p:cNvPr id="68" name="Rectángulo redondeado 67"/>
          <p:cNvSpPr>
            <a:spLocks/>
          </p:cNvSpPr>
          <p:nvPr/>
        </p:nvSpPr>
        <p:spPr>
          <a:xfrm>
            <a:off x="2860599" y="4623814"/>
            <a:ext cx="960821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</a:rPr>
              <a:t>Provisionamiento</a:t>
            </a:r>
            <a:r>
              <a:rPr lang="es-ES" sz="900" dirty="0">
                <a:solidFill>
                  <a:schemeClr val="tx1"/>
                </a:solidFill>
              </a:rPr>
              <a:t> de Usuarios</a:t>
            </a:r>
          </a:p>
        </p:txBody>
      </p:sp>
      <p:sp>
        <p:nvSpPr>
          <p:cNvPr id="69" name="Rectángulo redondeado 68"/>
          <p:cNvSpPr>
            <a:spLocks/>
          </p:cNvSpPr>
          <p:nvPr/>
        </p:nvSpPr>
        <p:spPr>
          <a:xfrm>
            <a:off x="3903452" y="4239826"/>
            <a:ext cx="960821" cy="1096749"/>
          </a:xfrm>
          <a:prstGeom prst="roundRect">
            <a:avLst>
              <a:gd name="adj" fmla="val 5772"/>
            </a:avLst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Almacenamiento y federación de BD de Usuarios</a:t>
            </a:r>
          </a:p>
        </p:txBody>
      </p:sp>
      <p:sp>
        <p:nvSpPr>
          <p:cNvPr id="70" name="Shape 66"/>
          <p:cNvSpPr>
            <a:spLocks noChangeAspect="1"/>
          </p:cNvSpPr>
          <p:nvPr/>
        </p:nvSpPr>
        <p:spPr>
          <a:xfrm>
            <a:off x="3983313" y="5073944"/>
            <a:ext cx="198434" cy="19841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71" name="Shape 66"/>
          <p:cNvSpPr>
            <a:spLocks noChangeAspect="1"/>
          </p:cNvSpPr>
          <p:nvPr/>
        </p:nvSpPr>
        <p:spPr>
          <a:xfrm>
            <a:off x="4321147" y="5073944"/>
            <a:ext cx="198434" cy="19841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72" name="Shape 66"/>
          <p:cNvSpPr>
            <a:spLocks noChangeAspect="1"/>
          </p:cNvSpPr>
          <p:nvPr/>
        </p:nvSpPr>
        <p:spPr>
          <a:xfrm>
            <a:off x="4153137" y="4774605"/>
            <a:ext cx="198434" cy="19841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21" name="Conector angular 20"/>
          <p:cNvCxnSpPr>
            <a:stCxn id="70" idx="0"/>
            <a:endCxn id="72" idx="2"/>
          </p:cNvCxnSpPr>
          <p:nvPr/>
        </p:nvCxnSpPr>
        <p:spPr>
          <a:xfrm rot="5400000" flipH="1" flipV="1">
            <a:off x="4116978" y="4938569"/>
            <a:ext cx="100926" cy="169824"/>
          </a:xfrm>
          <a:prstGeom prst="bentConnector3">
            <a:avLst/>
          </a:prstGeom>
          <a:ln w="31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r 73"/>
          <p:cNvCxnSpPr>
            <a:stCxn id="71" idx="0"/>
            <a:endCxn id="72" idx="2"/>
          </p:cNvCxnSpPr>
          <p:nvPr/>
        </p:nvCxnSpPr>
        <p:spPr>
          <a:xfrm rot="16200000" flipV="1">
            <a:off x="4285896" y="4939475"/>
            <a:ext cx="100926" cy="168010"/>
          </a:xfrm>
          <a:prstGeom prst="bentConnector3">
            <a:avLst/>
          </a:prstGeom>
          <a:ln w="31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ilindro 31"/>
          <p:cNvSpPr/>
          <p:nvPr/>
        </p:nvSpPr>
        <p:spPr>
          <a:xfrm>
            <a:off x="4562267" y="4883815"/>
            <a:ext cx="198436" cy="277779"/>
          </a:xfrm>
          <a:prstGeom prst="can">
            <a:avLst>
              <a:gd name="adj" fmla="val 44267"/>
            </a:avLst>
          </a:prstGeom>
          <a:solidFill>
            <a:srgbClr val="FFC6B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none" lIns="39683" tIns="39683" rIns="39683" bIns="39683"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6" name="Rectángulo redondeado 95"/>
          <p:cNvSpPr/>
          <p:nvPr/>
        </p:nvSpPr>
        <p:spPr>
          <a:xfrm>
            <a:off x="6899369" y="4371828"/>
            <a:ext cx="1745382" cy="1138902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1100" dirty="0">
                <a:solidFill>
                  <a:srgbClr val="FFFFFF"/>
                </a:solidFill>
              </a:rPr>
              <a:t>Aplicaciones existente</a:t>
            </a:r>
          </a:p>
        </p:txBody>
      </p:sp>
      <p:sp>
        <p:nvSpPr>
          <p:cNvPr id="104" name="Cilindro 103"/>
          <p:cNvSpPr/>
          <p:nvPr/>
        </p:nvSpPr>
        <p:spPr>
          <a:xfrm>
            <a:off x="7102105" y="4838605"/>
            <a:ext cx="357188" cy="476197"/>
          </a:xfrm>
          <a:prstGeom prst="can">
            <a:avLst>
              <a:gd name="adj" fmla="val 44267"/>
            </a:avLst>
          </a:prstGeom>
          <a:solidFill>
            <a:srgbClr val="FFC6B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39683" tIns="39683" rIns="39683" bIns="39683"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</a:rPr>
              <a:t>Users</a:t>
            </a:r>
            <a:endParaRPr lang="es-ES" sz="900" dirty="0">
              <a:solidFill>
                <a:schemeClr val="tx1"/>
              </a:solidFill>
            </a:endParaRP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143" name="Rectángulo redondeado 142"/>
          <p:cNvSpPr>
            <a:spLocks/>
          </p:cNvSpPr>
          <p:nvPr/>
        </p:nvSpPr>
        <p:spPr>
          <a:xfrm>
            <a:off x="7561725" y="4717069"/>
            <a:ext cx="421370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146" name="Rectángulo redondeado 145"/>
          <p:cNvSpPr>
            <a:spLocks/>
          </p:cNvSpPr>
          <p:nvPr/>
        </p:nvSpPr>
        <p:spPr>
          <a:xfrm>
            <a:off x="8033345" y="4715097"/>
            <a:ext cx="421370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151" name="Rectángulo redondeado 150"/>
          <p:cNvSpPr>
            <a:spLocks/>
          </p:cNvSpPr>
          <p:nvPr/>
        </p:nvSpPr>
        <p:spPr>
          <a:xfrm>
            <a:off x="8033345" y="5088112"/>
            <a:ext cx="421370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</a:rPr>
              <a:t>AppN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3" name="Rectángulo redondeado 152"/>
          <p:cNvSpPr>
            <a:spLocks/>
          </p:cNvSpPr>
          <p:nvPr/>
        </p:nvSpPr>
        <p:spPr>
          <a:xfrm>
            <a:off x="7561725" y="5096669"/>
            <a:ext cx="421370" cy="317466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2200" dirty="0">
                <a:solidFill>
                  <a:srgbClr val="FFC6B0"/>
                </a:solidFill>
              </a:rPr>
              <a:t>…</a:t>
            </a:r>
          </a:p>
        </p:txBody>
      </p:sp>
      <p:sp>
        <p:nvSpPr>
          <p:cNvPr id="154" name="Rectángulo redondeado 153"/>
          <p:cNvSpPr/>
          <p:nvPr/>
        </p:nvSpPr>
        <p:spPr>
          <a:xfrm>
            <a:off x="6881484" y="3161116"/>
            <a:ext cx="1307129" cy="1138902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1100" dirty="0">
                <a:solidFill>
                  <a:srgbClr val="FFFFFF"/>
                </a:solidFill>
              </a:rPr>
              <a:t>Aplicaciones nuevas</a:t>
            </a:r>
          </a:p>
        </p:txBody>
      </p:sp>
      <p:sp>
        <p:nvSpPr>
          <p:cNvPr id="156" name="Rectángulo redondeado 155"/>
          <p:cNvSpPr>
            <a:spLocks/>
          </p:cNvSpPr>
          <p:nvPr/>
        </p:nvSpPr>
        <p:spPr>
          <a:xfrm>
            <a:off x="7114105" y="3506357"/>
            <a:ext cx="421370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159" name="Rectángulo redondeado 158"/>
          <p:cNvSpPr>
            <a:spLocks/>
          </p:cNvSpPr>
          <p:nvPr/>
        </p:nvSpPr>
        <p:spPr>
          <a:xfrm>
            <a:off x="7585725" y="3504385"/>
            <a:ext cx="421370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160" name="Rectángulo redondeado 159"/>
          <p:cNvSpPr>
            <a:spLocks/>
          </p:cNvSpPr>
          <p:nvPr/>
        </p:nvSpPr>
        <p:spPr>
          <a:xfrm>
            <a:off x="7585725" y="3877400"/>
            <a:ext cx="421370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</a:rPr>
              <a:t>AppX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61" name="Rectángulo redondeado 160"/>
          <p:cNvSpPr>
            <a:spLocks/>
          </p:cNvSpPr>
          <p:nvPr/>
        </p:nvSpPr>
        <p:spPr>
          <a:xfrm>
            <a:off x="7114105" y="3885957"/>
            <a:ext cx="421370" cy="317466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2200" dirty="0">
                <a:solidFill>
                  <a:srgbClr val="FFC6B0"/>
                </a:solidFill>
              </a:rPr>
              <a:t>…</a:t>
            </a:r>
          </a:p>
        </p:txBody>
      </p:sp>
      <p:sp>
        <p:nvSpPr>
          <p:cNvPr id="163" name="Rectángulo redondeado 162"/>
          <p:cNvSpPr>
            <a:spLocks/>
          </p:cNvSpPr>
          <p:nvPr/>
        </p:nvSpPr>
        <p:spPr>
          <a:xfrm rot="16200000">
            <a:off x="2257691" y="3681912"/>
            <a:ext cx="696284" cy="317499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5" name="Conector angular 4"/>
          <p:cNvCxnSpPr>
            <a:stCxn id="168" idx="2"/>
            <a:endCxn id="169" idx="6"/>
          </p:cNvCxnSpPr>
          <p:nvPr/>
        </p:nvCxnSpPr>
        <p:spPr>
          <a:xfrm rot="10800000">
            <a:off x="4865268" y="5120805"/>
            <a:ext cx="2246271" cy="2021"/>
          </a:xfrm>
          <a:prstGeom prst="bentConnector3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563" y="1332509"/>
            <a:ext cx="374744" cy="37470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572" y="1318813"/>
            <a:ext cx="396875" cy="396833"/>
          </a:xfrm>
          <a:prstGeom prst="rect">
            <a:avLst/>
          </a:prstGeom>
        </p:spPr>
      </p:pic>
      <p:cxnSp>
        <p:nvCxnSpPr>
          <p:cNvPr id="165" name="Conector angular 164"/>
          <p:cNvCxnSpPr>
            <a:stCxn id="22" idx="4"/>
            <a:endCxn id="166" idx="0"/>
          </p:cNvCxnSpPr>
          <p:nvPr/>
        </p:nvCxnSpPr>
        <p:spPr>
          <a:xfrm rot="5400000">
            <a:off x="3492465" y="1579937"/>
            <a:ext cx="1732704" cy="2079589"/>
          </a:xfrm>
          <a:prstGeom prst="bentConnector3">
            <a:avLst>
              <a:gd name="adj1" fmla="val 41725"/>
            </a:avLst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>
            <a:spLocks noChangeAspect="1"/>
          </p:cNvSpPr>
          <p:nvPr/>
        </p:nvSpPr>
        <p:spPr>
          <a:xfrm>
            <a:off x="5398610" y="1753377"/>
            <a:ext cx="0" cy="0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bg1"/>
              </a:solidFill>
            </a:endParaRPr>
          </a:p>
        </p:txBody>
      </p:sp>
      <p:sp>
        <p:nvSpPr>
          <p:cNvPr id="167" name="Rectángulo redondeado 166"/>
          <p:cNvSpPr>
            <a:spLocks/>
          </p:cNvSpPr>
          <p:nvPr/>
        </p:nvSpPr>
        <p:spPr>
          <a:xfrm rot="16200000">
            <a:off x="2057460" y="4629450"/>
            <a:ext cx="1096747" cy="317499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Consola Web de Gestión</a:t>
            </a:r>
          </a:p>
        </p:txBody>
      </p:sp>
      <p:cxnSp>
        <p:nvCxnSpPr>
          <p:cNvPr id="170" name="Conector angular 169"/>
          <p:cNvCxnSpPr>
            <a:stCxn id="171" idx="2"/>
            <a:endCxn id="172" idx="6"/>
          </p:cNvCxnSpPr>
          <p:nvPr/>
        </p:nvCxnSpPr>
        <p:spPr>
          <a:xfrm rot="10800000">
            <a:off x="4866317" y="3715698"/>
            <a:ext cx="2046022" cy="867969"/>
          </a:xfrm>
          <a:prstGeom prst="bentConnector3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angular 172"/>
          <p:cNvCxnSpPr>
            <a:stCxn id="174" idx="2"/>
            <a:endCxn id="175" idx="6"/>
          </p:cNvCxnSpPr>
          <p:nvPr/>
        </p:nvCxnSpPr>
        <p:spPr>
          <a:xfrm rot="10800000" flipV="1">
            <a:off x="4857884" y="3564508"/>
            <a:ext cx="2030224" cy="2330"/>
          </a:xfrm>
          <a:prstGeom prst="bentConnector3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angular 175"/>
          <p:cNvCxnSpPr>
            <a:stCxn id="177" idx="4"/>
            <a:endCxn id="178" idx="0"/>
          </p:cNvCxnSpPr>
          <p:nvPr/>
        </p:nvCxnSpPr>
        <p:spPr>
          <a:xfrm rot="16200000" flipH="1">
            <a:off x="5682702" y="1667476"/>
            <a:ext cx="1424653" cy="159645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Elipse 176"/>
          <p:cNvSpPr>
            <a:spLocks noChangeAspect="1"/>
          </p:cNvSpPr>
          <p:nvPr/>
        </p:nvSpPr>
        <p:spPr>
          <a:xfrm>
            <a:off x="5596802" y="1753374"/>
            <a:ext cx="0" cy="0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bg1"/>
              </a:solidFill>
            </a:endParaRPr>
          </a:p>
        </p:txBody>
      </p:sp>
      <p:cxnSp>
        <p:nvCxnSpPr>
          <p:cNvPr id="179" name="Conector angular 178"/>
          <p:cNvCxnSpPr>
            <a:stCxn id="180" idx="4"/>
            <a:endCxn id="181" idx="0"/>
          </p:cNvCxnSpPr>
          <p:nvPr/>
        </p:nvCxnSpPr>
        <p:spPr>
          <a:xfrm rot="16200000" flipH="1">
            <a:off x="5785964" y="1776180"/>
            <a:ext cx="2618455" cy="2572840"/>
          </a:xfrm>
          <a:prstGeom prst="bentConnector3">
            <a:avLst>
              <a:gd name="adj1" fmla="val 24555"/>
            </a:avLst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Elipse 179"/>
          <p:cNvSpPr>
            <a:spLocks noChangeAspect="1"/>
          </p:cNvSpPr>
          <p:nvPr/>
        </p:nvSpPr>
        <p:spPr>
          <a:xfrm>
            <a:off x="5808769" y="1753372"/>
            <a:ext cx="0" cy="0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bg1"/>
              </a:solidFill>
            </a:endParaRPr>
          </a:p>
        </p:txBody>
      </p:sp>
      <p:sp>
        <p:nvSpPr>
          <p:cNvPr id="164" name="48 Nube"/>
          <p:cNvSpPr/>
          <p:nvPr/>
        </p:nvSpPr>
        <p:spPr>
          <a:xfrm>
            <a:off x="4912508" y="2008825"/>
            <a:ext cx="1260078" cy="587975"/>
          </a:xfrm>
          <a:prstGeom prst="cloud">
            <a:avLst/>
          </a:prstGeom>
          <a:solidFill>
            <a:srgbClr val="3399FF">
              <a:alpha val="77000"/>
            </a:srgbClr>
          </a:solidFill>
          <a:ln>
            <a:solidFill>
              <a:srgbClr val="00CC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es-ES_tradnl" sz="1100" dirty="0">
                <a:solidFill>
                  <a:srgbClr val="000000"/>
                </a:solidFill>
              </a:rPr>
              <a:t>Internet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3670374" y="2544451"/>
            <a:ext cx="1022744" cy="130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0" rIns="39683" bIns="0" rtlCol="0" anchor="ctr">
            <a:spAutoFit/>
          </a:bodyPr>
          <a:lstStyle/>
          <a:p>
            <a:pPr algn="ctr"/>
            <a:r>
              <a:rPr lang="es-ES" sz="900" dirty="0"/>
              <a:t>AUTENTICACIÓN</a:t>
            </a:r>
          </a:p>
        </p:txBody>
      </p:sp>
      <p:sp>
        <p:nvSpPr>
          <p:cNvPr id="182" name="Rectángulo 181"/>
          <p:cNvSpPr/>
          <p:nvPr/>
        </p:nvSpPr>
        <p:spPr>
          <a:xfrm>
            <a:off x="7316982" y="2463737"/>
            <a:ext cx="950102" cy="130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0" rIns="39683" bIns="0" rtlCol="0" anchor="ctr">
            <a:spAutoFit/>
          </a:bodyPr>
          <a:lstStyle/>
          <a:p>
            <a:pPr algn="ctr"/>
            <a:r>
              <a:rPr lang="es-ES" sz="900" dirty="0"/>
              <a:t>AUTORIZACIÓN</a:t>
            </a:r>
          </a:p>
        </p:txBody>
      </p:sp>
      <p:sp>
        <p:nvSpPr>
          <p:cNvPr id="183" name="Rectángulo 182"/>
          <p:cNvSpPr/>
          <p:nvPr/>
        </p:nvSpPr>
        <p:spPr>
          <a:xfrm>
            <a:off x="5487396" y="3400089"/>
            <a:ext cx="950102" cy="130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0" rIns="39683" bIns="0" rtlCol="0" anchor="ctr">
            <a:spAutoFit/>
          </a:bodyPr>
          <a:lstStyle/>
          <a:p>
            <a:pPr algn="ctr"/>
            <a:r>
              <a:rPr lang="es-ES" sz="900" dirty="0"/>
              <a:t>AUTORIZACIÓN</a:t>
            </a:r>
          </a:p>
        </p:txBody>
      </p:sp>
      <p:sp>
        <p:nvSpPr>
          <p:cNvPr id="184" name="Rectángulo 183"/>
          <p:cNvSpPr/>
          <p:nvPr/>
        </p:nvSpPr>
        <p:spPr>
          <a:xfrm>
            <a:off x="5841670" y="4626457"/>
            <a:ext cx="950102" cy="130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0" rIns="39683" bIns="0" rtlCol="0" anchor="ctr">
            <a:spAutoFit/>
          </a:bodyPr>
          <a:lstStyle/>
          <a:p>
            <a:pPr algn="ctr"/>
            <a:r>
              <a:rPr lang="es-ES" sz="900" dirty="0"/>
              <a:t>AUTORIZACIÓN</a:t>
            </a:r>
          </a:p>
        </p:txBody>
      </p:sp>
      <p:sp>
        <p:nvSpPr>
          <p:cNvPr id="185" name="Rectángulo 184"/>
          <p:cNvSpPr/>
          <p:nvPr/>
        </p:nvSpPr>
        <p:spPr>
          <a:xfrm>
            <a:off x="5078444" y="5154800"/>
            <a:ext cx="1683401" cy="130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0" rIns="39683" bIns="0" rtlCol="0" anchor="ctr">
            <a:spAutoFit/>
          </a:bodyPr>
          <a:lstStyle/>
          <a:p>
            <a:pPr algn="ctr"/>
            <a:r>
              <a:rPr lang="es-ES" sz="900" dirty="0"/>
              <a:t>CONSOLIDACIÓN USUARIOS</a:t>
            </a:r>
          </a:p>
        </p:txBody>
      </p:sp>
      <p:pic>
        <p:nvPicPr>
          <p:cNvPr id="187" name="Imagen 1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8573" y="5388710"/>
            <a:ext cx="2046985" cy="493244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lógica</a:t>
            </a:r>
          </a:p>
        </p:txBody>
      </p:sp>
    </p:spTree>
    <p:extLst>
      <p:ext uri="{BB962C8B-B14F-4D97-AF65-F5344CB8AC3E}">
        <p14:creationId xmlns:p14="http://schemas.microsoft.com/office/powerpoint/2010/main" val="41030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redondeado 35"/>
          <p:cNvSpPr/>
          <p:nvPr/>
        </p:nvSpPr>
        <p:spPr>
          <a:xfrm>
            <a:off x="1743238" y="4036625"/>
            <a:ext cx="1467069" cy="11216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s-ES"/>
          </a:p>
        </p:txBody>
      </p:sp>
      <p:sp>
        <p:nvSpPr>
          <p:cNvPr id="92" name="Rectángulo redondeado 91"/>
          <p:cNvSpPr/>
          <p:nvPr/>
        </p:nvSpPr>
        <p:spPr>
          <a:xfrm>
            <a:off x="6502541" y="2424230"/>
            <a:ext cx="2024136" cy="1221018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endParaRPr lang="es-ES" sz="1100" dirty="0">
              <a:solidFill>
                <a:srgbClr val="FFFFFF"/>
              </a:solidFill>
            </a:endParaRPr>
          </a:p>
        </p:txBody>
      </p:sp>
      <p:sp>
        <p:nvSpPr>
          <p:cNvPr id="93" name="Rectángulo redondeado 92"/>
          <p:cNvSpPr>
            <a:spLocks/>
          </p:cNvSpPr>
          <p:nvPr/>
        </p:nvSpPr>
        <p:spPr>
          <a:xfrm>
            <a:off x="6744756" y="2952124"/>
            <a:ext cx="1571058" cy="529650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“SAMPLE 51”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(MTOM </a:t>
            </a:r>
            <a:r>
              <a:rPr lang="es-ES" sz="900" dirty="0" err="1">
                <a:solidFill>
                  <a:schemeClr val="tx1"/>
                </a:solidFill>
              </a:rPr>
              <a:t>backend</a:t>
            </a:r>
            <a:r>
              <a:rPr lang="es-ES" sz="900" dirty="0">
                <a:solidFill>
                  <a:schemeClr val="tx1"/>
                </a:solidFill>
              </a:rPr>
              <a:t> </a:t>
            </a:r>
            <a:r>
              <a:rPr lang="es-ES" sz="900" dirty="0" err="1">
                <a:solidFill>
                  <a:schemeClr val="tx1"/>
                </a:solidFill>
              </a:rPr>
              <a:t>Service</a:t>
            </a:r>
            <a:r>
              <a:rPr lang="es-ES" sz="9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31" y="3691646"/>
            <a:ext cx="897514" cy="515882"/>
          </a:xfrm>
          <a:prstGeom prst="rect">
            <a:avLst/>
          </a:prstGeom>
        </p:spPr>
      </p:pic>
      <p:sp>
        <p:nvSpPr>
          <p:cNvPr id="154" name="Rectángulo redondeado 153"/>
          <p:cNvSpPr/>
          <p:nvPr/>
        </p:nvSpPr>
        <p:spPr>
          <a:xfrm>
            <a:off x="3578267" y="1976514"/>
            <a:ext cx="2249560" cy="1668733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endParaRPr lang="es-ES" sz="1100" dirty="0">
              <a:solidFill>
                <a:srgbClr val="FFFFFF"/>
              </a:solidFill>
            </a:endParaRPr>
          </a:p>
        </p:txBody>
      </p:sp>
      <p:sp>
        <p:nvSpPr>
          <p:cNvPr id="65" name="Rectángulo redondeado 64"/>
          <p:cNvSpPr>
            <a:spLocks/>
          </p:cNvSpPr>
          <p:nvPr/>
        </p:nvSpPr>
        <p:spPr>
          <a:xfrm>
            <a:off x="3967711" y="2432246"/>
            <a:ext cx="1446855" cy="396833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Porxy_02</a:t>
            </a:r>
          </a:p>
        </p:txBody>
      </p:sp>
      <p:sp>
        <p:nvSpPr>
          <p:cNvPr id="156" name="Rectángulo redondeado 155"/>
          <p:cNvSpPr>
            <a:spLocks/>
          </p:cNvSpPr>
          <p:nvPr/>
        </p:nvSpPr>
        <p:spPr>
          <a:xfrm>
            <a:off x="3976145" y="3080946"/>
            <a:ext cx="1446854" cy="396833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Proxy_01</a:t>
            </a:r>
          </a:p>
        </p:txBody>
      </p:sp>
      <p:pic>
        <p:nvPicPr>
          <p:cNvPr id="8" name="Imagen 7" descr="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95" y="2375009"/>
            <a:ext cx="374744" cy="374704"/>
          </a:xfrm>
          <a:prstGeom prst="rect">
            <a:avLst/>
          </a:prstGeom>
        </p:spPr>
      </p:pic>
      <p:sp>
        <p:nvSpPr>
          <p:cNvPr id="183" name="Rectángulo 182"/>
          <p:cNvSpPr/>
          <p:nvPr/>
        </p:nvSpPr>
        <p:spPr>
          <a:xfrm>
            <a:off x="2313103" y="2250852"/>
            <a:ext cx="574041" cy="259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0" rIns="39683" bIns="0" rtlCol="0" anchor="ctr">
            <a:spAutoFit/>
          </a:bodyPr>
          <a:lstStyle/>
          <a:p>
            <a:pPr algn="ctr"/>
            <a:r>
              <a:rPr lang="es-ES" sz="900" dirty="0" err="1">
                <a:solidFill>
                  <a:schemeClr val="tx1"/>
                </a:solidFill>
              </a:rPr>
              <a:t>Multipart</a:t>
            </a:r>
            <a:endParaRPr lang="es-ES" sz="900" dirty="0">
              <a:solidFill>
                <a:schemeClr val="tx1"/>
              </a:solidFill>
            </a:endParaRPr>
          </a:p>
          <a:p>
            <a:pPr algn="ctr"/>
            <a:r>
              <a:rPr lang="es-ES" sz="900" dirty="0" err="1">
                <a:solidFill>
                  <a:schemeClr val="tx1"/>
                </a:solidFill>
              </a:rPr>
              <a:t>form</a:t>
            </a:r>
            <a:r>
              <a:rPr lang="es-ES" sz="900" dirty="0">
                <a:solidFill>
                  <a:schemeClr val="tx1"/>
                </a:solidFill>
              </a:rPr>
              <a:t>-data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6977198" y="2514851"/>
            <a:ext cx="993844" cy="2346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9366" tIns="51588" rIns="79366" bIns="51588" rtlCol="0" anchor="ctr">
            <a:spAutoFit/>
          </a:bodyPr>
          <a:lstStyle/>
          <a:p>
            <a:pPr algn="ctr"/>
            <a:r>
              <a:rPr lang="es-ES" sz="900" dirty="0"/>
              <a:t>AXIS2 SERVER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1466" y="3788647"/>
            <a:ext cx="2308726" cy="396830"/>
          </a:xfrm>
          <a:prstGeom prst="rect">
            <a:avLst/>
          </a:prstGeom>
        </p:spPr>
      </p:pic>
      <p:sp>
        <p:nvSpPr>
          <p:cNvPr id="82" name="Elipse 81"/>
          <p:cNvSpPr>
            <a:spLocks noChangeAspect="1"/>
          </p:cNvSpPr>
          <p:nvPr/>
        </p:nvSpPr>
        <p:spPr>
          <a:xfrm>
            <a:off x="1835123" y="2491772"/>
            <a:ext cx="192264" cy="198416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cxnSp>
        <p:nvCxnSpPr>
          <p:cNvPr id="15" name="Conector recto de flecha 14"/>
          <p:cNvCxnSpPr>
            <a:stCxn id="82" idx="6"/>
            <a:endCxn id="83" idx="2"/>
          </p:cNvCxnSpPr>
          <p:nvPr/>
        </p:nvCxnSpPr>
        <p:spPr>
          <a:xfrm>
            <a:off x="2027387" y="2590980"/>
            <a:ext cx="1948758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Elipse 82"/>
          <p:cNvSpPr>
            <a:spLocks noChangeAspect="1"/>
          </p:cNvSpPr>
          <p:nvPr/>
        </p:nvSpPr>
        <p:spPr>
          <a:xfrm>
            <a:off x="3976145" y="2491772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86" name="Elipse 85"/>
          <p:cNvSpPr>
            <a:spLocks noChangeAspect="1"/>
          </p:cNvSpPr>
          <p:nvPr/>
        </p:nvSpPr>
        <p:spPr>
          <a:xfrm>
            <a:off x="3976145" y="3190587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87" name="Elipse 86"/>
          <p:cNvSpPr>
            <a:spLocks noChangeAspect="1"/>
          </p:cNvSpPr>
          <p:nvPr/>
        </p:nvSpPr>
        <p:spPr>
          <a:xfrm>
            <a:off x="3967711" y="2590980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cxnSp>
        <p:nvCxnSpPr>
          <p:cNvPr id="88" name="Conector angular 87"/>
          <p:cNvCxnSpPr>
            <a:stCxn id="87" idx="2"/>
            <a:endCxn id="86" idx="2"/>
          </p:cNvCxnSpPr>
          <p:nvPr/>
        </p:nvCxnSpPr>
        <p:spPr>
          <a:xfrm rot="10800000" flipH="1" flipV="1">
            <a:off x="3967711" y="2690188"/>
            <a:ext cx="8434" cy="599606"/>
          </a:xfrm>
          <a:prstGeom prst="bentConnector3">
            <a:avLst>
              <a:gd name="adj1" fmla="val -2988235"/>
            </a:avLst>
          </a:prstGeom>
          <a:ln w="127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Elipse 88"/>
          <p:cNvSpPr>
            <a:spLocks noChangeAspect="1"/>
          </p:cNvSpPr>
          <p:nvPr/>
        </p:nvSpPr>
        <p:spPr>
          <a:xfrm>
            <a:off x="5232156" y="3178578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cxnSp>
        <p:nvCxnSpPr>
          <p:cNvPr id="90" name="Conector recto de flecha 89"/>
          <p:cNvCxnSpPr>
            <a:stCxn id="89" idx="6"/>
            <a:endCxn id="91" idx="2"/>
          </p:cNvCxnSpPr>
          <p:nvPr/>
        </p:nvCxnSpPr>
        <p:spPr>
          <a:xfrm>
            <a:off x="5424421" y="3277786"/>
            <a:ext cx="1322045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Elipse 90"/>
          <p:cNvSpPr>
            <a:spLocks noChangeAspect="1"/>
          </p:cNvSpPr>
          <p:nvPr/>
        </p:nvSpPr>
        <p:spPr>
          <a:xfrm>
            <a:off x="6746465" y="3178578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3820" y="2619243"/>
            <a:ext cx="238122" cy="238097"/>
          </a:xfrm>
          <a:prstGeom prst="rect">
            <a:avLst/>
          </a:prstGeom>
        </p:spPr>
      </p:pic>
      <p:sp>
        <p:nvSpPr>
          <p:cNvPr id="101" name="Rectángulo 100"/>
          <p:cNvSpPr/>
          <p:nvPr/>
        </p:nvSpPr>
        <p:spPr>
          <a:xfrm>
            <a:off x="3077123" y="3091641"/>
            <a:ext cx="477686" cy="130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0" rIns="39683" bIns="0" rtlCol="0" anchor="ctr">
            <a:spAutoFit/>
          </a:bodyPr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Base64</a:t>
            </a:r>
          </a:p>
        </p:txBody>
      </p:sp>
      <p:pic>
        <p:nvPicPr>
          <p:cNvPr id="102" name="Imagen 101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10307" y="2850626"/>
            <a:ext cx="238122" cy="238097"/>
          </a:xfrm>
          <a:prstGeom prst="rect">
            <a:avLst/>
          </a:prstGeom>
        </p:spPr>
      </p:pic>
      <p:pic>
        <p:nvPicPr>
          <p:cNvPr id="108" name="Imagen 107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16700" y="3005794"/>
            <a:ext cx="238122" cy="238097"/>
          </a:xfrm>
          <a:prstGeom prst="rect">
            <a:avLst/>
          </a:prstGeom>
        </p:spPr>
      </p:pic>
      <p:sp>
        <p:nvSpPr>
          <p:cNvPr id="109" name="Rectángulo 108"/>
          <p:cNvSpPr/>
          <p:nvPr/>
        </p:nvSpPr>
        <p:spPr>
          <a:xfrm>
            <a:off x="5848933" y="3314921"/>
            <a:ext cx="565306" cy="259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0" rIns="39683" bIns="0" rtlCol="0" anchor="ctr">
            <a:spAutoFit/>
          </a:bodyPr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Base64</a:t>
            </a:r>
          </a:p>
          <a:p>
            <a:pPr algn="ctr"/>
            <a:r>
              <a:rPr lang="es-ES" sz="900" dirty="0" err="1">
                <a:solidFill>
                  <a:schemeClr val="tx1"/>
                </a:solidFill>
              </a:rPr>
              <a:t>or</a:t>
            </a:r>
            <a:r>
              <a:rPr lang="es-ES" sz="900" dirty="0">
                <a:solidFill>
                  <a:schemeClr val="tx1"/>
                </a:solidFill>
              </a:rPr>
              <a:t> MTOM</a:t>
            </a:r>
          </a:p>
        </p:txBody>
      </p:sp>
      <p:sp>
        <p:nvSpPr>
          <p:cNvPr id="111" name="Rectángulo 110"/>
          <p:cNvSpPr/>
          <p:nvPr/>
        </p:nvSpPr>
        <p:spPr>
          <a:xfrm>
            <a:off x="3837504" y="2098610"/>
            <a:ext cx="1671795" cy="2346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9366" tIns="51588" rIns="79366" bIns="51588" rtlCol="0" anchor="ctr">
            <a:spAutoFit/>
          </a:bodyPr>
          <a:lstStyle/>
          <a:p>
            <a:pPr algn="ctr"/>
            <a:r>
              <a:rPr lang="es-ES" sz="900" dirty="0"/>
              <a:t>ENTERPRISE SERVER BUS</a:t>
            </a:r>
          </a:p>
        </p:txBody>
      </p:sp>
      <p:pic>
        <p:nvPicPr>
          <p:cNvPr id="112" name="Imagen 1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942" y="4114744"/>
            <a:ext cx="238122" cy="238097"/>
          </a:xfrm>
          <a:prstGeom prst="rect">
            <a:avLst/>
          </a:prstGeom>
        </p:spPr>
      </p:pic>
      <p:pic>
        <p:nvPicPr>
          <p:cNvPr id="113" name="Imagen 112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05942" y="4430464"/>
            <a:ext cx="238122" cy="238097"/>
          </a:xfrm>
          <a:prstGeom prst="rect">
            <a:avLst/>
          </a:prstGeom>
        </p:spPr>
      </p:pic>
      <p:pic>
        <p:nvPicPr>
          <p:cNvPr id="114" name="Imagen 113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05942" y="4745869"/>
            <a:ext cx="238122" cy="238097"/>
          </a:xfrm>
          <a:prstGeom prst="rect">
            <a:avLst/>
          </a:prstGeom>
        </p:spPr>
      </p:pic>
      <p:sp>
        <p:nvSpPr>
          <p:cNvPr id="115" name="Rectángulo 114"/>
          <p:cNvSpPr/>
          <p:nvPr/>
        </p:nvSpPr>
        <p:spPr>
          <a:xfrm>
            <a:off x="2234891" y="4150315"/>
            <a:ext cx="1325102" cy="1304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0" rIns="39683" bIns="0" rtlCol="0" anchor="ctr">
            <a:spAutoFit/>
          </a:bodyPr>
          <a:lstStyle/>
          <a:p>
            <a:r>
              <a:rPr lang="es-ES" sz="900" dirty="0">
                <a:solidFill>
                  <a:schemeClr val="tx1"/>
                </a:solidFill>
              </a:rPr>
              <a:t>HTTP </a:t>
            </a:r>
            <a:r>
              <a:rPr lang="es-ES" sz="900" dirty="0" err="1">
                <a:solidFill>
                  <a:schemeClr val="tx1"/>
                </a:solidFill>
              </a:rPr>
              <a:t>Request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16" name="Rectángulo 115"/>
          <p:cNvSpPr/>
          <p:nvPr/>
        </p:nvSpPr>
        <p:spPr>
          <a:xfrm>
            <a:off x="2234230" y="4470116"/>
            <a:ext cx="1325102" cy="1304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0" rIns="39683" bIns="0" rtlCol="0" anchor="ctr">
            <a:spAutoFit/>
          </a:bodyPr>
          <a:lstStyle/>
          <a:p>
            <a:r>
              <a:rPr lang="es-ES" sz="900" dirty="0">
                <a:solidFill>
                  <a:schemeClr val="tx1"/>
                </a:solidFill>
              </a:rPr>
              <a:t>SOAP </a:t>
            </a:r>
            <a:r>
              <a:rPr lang="es-ES" sz="900" dirty="0" err="1">
                <a:solidFill>
                  <a:schemeClr val="tx1"/>
                </a:solidFill>
              </a:rPr>
              <a:t>request</a:t>
            </a:r>
            <a:r>
              <a:rPr lang="es-ES" sz="900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117" name="Rectángulo 116"/>
          <p:cNvSpPr/>
          <p:nvPr/>
        </p:nvSpPr>
        <p:spPr>
          <a:xfrm>
            <a:off x="2244956" y="4782304"/>
            <a:ext cx="1325102" cy="1304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0" rIns="39683" bIns="0" rtlCol="0" anchor="ctr">
            <a:spAutoFit/>
          </a:bodyPr>
          <a:lstStyle/>
          <a:p>
            <a:r>
              <a:rPr lang="es-ES" sz="900" dirty="0">
                <a:solidFill>
                  <a:schemeClr val="tx1"/>
                </a:solidFill>
              </a:rPr>
              <a:t>SOAP </a:t>
            </a:r>
            <a:r>
              <a:rPr lang="es-ES" sz="900" dirty="0" err="1">
                <a:solidFill>
                  <a:schemeClr val="tx1"/>
                </a:solidFill>
              </a:rPr>
              <a:t>request</a:t>
            </a:r>
            <a:r>
              <a:rPr lang="es-ES" sz="900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Escenario MTOM + </a:t>
            </a:r>
            <a:r>
              <a:rPr lang="es-ES" dirty="0" err="1"/>
              <a:t>Form</a:t>
            </a:r>
            <a:r>
              <a:rPr lang="es-ES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223335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1362"/>
            <a:ext cx="10080625" cy="5833136"/>
          </a:xfrm>
          <a:prstGeom prst="rect">
            <a:avLst/>
          </a:prstGeom>
        </p:spPr>
      </p:pic>
      <p:sp>
        <p:nvSpPr>
          <p:cNvPr id="6" name="Elipse 5"/>
          <p:cNvSpPr>
            <a:spLocks noChangeAspect="1"/>
          </p:cNvSpPr>
          <p:nvPr/>
        </p:nvSpPr>
        <p:spPr>
          <a:xfrm>
            <a:off x="3401691" y="1451790"/>
            <a:ext cx="952499" cy="933292"/>
          </a:xfrm>
          <a:prstGeom prst="ellipse">
            <a:avLst/>
          </a:prstGeom>
          <a:noFill/>
          <a:ln w="57150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3437575" y="4183228"/>
            <a:ext cx="648000" cy="634933"/>
          </a:xfrm>
          <a:prstGeom prst="ellipse">
            <a:avLst/>
          </a:prstGeom>
          <a:noFill/>
          <a:ln w="57150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s-ES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2807015" y="3824283"/>
            <a:ext cx="648000" cy="634933"/>
          </a:xfrm>
          <a:prstGeom prst="ellipse">
            <a:avLst/>
          </a:prstGeom>
          <a:noFill/>
          <a:ln w="57150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5298133" y="4521433"/>
            <a:ext cx="648000" cy="634933"/>
          </a:xfrm>
          <a:prstGeom prst="ellipse">
            <a:avLst/>
          </a:prstGeom>
          <a:noFill/>
          <a:ln w="57150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5904651" y="4172858"/>
            <a:ext cx="648000" cy="634933"/>
          </a:xfrm>
          <a:prstGeom prst="ellipse">
            <a:avLst/>
          </a:prstGeom>
          <a:noFill/>
          <a:ln w="57150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6530079" y="3824283"/>
            <a:ext cx="648000" cy="634933"/>
          </a:xfrm>
          <a:prstGeom prst="ellipse">
            <a:avLst/>
          </a:prstGeom>
          <a:noFill/>
          <a:ln w="57150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33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ángulo redondeado 34"/>
          <p:cNvSpPr/>
          <p:nvPr/>
        </p:nvSpPr>
        <p:spPr>
          <a:xfrm>
            <a:off x="3783268" y="3663715"/>
            <a:ext cx="1190625" cy="1760409"/>
          </a:xfrm>
          <a:prstGeom prst="roundRect">
            <a:avLst>
              <a:gd name="adj" fmla="val 6002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39683" tIns="39683" rIns="39683" bIns="39683" rtlCol="0" anchor="t"/>
          <a:lstStyle/>
          <a:p>
            <a:pPr algn="ctr"/>
            <a:r>
              <a:rPr lang="es-ES" sz="1100" dirty="0">
                <a:solidFill>
                  <a:srgbClr val="FFFFFF"/>
                </a:solidFill>
              </a:rPr>
              <a:t>WSO2 IS</a:t>
            </a:r>
          </a:p>
          <a:p>
            <a:pPr algn="ctr"/>
            <a:r>
              <a:rPr lang="es-ES" sz="1100" dirty="0">
                <a:solidFill>
                  <a:srgbClr val="FFFFFF"/>
                </a:solidFill>
              </a:rPr>
              <a:t>(nodo 2)</a:t>
            </a:r>
          </a:p>
        </p:txBody>
      </p:sp>
      <p:sp>
        <p:nvSpPr>
          <p:cNvPr id="84" name="Rectángulo redondeado 83"/>
          <p:cNvSpPr>
            <a:spLocks/>
          </p:cNvSpPr>
          <p:nvPr/>
        </p:nvSpPr>
        <p:spPr>
          <a:xfrm>
            <a:off x="3969739" y="4371828"/>
            <a:ext cx="769553" cy="964748"/>
          </a:xfrm>
          <a:prstGeom prst="roundRect">
            <a:avLst>
              <a:gd name="adj" fmla="val 5772"/>
            </a:avLst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Almacén  de Usuarios</a:t>
            </a:r>
          </a:p>
        </p:txBody>
      </p:sp>
      <p:sp>
        <p:nvSpPr>
          <p:cNvPr id="181" name="Elipse 180"/>
          <p:cNvSpPr>
            <a:spLocks noChangeAspect="1"/>
          </p:cNvSpPr>
          <p:nvPr/>
        </p:nvSpPr>
        <p:spPr>
          <a:xfrm>
            <a:off x="8285479" y="4371828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78" name="Elipse 177"/>
          <p:cNvSpPr>
            <a:spLocks noChangeAspect="1"/>
          </p:cNvSpPr>
          <p:nvPr/>
        </p:nvSpPr>
        <p:spPr>
          <a:xfrm>
            <a:off x="7097120" y="3178028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71" name="Elipse 170"/>
          <p:cNvSpPr>
            <a:spLocks noChangeAspect="1"/>
          </p:cNvSpPr>
          <p:nvPr/>
        </p:nvSpPr>
        <p:spPr>
          <a:xfrm>
            <a:off x="6912338" y="4484460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68" name="Elipse 167"/>
          <p:cNvSpPr>
            <a:spLocks noChangeAspect="1"/>
          </p:cNvSpPr>
          <p:nvPr/>
        </p:nvSpPr>
        <p:spPr>
          <a:xfrm>
            <a:off x="7111539" y="5023616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69" name="Elipse 168"/>
          <p:cNvSpPr>
            <a:spLocks noChangeAspect="1"/>
          </p:cNvSpPr>
          <p:nvPr/>
        </p:nvSpPr>
        <p:spPr>
          <a:xfrm>
            <a:off x="4538067" y="5021595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74" name="Elipse 173"/>
          <p:cNvSpPr>
            <a:spLocks noChangeAspect="1"/>
          </p:cNvSpPr>
          <p:nvPr/>
        </p:nvSpPr>
        <p:spPr>
          <a:xfrm>
            <a:off x="6913407" y="3465300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72" name="Elipse 171"/>
          <p:cNvSpPr>
            <a:spLocks noChangeAspect="1"/>
          </p:cNvSpPr>
          <p:nvPr/>
        </p:nvSpPr>
        <p:spPr>
          <a:xfrm>
            <a:off x="3779193" y="2972074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75" name="Elipse 174"/>
          <p:cNvSpPr>
            <a:spLocks noChangeAspect="1"/>
          </p:cNvSpPr>
          <p:nvPr/>
        </p:nvSpPr>
        <p:spPr>
          <a:xfrm>
            <a:off x="3776543" y="2972074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66" name="Elipse 165"/>
          <p:cNvSpPr>
            <a:spLocks noChangeAspect="1"/>
          </p:cNvSpPr>
          <p:nvPr/>
        </p:nvSpPr>
        <p:spPr>
          <a:xfrm>
            <a:off x="3331954" y="2972074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70" name="Shape 66"/>
          <p:cNvSpPr>
            <a:spLocks noChangeAspect="1"/>
          </p:cNvSpPr>
          <p:nvPr/>
        </p:nvSpPr>
        <p:spPr>
          <a:xfrm>
            <a:off x="4118250" y="5073944"/>
            <a:ext cx="198434" cy="19841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71" name="Shape 66"/>
          <p:cNvSpPr>
            <a:spLocks noChangeAspect="1"/>
          </p:cNvSpPr>
          <p:nvPr/>
        </p:nvSpPr>
        <p:spPr>
          <a:xfrm>
            <a:off x="4456084" y="5073944"/>
            <a:ext cx="198434" cy="19841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72" name="Shape 66"/>
          <p:cNvSpPr>
            <a:spLocks noChangeAspect="1"/>
          </p:cNvSpPr>
          <p:nvPr/>
        </p:nvSpPr>
        <p:spPr>
          <a:xfrm>
            <a:off x="4288074" y="4774605"/>
            <a:ext cx="198434" cy="19841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21" name="Conector angular 20"/>
          <p:cNvCxnSpPr>
            <a:stCxn id="70" idx="0"/>
            <a:endCxn id="72" idx="2"/>
          </p:cNvCxnSpPr>
          <p:nvPr/>
        </p:nvCxnSpPr>
        <p:spPr>
          <a:xfrm rot="5400000" flipH="1" flipV="1">
            <a:off x="4251916" y="4938569"/>
            <a:ext cx="100926" cy="169824"/>
          </a:xfrm>
          <a:prstGeom prst="bentConnector3">
            <a:avLst/>
          </a:prstGeom>
          <a:ln w="31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r 73"/>
          <p:cNvCxnSpPr>
            <a:stCxn id="71" idx="0"/>
            <a:endCxn id="72" idx="2"/>
          </p:cNvCxnSpPr>
          <p:nvPr/>
        </p:nvCxnSpPr>
        <p:spPr>
          <a:xfrm rot="16200000" flipV="1">
            <a:off x="4420833" y="4939475"/>
            <a:ext cx="100926" cy="168010"/>
          </a:xfrm>
          <a:prstGeom prst="bentConnector3">
            <a:avLst/>
          </a:prstGeom>
          <a:ln w="31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ángulo redondeado 95"/>
          <p:cNvSpPr/>
          <p:nvPr/>
        </p:nvSpPr>
        <p:spPr>
          <a:xfrm>
            <a:off x="6899369" y="4371828"/>
            <a:ext cx="1745382" cy="1138902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1100" dirty="0">
                <a:solidFill>
                  <a:srgbClr val="FFFFFF"/>
                </a:solidFill>
              </a:rPr>
              <a:t>Aplicaciones existente</a:t>
            </a:r>
          </a:p>
        </p:txBody>
      </p:sp>
      <p:sp>
        <p:nvSpPr>
          <p:cNvPr id="104" name="Cilindro 103"/>
          <p:cNvSpPr/>
          <p:nvPr/>
        </p:nvSpPr>
        <p:spPr>
          <a:xfrm>
            <a:off x="7102105" y="4838605"/>
            <a:ext cx="357188" cy="476197"/>
          </a:xfrm>
          <a:prstGeom prst="can">
            <a:avLst>
              <a:gd name="adj" fmla="val 44267"/>
            </a:avLst>
          </a:prstGeom>
          <a:solidFill>
            <a:srgbClr val="FFC6B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39683" tIns="39683" rIns="39683" bIns="39683"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</a:rPr>
              <a:t>Users</a:t>
            </a:r>
            <a:endParaRPr lang="es-ES" sz="900" dirty="0">
              <a:solidFill>
                <a:schemeClr val="tx1"/>
              </a:solidFill>
            </a:endParaRP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143" name="Rectángulo redondeado 142"/>
          <p:cNvSpPr>
            <a:spLocks/>
          </p:cNvSpPr>
          <p:nvPr/>
        </p:nvSpPr>
        <p:spPr>
          <a:xfrm>
            <a:off x="7561725" y="4717069"/>
            <a:ext cx="421370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146" name="Rectángulo redondeado 145"/>
          <p:cNvSpPr>
            <a:spLocks/>
          </p:cNvSpPr>
          <p:nvPr/>
        </p:nvSpPr>
        <p:spPr>
          <a:xfrm>
            <a:off x="8033345" y="4715097"/>
            <a:ext cx="421370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151" name="Rectángulo redondeado 150"/>
          <p:cNvSpPr>
            <a:spLocks/>
          </p:cNvSpPr>
          <p:nvPr/>
        </p:nvSpPr>
        <p:spPr>
          <a:xfrm>
            <a:off x="8033345" y="5088112"/>
            <a:ext cx="421370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</a:rPr>
              <a:t>AppN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3" name="Rectángulo redondeado 152"/>
          <p:cNvSpPr>
            <a:spLocks/>
          </p:cNvSpPr>
          <p:nvPr/>
        </p:nvSpPr>
        <p:spPr>
          <a:xfrm>
            <a:off x="7561725" y="5096669"/>
            <a:ext cx="421370" cy="317466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2200" dirty="0">
                <a:solidFill>
                  <a:srgbClr val="FFC6B0"/>
                </a:solidFill>
              </a:rPr>
              <a:t>…</a:t>
            </a:r>
          </a:p>
        </p:txBody>
      </p:sp>
      <p:sp>
        <p:nvSpPr>
          <p:cNvPr id="154" name="Rectángulo redondeado 153"/>
          <p:cNvSpPr/>
          <p:nvPr/>
        </p:nvSpPr>
        <p:spPr>
          <a:xfrm>
            <a:off x="6881484" y="3161116"/>
            <a:ext cx="1307129" cy="1138902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1100" dirty="0">
                <a:solidFill>
                  <a:srgbClr val="FFFFFF"/>
                </a:solidFill>
              </a:rPr>
              <a:t>Aplicaciones nuevas</a:t>
            </a:r>
          </a:p>
        </p:txBody>
      </p:sp>
      <p:sp>
        <p:nvSpPr>
          <p:cNvPr id="156" name="Rectángulo redondeado 155"/>
          <p:cNvSpPr>
            <a:spLocks/>
          </p:cNvSpPr>
          <p:nvPr/>
        </p:nvSpPr>
        <p:spPr>
          <a:xfrm>
            <a:off x="7114105" y="3506357"/>
            <a:ext cx="421370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159" name="Rectángulo redondeado 158"/>
          <p:cNvSpPr>
            <a:spLocks/>
          </p:cNvSpPr>
          <p:nvPr/>
        </p:nvSpPr>
        <p:spPr>
          <a:xfrm>
            <a:off x="7585725" y="3504385"/>
            <a:ext cx="421370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160" name="Rectángulo redondeado 159"/>
          <p:cNvSpPr>
            <a:spLocks/>
          </p:cNvSpPr>
          <p:nvPr/>
        </p:nvSpPr>
        <p:spPr>
          <a:xfrm>
            <a:off x="7585725" y="3877400"/>
            <a:ext cx="421370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</a:rPr>
              <a:t>AppX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61" name="Rectángulo redondeado 160"/>
          <p:cNvSpPr>
            <a:spLocks/>
          </p:cNvSpPr>
          <p:nvPr/>
        </p:nvSpPr>
        <p:spPr>
          <a:xfrm>
            <a:off x="7114105" y="3885957"/>
            <a:ext cx="421370" cy="317466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2200" dirty="0">
                <a:solidFill>
                  <a:srgbClr val="FFC6B0"/>
                </a:solidFill>
              </a:rPr>
              <a:t>…</a:t>
            </a:r>
          </a:p>
        </p:txBody>
      </p:sp>
      <p:cxnSp>
        <p:nvCxnSpPr>
          <p:cNvPr id="5" name="Conector angular 4"/>
          <p:cNvCxnSpPr>
            <a:stCxn id="168" idx="2"/>
            <a:endCxn id="169" idx="6"/>
          </p:cNvCxnSpPr>
          <p:nvPr/>
        </p:nvCxnSpPr>
        <p:spPr>
          <a:xfrm rot="10800000">
            <a:off x="4730331" y="5120805"/>
            <a:ext cx="2381208" cy="2021"/>
          </a:xfrm>
          <a:prstGeom prst="bentConnector3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563" y="1332509"/>
            <a:ext cx="374744" cy="37470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572" y="1318813"/>
            <a:ext cx="396875" cy="396833"/>
          </a:xfrm>
          <a:prstGeom prst="rect">
            <a:avLst/>
          </a:prstGeom>
        </p:spPr>
      </p:pic>
      <p:cxnSp>
        <p:nvCxnSpPr>
          <p:cNvPr id="165" name="Conector angular 164"/>
          <p:cNvCxnSpPr>
            <a:stCxn id="22" idx="4"/>
            <a:endCxn id="166" idx="0"/>
          </p:cNvCxnSpPr>
          <p:nvPr/>
        </p:nvCxnSpPr>
        <p:spPr>
          <a:xfrm rot="5400000">
            <a:off x="3888338" y="1293128"/>
            <a:ext cx="1218695" cy="213919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>
            <a:spLocks noChangeAspect="1"/>
          </p:cNvSpPr>
          <p:nvPr/>
        </p:nvSpPr>
        <p:spPr>
          <a:xfrm>
            <a:off x="5567282" y="1753377"/>
            <a:ext cx="0" cy="0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bg1"/>
              </a:solidFill>
            </a:endParaRPr>
          </a:p>
        </p:txBody>
      </p:sp>
      <p:cxnSp>
        <p:nvCxnSpPr>
          <p:cNvPr id="170" name="Conector angular 169"/>
          <p:cNvCxnSpPr>
            <a:stCxn id="171" idx="2"/>
            <a:endCxn id="172" idx="0"/>
          </p:cNvCxnSpPr>
          <p:nvPr/>
        </p:nvCxnSpPr>
        <p:spPr>
          <a:xfrm rot="10800000">
            <a:off x="3875325" y="2972075"/>
            <a:ext cx="3037013" cy="1611594"/>
          </a:xfrm>
          <a:prstGeom prst="bentConnector4">
            <a:avLst>
              <a:gd name="adj1" fmla="val 48417"/>
              <a:gd name="adj2" fmla="val 115636"/>
            </a:avLst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angular 172"/>
          <p:cNvCxnSpPr>
            <a:stCxn id="174" idx="2"/>
            <a:endCxn id="175" idx="0"/>
          </p:cNvCxnSpPr>
          <p:nvPr/>
        </p:nvCxnSpPr>
        <p:spPr>
          <a:xfrm rot="10800000">
            <a:off x="3872677" y="2972073"/>
            <a:ext cx="3040732" cy="592435"/>
          </a:xfrm>
          <a:prstGeom prst="bentConnector4">
            <a:avLst>
              <a:gd name="adj1" fmla="val 48419"/>
              <a:gd name="adj2" fmla="val 142535"/>
            </a:avLst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48 Nube"/>
          <p:cNvSpPr/>
          <p:nvPr/>
        </p:nvSpPr>
        <p:spPr>
          <a:xfrm>
            <a:off x="4912508" y="2008825"/>
            <a:ext cx="1260078" cy="587975"/>
          </a:xfrm>
          <a:prstGeom prst="cloud">
            <a:avLst/>
          </a:prstGeom>
          <a:solidFill>
            <a:srgbClr val="3399FF">
              <a:alpha val="77000"/>
            </a:srgbClr>
          </a:solidFill>
          <a:ln>
            <a:solidFill>
              <a:srgbClr val="00CC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es-ES_tradnl" sz="1100" dirty="0">
                <a:solidFill>
                  <a:srgbClr val="000000"/>
                </a:solidFill>
              </a:rPr>
              <a:t>Internet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3704820" y="2395883"/>
            <a:ext cx="1022744" cy="130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0" rIns="39683" bIns="0" rtlCol="0" anchor="ctr">
            <a:spAutoFit/>
          </a:bodyPr>
          <a:lstStyle/>
          <a:p>
            <a:pPr algn="ctr"/>
            <a:r>
              <a:rPr lang="es-ES" sz="900" dirty="0"/>
              <a:t>AUTENTICACIÓN</a:t>
            </a:r>
          </a:p>
        </p:txBody>
      </p:sp>
      <p:sp>
        <p:nvSpPr>
          <p:cNvPr id="183" name="Rectángulo 182"/>
          <p:cNvSpPr/>
          <p:nvPr/>
        </p:nvSpPr>
        <p:spPr>
          <a:xfrm>
            <a:off x="5697535" y="3338692"/>
            <a:ext cx="950102" cy="130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0" rIns="39683" bIns="0" rtlCol="0" anchor="ctr">
            <a:spAutoFit/>
          </a:bodyPr>
          <a:lstStyle/>
          <a:p>
            <a:pPr algn="ctr"/>
            <a:r>
              <a:rPr lang="es-ES" sz="900" dirty="0"/>
              <a:t>AUTORIZACIÓN</a:t>
            </a:r>
          </a:p>
        </p:txBody>
      </p:sp>
      <p:sp>
        <p:nvSpPr>
          <p:cNvPr id="184" name="Rectángulo 183"/>
          <p:cNvSpPr/>
          <p:nvPr/>
        </p:nvSpPr>
        <p:spPr>
          <a:xfrm>
            <a:off x="5697847" y="4374470"/>
            <a:ext cx="950102" cy="130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0" rIns="39683" bIns="0" rtlCol="0" anchor="ctr">
            <a:spAutoFit/>
          </a:bodyPr>
          <a:lstStyle/>
          <a:p>
            <a:pPr algn="ctr"/>
            <a:r>
              <a:rPr lang="es-ES" sz="900" dirty="0"/>
              <a:t>AUTORIZACIÓN</a:t>
            </a:r>
          </a:p>
        </p:txBody>
      </p:sp>
      <p:sp>
        <p:nvSpPr>
          <p:cNvPr id="185" name="Rectángulo 184"/>
          <p:cNvSpPr/>
          <p:nvPr/>
        </p:nvSpPr>
        <p:spPr>
          <a:xfrm>
            <a:off x="5078444" y="5154800"/>
            <a:ext cx="1683401" cy="130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0" rIns="39683" bIns="0" rtlCol="0" anchor="ctr">
            <a:spAutoFit/>
          </a:bodyPr>
          <a:lstStyle/>
          <a:p>
            <a:pPr algn="ctr"/>
            <a:r>
              <a:rPr lang="es-ES" sz="900" dirty="0"/>
              <a:t>CONSOLIDACIÓN USUARIOS</a:t>
            </a: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6" y="5388710"/>
            <a:ext cx="2046985" cy="493244"/>
          </a:xfrm>
          <a:prstGeom prst="rect">
            <a:avLst/>
          </a:prstGeom>
        </p:spPr>
      </p:pic>
      <p:sp>
        <p:nvSpPr>
          <p:cNvPr id="59" name="Elipse 58"/>
          <p:cNvSpPr>
            <a:spLocks noChangeAspect="1"/>
          </p:cNvSpPr>
          <p:nvPr/>
        </p:nvSpPr>
        <p:spPr>
          <a:xfrm>
            <a:off x="3196408" y="5021595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2306672" y="3666045"/>
            <a:ext cx="1190625" cy="1758079"/>
          </a:xfrm>
          <a:prstGeom prst="roundRect">
            <a:avLst>
              <a:gd name="adj" fmla="val 6002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39683" tIns="39683" rIns="39683" bIns="39683" rtlCol="0" anchor="t"/>
          <a:lstStyle/>
          <a:p>
            <a:pPr algn="ctr"/>
            <a:r>
              <a:rPr lang="es-ES" sz="1100" dirty="0">
                <a:solidFill>
                  <a:srgbClr val="FFFFFF"/>
                </a:solidFill>
              </a:rPr>
              <a:t>WSO2 IS</a:t>
            </a:r>
          </a:p>
          <a:p>
            <a:pPr algn="ctr"/>
            <a:r>
              <a:rPr lang="es-ES" sz="1100" dirty="0">
                <a:solidFill>
                  <a:srgbClr val="FFFFFF"/>
                </a:solidFill>
              </a:rPr>
              <a:t>(nodo 1)</a:t>
            </a:r>
          </a:p>
        </p:txBody>
      </p:sp>
      <p:sp>
        <p:nvSpPr>
          <p:cNvPr id="76" name="Rectángulo redondeado 75"/>
          <p:cNvSpPr>
            <a:spLocks/>
          </p:cNvSpPr>
          <p:nvPr/>
        </p:nvSpPr>
        <p:spPr>
          <a:xfrm>
            <a:off x="2511192" y="4371827"/>
            <a:ext cx="769553" cy="964748"/>
          </a:xfrm>
          <a:prstGeom prst="roundRect">
            <a:avLst>
              <a:gd name="adj" fmla="val 5772"/>
            </a:avLst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Almacén  de Usuarios</a:t>
            </a:r>
          </a:p>
        </p:txBody>
      </p:sp>
      <p:sp>
        <p:nvSpPr>
          <p:cNvPr id="77" name="Shape 66"/>
          <p:cNvSpPr>
            <a:spLocks noChangeAspect="1"/>
          </p:cNvSpPr>
          <p:nvPr/>
        </p:nvSpPr>
        <p:spPr>
          <a:xfrm>
            <a:off x="2641654" y="5073944"/>
            <a:ext cx="198434" cy="19841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78" name="Shape 66"/>
          <p:cNvSpPr>
            <a:spLocks noChangeAspect="1"/>
          </p:cNvSpPr>
          <p:nvPr/>
        </p:nvSpPr>
        <p:spPr>
          <a:xfrm>
            <a:off x="2979488" y="5073944"/>
            <a:ext cx="198434" cy="19841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79" name="Shape 66"/>
          <p:cNvSpPr>
            <a:spLocks noChangeAspect="1"/>
          </p:cNvSpPr>
          <p:nvPr/>
        </p:nvSpPr>
        <p:spPr>
          <a:xfrm>
            <a:off x="2811477" y="4774605"/>
            <a:ext cx="198434" cy="19841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80" name="Conector angular 79"/>
          <p:cNvCxnSpPr>
            <a:stCxn id="77" idx="0"/>
            <a:endCxn id="79" idx="2"/>
          </p:cNvCxnSpPr>
          <p:nvPr/>
        </p:nvCxnSpPr>
        <p:spPr>
          <a:xfrm rot="5400000" flipH="1" flipV="1">
            <a:off x="2775319" y="4938569"/>
            <a:ext cx="100926" cy="169824"/>
          </a:xfrm>
          <a:prstGeom prst="bentConnector3">
            <a:avLst/>
          </a:prstGeom>
          <a:ln w="31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r 80"/>
          <p:cNvCxnSpPr>
            <a:stCxn id="78" idx="0"/>
            <a:endCxn id="79" idx="2"/>
          </p:cNvCxnSpPr>
          <p:nvPr/>
        </p:nvCxnSpPr>
        <p:spPr>
          <a:xfrm rot="16200000" flipV="1">
            <a:off x="2944237" y="4939475"/>
            <a:ext cx="100926" cy="168010"/>
          </a:xfrm>
          <a:prstGeom prst="bentConnector3">
            <a:avLst/>
          </a:prstGeom>
          <a:ln w="31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ángulo redondeado 81"/>
          <p:cNvSpPr/>
          <p:nvPr/>
        </p:nvSpPr>
        <p:spPr>
          <a:xfrm>
            <a:off x="2306671" y="2966653"/>
            <a:ext cx="2667222" cy="597855"/>
          </a:xfrm>
          <a:prstGeom prst="roundRect">
            <a:avLst>
              <a:gd name="adj" fmla="val 11644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39683" tIns="39683" rIns="39683" bIns="39683" rtlCol="0" anchor="t"/>
          <a:lstStyle/>
          <a:p>
            <a:pPr algn="ctr"/>
            <a:r>
              <a:rPr lang="es-ES" sz="1100" dirty="0">
                <a:solidFill>
                  <a:srgbClr val="FFFFFF"/>
                </a:solidFill>
              </a:rPr>
              <a:t>Balanceador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0870" y="3161406"/>
            <a:ext cx="1887420" cy="385148"/>
          </a:xfrm>
          <a:prstGeom prst="rect">
            <a:avLst/>
          </a:prstGeom>
        </p:spPr>
      </p:pic>
      <p:cxnSp>
        <p:nvCxnSpPr>
          <p:cNvPr id="20" name="Conector recto de flecha 19"/>
          <p:cNvCxnSpPr/>
          <p:nvPr/>
        </p:nvCxnSpPr>
        <p:spPr>
          <a:xfrm>
            <a:off x="3280744" y="4752996"/>
            <a:ext cx="688995" cy="1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ángulo 85"/>
          <p:cNvSpPr/>
          <p:nvPr/>
        </p:nvSpPr>
        <p:spPr>
          <a:xfrm>
            <a:off x="3086809" y="4869253"/>
            <a:ext cx="1080452" cy="130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0" rIns="39683" bIns="0" rtlCol="0" anchor="ctr">
            <a:spAutoFit/>
          </a:bodyPr>
          <a:lstStyle/>
          <a:p>
            <a:pPr algn="ctr"/>
            <a:r>
              <a:rPr lang="es-ES" sz="900" dirty="0"/>
              <a:t>SINCRONIZACIÓN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 Sistemas HA</a:t>
            </a:r>
          </a:p>
        </p:txBody>
      </p:sp>
    </p:spTree>
    <p:extLst>
      <p:ext uri="{BB962C8B-B14F-4D97-AF65-F5344CB8AC3E}">
        <p14:creationId xmlns:p14="http://schemas.microsoft.com/office/powerpoint/2010/main" val="245004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r 2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CC0000"/>
      </a:hlink>
      <a:folHlink>
        <a:srgbClr val="CC0000"/>
      </a:folHlink>
    </a:clrScheme>
    <a:fontScheme name="Tema de 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39392</TotalTime>
  <Words>539</Words>
  <Application>Microsoft Macintosh PowerPoint</Application>
  <PresentationFormat>Personalizado</PresentationFormat>
  <Paragraphs>175</Paragraphs>
  <Slides>10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4. Arquitectura de Referencia: ejemplo</vt:lpstr>
      <vt:lpstr>5. Definición de Estrategia: metodología</vt:lpstr>
      <vt:lpstr>Presentación de PowerPoint</vt:lpstr>
      <vt:lpstr>Metodología</vt:lpstr>
      <vt:lpstr>Arquitectura lógica</vt:lpstr>
      <vt:lpstr>Escenario MTOM + Form HTML</vt:lpstr>
      <vt:lpstr>Presentación de PowerPoint</vt:lpstr>
      <vt:lpstr>Arquitectura de Sistemas HA</vt:lpstr>
      <vt:lpstr>Presentación de PowerPoint</vt:lpstr>
    </vt:vector>
  </TitlesOfParts>
  <Manager>Chakray Consulting</Manager>
  <Company>Chakray Consulting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 Art - Architecture</dc:title>
  <dc:subject>Clip Art - Architecture</dc:subject>
  <dc:creator>Roger CARHUATOCTO</dc:creator>
  <cp:keywords>WSO2, BONITA BPM, LIFERAY, OPENBRAVO</cp:keywords>
  <dc:description/>
  <cp:lastModifiedBy>Roger CARHUATOCTO</cp:lastModifiedBy>
  <cp:revision>302</cp:revision>
  <cp:lastPrinted>1601-01-01T00:00:00Z</cp:lastPrinted>
  <dcterms:created xsi:type="dcterms:W3CDTF">2013-08-02T18:23:53Z</dcterms:created>
  <dcterms:modified xsi:type="dcterms:W3CDTF">2014-05-29T15:18:14Z</dcterms:modified>
  <cp:category/>
</cp:coreProperties>
</file>