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354" r:id="rId2"/>
    <p:sldId id="348" r:id="rId3"/>
    <p:sldId id="306" r:id="rId4"/>
    <p:sldId id="357" r:id="rId5"/>
    <p:sldId id="349" r:id="rId6"/>
    <p:sldId id="350" r:id="rId7"/>
    <p:sldId id="352" r:id="rId8"/>
    <p:sldId id="351" r:id="rId9"/>
    <p:sldId id="356" r:id="rId10"/>
    <p:sldId id="347" r:id="rId11"/>
    <p:sldId id="355" r:id="rId12"/>
    <p:sldId id="353" r:id="rId13"/>
    <p:sldId id="358" r:id="rId14"/>
    <p:sldId id="359" r:id="rId15"/>
    <p:sldId id="304" r:id="rId16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F9AA85EF-34D5-CD45-B66C-0BBD6BF8B168}">
          <p14:sldIdLst>
            <p14:sldId id="354"/>
            <p14:sldId id="348"/>
            <p14:sldId id="306"/>
            <p14:sldId id="357"/>
            <p14:sldId id="349"/>
            <p14:sldId id="350"/>
            <p14:sldId id="352"/>
            <p14:sldId id="351"/>
            <p14:sldId id="356"/>
            <p14:sldId id="347"/>
            <p14:sldId id="355"/>
            <p14:sldId id="353"/>
            <p14:sldId id="358"/>
            <p14:sldId id="359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3770" autoAdjust="0"/>
  </p:normalViewPr>
  <p:slideViewPr>
    <p:cSldViewPr>
      <p:cViewPr varScale="1">
        <p:scale>
          <a:sx n="124" d="100"/>
          <a:sy n="124" d="100"/>
        </p:scale>
        <p:origin x="-1464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1536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31D1A4E7-51AF-46F0-A605-DF707AB22DA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5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8A7F1F6-C9A8-EF45-A34A-B9DCC82F0AC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88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969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96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96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6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90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969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969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5539" indent="-195539"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A914-7342-D841-A624-9BD06D1C4C9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9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deta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7227888" y="7132637"/>
            <a:ext cx="2343150" cy="269876"/>
          </a:xfr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08705C-6EF4-4962-A8C3-BE742EE0F4C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2" y="301625"/>
            <a:ext cx="9525000" cy="506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/>
          </p:nvPr>
        </p:nvSpPr>
        <p:spPr>
          <a:xfrm>
            <a:off x="544512" y="1265237"/>
            <a:ext cx="8991600" cy="3962400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80000"/>
              </a:lnSpc>
              <a:buFont typeface="Arial"/>
              <a:buChar char="•"/>
              <a:defRPr sz="2400"/>
            </a:lvl1pPr>
            <a:lvl2pPr marL="914400" indent="-457200">
              <a:lnSpc>
                <a:spcPct val="80000"/>
              </a:lnSpc>
              <a:buFont typeface="Arial"/>
              <a:buChar char="•"/>
              <a:defRPr sz="2000"/>
            </a:lvl2pPr>
            <a:lvl3pPr marL="1257300" indent="-342900">
              <a:lnSpc>
                <a:spcPct val="80000"/>
              </a:lnSpc>
              <a:buFont typeface="Arial"/>
              <a:buChar char="•"/>
              <a:defRPr sz="1800"/>
            </a:lvl3pPr>
            <a:lvl4pPr marL="1714500" indent="-342900">
              <a:lnSpc>
                <a:spcPct val="80000"/>
              </a:lnSpc>
              <a:buFont typeface="Arial"/>
              <a:buChar char="•"/>
              <a:defRPr sz="1800"/>
            </a:lvl4pPr>
            <a:lvl5pPr marL="2171700" indent="-342900">
              <a:lnSpc>
                <a:spcPct val="80000"/>
              </a:lnSpc>
              <a:buFont typeface="Arial"/>
              <a:buChar char="•"/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622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no-deta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7227888" y="7132637"/>
            <a:ext cx="2343150" cy="269876"/>
          </a:xfr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08705C-6EF4-4962-A8C3-BE742EE0F4C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2" y="301625"/>
            <a:ext cx="9525000" cy="506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148530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82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userDrawn="1">
  <p:cSld name="Diapositiva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04031" y="275272"/>
            <a:ext cx="9072563" cy="690731"/>
          </a:xfrm>
          <a:prstGeom prst="rect">
            <a:avLst/>
          </a:prstGeom>
        </p:spPr>
        <p:txBody>
          <a:bodyPr lIns="100794" tIns="50397" rIns="100794" bIns="50397">
            <a:normAutofit/>
          </a:bodyPr>
          <a:lstStyle>
            <a:lvl1pPr algn="l">
              <a:defRPr sz="2600" b="1">
                <a:solidFill>
                  <a:srgbClr val="FF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504031" y="1121975"/>
            <a:ext cx="9072563" cy="5877462"/>
          </a:xfrm>
          <a:prstGeom prst="rect">
            <a:avLst/>
          </a:prstGeom>
        </p:spPr>
        <p:txBody>
          <a:bodyPr lIns="100794" tIns="50397" rIns="100794" bIns="50397"/>
          <a:lstStyle>
            <a:lvl1pPr>
              <a:defRPr sz="2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139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659B855D-76FC-4162-AEF9-CB9579E3ABA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63" r:id="rId4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1" Type="http://schemas.microsoft.com/office/2007/relationships/hdphoto" Target="../media/hdphoto6.wdp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microsoft.com/office/2007/relationships/hdphoto" Target="../media/hdphoto5.wdp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microsoft.com/office/2007/relationships/hdphoto" Target="../media/hdphoto1.wdp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microsoft.com/office/2007/relationships/hdphoto" Target="../media/hdphoto4.wdp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microsoft.com/office/2007/relationships/hdphoto" Target="../media/hdphoto3.wdp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82912" y="2789237"/>
            <a:ext cx="266700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FF0000"/>
                </a:solidFill>
              </a:rPr>
              <a:t>Clip Art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4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>
            <a:spLocks noChangeAspect="1"/>
          </p:cNvSpPr>
          <p:nvPr/>
        </p:nvSpPr>
        <p:spPr bwMode="auto">
          <a:xfrm>
            <a:off x="1309634" y="3344715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Elipse 32"/>
          <p:cNvSpPr>
            <a:spLocks noChangeAspect="1"/>
          </p:cNvSpPr>
          <p:nvPr/>
        </p:nvSpPr>
        <p:spPr bwMode="auto">
          <a:xfrm>
            <a:off x="1309634" y="3417793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Elipse 37"/>
          <p:cNvSpPr>
            <a:spLocks noChangeAspect="1"/>
          </p:cNvSpPr>
          <p:nvPr/>
        </p:nvSpPr>
        <p:spPr bwMode="auto">
          <a:xfrm>
            <a:off x="1309634" y="3493993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9" name="Elipse 38"/>
          <p:cNvSpPr>
            <a:spLocks noChangeAspect="1"/>
          </p:cNvSpPr>
          <p:nvPr/>
        </p:nvSpPr>
        <p:spPr bwMode="auto">
          <a:xfrm>
            <a:off x="1309634" y="3573315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2297112" y="1951037"/>
            <a:ext cx="2514600" cy="2971800"/>
          </a:xfrm>
          <a:prstGeom prst="roundRect">
            <a:avLst>
              <a:gd name="adj" fmla="val 9129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  <a:latin typeface="+mn-lt"/>
              </a:rPr>
              <a:t>Sequence</a:t>
            </a:r>
            <a:endParaRPr lang="es-ES" sz="1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Orquestación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1171" y="3170237"/>
            <a:ext cx="1293941" cy="829899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rgbClr val="FFFFFF"/>
                </a:solidFill>
              </a:rPr>
              <a:t>PROXY </a:t>
            </a:r>
            <a:r>
              <a:rPr lang="es-ES" sz="1200" dirty="0" err="1" smtClean="0">
                <a:solidFill>
                  <a:srgbClr val="FFFFFF"/>
                </a:solidFill>
              </a:rPr>
              <a:t>Service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135312" y="3667393"/>
            <a:ext cx="1440000" cy="36000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rgbClr val="FFFFFF"/>
                </a:solidFill>
              </a:rPr>
              <a:t>Enviar Email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135312" y="4181837"/>
            <a:ext cx="1440000" cy="36000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rgbClr val="FFFFFF"/>
                </a:solidFill>
              </a:rPr>
              <a:t>Generar respuesta cliente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35312" y="3103515"/>
            <a:ext cx="1440000" cy="36000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rgbClr val="FFFFFF"/>
                </a:solidFill>
              </a:rPr>
              <a:t>Generar Factura</a:t>
            </a:r>
            <a:endParaRPr lang="es-ES" sz="1200" dirty="0">
              <a:solidFill>
                <a:srgbClr val="FFFFFF"/>
              </a:solidFill>
            </a:endParaRPr>
          </a:p>
        </p:txBody>
      </p:sp>
      <p:cxnSp>
        <p:nvCxnSpPr>
          <p:cNvPr id="12" name="Conector angular 11"/>
          <p:cNvCxnSpPr>
            <a:stCxn id="38" idx="6"/>
            <a:endCxn id="46" idx="0"/>
          </p:cNvCxnSpPr>
          <p:nvPr/>
        </p:nvCxnSpPr>
        <p:spPr>
          <a:xfrm>
            <a:off x="1525634" y="3601993"/>
            <a:ext cx="1097229" cy="23821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/>
          </a:ln>
          <a:effectLst/>
        </p:spPr>
      </p:cxnSp>
      <p:cxnSp>
        <p:nvCxnSpPr>
          <p:cNvPr id="19" name="Conector angular 18"/>
          <p:cNvCxnSpPr>
            <a:stCxn id="33" idx="6"/>
            <a:endCxn id="44" idx="4"/>
          </p:cNvCxnSpPr>
          <p:nvPr/>
        </p:nvCxnSpPr>
        <p:spPr>
          <a:xfrm flipV="1">
            <a:off x="1525634" y="3284726"/>
            <a:ext cx="1084629" cy="24106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/>
          </a:ln>
          <a:effectLst/>
        </p:spPr>
      </p:cxnSp>
      <p:sp>
        <p:nvSpPr>
          <p:cNvPr id="54" name="Rectángulo redondeado 3"/>
          <p:cNvSpPr/>
          <p:nvPr/>
        </p:nvSpPr>
        <p:spPr>
          <a:xfrm>
            <a:off x="3135312" y="2572159"/>
            <a:ext cx="1440000" cy="36000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rgbClr val="FFFFFF"/>
                </a:solidFill>
              </a:rPr>
              <a:t>Actualizar Pedido</a:t>
            </a:r>
            <a:endParaRPr lang="es-ES" sz="1200" dirty="0">
              <a:solidFill>
                <a:srgbClr val="FFFFFF"/>
              </a:solidFill>
            </a:endParaRPr>
          </a:p>
        </p:txBody>
      </p:sp>
      <p:cxnSp>
        <p:nvCxnSpPr>
          <p:cNvPr id="56" name="Conector angular 18"/>
          <p:cNvCxnSpPr>
            <a:stCxn id="3" idx="6"/>
            <a:endCxn id="41" idx="4"/>
          </p:cNvCxnSpPr>
          <p:nvPr/>
        </p:nvCxnSpPr>
        <p:spPr>
          <a:xfrm flipV="1">
            <a:off x="1525634" y="2751326"/>
            <a:ext cx="932229" cy="701389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/>
          </a:ln>
          <a:effectLst/>
        </p:spPr>
      </p:cxnSp>
      <p:cxnSp>
        <p:nvCxnSpPr>
          <p:cNvPr id="58" name="Conector angular 11"/>
          <p:cNvCxnSpPr>
            <a:stCxn id="39" idx="6"/>
            <a:endCxn id="48" idx="0"/>
          </p:cNvCxnSpPr>
          <p:nvPr/>
        </p:nvCxnSpPr>
        <p:spPr>
          <a:xfrm>
            <a:off x="1525634" y="3681315"/>
            <a:ext cx="932229" cy="679688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/>
          </a:ln>
          <a:effectLst/>
        </p:spPr>
      </p:cxn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12" y="1265237"/>
            <a:ext cx="2620603" cy="450436"/>
          </a:xfrm>
          <a:prstGeom prst="rect">
            <a:avLst/>
          </a:prstGeom>
        </p:spPr>
      </p:pic>
      <p:sp>
        <p:nvSpPr>
          <p:cNvPr id="41" name="Elipse 40"/>
          <p:cNvSpPr>
            <a:spLocks noChangeAspect="1"/>
          </p:cNvSpPr>
          <p:nvPr/>
        </p:nvSpPr>
        <p:spPr bwMode="auto">
          <a:xfrm>
            <a:off x="2457862" y="2751325"/>
            <a:ext cx="0" cy="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Elipse 43"/>
          <p:cNvSpPr>
            <a:spLocks noChangeAspect="1"/>
          </p:cNvSpPr>
          <p:nvPr/>
        </p:nvSpPr>
        <p:spPr bwMode="auto">
          <a:xfrm>
            <a:off x="2610262" y="3284725"/>
            <a:ext cx="0" cy="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Elipse 45"/>
          <p:cNvSpPr>
            <a:spLocks noChangeAspect="1"/>
          </p:cNvSpPr>
          <p:nvPr/>
        </p:nvSpPr>
        <p:spPr bwMode="auto">
          <a:xfrm>
            <a:off x="2622862" y="3840203"/>
            <a:ext cx="0" cy="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Elipse 47"/>
          <p:cNvSpPr>
            <a:spLocks noChangeAspect="1"/>
          </p:cNvSpPr>
          <p:nvPr/>
        </p:nvSpPr>
        <p:spPr bwMode="auto">
          <a:xfrm>
            <a:off x="2457862" y="4361003"/>
            <a:ext cx="0" cy="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Diamond 8"/>
          <p:cNvSpPr>
            <a:spLocks noChangeAspect="1"/>
          </p:cNvSpPr>
          <p:nvPr/>
        </p:nvSpPr>
        <p:spPr bwMode="auto">
          <a:xfrm>
            <a:off x="1687512" y="3027315"/>
            <a:ext cx="1075059" cy="1077598"/>
          </a:xfrm>
          <a:prstGeom prst="diamond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endParaRPr lang="es-ES" sz="800" dirty="0" smtClean="0"/>
          </a:p>
          <a:p>
            <a:endParaRPr lang="es-ES" sz="800" dirty="0" smtClean="0"/>
          </a:p>
          <a:p>
            <a:r>
              <a:rPr lang="es-ES" sz="800" dirty="0" smtClean="0"/>
              <a:t>Si Fase 1</a:t>
            </a:r>
            <a:endParaRPr lang="es-ES" sz="800" dirty="0"/>
          </a:p>
        </p:txBody>
      </p:sp>
      <p:cxnSp>
        <p:nvCxnSpPr>
          <p:cNvPr id="42" name="Conector recto de flecha 41"/>
          <p:cNvCxnSpPr>
            <a:stCxn id="41" idx="6"/>
            <a:endCxn id="54" idx="1"/>
          </p:cNvCxnSpPr>
          <p:nvPr/>
        </p:nvCxnSpPr>
        <p:spPr bwMode="auto">
          <a:xfrm>
            <a:off x="2457863" y="2751326"/>
            <a:ext cx="677449" cy="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Conector recto de flecha 51"/>
          <p:cNvCxnSpPr>
            <a:stCxn id="44" idx="6"/>
            <a:endCxn id="10" idx="1"/>
          </p:cNvCxnSpPr>
          <p:nvPr/>
        </p:nvCxnSpPr>
        <p:spPr bwMode="auto">
          <a:xfrm flipV="1">
            <a:off x="2610263" y="3283515"/>
            <a:ext cx="525049" cy="121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Conector recto de flecha 62"/>
          <p:cNvCxnSpPr>
            <a:stCxn id="46" idx="6"/>
            <a:endCxn id="6" idx="1"/>
          </p:cNvCxnSpPr>
          <p:nvPr/>
        </p:nvCxnSpPr>
        <p:spPr bwMode="auto">
          <a:xfrm>
            <a:off x="2622863" y="3840204"/>
            <a:ext cx="512449" cy="71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Conector recto de flecha 71"/>
          <p:cNvCxnSpPr>
            <a:stCxn id="48" idx="6"/>
            <a:endCxn id="8" idx="1"/>
          </p:cNvCxnSpPr>
          <p:nvPr/>
        </p:nvCxnSpPr>
        <p:spPr bwMode="auto">
          <a:xfrm>
            <a:off x="2457863" y="4361004"/>
            <a:ext cx="677449" cy="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993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redondeado 35"/>
          <p:cNvSpPr/>
          <p:nvPr/>
        </p:nvSpPr>
        <p:spPr>
          <a:xfrm>
            <a:off x="1743238" y="4036625"/>
            <a:ext cx="1467069" cy="11216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92" name="Rectángulo redondeado 91"/>
          <p:cNvSpPr/>
          <p:nvPr/>
        </p:nvSpPr>
        <p:spPr>
          <a:xfrm>
            <a:off x="6502541" y="2424230"/>
            <a:ext cx="2024136" cy="1221018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93" name="Rectángulo redondeado 92"/>
          <p:cNvSpPr>
            <a:spLocks/>
          </p:cNvSpPr>
          <p:nvPr/>
        </p:nvSpPr>
        <p:spPr>
          <a:xfrm>
            <a:off x="6744756" y="2952124"/>
            <a:ext cx="1571058" cy="529650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“SAMPLE 51”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(MTOM </a:t>
            </a:r>
            <a:r>
              <a:rPr lang="es-ES" sz="900" dirty="0" err="1">
                <a:solidFill>
                  <a:schemeClr val="tx1"/>
                </a:solidFill>
              </a:rPr>
              <a:t>backend</a:t>
            </a:r>
            <a:r>
              <a:rPr lang="es-ES" sz="900" dirty="0">
                <a:solidFill>
                  <a:schemeClr val="tx1"/>
                </a:solidFill>
              </a:rPr>
              <a:t> </a:t>
            </a:r>
            <a:r>
              <a:rPr lang="es-ES" sz="900" dirty="0" err="1">
                <a:solidFill>
                  <a:schemeClr val="tx1"/>
                </a:solidFill>
              </a:rPr>
              <a:t>Service</a:t>
            </a:r>
            <a:r>
              <a:rPr lang="es-ES" sz="9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31" y="3691646"/>
            <a:ext cx="897514" cy="515882"/>
          </a:xfrm>
          <a:prstGeom prst="rect">
            <a:avLst/>
          </a:prstGeom>
        </p:spPr>
      </p:pic>
      <p:sp>
        <p:nvSpPr>
          <p:cNvPr id="154" name="Rectángulo redondeado 153"/>
          <p:cNvSpPr/>
          <p:nvPr/>
        </p:nvSpPr>
        <p:spPr>
          <a:xfrm>
            <a:off x="3578267" y="1976514"/>
            <a:ext cx="2249560" cy="1668733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65" name="Rectángulo redondeado 64"/>
          <p:cNvSpPr>
            <a:spLocks/>
          </p:cNvSpPr>
          <p:nvPr/>
        </p:nvSpPr>
        <p:spPr>
          <a:xfrm>
            <a:off x="3967711" y="2432246"/>
            <a:ext cx="1446855" cy="396833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Porxy_02</a:t>
            </a:r>
          </a:p>
        </p:txBody>
      </p:sp>
      <p:sp>
        <p:nvSpPr>
          <p:cNvPr id="156" name="Rectángulo redondeado 155"/>
          <p:cNvSpPr>
            <a:spLocks/>
          </p:cNvSpPr>
          <p:nvPr/>
        </p:nvSpPr>
        <p:spPr>
          <a:xfrm>
            <a:off x="3976145" y="3080946"/>
            <a:ext cx="1446854" cy="396833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Proxy_01</a:t>
            </a:r>
          </a:p>
        </p:txBody>
      </p:sp>
      <p:pic>
        <p:nvPicPr>
          <p:cNvPr id="8" name="Imagen 7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8795" y="2375009"/>
            <a:ext cx="374744" cy="374704"/>
          </a:xfrm>
          <a:prstGeom prst="rect">
            <a:avLst/>
          </a:prstGeom>
        </p:spPr>
      </p:pic>
      <p:sp>
        <p:nvSpPr>
          <p:cNvPr id="183" name="Rectángulo 182"/>
          <p:cNvSpPr/>
          <p:nvPr/>
        </p:nvSpPr>
        <p:spPr>
          <a:xfrm>
            <a:off x="2313103" y="2250852"/>
            <a:ext cx="574041" cy="259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Multipart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err="1">
                <a:solidFill>
                  <a:schemeClr val="tx1"/>
                </a:solidFill>
              </a:rPr>
              <a:t>form</a:t>
            </a:r>
            <a:r>
              <a:rPr lang="es-ES" sz="900" dirty="0">
                <a:solidFill>
                  <a:schemeClr val="tx1"/>
                </a:solidFill>
              </a:rPr>
              <a:t>-data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6977198" y="2514851"/>
            <a:ext cx="993844" cy="2346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9366" tIns="51588" rIns="79366" bIns="51588" rtlCol="0" anchor="ctr">
            <a:spAutoFit/>
          </a:bodyPr>
          <a:lstStyle/>
          <a:p>
            <a:pPr algn="ctr"/>
            <a:r>
              <a:rPr lang="es-ES" sz="900" dirty="0"/>
              <a:t>AXIS2 SERVER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1466" y="3788647"/>
            <a:ext cx="2308726" cy="396830"/>
          </a:xfrm>
          <a:prstGeom prst="rect">
            <a:avLst/>
          </a:prstGeom>
        </p:spPr>
      </p:pic>
      <p:sp>
        <p:nvSpPr>
          <p:cNvPr id="82" name="Elipse 81"/>
          <p:cNvSpPr>
            <a:spLocks noChangeAspect="1"/>
          </p:cNvSpPr>
          <p:nvPr/>
        </p:nvSpPr>
        <p:spPr>
          <a:xfrm>
            <a:off x="1835123" y="2491772"/>
            <a:ext cx="192264" cy="198416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/>
          <p:cNvCxnSpPr>
            <a:stCxn id="82" idx="6"/>
            <a:endCxn id="83" idx="2"/>
          </p:cNvCxnSpPr>
          <p:nvPr/>
        </p:nvCxnSpPr>
        <p:spPr>
          <a:xfrm>
            <a:off x="2027387" y="2590980"/>
            <a:ext cx="1948758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>
            <a:spLocks noChangeAspect="1"/>
          </p:cNvSpPr>
          <p:nvPr/>
        </p:nvSpPr>
        <p:spPr>
          <a:xfrm>
            <a:off x="3976145" y="2491772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86" name="Elipse 85"/>
          <p:cNvSpPr>
            <a:spLocks noChangeAspect="1"/>
          </p:cNvSpPr>
          <p:nvPr/>
        </p:nvSpPr>
        <p:spPr>
          <a:xfrm>
            <a:off x="3976145" y="3190587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87" name="Elipse 86"/>
          <p:cNvSpPr>
            <a:spLocks noChangeAspect="1"/>
          </p:cNvSpPr>
          <p:nvPr/>
        </p:nvSpPr>
        <p:spPr>
          <a:xfrm>
            <a:off x="3967711" y="259098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cxnSp>
        <p:nvCxnSpPr>
          <p:cNvPr id="88" name="Conector angular 87"/>
          <p:cNvCxnSpPr>
            <a:stCxn id="87" idx="2"/>
            <a:endCxn id="86" idx="2"/>
          </p:cNvCxnSpPr>
          <p:nvPr/>
        </p:nvCxnSpPr>
        <p:spPr>
          <a:xfrm rot="10800000" flipH="1" flipV="1">
            <a:off x="3967711" y="2690188"/>
            <a:ext cx="8434" cy="599606"/>
          </a:xfrm>
          <a:prstGeom prst="bentConnector3">
            <a:avLst>
              <a:gd name="adj1" fmla="val -2988235"/>
            </a:avLst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>
            <a:spLocks noChangeAspect="1"/>
          </p:cNvSpPr>
          <p:nvPr/>
        </p:nvSpPr>
        <p:spPr>
          <a:xfrm>
            <a:off x="5232156" y="317857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cxnSp>
        <p:nvCxnSpPr>
          <p:cNvPr id="90" name="Conector recto de flecha 89"/>
          <p:cNvCxnSpPr>
            <a:stCxn id="89" idx="6"/>
            <a:endCxn id="91" idx="2"/>
          </p:cNvCxnSpPr>
          <p:nvPr/>
        </p:nvCxnSpPr>
        <p:spPr>
          <a:xfrm>
            <a:off x="5424421" y="3277786"/>
            <a:ext cx="132204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Elipse 90"/>
          <p:cNvSpPr>
            <a:spLocks noChangeAspect="1"/>
          </p:cNvSpPr>
          <p:nvPr/>
        </p:nvSpPr>
        <p:spPr>
          <a:xfrm>
            <a:off x="6746465" y="317857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820" y="2619243"/>
            <a:ext cx="238122" cy="238097"/>
          </a:xfrm>
          <a:prstGeom prst="rect">
            <a:avLst/>
          </a:prstGeom>
        </p:spPr>
      </p:pic>
      <p:sp>
        <p:nvSpPr>
          <p:cNvPr id="101" name="Rectángulo 100"/>
          <p:cNvSpPr/>
          <p:nvPr/>
        </p:nvSpPr>
        <p:spPr>
          <a:xfrm>
            <a:off x="3077123" y="3091641"/>
            <a:ext cx="477686" cy="130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Base64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10307" y="2850626"/>
            <a:ext cx="238122" cy="238097"/>
          </a:xfrm>
          <a:prstGeom prst="rect">
            <a:avLst/>
          </a:prstGeom>
        </p:spPr>
      </p:pic>
      <p:pic>
        <p:nvPicPr>
          <p:cNvPr id="108" name="Imagen 107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16700" y="3005794"/>
            <a:ext cx="238122" cy="238097"/>
          </a:xfrm>
          <a:prstGeom prst="rect">
            <a:avLst/>
          </a:prstGeom>
        </p:spPr>
      </p:pic>
      <p:sp>
        <p:nvSpPr>
          <p:cNvPr id="109" name="Rectángulo 108"/>
          <p:cNvSpPr/>
          <p:nvPr/>
        </p:nvSpPr>
        <p:spPr>
          <a:xfrm>
            <a:off x="5848933" y="3314921"/>
            <a:ext cx="565306" cy="259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Base64</a:t>
            </a:r>
          </a:p>
          <a:p>
            <a:pPr algn="ctr"/>
            <a:r>
              <a:rPr lang="es-ES" sz="900" dirty="0" err="1">
                <a:solidFill>
                  <a:schemeClr val="tx1"/>
                </a:solidFill>
              </a:rPr>
              <a:t>or</a:t>
            </a:r>
            <a:r>
              <a:rPr lang="es-ES" sz="900" dirty="0">
                <a:solidFill>
                  <a:schemeClr val="tx1"/>
                </a:solidFill>
              </a:rPr>
              <a:t> MTOM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3837504" y="2098610"/>
            <a:ext cx="1671795" cy="2346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9366" tIns="51588" rIns="79366" bIns="51588" rtlCol="0" anchor="ctr">
            <a:spAutoFit/>
          </a:bodyPr>
          <a:lstStyle/>
          <a:p>
            <a:pPr algn="ctr"/>
            <a:r>
              <a:rPr lang="es-ES" sz="900" dirty="0"/>
              <a:t>ENTERPRISE SERVER BUS</a:t>
            </a: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942" y="4114744"/>
            <a:ext cx="238122" cy="238097"/>
          </a:xfrm>
          <a:prstGeom prst="rect">
            <a:avLst/>
          </a:prstGeom>
        </p:spPr>
      </p:pic>
      <p:pic>
        <p:nvPicPr>
          <p:cNvPr id="113" name="Imagen 112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5942" y="4430464"/>
            <a:ext cx="238122" cy="238097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5942" y="4745869"/>
            <a:ext cx="238122" cy="238097"/>
          </a:xfrm>
          <a:prstGeom prst="rect">
            <a:avLst/>
          </a:prstGeom>
        </p:spPr>
      </p:pic>
      <p:sp>
        <p:nvSpPr>
          <p:cNvPr id="115" name="Rectángulo 114"/>
          <p:cNvSpPr/>
          <p:nvPr/>
        </p:nvSpPr>
        <p:spPr>
          <a:xfrm>
            <a:off x="2234891" y="4150315"/>
            <a:ext cx="1325102" cy="1304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0" rIns="39683" bIns="0" rtlCol="0" anchor="ctr">
            <a:spAutoFit/>
          </a:bodyPr>
          <a:lstStyle/>
          <a:p>
            <a:r>
              <a:rPr lang="es-ES" sz="900" dirty="0">
                <a:solidFill>
                  <a:schemeClr val="tx1"/>
                </a:solidFill>
              </a:rPr>
              <a:t>HTTP </a:t>
            </a:r>
            <a:r>
              <a:rPr lang="es-ES" sz="900" dirty="0" err="1">
                <a:solidFill>
                  <a:schemeClr val="tx1"/>
                </a:solidFill>
              </a:rPr>
              <a:t>Request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2234230" y="4470116"/>
            <a:ext cx="1325102" cy="1304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0" rIns="39683" bIns="0" rtlCol="0" anchor="ctr">
            <a:spAutoFit/>
          </a:bodyPr>
          <a:lstStyle/>
          <a:p>
            <a:r>
              <a:rPr lang="es-ES" sz="900" dirty="0">
                <a:solidFill>
                  <a:schemeClr val="tx1"/>
                </a:solidFill>
              </a:rPr>
              <a:t>SOAP </a:t>
            </a:r>
            <a:r>
              <a:rPr lang="es-ES" sz="900" dirty="0" err="1">
                <a:solidFill>
                  <a:schemeClr val="tx1"/>
                </a:solidFill>
              </a:rPr>
              <a:t>request</a:t>
            </a:r>
            <a:r>
              <a:rPr lang="es-ES" sz="90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2244956" y="4782304"/>
            <a:ext cx="1325102" cy="1304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0" rIns="39683" bIns="0" rtlCol="0" anchor="ctr">
            <a:spAutoFit/>
          </a:bodyPr>
          <a:lstStyle/>
          <a:p>
            <a:r>
              <a:rPr lang="es-ES" sz="900" dirty="0">
                <a:solidFill>
                  <a:schemeClr val="tx1"/>
                </a:solidFill>
              </a:rPr>
              <a:t>SOAP </a:t>
            </a:r>
            <a:r>
              <a:rPr lang="es-ES" sz="900" dirty="0" err="1">
                <a:solidFill>
                  <a:schemeClr val="tx1"/>
                </a:solidFill>
              </a:rPr>
              <a:t>request</a:t>
            </a:r>
            <a:r>
              <a:rPr lang="es-ES" sz="9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 MTOM + </a:t>
            </a:r>
            <a:r>
              <a:rPr lang="es-ES" dirty="0" err="1"/>
              <a:t>Form</a:t>
            </a:r>
            <a:r>
              <a:rPr lang="es-E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362794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redondeado 34"/>
          <p:cNvSpPr/>
          <p:nvPr/>
        </p:nvSpPr>
        <p:spPr>
          <a:xfrm>
            <a:off x="3783268" y="3663715"/>
            <a:ext cx="1190625" cy="1760409"/>
          </a:xfrm>
          <a:prstGeom prst="roundRect">
            <a:avLst>
              <a:gd name="adj" fmla="val 6002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WSO2 IS</a:t>
            </a:r>
          </a:p>
          <a:p>
            <a:pPr algn="ctr"/>
            <a:r>
              <a:rPr lang="es-ES" sz="1100" dirty="0">
                <a:solidFill>
                  <a:srgbClr val="FFFFFF"/>
                </a:solidFill>
              </a:rPr>
              <a:t>(nodo 2)</a:t>
            </a:r>
          </a:p>
        </p:txBody>
      </p:sp>
      <p:sp>
        <p:nvSpPr>
          <p:cNvPr id="84" name="Rectángulo redondeado 83"/>
          <p:cNvSpPr>
            <a:spLocks/>
          </p:cNvSpPr>
          <p:nvPr/>
        </p:nvSpPr>
        <p:spPr>
          <a:xfrm>
            <a:off x="3969739" y="4371828"/>
            <a:ext cx="769553" cy="964748"/>
          </a:xfrm>
          <a:prstGeom prst="roundRect">
            <a:avLst>
              <a:gd name="adj" fmla="val 577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Almacén  de Usuarios</a:t>
            </a:r>
          </a:p>
        </p:txBody>
      </p:sp>
      <p:sp>
        <p:nvSpPr>
          <p:cNvPr id="181" name="Elipse 180"/>
          <p:cNvSpPr>
            <a:spLocks noChangeAspect="1"/>
          </p:cNvSpPr>
          <p:nvPr/>
        </p:nvSpPr>
        <p:spPr>
          <a:xfrm>
            <a:off x="8285479" y="437182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8" name="Elipse 177"/>
          <p:cNvSpPr>
            <a:spLocks noChangeAspect="1"/>
          </p:cNvSpPr>
          <p:nvPr/>
        </p:nvSpPr>
        <p:spPr>
          <a:xfrm>
            <a:off x="7097120" y="317802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1" name="Elipse 170"/>
          <p:cNvSpPr>
            <a:spLocks noChangeAspect="1"/>
          </p:cNvSpPr>
          <p:nvPr/>
        </p:nvSpPr>
        <p:spPr>
          <a:xfrm>
            <a:off x="6912338" y="448446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8" name="Elipse 167"/>
          <p:cNvSpPr>
            <a:spLocks noChangeAspect="1"/>
          </p:cNvSpPr>
          <p:nvPr/>
        </p:nvSpPr>
        <p:spPr>
          <a:xfrm>
            <a:off x="7111539" y="5023616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9" name="Elipse 168"/>
          <p:cNvSpPr>
            <a:spLocks noChangeAspect="1"/>
          </p:cNvSpPr>
          <p:nvPr/>
        </p:nvSpPr>
        <p:spPr>
          <a:xfrm>
            <a:off x="4538067" y="5021595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4" name="Elipse 173"/>
          <p:cNvSpPr>
            <a:spLocks noChangeAspect="1"/>
          </p:cNvSpPr>
          <p:nvPr/>
        </p:nvSpPr>
        <p:spPr>
          <a:xfrm>
            <a:off x="6913407" y="346530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2" name="Elipse 171"/>
          <p:cNvSpPr>
            <a:spLocks noChangeAspect="1"/>
          </p:cNvSpPr>
          <p:nvPr/>
        </p:nvSpPr>
        <p:spPr>
          <a:xfrm>
            <a:off x="3779193" y="2972074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5" name="Elipse 174"/>
          <p:cNvSpPr>
            <a:spLocks noChangeAspect="1"/>
          </p:cNvSpPr>
          <p:nvPr/>
        </p:nvSpPr>
        <p:spPr>
          <a:xfrm>
            <a:off x="3776543" y="2972074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6" name="Elipse 165"/>
          <p:cNvSpPr>
            <a:spLocks noChangeAspect="1"/>
          </p:cNvSpPr>
          <p:nvPr/>
        </p:nvSpPr>
        <p:spPr>
          <a:xfrm>
            <a:off x="3331954" y="2972074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70" name="Shape 66"/>
          <p:cNvSpPr>
            <a:spLocks noChangeAspect="1"/>
          </p:cNvSpPr>
          <p:nvPr/>
        </p:nvSpPr>
        <p:spPr>
          <a:xfrm>
            <a:off x="4118250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1" name="Shape 66"/>
          <p:cNvSpPr>
            <a:spLocks noChangeAspect="1"/>
          </p:cNvSpPr>
          <p:nvPr/>
        </p:nvSpPr>
        <p:spPr>
          <a:xfrm>
            <a:off x="4456084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2" name="Shape 66"/>
          <p:cNvSpPr>
            <a:spLocks noChangeAspect="1"/>
          </p:cNvSpPr>
          <p:nvPr/>
        </p:nvSpPr>
        <p:spPr>
          <a:xfrm>
            <a:off x="4288074" y="4774605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21" name="Conector angular 20"/>
          <p:cNvCxnSpPr>
            <a:stCxn id="70" idx="0"/>
            <a:endCxn id="72" idx="2"/>
          </p:cNvCxnSpPr>
          <p:nvPr/>
        </p:nvCxnSpPr>
        <p:spPr>
          <a:xfrm rot="5400000" flipH="1" flipV="1">
            <a:off x="4251916" y="4938569"/>
            <a:ext cx="100926" cy="169824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71" idx="0"/>
            <a:endCxn id="72" idx="2"/>
          </p:cNvCxnSpPr>
          <p:nvPr/>
        </p:nvCxnSpPr>
        <p:spPr>
          <a:xfrm rot="16200000" flipV="1">
            <a:off x="4420833" y="4939475"/>
            <a:ext cx="100926" cy="168010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ángulo redondeado 95"/>
          <p:cNvSpPr/>
          <p:nvPr/>
        </p:nvSpPr>
        <p:spPr>
          <a:xfrm>
            <a:off x="6899369" y="4371828"/>
            <a:ext cx="1745382" cy="1138902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Aplicaciones existente</a:t>
            </a:r>
          </a:p>
        </p:txBody>
      </p:sp>
      <p:sp>
        <p:nvSpPr>
          <p:cNvPr id="104" name="Cilindro 103"/>
          <p:cNvSpPr/>
          <p:nvPr/>
        </p:nvSpPr>
        <p:spPr>
          <a:xfrm>
            <a:off x="7102105" y="4838605"/>
            <a:ext cx="357188" cy="476197"/>
          </a:xfrm>
          <a:prstGeom prst="can">
            <a:avLst>
              <a:gd name="adj" fmla="val 44267"/>
            </a:avLst>
          </a:prstGeom>
          <a:solidFill>
            <a:srgbClr val="FFC6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Users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43" name="Rectángulo redondeado 142"/>
          <p:cNvSpPr>
            <a:spLocks/>
          </p:cNvSpPr>
          <p:nvPr/>
        </p:nvSpPr>
        <p:spPr>
          <a:xfrm>
            <a:off x="7561725" y="4717069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146" name="Rectángulo redondeado 145"/>
          <p:cNvSpPr>
            <a:spLocks/>
          </p:cNvSpPr>
          <p:nvPr/>
        </p:nvSpPr>
        <p:spPr>
          <a:xfrm>
            <a:off x="8033345" y="4715097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51" name="Rectángulo redondeado 150"/>
          <p:cNvSpPr>
            <a:spLocks/>
          </p:cNvSpPr>
          <p:nvPr/>
        </p:nvSpPr>
        <p:spPr>
          <a:xfrm>
            <a:off x="8033345" y="5088112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AppN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3" name="Rectángulo redondeado 152"/>
          <p:cNvSpPr>
            <a:spLocks/>
          </p:cNvSpPr>
          <p:nvPr/>
        </p:nvSpPr>
        <p:spPr>
          <a:xfrm>
            <a:off x="7561725" y="5096669"/>
            <a:ext cx="421370" cy="31746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2200" dirty="0">
                <a:solidFill>
                  <a:srgbClr val="FFC6B0"/>
                </a:solidFill>
              </a:rPr>
              <a:t>…</a:t>
            </a:r>
          </a:p>
        </p:txBody>
      </p:sp>
      <p:sp>
        <p:nvSpPr>
          <p:cNvPr id="154" name="Rectángulo redondeado 153"/>
          <p:cNvSpPr/>
          <p:nvPr/>
        </p:nvSpPr>
        <p:spPr>
          <a:xfrm>
            <a:off x="6881484" y="3161116"/>
            <a:ext cx="1307129" cy="1138902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Aplicaciones nuevas</a:t>
            </a:r>
          </a:p>
        </p:txBody>
      </p:sp>
      <p:sp>
        <p:nvSpPr>
          <p:cNvPr id="156" name="Rectángulo redondeado 155"/>
          <p:cNvSpPr>
            <a:spLocks/>
          </p:cNvSpPr>
          <p:nvPr/>
        </p:nvSpPr>
        <p:spPr>
          <a:xfrm>
            <a:off x="7114105" y="3506357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159" name="Rectángulo redondeado 158"/>
          <p:cNvSpPr>
            <a:spLocks/>
          </p:cNvSpPr>
          <p:nvPr/>
        </p:nvSpPr>
        <p:spPr>
          <a:xfrm>
            <a:off x="7585725" y="3504385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60" name="Rectángulo redondeado 159"/>
          <p:cNvSpPr>
            <a:spLocks/>
          </p:cNvSpPr>
          <p:nvPr/>
        </p:nvSpPr>
        <p:spPr>
          <a:xfrm>
            <a:off x="7585725" y="3877400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AppX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1" name="Rectángulo redondeado 160"/>
          <p:cNvSpPr>
            <a:spLocks/>
          </p:cNvSpPr>
          <p:nvPr/>
        </p:nvSpPr>
        <p:spPr>
          <a:xfrm>
            <a:off x="7114105" y="3885957"/>
            <a:ext cx="421370" cy="31746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2200" dirty="0">
                <a:solidFill>
                  <a:srgbClr val="FFC6B0"/>
                </a:solidFill>
              </a:rPr>
              <a:t>…</a:t>
            </a:r>
          </a:p>
        </p:txBody>
      </p:sp>
      <p:cxnSp>
        <p:nvCxnSpPr>
          <p:cNvPr id="5" name="Conector angular 4"/>
          <p:cNvCxnSpPr>
            <a:stCxn id="168" idx="2"/>
            <a:endCxn id="169" idx="6"/>
          </p:cNvCxnSpPr>
          <p:nvPr/>
        </p:nvCxnSpPr>
        <p:spPr>
          <a:xfrm rot="10800000">
            <a:off x="4730331" y="5120805"/>
            <a:ext cx="2381208" cy="2021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4563" y="1332509"/>
            <a:ext cx="374744" cy="37470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572" y="1318813"/>
            <a:ext cx="396875" cy="396833"/>
          </a:xfrm>
          <a:prstGeom prst="rect">
            <a:avLst/>
          </a:prstGeom>
        </p:spPr>
      </p:pic>
      <p:cxnSp>
        <p:nvCxnSpPr>
          <p:cNvPr id="165" name="Conector angular 164"/>
          <p:cNvCxnSpPr>
            <a:stCxn id="22" idx="4"/>
            <a:endCxn id="166" idx="0"/>
          </p:cNvCxnSpPr>
          <p:nvPr/>
        </p:nvCxnSpPr>
        <p:spPr>
          <a:xfrm rot="5400000">
            <a:off x="3888338" y="1293128"/>
            <a:ext cx="1218695" cy="213919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>
            <a:spLocks noChangeAspect="1"/>
          </p:cNvSpPr>
          <p:nvPr/>
        </p:nvSpPr>
        <p:spPr>
          <a:xfrm>
            <a:off x="5567282" y="1753377"/>
            <a:ext cx="0" cy="0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bg1"/>
              </a:solidFill>
            </a:endParaRPr>
          </a:p>
        </p:txBody>
      </p:sp>
      <p:cxnSp>
        <p:nvCxnSpPr>
          <p:cNvPr id="170" name="Conector angular 169"/>
          <p:cNvCxnSpPr>
            <a:stCxn id="171" idx="2"/>
            <a:endCxn id="172" idx="0"/>
          </p:cNvCxnSpPr>
          <p:nvPr/>
        </p:nvCxnSpPr>
        <p:spPr>
          <a:xfrm rot="10800000">
            <a:off x="3875325" y="2972075"/>
            <a:ext cx="3037013" cy="1611594"/>
          </a:xfrm>
          <a:prstGeom prst="bentConnector4">
            <a:avLst>
              <a:gd name="adj1" fmla="val 48417"/>
              <a:gd name="adj2" fmla="val 115636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>
            <a:stCxn id="174" idx="2"/>
            <a:endCxn id="175" idx="0"/>
          </p:cNvCxnSpPr>
          <p:nvPr/>
        </p:nvCxnSpPr>
        <p:spPr>
          <a:xfrm rot="10800000">
            <a:off x="3872677" y="2972073"/>
            <a:ext cx="3040732" cy="592435"/>
          </a:xfrm>
          <a:prstGeom prst="bentConnector4">
            <a:avLst>
              <a:gd name="adj1" fmla="val 48419"/>
              <a:gd name="adj2" fmla="val 142535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48 Nube"/>
          <p:cNvSpPr/>
          <p:nvPr/>
        </p:nvSpPr>
        <p:spPr>
          <a:xfrm>
            <a:off x="4912508" y="2008825"/>
            <a:ext cx="1260078" cy="587975"/>
          </a:xfrm>
          <a:prstGeom prst="cloud">
            <a:avLst/>
          </a:prstGeom>
          <a:solidFill>
            <a:srgbClr val="3399FF">
              <a:alpha val="77000"/>
            </a:srgbClr>
          </a:solidFill>
          <a:ln>
            <a:solidFill>
              <a:srgbClr val="00CC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s-ES_tradnl" sz="1100" dirty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3704820" y="2395883"/>
            <a:ext cx="1022744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AUTENTICACIÓN</a:t>
            </a:r>
          </a:p>
        </p:txBody>
      </p:sp>
      <p:sp>
        <p:nvSpPr>
          <p:cNvPr id="183" name="Rectángulo 182"/>
          <p:cNvSpPr/>
          <p:nvPr/>
        </p:nvSpPr>
        <p:spPr>
          <a:xfrm>
            <a:off x="5697535" y="3338692"/>
            <a:ext cx="95010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AUTORIZACIÓN</a:t>
            </a:r>
          </a:p>
        </p:txBody>
      </p:sp>
      <p:sp>
        <p:nvSpPr>
          <p:cNvPr id="184" name="Rectángulo 183"/>
          <p:cNvSpPr/>
          <p:nvPr/>
        </p:nvSpPr>
        <p:spPr>
          <a:xfrm>
            <a:off x="5697847" y="4374470"/>
            <a:ext cx="95010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AUTORIZACIÓN</a:t>
            </a:r>
          </a:p>
        </p:txBody>
      </p:sp>
      <p:sp>
        <p:nvSpPr>
          <p:cNvPr id="185" name="Rectángulo 184"/>
          <p:cNvSpPr/>
          <p:nvPr/>
        </p:nvSpPr>
        <p:spPr>
          <a:xfrm>
            <a:off x="5078444" y="5154800"/>
            <a:ext cx="1683401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CONSOLIDACIÓN USUARIOS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6" y="5388710"/>
            <a:ext cx="2046985" cy="493244"/>
          </a:xfrm>
          <a:prstGeom prst="rect">
            <a:avLst/>
          </a:prstGeom>
        </p:spPr>
      </p:pic>
      <p:sp>
        <p:nvSpPr>
          <p:cNvPr id="59" name="Elipse 58"/>
          <p:cNvSpPr>
            <a:spLocks noChangeAspect="1"/>
          </p:cNvSpPr>
          <p:nvPr/>
        </p:nvSpPr>
        <p:spPr>
          <a:xfrm>
            <a:off x="3196408" y="5021595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306672" y="3666045"/>
            <a:ext cx="1190625" cy="1758079"/>
          </a:xfrm>
          <a:prstGeom prst="roundRect">
            <a:avLst>
              <a:gd name="adj" fmla="val 6002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WSO2 IS</a:t>
            </a:r>
          </a:p>
          <a:p>
            <a:pPr algn="ctr"/>
            <a:r>
              <a:rPr lang="es-ES" sz="1100" dirty="0">
                <a:solidFill>
                  <a:srgbClr val="FFFFFF"/>
                </a:solidFill>
              </a:rPr>
              <a:t>(nodo 1)</a:t>
            </a:r>
          </a:p>
        </p:txBody>
      </p:sp>
      <p:sp>
        <p:nvSpPr>
          <p:cNvPr id="76" name="Rectángulo redondeado 75"/>
          <p:cNvSpPr>
            <a:spLocks/>
          </p:cNvSpPr>
          <p:nvPr/>
        </p:nvSpPr>
        <p:spPr>
          <a:xfrm>
            <a:off x="2511192" y="4371827"/>
            <a:ext cx="769553" cy="964748"/>
          </a:xfrm>
          <a:prstGeom prst="roundRect">
            <a:avLst>
              <a:gd name="adj" fmla="val 577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Almacén  de Usuarios</a:t>
            </a:r>
          </a:p>
        </p:txBody>
      </p:sp>
      <p:sp>
        <p:nvSpPr>
          <p:cNvPr id="77" name="Shape 66"/>
          <p:cNvSpPr>
            <a:spLocks noChangeAspect="1"/>
          </p:cNvSpPr>
          <p:nvPr/>
        </p:nvSpPr>
        <p:spPr>
          <a:xfrm>
            <a:off x="2641654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8" name="Shape 66"/>
          <p:cNvSpPr>
            <a:spLocks noChangeAspect="1"/>
          </p:cNvSpPr>
          <p:nvPr/>
        </p:nvSpPr>
        <p:spPr>
          <a:xfrm>
            <a:off x="2979488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9" name="Shape 66"/>
          <p:cNvSpPr>
            <a:spLocks noChangeAspect="1"/>
          </p:cNvSpPr>
          <p:nvPr/>
        </p:nvSpPr>
        <p:spPr>
          <a:xfrm>
            <a:off x="2811477" y="4774605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80" name="Conector angular 79"/>
          <p:cNvCxnSpPr>
            <a:stCxn id="77" idx="0"/>
            <a:endCxn id="79" idx="2"/>
          </p:cNvCxnSpPr>
          <p:nvPr/>
        </p:nvCxnSpPr>
        <p:spPr>
          <a:xfrm rot="5400000" flipH="1" flipV="1">
            <a:off x="2775319" y="4938569"/>
            <a:ext cx="100926" cy="169824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78" idx="0"/>
            <a:endCxn id="79" idx="2"/>
          </p:cNvCxnSpPr>
          <p:nvPr/>
        </p:nvCxnSpPr>
        <p:spPr>
          <a:xfrm rot="16200000" flipV="1">
            <a:off x="2944237" y="4939475"/>
            <a:ext cx="100926" cy="168010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ángulo redondeado 81"/>
          <p:cNvSpPr/>
          <p:nvPr/>
        </p:nvSpPr>
        <p:spPr>
          <a:xfrm>
            <a:off x="2306671" y="2966653"/>
            <a:ext cx="2667222" cy="597855"/>
          </a:xfrm>
          <a:prstGeom prst="roundRect">
            <a:avLst>
              <a:gd name="adj" fmla="val 11644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Balanceador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0870" y="3161406"/>
            <a:ext cx="1887420" cy="385148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>
            <a:off x="3280744" y="4752996"/>
            <a:ext cx="688995" cy="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3086809" y="4869253"/>
            <a:ext cx="108045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SINCRONIZACIÓN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Sistemas HA</a:t>
            </a:r>
          </a:p>
        </p:txBody>
      </p:sp>
    </p:spTree>
    <p:extLst>
      <p:ext uri="{BB962C8B-B14F-4D97-AF65-F5344CB8AC3E}">
        <p14:creationId xmlns:p14="http://schemas.microsoft.com/office/powerpoint/2010/main" val="24500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Elipse 78"/>
          <p:cNvSpPr>
            <a:spLocks noChangeAspect="1"/>
          </p:cNvSpPr>
          <p:nvPr/>
        </p:nvSpPr>
        <p:spPr bwMode="auto">
          <a:xfrm>
            <a:off x="3834941" y="2415887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7" name="Elipse 86"/>
          <p:cNvSpPr>
            <a:spLocks noChangeAspect="1"/>
          </p:cNvSpPr>
          <p:nvPr/>
        </p:nvSpPr>
        <p:spPr bwMode="auto">
          <a:xfrm>
            <a:off x="4201736" y="3982749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8" name="Elipse 87"/>
          <p:cNvSpPr>
            <a:spLocks noChangeAspect="1"/>
          </p:cNvSpPr>
          <p:nvPr/>
        </p:nvSpPr>
        <p:spPr bwMode="auto">
          <a:xfrm>
            <a:off x="4221068" y="4021037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" name="Elipse 92"/>
          <p:cNvSpPr>
            <a:spLocks noChangeAspect="1"/>
          </p:cNvSpPr>
          <p:nvPr/>
        </p:nvSpPr>
        <p:spPr bwMode="auto">
          <a:xfrm>
            <a:off x="4221068" y="4541837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6" name="Elipse 95"/>
          <p:cNvSpPr>
            <a:spLocks noChangeAspect="1"/>
          </p:cNvSpPr>
          <p:nvPr/>
        </p:nvSpPr>
        <p:spPr bwMode="auto">
          <a:xfrm>
            <a:off x="4224190" y="4579749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3" name="Elipse 72"/>
          <p:cNvSpPr>
            <a:spLocks noChangeAspect="1"/>
          </p:cNvSpPr>
          <p:nvPr/>
        </p:nvSpPr>
        <p:spPr bwMode="auto">
          <a:xfrm>
            <a:off x="3153892" y="3980003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0" name="Elipse 79"/>
          <p:cNvSpPr>
            <a:spLocks noChangeAspect="1"/>
          </p:cNvSpPr>
          <p:nvPr/>
        </p:nvSpPr>
        <p:spPr bwMode="auto">
          <a:xfrm>
            <a:off x="3363912" y="3980003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6" name="Elipse 65"/>
          <p:cNvSpPr>
            <a:spLocks noChangeAspect="1"/>
          </p:cNvSpPr>
          <p:nvPr/>
        </p:nvSpPr>
        <p:spPr bwMode="auto">
          <a:xfrm>
            <a:off x="2611390" y="4389437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Elipse 69"/>
          <p:cNvSpPr>
            <a:spLocks noChangeAspect="1"/>
          </p:cNvSpPr>
          <p:nvPr/>
        </p:nvSpPr>
        <p:spPr bwMode="auto">
          <a:xfrm>
            <a:off x="2611390" y="4160837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Elipse 45"/>
          <p:cNvSpPr>
            <a:spLocks noChangeAspect="1"/>
          </p:cNvSpPr>
          <p:nvPr/>
        </p:nvSpPr>
        <p:spPr bwMode="auto">
          <a:xfrm>
            <a:off x="8081956" y="5849837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5" name="Elipse 54"/>
          <p:cNvSpPr>
            <a:spLocks noChangeAspect="1"/>
          </p:cNvSpPr>
          <p:nvPr/>
        </p:nvSpPr>
        <p:spPr bwMode="auto">
          <a:xfrm>
            <a:off x="8081956" y="6078437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Elipse 5"/>
          <p:cNvSpPr>
            <a:spLocks noChangeAspect="1"/>
          </p:cNvSpPr>
          <p:nvPr/>
        </p:nvSpPr>
        <p:spPr bwMode="auto">
          <a:xfrm>
            <a:off x="8421546" y="5763407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Elipse 43"/>
          <p:cNvSpPr>
            <a:spLocks noChangeAspect="1"/>
          </p:cNvSpPr>
          <p:nvPr/>
        </p:nvSpPr>
        <p:spPr bwMode="auto">
          <a:xfrm>
            <a:off x="8192946" y="5763407"/>
            <a:ext cx="216000" cy="216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8075712" y="5684837"/>
            <a:ext cx="720000" cy="720000"/>
          </a:xfrm>
          <a:prstGeom prst="can">
            <a:avLst>
              <a:gd name="adj" fmla="val 29167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endParaRPr lang="es-PE" sz="800" dirty="0">
              <a:solidFill>
                <a:srgbClr val="000000"/>
              </a:solidFill>
            </a:endParaRPr>
          </a:p>
          <a:p>
            <a:pPr algn="ctr"/>
            <a:r>
              <a:rPr lang="es-PE" sz="800" dirty="0" smtClean="0">
                <a:solidFill>
                  <a:srgbClr val="000000"/>
                </a:solidFill>
              </a:rPr>
              <a:t>MySQL</a:t>
            </a:r>
            <a:endParaRPr lang="es-PE" sz="800" dirty="0">
              <a:solidFill>
                <a:srgbClr val="000000"/>
              </a:solidFill>
            </a:endParaRPr>
          </a:p>
        </p:txBody>
      </p:sp>
      <p:sp>
        <p:nvSpPr>
          <p:cNvPr id="154" name="Rectángulo redondeado 153"/>
          <p:cNvSpPr/>
          <p:nvPr/>
        </p:nvSpPr>
        <p:spPr>
          <a:xfrm>
            <a:off x="5532198" y="2286050"/>
            <a:ext cx="1844733" cy="1668733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65" name="Rectángulo redondeado 64"/>
          <p:cNvSpPr>
            <a:spLocks/>
          </p:cNvSpPr>
          <p:nvPr/>
        </p:nvSpPr>
        <p:spPr>
          <a:xfrm>
            <a:off x="5764519" y="2870173"/>
            <a:ext cx="1380089" cy="360833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ESB </a:t>
            </a:r>
            <a:r>
              <a:rPr lang="es-ES" sz="900" dirty="0" err="1" smtClean="0">
                <a:solidFill>
                  <a:schemeClr val="tx1"/>
                </a:solidFill>
              </a:rPr>
              <a:t>Worker</a:t>
            </a:r>
            <a:r>
              <a:rPr lang="es-ES" sz="900" dirty="0" smtClean="0">
                <a:solidFill>
                  <a:schemeClr val="tx1"/>
                </a:solidFill>
              </a:rPr>
              <a:t> 1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2" name="Elipse 81"/>
          <p:cNvSpPr>
            <a:spLocks noChangeAspect="1"/>
          </p:cNvSpPr>
          <p:nvPr/>
        </p:nvSpPr>
        <p:spPr>
          <a:xfrm>
            <a:off x="3019648" y="2946502"/>
            <a:ext cx="192264" cy="198416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791267" y="2344539"/>
            <a:ext cx="1256736" cy="361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9366" tIns="51588" rIns="79366" bIns="51588" rtlCol="0" anchor="ctr">
            <a:spAutoFit/>
          </a:bodyPr>
          <a:lstStyle/>
          <a:p>
            <a:pPr algn="ctr"/>
            <a:r>
              <a:rPr lang="es-ES" sz="900" dirty="0" smtClean="0"/>
              <a:t>worker1.chakray.com</a:t>
            </a:r>
          </a:p>
          <a:p>
            <a:pPr algn="ctr"/>
            <a:r>
              <a:rPr lang="es-ES" sz="900" dirty="0" smtClean="0"/>
              <a:t>192.168.2.10</a:t>
            </a:r>
            <a:endParaRPr lang="es-ES" sz="9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Cluster</a:t>
            </a:r>
            <a:r>
              <a:rPr lang="es-ES" dirty="0" smtClean="0"/>
              <a:t> HA - esquema</a:t>
            </a:r>
            <a:endParaRPr lang="es-ES" dirty="0"/>
          </a:p>
        </p:txBody>
      </p:sp>
      <p:sp>
        <p:nvSpPr>
          <p:cNvPr id="39" name="Rectángulo redondeado 64"/>
          <p:cNvSpPr>
            <a:spLocks/>
          </p:cNvSpPr>
          <p:nvPr/>
        </p:nvSpPr>
        <p:spPr>
          <a:xfrm>
            <a:off x="5766555" y="3370404"/>
            <a:ext cx="1380089" cy="360833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AS </a:t>
            </a:r>
            <a:r>
              <a:rPr lang="es-ES" sz="900" dirty="0" err="1" smtClean="0">
                <a:solidFill>
                  <a:schemeClr val="tx1"/>
                </a:solidFill>
              </a:rPr>
              <a:t>Worker</a:t>
            </a:r>
            <a:r>
              <a:rPr lang="es-ES" sz="900" dirty="0" smtClean="0">
                <a:solidFill>
                  <a:schemeClr val="tx1"/>
                </a:solidFill>
              </a:rPr>
              <a:t> 1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153"/>
          <p:cNvSpPr/>
          <p:nvPr/>
        </p:nvSpPr>
        <p:spPr>
          <a:xfrm>
            <a:off x="5546444" y="4058181"/>
            <a:ext cx="1844733" cy="1668733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41" name="Rectángulo redondeado 64"/>
          <p:cNvSpPr>
            <a:spLocks/>
          </p:cNvSpPr>
          <p:nvPr/>
        </p:nvSpPr>
        <p:spPr>
          <a:xfrm>
            <a:off x="5778765" y="4642304"/>
            <a:ext cx="1380089" cy="360833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ESB </a:t>
            </a:r>
            <a:r>
              <a:rPr lang="es-ES" sz="900" dirty="0" err="1" smtClean="0">
                <a:solidFill>
                  <a:schemeClr val="tx1"/>
                </a:solidFill>
              </a:rPr>
              <a:t>Worker</a:t>
            </a:r>
            <a:r>
              <a:rPr lang="es-ES" sz="900" dirty="0" smtClean="0">
                <a:solidFill>
                  <a:schemeClr val="tx1"/>
                </a:solidFill>
              </a:rPr>
              <a:t> 2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2" name="Rectángulo 110"/>
          <p:cNvSpPr/>
          <p:nvPr/>
        </p:nvSpPr>
        <p:spPr>
          <a:xfrm>
            <a:off x="5805513" y="4116670"/>
            <a:ext cx="1256736" cy="361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9366" tIns="51588" rIns="79366" bIns="51588" rtlCol="0" anchor="ctr">
            <a:spAutoFit/>
          </a:bodyPr>
          <a:lstStyle/>
          <a:p>
            <a:pPr algn="ctr"/>
            <a:r>
              <a:rPr lang="es-ES" sz="900" dirty="0" smtClean="0"/>
              <a:t>worker2.chakray.com</a:t>
            </a:r>
          </a:p>
          <a:p>
            <a:pPr algn="ctr"/>
            <a:r>
              <a:rPr lang="es-ES" sz="900" dirty="0" smtClean="0"/>
              <a:t>192.168.2.11</a:t>
            </a:r>
            <a:endParaRPr lang="es-ES" sz="900" dirty="0"/>
          </a:p>
        </p:txBody>
      </p:sp>
      <p:sp>
        <p:nvSpPr>
          <p:cNvPr id="43" name="Rectángulo redondeado 64"/>
          <p:cNvSpPr>
            <a:spLocks/>
          </p:cNvSpPr>
          <p:nvPr/>
        </p:nvSpPr>
        <p:spPr>
          <a:xfrm>
            <a:off x="5780801" y="5142535"/>
            <a:ext cx="1380089" cy="360833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AS </a:t>
            </a:r>
            <a:r>
              <a:rPr lang="es-ES" sz="900" dirty="0" err="1" smtClean="0">
                <a:solidFill>
                  <a:schemeClr val="tx1"/>
                </a:solidFill>
              </a:rPr>
              <a:t>Worker</a:t>
            </a:r>
            <a:r>
              <a:rPr lang="es-ES" sz="900" dirty="0" smtClean="0">
                <a:solidFill>
                  <a:schemeClr val="tx1"/>
                </a:solidFill>
              </a:rPr>
              <a:t> 2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8" name="Rectángulo redondeado 153"/>
          <p:cNvSpPr/>
          <p:nvPr/>
        </p:nvSpPr>
        <p:spPr>
          <a:xfrm>
            <a:off x="3576579" y="1196704"/>
            <a:ext cx="1844733" cy="1668733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49" name="Rectángulo redondeado 64"/>
          <p:cNvSpPr>
            <a:spLocks/>
          </p:cNvSpPr>
          <p:nvPr/>
        </p:nvSpPr>
        <p:spPr>
          <a:xfrm>
            <a:off x="3808900" y="1780827"/>
            <a:ext cx="1380089" cy="360833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ESB Manager 1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0" name="Rectángulo 110"/>
          <p:cNvSpPr/>
          <p:nvPr/>
        </p:nvSpPr>
        <p:spPr>
          <a:xfrm>
            <a:off x="3784352" y="1255193"/>
            <a:ext cx="1359328" cy="361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9366" tIns="51588" rIns="79366" bIns="51588" rtlCol="0" anchor="ctr">
            <a:spAutoFit/>
          </a:bodyPr>
          <a:lstStyle/>
          <a:p>
            <a:pPr algn="ctr"/>
            <a:r>
              <a:rPr lang="es-ES" sz="900" dirty="0" smtClean="0"/>
              <a:t>managers.chakray.com</a:t>
            </a:r>
          </a:p>
          <a:p>
            <a:pPr algn="ctr"/>
            <a:r>
              <a:rPr lang="es-ES" sz="900" dirty="0" smtClean="0"/>
              <a:t>192.168.2.9</a:t>
            </a:r>
            <a:endParaRPr lang="es-ES" sz="900" dirty="0"/>
          </a:p>
        </p:txBody>
      </p:sp>
      <p:sp>
        <p:nvSpPr>
          <p:cNvPr id="51" name="Rectángulo redondeado 64"/>
          <p:cNvSpPr>
            <a:spLocks/>
          </p:cNvSpPr>
          <p:nvPr/>
        </p:nvSpPr>
        <p:spPr>
          <a:xfrm>
            <a:off x="3810936" y="2281058"/>
            <a:ext cx="1380089" cy="360833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AS Manager 1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153"/>
          <p:cNvSpPr/>
          <p:nvPr/>
        </p:nvSpPr>
        <p:spPr>
          <a:xfrm>
            <a:off x="3576579" y="5456237"/>
            <a:ext cx="1844733" cy="1196208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53" name="Rectángulo redondeado 64"/>
          <p:cNvSpPr>
            <a:spLocks/>
          </p:cNvSpPr>
          <p:nvPr/>
        </p:nvSpPr>
        <p:spPr>
          <a:xfrm>
            <a:off x="3808900" y="6040359"/>
            <a:ext cx="1380089" cy="360833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G-REG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4" name="Rectángulo 110"/>
          <p:cNvSpPr/>
          <p:nvPr/>
        </p:nvSpPr>
        <p:spPr>
          <a:xfrm>
            <a:off x="3973512" y="5514725"/>
            <a:ext cx="1077201" cy="361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9366" tIns="51588" rIns="79366" bIns="51588" rtlCol="0" anchor="ctr">
            <a:spAutoFit/>
          </a:bodyPr>
          <a:lstStyle/>
          <a:p>
            <a:pPr algn="ctr"/>
            <a:r>
              <a:rPr lang="es-ES" sz="900" dirty="0" smtClean="0"/>
              <a:t>greg.chakray.com</a:t>
            </a:r>
          </a:p>
          <a:p>
            <a:pPr algn="ctr"/>
            <a:r>
              <a:rPr lang="es-ES" sz="900" dirty="0" smtClean="0"/>
              <a:t>192.168.2.8</a:t>
            </a:r>
            <a:endParaRPr lang="es-ES" sz="900" dirty="0"/>
          </a:p>
        </p:txBody>
      </p:sp>
      <p:sp>
        <p:nvSpPr>
          <p:cNvPr id="98" name="Rectángulo redondeado 153"/>
          <p:cNvSpPr/>
          <p:nvPr/>
        </p:nvSpPr>
        <p:spPr>
          <a:xfrm>
            <a:off x="613257" y="3726151"/>
            <a:ext cx="1440000" cy="358486"/>
          </a:xfrm>
          <a:prstGeom prst="roundRect">
            <a:avLst>
              <a:gd name="adj" fmla="val 10933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8000" tIns="10800" rIns="18000" bIns="10800" anchor="ctr"/>
          <a:lstStyle/>
          <a:p>
            <a:pPr algn="ctr"/>
            <a:r>
              <a:rPr lang="es-ES" sz="900" dirty="0">
                <a:solidFill>
                  <a:srgbClr val="000000"/>
                </a:solidFill>
                <a:latin typeface="Arial" charset="0"/>
              </a:rPr>
              <a:t>as-</a:t>
            </a:r>
            <a:r>
              <a:rPr lang="es-ES" sz="900" dirty="0" err="1">
                <a:solidFill>
                  <a:srgbClr val="000000"/>
                </a:solidFill>
                <a:latin typeface="Arial" charset="0"/>
              </a:rPr>
              <a:t>cluster.chakray.com</a:t>
            </a:r>
            <a:endParaRPr lang="es-E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" name="Rectángulo redondeado 153"/>
          <p:cNvSpPr/>
          <p:nvPr/>
        </p:nvSpPr>
        <p:spPr>
          <a:xfrm>
            <a:off x="649429" y="4640551"/>
            <a:ext cx="1409605" cy="358486"/>
          </a:xfrm>
          <a:prstGeom prst="roundRect">
            <a:avLst>
              <a:gd name="adj" fmla="val 10933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8000" tIns="10800" rIns="18000" bIns="10800" anchor="ctr"/>
          <a:lstStyle/>
          <a:p>
            <a:pPr algn="ctr"/>
            <a:r>
              <a:rPr lang="es-ES" sz="900" dirty="0" err="1">
                <a:solidFill>
                  <a:srgbClr val="000000"/>
                </a:solidFill>
                <a:latin typeface="Arial" charset="0"/>
              </a:rPr>
              <a:t>esb-cluster.chakray.com</a:t>
            </a:r>
            <a:endParaRPr lang="es-ES" sz="9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" name="Conector angular 8"/>
          <p:cNvCxnSpPr>
            <a:stCxn id="48" idx="3"/>
            <a:endCxn id="6" idx="0"/>
          </p:cNvCxnSpPr>
          <p:nvPr/>
        </p:nvCxnSpPr>
        <p:spPr bwMode="auto">
          <a:xfrm>
            <a:off x="5421312" y="2031071"/>
            <a:ext cx="3108234" cy="3732336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5" name="Conector angular 44"/>
          <p:cNvCxnSpPr>
            <a:stCxn id="154" idx="3"/>
            <a:endCxn id="44" idx="0"/>
          </p:cNvCxnSpPr>
          <p:nvPr/>
        </p:nvCxnSpPr>
        <p:spPr bwMode="auto">
          <a:xfrm>
            <a:off x="7376931" y="3120417"/>
            <a:ext cx="924015" cy="264299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7" name="Conector angular 46"/>
          <p:cNvCxnSpPr>
            <a:stCxn id="40" idx="3"/>
            <a:endCxn id="46" idx="2"/>
          </p:cNvCxnSpPr>
          <p:nvPr/>
        </p:nvCxnSpPr>
        <p:spPr bwMode="auto">
          <a:xfrm>
            <a:off x="7391177" y="4892548"/>
            <a:ext cx="690779" cy="106528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56" name="Conector angular 55"/>
          <p:cNvCxnSpPr>
            <a:stCxn id="52" idx="3"/>
            <a:endCxn id="55" idx="2"/>
          </p:cNvCxnSpPr>
          <p:nvPr/>
        </p:nvCxnSpPr>
        <p:spPr bwMode="auto">
          <a:xfrm>
            <a:off x="5421312" y="6054341"/>
            <a:ext cx="2660644" cy="1320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60" name="Rectángulo redondeado 153"/>
          <p:cNvSpPr/>
          <p:nvPr/>
        </p:nvSpPr>
        <p:spPr>
          <a:xfrm>
            <a:off x="2601912" y="3980003"/>
            <a:ext cx="1844733" cy="815208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61" name="Rectángulo redondeado 64"/>
          <p:cNvSpPr>
            <a:spLocks/>
          </p:cNvSpPr>
          <p:nvPr/>
        </p:nvSpPr>
        <p:spPr>
          <a:xfrm>
            <a:off x="2834233" y="4211559"/>
            <a:ext cx="1380089" cy="3608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8000" tIns="10800" rIns="18000" bIns="10800" anchor="ctr"/>
          <a:lstStyle/>
          <a:p>
            <a:pPr algn="ctr"/>
            <a:r>
              <a:rPr lang="es-ES" sz="800" dirty="0">
                <a:solidFill>
                  <a:srgbClr val="000000"/>
                </a:solidFill>
                <a:latin typeface="Arial" charset="0"/>
              </a:rPr>
              <a:t>WSO2 ELB</a:t>
            </a:r>
          </a:p>
        </p:txBody>
      </p:sp>
      <p:cxnSp>
        <p:nvCxnSpPr>
          <p:cNvPr id="64" name="Conector angular 63"/>
          <p:cNvCxnSpPr>
            <a:stCxn id="99" idx="3"/>
            <a:endCxn id="66" idx="2"/>
          </p:cNvCxnSpPr>
          <p:nvPr/>
        </p:nvCxnSpPr>
        <p:spPr bwMode="auto">
          <a:xfrm flipV="1">
            <a:off x="2059034" y="4497437"/>
            <a:ext cx="552356" cy="32235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oval" w="med" len="med"/>
            <a:tailEnd type="arrow"/>
          </a:ln>
          <a:effectLst/>
        </p:spPr>
      </p:cxnSp>
      <p:cxnSp>
        <p:nvCxnSpPr>
          <p:cNvPr id="69" name="Conector angular 68"/>
          <p:cNvCxnSpPr>
            <a:stCxn id="98" idx="3"/>
            <a:endCxn id="70" idx="2"/>
          </p:cNvCxnSpPr>
          <p:nvPr/>
        </p:nvCxnSpPr>
        <p:spPr bwMode="auto">
          <a:xfrm>
            <a:off x="2053257" y="3905394"/>
            <a:ext cx="558133" cy="36344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oval" w="med" len="med"/>
            <a:tailEnd type="arrow"/>
          </a:ln>
          <a:effectLst/>
        </p:spPr>
      </p:cxnSp>
      <p:cxnSp>
        <p:nvCxnSpPr>
          <p:cNvPr id="74" name="Conector angular 73"/>
          <p:cNvCxnSpPr>
            <a:stCxn id="49" idx="1"/>
            <a:endCxn id="73" idx="0"/>
          </p:cNvCxnSpPr>
          <p:nvPr/>
        </p:nvCxnSpPr>
        <p:spPr bwMode="auto">
          <a:xfrm rot="10800000" flipV="1">
            <a:off x="3261892" y="1961243"/>
            <a:ext cx="547008" cy="2018759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rgbClr val="3366FF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1" name="Conector angular 80"/>
          <p:cNvCxnSpPr>
            <a:stCxn id="79" idx="4"/>
            <a:endCxn id="80" idx="0"/>
          </p:cNvCxnSpPr>
          <p:nvPr/>
        </p:nvCxnSpPr>
        <p:spPr bwMode="auto">
          <a:xfrm rot="5400000">
            <a:off x="3033369" y="3070431"/>
            <a:ext cx="1348116" cy="47102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rgbClr val="3366FF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9" name="Conector angular 88"/>
          <p:cNvCxnSpPr>
            <a:stCxn id="65" idx="1"/>
            <a:endCxn id="87" idx="0"/>
          </p:cNvCxnSpPr>
          <p:nvPr/>
        </p:nvCxnSpPr>
        <p:spPr bwMode="auto">
          <a:xfrm rot="10800000" flipV="1">
            <a:off x="4309737" y="3050589"/>
            <a:ext cx="1454783" cy="932159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rgbClr val="3366FF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90" name="Conector angular 89"/>
          <p:cNvCxnSpPr>
            <a:stCxn id="39" idx="1"/>
            <a:endCxn id="88" idx="6"/>
          </p:cNvCxnSpPr>
          <p:nvPr/>
        </p:nvCxnSpPr>
        <p:spPr bwMode="auto">
          <a:xfrm rot="10800000" flipV="1">
            <a:off x="4437069" y="3550821"/>
            <a:ext cx="1329487" cy="57821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rgbClr val="3366FF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97" name="Conector angular 96"/>
          <p:cNvCxnSpPr>
            <a:stCxn id="41" idx="1"/>
            <a:endCxn id="93" idx="6"/>
          </p:cNvCxnSpPr>
          <p:nvPr/>
        </p:nvCxnSpPr>
        <p:spPr bwMode="auto">
          <a:xfrm rot="10800000">
            <a:off x="4437069" y="4649837"/>
            <a:ext cx="1341697" cy="17288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rgbClr val="3366FF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0" name="Conector angular 99"/>
          <p:cNvCxnSpPr>
            <a:stCxn id="43" idx="1"/>
            <a:endCxn id="96" idx="4"/>
          </p:cNvCxnSpPr>
          <p:nvPr/>
        </p:nvCxnSpPr>
        <p:spPr bwMode="auto">
          <a:xfrm rot="10800000">
            <a:off x="4332191" y="4795750"/>
            <a:ext cx="1448611" cy="527203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rgbClr val="3366FF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7978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ipse 57"/>
          <p:cNvSpPr>
            <a:spLocks noChangeAspect="1"/>
          </p:cNvSpPr>
          <p:nvPr/>
        </p:nvSpPr>
        <p:spPr>
          <a:xfrm>
            <a:off x="5507754" y="258282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5497512" y="2332038"/>
            <a:ext cx="2772000" cy="719999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 err="1" smtClean="0">
                <a:solidFill>
                  <a:srgbClr val="FFFFFF"/>
                </a:solidFill>
              </a:rPr>
              <a:t>Message</a:t>
            </a:r>
            <a:r>
              <a:rPr lang="es-ES" sz="1100" dirty="0" smtClean="0">
                <a:solidFill>
                  <a:srgbClr val="FFFFFF"/>
                </a:solidFill>
              </a:rPr>
              <a:t> </a:t>
            </a:r>
            <a:r>
              <a:rPr lang="es-ES" sz="1100" dirty="0" err="1" smtClean="0">
                <a:solidFill>
                  <a:srgbClr val="FFFFFF"/>
                </a:solidFill>
              </a:rPr>
              <a:t>Broker</a:t>
            </a: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611312" y="1975028"/>
            <a:ext cx="1609981" cy="1580409"/>
          </a:xfrm>
          <a:prstGeom prst="roundRect">
            <a:avLst>
              <a:gd name="adj" fmla="val 6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Anonymous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100" dirty="0" err="1">
                <a:solidFill>
                  <a:schemeClr val="tx1"/>
                </a:solidFill>
              </a:rPr>
              <a:t>Wireless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endParaRPr lang="es-ES" sz="1100" dirty="0" smtClean="0">
              <a:solidFill>
                <a:schemeClr val="tx1"/>
              </a:solidFill>
            </a:endParaRPr>
          </a:p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Traffic</a:t>
            </a:r>
            <a:r>
              <a:rPr lang="es-ES" sz="1100" dirty="0" smtClean="0">
                <a:solidFill>
                  <a:schemeClr val="tx1"/>
                </a:solidFill>
              </a:rPr>
              <a:t> Data </a:t>
            </a:r>
            <a:r>
              <a:rPr lang="es-ES" sz="1100" dirty="0" err="1" smtClean="0">
                <a:solidFill>
                  <a:schemeClr val="tx1"/>
                </a:solidFill>
              </a:rPr>
              <a:t>Collector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4" name="Rectángulo redondeado 83"/>
          <p:cNvSpPr>
            <a:spLocks/>
          </p:cNvSpPr>
          <p:nvPr/>
        </p:nvSpPr>
        <p:spPr>
          <a:xfrm>
            <a:off x="2289559" y="2466236"/>
            <a:ext cx="769553" cy="432000"/>
          </a:xfrm>
          <a:prstGeom prst="roundRect">
            <a:avLst>
              <a:gd name="adj" fmla="val 1697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L</a:t>
            </a:r>
            <a:r>
              <a:rPr lang="es-ES" sz="900" dirty="0" err="1" smtClean="0">
                <a:solidFill>
                  <a:schemeClr val="tx1"/>
                </a:solidFill>
              </a:rPr>
              <a:t>ibcap</a:t>
            </a:r>
            <a:r>
              <a:rPr lang="es-ES" sz="900" dirty="0" smtClean="0">
                <a:solidFill>
                  <a:schemeClr val="tx1"/>
                </a:solidFill>
              </a:rPr>
              <a:t> &amp; MB </a:t>
            </a:r>
            <a:r>
              <a:rPr lang="es-ES" sz="900" dirty="0" err="1">
                <a:solidFill>
                  <a:schemeClr val="tx1"/>
                </a:solidFill>
              </a:rPr>
              <a:t>C</a:t>
            </a:r>
            <a:r>
              <a:rPr lang="es-ES" sz="900" dirty="0" err="1" smtClean="0">
                <a:solidFill>
                  <a:schemeClr val="tx1"/>
                </a:solidFill>
              </a:rPr>
              <a:t>lient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4" name="Rectángulo 183"/>
          <p:cNvSpPr/>
          <p:nvPr/>
        </p:nvSpPr>
        <p:spPr>
          <a:xfrm>
            <a:off x="8006720" y="3177529"/>
            <a:ext cx="670046" cy="2592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 smtClean="0"/>
              <a:t>LOCAL </a:t>
            </a:r>
          </a:p>
          <a:p>
            <a:pPr algn="ctr"/>
            <a:r>
              <a:rPr lang="es-ES" sz="900" dirty="0" smtClean="0"/>
              <a:t>NETWORK</a:t>
            </a:r>
            <a:endParaRPr lang="es-ES" sz="9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</a:t>
            </a:r>
            <a:r>
              <a:rPr lang="es-ES" dirty="0" err="1" smtClean="0"/>
              <a:t>BigData</a:t>
            </a:r>
            <a:r>
              <a:rPr lang="es-ES" dirty="0" smtClean="0"/>
              <a:t> para captura de tr</a:t>
            </a:r>
            <a:r>
              <a:rPr lang="es-ES" dirty="0" smtClean="0"/>
              <a:t>áfico 802.11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6628" y="2997353"/>
            <a:ext cx="368731" cy="431999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378" y="2653640"/>
            <a:ext cx="1908816" cy="287997"/>
          </a:xfrm>
          <a:prstGeom prst="rect">
            <a:avLst/>
          </a:prstGeom>
        </p:spPr>
      </p:pic>
      <p:sp>
        <p:nvSpPr>
          <p:cNvPr id="60" name="Elipse 59"/>
          <p:cNvSpPr>
            <a:spLocks noChangeAspect="1"/>
          </p:cNvSpPr>
          <p:nvPr/>
        </p:nvSpPr>
        <p:spPr>
          <a:xfrm>
            <a:off x="5510482" y="4078885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5497512" y="3577063"/>
            <a:ext cx="2772000" cy="719999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 smtClean="0">
                <a:solidFill>
                  <a:srgbClr val="FFFFFF"/>
                </a:solidFill>
              </a:rPr>
              <a:t>Business </a:t>
            </a:r>
            <a:r>
              <a:rPr lang="es-ES" sz="1100" dirty="0" err="1" smtClean="0">
                <a:solidFill>
                  <a:srgbClr val="FFFFFF"/>
                </a:solidFill>
              </a:rPr>
              <a:t>Activity</a:t>
            </a:r>
            <a:r>
              <a:rPr lang="es-ES" sz="1100" dirty="0" smtClean="0">
                <a:solidFill>
                  <a:srgbClr val="FFFFFF"/>
                </a:solidFill>
              </a:rPr>
              <a:t> Monitor</a:t>
            </a:r>
            <a:endParaRPr lang="es-ES" sz="1100" dirty="0">
              <a:solidFill>
                <a:srgbClr val="FFFFFF"/>
              </a:solidFill>
            </a:endParaRPr>
          </a:p>
        </p:txBody>
      </p:sp>
      <p:pic>
        <p:nvPicPr>
          <p:cNvPr id="67" name="Imagen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791" y="3894465"/>
            <a:ext cx="2557689" cy="287997"/>
          </a:xfrm>
          <a:prstGeom prst="rect">
            <a:avLst/>
          </a:prstGeom>
        </p:spPr>
      </p:pic>
      <p:sp>
        <p:nvSpPr>
          <p:cNvPr id="69" name="Rectángulo redondeado 68"/>
          <p:cNvSpPr/>
          <p:nvPr/>
        </p:nvSpPr>
        <p:spPr>
          <a:xfrm>
            <a:off x="8546742" y="3602862"/>
            <a:ext cx="1066800" cy="160020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 smtClean="0">
                <a:solidFill>
                  <a:srgbClr val="FFFFFF"/>
                </a:solidFill>
              </a:rPr>
              <a:t>Data Base</a:t>
            </a: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104" name="Cilindro 103"/>
          <p:cNvSpPr/>
          <p:nvPr/>
        </p:nvSpPr>
        <p:spPr>
          <a:xfrm>
            <a:off x="8879555" y="3888665"/>
            <a:ext cx="429187" cy="476197"/>
          </a:xfrm>
          <a:prstGeom prst="can">
            <a:avLst>
              <a:gd name="adj" fmla="val 44267"/>
            </a:avLst>
          </a:prstGeom>
          <a:solidFill>
            <a:srgbClr val="FFC6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39683" tIns="39683" rIns="39683" bIns="39683"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MySQL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6" name="Cilindro 55"/>
          <p:cNvSpPr/>
          <p:nvPr/>
        </p:nvSpPr>
        <p:spPr>
          <a:xfrm>
            <a:off x="8775342" y="4402662"/>
            <a:ext cx="717187" cy="648000"/>
          </a:xfrm>
          <a:prstGeom prst="can">
            <a:avLst>
              <a:gd name="adj" fmla="val 44267"/>
            </a:avLst>
          </a:prstGeom>
          <a:solidFill>
            <a:srgbClr val="FFC6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39683" tIns="39683" rIns="39683" bIns="39683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Apache</a:t>
            </a:r>
          </a:p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Cassandra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3" name="Elipse 82"/>
          <p:cNvSpPr>
            <a:spLocks noChangeAspect="1"/>
          </p:cNvSpPr>
          <p:nvPr/>
        </p:nvSpPr>
        <p:spPr>
          <a:xfrm>
            <a:off x="5510482" y="4942885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5497512" y="4441063"/>
            <a:ext cx="2772000" cy="719999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 err="1" smtClean="0">
                <a:solidFill>
                  <a:srgbClr val="FFFFFF"/>
                </a:solidFill>
              </a:rPr>
              <a:t>Complex</a:t>
            </a:r>
            <a:r>
              <a:rPr lang="es-ES" sz="1100" dirty="0" smtClean="0">
                <a:solidFill>
                  <a:srgbClr val="FFFFFF"/>
                </a:solidFill>
              </a:rPr>
              <a:t> </a:t>
            </a:r>
            <a:r>
              <a:rPr lang="es-ES" sz="1100" dirty="0" err="1" smtClean="0">
                <a:solidFill>
                  <a:srgbClr val="FFFFFF"/>
                </a:solidFill>
              </a:rPr>
              <a:t>Event</a:t>
            </a:r>
            <a:r>
              <a:rPr lang="es-ES" sz="1100" dirty="0" smtClean="0">
                <a:solidFill>
                  <a:srgbClr val="FFFFFF"/>
                </a:solidFill>
              </a:rPr>
              <a:t> </a:t>
            </a:r>
            <a:r>
              <a:rPr lang="es-ES" sz="1100" dirty="0" err="1" smtClean="0">
                <a:solidFill>
                  <a:srgbClr val="FFFFFF"/>
                </a:solidFill>
              </a:rPr>
              <a:t>Processor</a:t>
            </a:r>
            <a:endParaRPr lang="es-ES" sz="1100" dirty="0">
              <a:solidFill>
                <a:srgbClr val="FFFFFF"/>
              </a:solidFill>
            </a:endParaRPr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38" r="100000">
                        <a14:backgroundMark x1="689" y1="5814" x2="689" y2="5814"/>
                        <a14:backgroundMark x1="826" y1="93023" x2="826" y2="93023"/>
                      </a14:backgroundRemoval>
                    </a14:imgEffect>
                  </a14:imgLayer>
                </a14:imgProps>
              </a:ext>
            </a:extLst>
          </a:blip>
          <a:srcRect l="204"/>
          <a:stretch/>
        </p:blipFill>
        <p:spPr>
          <a:xfrm>
            <a:off x="5649912" y="4753149"/>
            <a:ext cx="2426265" cy="287997"/>
          </a:xfrm>
          <a:prstGeom prst="rect">
            <a:avLst/>
          </a:prstGeom>
        </p:spPr>
      </p:pic>
      <p:sp>
        <p:nvSpPr>
          <p:cNvPr id="90" name="Rectángulo redondeado 89"/>
          <p:cNvSpPr>
            <a:spLocks/>
          </p:cNvSpPr>
          <p:nvPr/>
        </p:nvSpPr>
        <p:spPr>
          <a:xfrm>
            <a:off x="1768429" y="2461521"/>
            <a:ext cx="431999" cy="431999"/>
          </a:xfrm>
          <a:prstGeom prst="roundRect">
            <a:avLst>
              <a:gd name="adj" fmla="val 1697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7028" y="2552468"/>
            <a:ext cx="287999" cy="2879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64943" y="2300068"/>
            <a:ext cx="1020338" cy="720000"/>
          </a:xfrm>
          <a:prstGeom prst="rect">
            <a:avLst/>
          </a:prstGeom>
        </p:spPr>
      </p:pic>
      <p:cxnSp>
        <p:nvCxnSpPr>
          <p:cNvPr id="93" name="Conector recto de flecha 92"/>
          <p:cNvCxnSpPr/>
          <p:nvPr/>
        </p:nvCxnSpPr>
        <p:spPr>
          <a:xfrm>
            <a:off x="5726111" y="3322637"/>
            <a:ext cx="2160000" cy="1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/>
          <p:nvPr/>
        </p:nvCxnSpPr>
        <p:spPr>
          <a:xfrm rot="5400000">
            <a:off x="6797111" y="3242237"/>
            <a:ext cx="144000" cy="1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/>
          <p:nvPr/>
        </p:nvCxnSpPr>
        <p:spPr>
          <a:xfrm rot="5400000">
            <a:off x="5958913" y="3394637"/>
            <a:ext cx="144000" cy="1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 rot="5400000">
            <a:off x="6339911" y="3394637"/>
            <a:ext cx="144000" cy="1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>
          <a:xfrm rot="5400000">
            <a:off x="7482913" y="3394637"/>
            <a:ext cx="144000" cy="1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ángulo redondeado 99"/>
          <p:cNvSpPr/>
          <p:nvPr/>
        </p:nvSpPr>
        <p:spPr>
          <a:xfrm>
            <a:off x="5497512" y="5608637"/>
            <a:ext cx="2772000" cy="99060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 smtClean="0">
                <a:solidFill>
                  <a:srgbClr val="FFFFFF"/>
                </a:solidFill>
              </a:rPr>
              <a:t>Perimetral Security Tools</a:t>
            </a: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101" name="Rectángulo redondeado 100"/>
          <p:cNvSpPr/>
          <p:nvPr/>
        </p:nvSpPr>
        <p:spPr>
          <a:xfrm>
            <a:off x="5660154" y="5979396"/>
            <a:ext cx="762000" cy="503999"/>
          </a:xfrm>
          <a:prstGeom prst="roundRect">
            <a:avLst>
              <a:gd name="adj" fmla="val 19443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Intrusion</a:t>
            </a:r>
            <a:r>
              <a:rPr lang="es-ES" sz="900" dirty="0">
                <a:solidFill>
                  <a:schemeClr val="tx1"/>
                </a:solidFill>
              </a:rPr>
              <a:t> </a:t>
            </a:r>
            <a:r>
              <a:rPr lang="es-ES" sz="900" dirty="0" err="1" smtClean="0">
                <a:solidFill>
                  <a:schemeClr val="tx1"/>
                </a:solidFill>
              </a:rPr>
              <a:t>Detection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 err="1" smtClean="0">
                <a:solidFill>
                  <a:schemeClr val="tx1"/>
                </a:solidFill>
              </a:rPr>
              <a:t>System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2" name="Rectángulo redondeado 101"/>
          <p:cNvSpPr/>
          <p:nvPr/>
        </p:nvSpPr>
        <p:spPr>
          <a:xfrm>
            <a:off x="6574555" y="5979396"/>
            <a:ext cx="533399" cy="503999"/>
          </a:xfrm>
          <a:prstGeom prst="roundRect">
            <a:avLst>
              <a:gd name="adj" fmla="val 19443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Firewall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3" name="Rectángulo redondeado 102"/>
          <p:cNvSpPr/>
          <p:nvPr/>
        </p:nvSpPr>
        <p:spPr>
          <a:xfrm>
            <a:off x="7260354" y="5979396"/>
            <a:ext cx="838200" cy="503999"/>
          </a:xfrm>
          <a:prstGeom prst="roundRect">
            <a:avLst>
              <a:gd name="adj" fmla="val 19443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Security </a:t>
            </a:r>
            <a:r>
              <a:rPr lang="es-ES" sz="900" dirty="0" err="1" smtClean="0">
                <a:solidFill>
                  <a:schemeClr val="tx1"/>
                </a:solidFill>
              </a:rPr>
              <a:t>Information</a:t>
            </a:r>
            <a:r>
              <a:rPr lang="es-ES" sz="900" dirty="0" smtClean="0">
                <a:solidFill>
                  <a:schemeClr val="tx1"/>
                </a:solidFill>
              </a:rPr>
              <a:t> Management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1" name="Conector angular 10"/>
          <p:cNvCxnSpPr>
            <a:stCxn id="84" idx="3"/>
            <a:endCxn id="58" idx="2"/>
          </p:cNvCxnSpPr>
          <p:nvPr/>
        </p:nvCxnSpPr>
        <p:spPr bwMode="auto">
          <a:xfrm flipV="1">
            <a:off x="3059112" y="2682036"/>
            <a:ext cx="2448642" cy="200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48 Nube"/>
          <p:cNvSpPr/>
          <p:nvPr/>
        </p:nvSpPr>
        <p:spPr>
          <a:xfrm>
            <a:off x="3674448" y="2332037"/>
            <a:ext cx="1097526" cy="5879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s-ES_tradnl" sz="1100" dirty="0">
                <a:solidFill>
                  <a:srgbClr val="000000"/>
                </a:solidFill>
              </a:rPr>
              <a:t>Internet</a:t>
            </a:r>
          </a:p>
        </p:txBody>
      </p:sp>
      <p:cxnSp>
        <p:nvCxnSpPr>
          <p:cNvPr id="107" name="Conector angular 106"/>
          <p:cNvCxnSpPr>
            <a:stCxn id="69" idx="0"/>
            <a:endCxn id="68" idx="3"/>
          </p:cNvCxnSpPr>
          <p:nvPr/>
        </p:nvCxnSpPr>
        <p:spPr bwMode="auto">
          <a:xfrm rot="16200000" flipV="1">
            <a:off x="8219415" y="2742135"/>
            <a:ext cx="910824" cy="810630"/>
          </a:xfrm>
          <a:prstGeom prst="bentConnector2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8261197" y="3932237"/>
            <a:ext cx="287999" cy="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>
            <a:off x="8240712" y="4770436"/>
            <a:ext cx="287999" cy="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/>
          <p:nvPr/>
        </p:nvCxnSpPr>
        <p:spPr>
          <a:xfrm rot="5400000">
            <a:off x="6635112" y="5385435"/>
            <a:ext cx="467998" cy="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/>
          <p:cNvSpPr/>
          <p:nvPr/>
        </p:nvSpPr>
        <p:spPr>
          <a:xfrm>
            <a:off x="6030912" y="5262869"/>
            <a:ext cx="715043" cy="2592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 smtClean="0"/>
              <a:t>MAKING </a:t>
            </a:r>
          </a:p>
          <a:p>
            <a:pPr algn="ctr"/>
            <a:r>
              <a:rPr lang="es-ES" sz="900" dirty="0" smtClean="0"/>
              <a:t>DECISIONS</a:t>
            </a:r>
            <a:endParaRPr lang="es-ES" sz="900" dirty="0"/>
          </a:p>
        </p:txBody>
      </p:sp>
      <p:sp>
        <p:nvSpPr>
          <p:cNvPr id="111" name="Rectángulo 110"/>
          <p:cNvSpPr/>
          <p:nvPr/>
        </p:nvSpPr>
        <p:spPr>
          <a:xfrm>
            <a:off x="7021512" y="5258363"/>
            <a:ext cx="913922" cy="2592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 smtClean="0"/>
              <a:t>SECURITY</a:t>
            </a:r>
          </a:p>
          <a:p>
            <a:pPr algn="ctr"/>
            <a:r>
              <a:rPr lang="es-ES" sz="900" dirty="0" smtClean="0"/>
              <a:t>INTELLIGENCE</a:t>
            </a:r>
            <a:endParaRPr lang="es-ES" sz="900" dirty="0"/>
          </a:p>
        </p:txBody>
      </p:sp>
      <p:sp>
        <p:nvSpPr>
          <p:cNvPr id="112" name="Rectángulo 111"/>
          <p:cNvSpPr/>
          <p:nvPr/>
        </p:nvSpPr>
        <p:spPr>
          <a:xfrm>
            <a:off x="8658697" y="5303837"/>
            <a:ext cx="900879" cy="2592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 smtClean="0"/>
              <a:t>TRAFFIC DATA</a:t>
            </a:r>
          </a:p>
          <a:p>
            <a:pPr algn="ctr"/>
            <a:r>
              <a:rPr lang="es-ES" sz="900" dirty="0" smtClean="0"/>
              <a:t>PERSISTENCE</a:t>
            </a:r>
            <a:endParaRPr lang="es-ES" sz="9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1312" y="3703637"/>
            <a:ext cx="1625600" cy="1587500"/>
          </a:xfrm>
          <a:prstGeom prst="rect">
            <a:avLst/>
          </a:prstGeom>
        </p:spPr>
      </p:pic>
      <p:pic>
        <p:nvPicPr>
          <p:cNvPr id="118" name="Imagen 117"/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3112" y="4325937"/>
            <a:ext cx="1625600" cy="1587500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49512" y="4935537"/>
            <a:ext cx="1625600" cy="1587500"/>
          </a:xfrm>
          <a:prstGeom prst="rect">
            <a:avLst/>
          </a:prstGeom>
        </p:spPr>
      </p:pic>
      <p:cxnSp>
        <p:nvCxnSpPr>
          <p:cNvPr id="121" name="Conector recto de flecha 120"/>
          <p:cNvCxnSpPr/>
          <p:nvPr/>
        </p:nvCxnSpPr>
        <p:spPr>
          <a:xfrm flipH="1">
            <a:off x="3287712" y="3017837"/>
            <a:ext cx="681600" cy="8382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H="1">
            <a:off x="3699438" y="3032586"/>
            <a:ext cx="457200" cy="136799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/>
          <p:nvPr/>
        </p:nvCxnSpPr>
        <p:spPr>
          <a:xfrm flipH="1">
            <a:off x="4049712" y="3017837"/>
            <a:ext cx="304800" cy="18288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0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ángulo redondeado 3"/>
          <p:cNvSpPr>
            <a:spLocks noChangeArrowheads="1"/>
          </p:cNvSpPr>
          <p:nvPr/>
        </p:nvSpPr>
        <p:spPr bwMode="auto">
          <a:xfrm>
            <a:off x="1439863" y="1908175"/>
            <a:ext cx="7488237" cy="3600450"/>
          </a:xfrm>
          <a:prstGeom prst="roundRect">
            <a:avLst>
              <a:gd name="adj" fmla="val 8991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2457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5500" y="2316163"/>
            <a:ext cx="3475038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CuadroTexto 5"/>
          <p:cNvSpPr txBox="1">
            <a:spLocks noChangeArrowheads="1"/>
          </p:cNvSpPr>
          <p:nvPr/>
        </p:nvSpPr>
        <p:spPr bwMode="auto">
          <a:xfrm>
            <a:off x="1655763" y="4103688"/>
            <a:ext cx="7061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1600" b="1">
                <a:solidFill>
                  <a:srgbClr val="FF0000"/>
                </a:solidFill>
              </a:rPr>
              <a:t>Doing the right things. Whit the right technology. To support business.</a:t>
            </a:r>
          </a:p>
        </p:txBody>
      </p:sp>
    </p:spTree>
    <p:extLst>
      <p:ext uri="{BB962C8B-B14F-4D97-AF65-F5344CB8AC3E}">
        <p14:creationId xmlns:p14="http://schemas.microsoft.com/office/powerpoint/2010/main" val="393837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4047" y="6404237"/>
            <a:ext cx="214046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312" y="6336437"/>
            <a:ext cx="125355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815" y="1849437"/>
            <a:ext cx="2017969" cy="4319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712" y="1798637"/>
            <a:ext cx="2347826" cy="54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4" y="2408237"/>
            <a:ext cx="3040328" cy="576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12" y="3246437"/>
            <a:ext cx="3048000" cy="5842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3112" y="2484437"/>
            <a:ext cx="4153689" cy="576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8912" y="3246437"/>
            <a:ext cx="3619500" cy="5461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712" y="4618037"/>
            <a:ext cx="4737100" cy="5334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5112" y="1493837"/>
            <a:ext cx="476963" cy="5588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2000" y="3505200"/>
            <a:ext cx="3454400" cy="5334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83112" y="4770437"/>
            <a:ext cx="4140200" cy="5334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138" r="100000">
                        <a14:backgroundMark x1="689" y1="5814" x2="689" y2="5814"/>
                        <a14:backgroundMark x1="826" y1="93023" x2="826" y2="93023"/>
                      </a14:backgroundRemoval>
                    </a14:imgEffect>
                  </a14:imgLayer>
                </a14:imgProps>
              </a:ext>
            </a:extLst>
          </a:blip>
          <a:srcRect l="204"/>
          <a:stretch/>
        </p:blipFill>
        <p:spPr>
          <a:xfrm>
            <a:off x="5802312" y="4694238"/>
            <a:ext cx="4852571" cy="5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val 38"/>
          <p:cNvSpPr>
            <a:spLocks noChangeAspect="1" noChangeArrowheads="1"/>
          </p:cNvSpPr>
          <p:nvPr/>
        </p:nvSpPr>
        <p:spPr bwMode="auto">
          <a:xfrm>
            <a:off x="3312822" y="1967749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49" name="Oval 38"/>
          <p:cNvSpPr>
            <a:spLocks noChangeAspect="1" noChangeArrowheads="1"/>
          </p:cNvSpPr>
          <p:nvPr/>
        </p:nvSpPr>
        <p:spPr bwMode="auto">
          <a:xfrm>
            <a:off x="2220912" y="1967749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44" name="Oval 38"/>
          <p:cNvSpPr>
            <a:spLocks noChangeAspect="1" noChangeArrowheads="1"/>
          </p:cNvSpPr>
          <p:nvPr/>
        </p:nvSpPr>
        <p:spPr bwMode="auto">
          <a:xfrm>
            <a:off x="2229267" y="2874876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28" name="Oval 38"/>
          <p:cNvSpPr>
            <a:spLocks noChangeArrowheads="1"/>
          </p:cNvSpPr>
          <p:nvPr/>
        </p:nvSpPr>
        <p:spPr bwMode="auto">
          <a:xfrm>
            <a:off x="3211512" y="46180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30" name="Oval 38"/>
          <p:cNvSpPr>
            <a:spLocks noChangeArrowheads="1"/>
          </p:cNvSpPr>
          <p:nvPr/>
        </p:nvSpPr>
        <p:spPr bwMode="auto">
          <a:xfrm>
            <a:off x="3693777" y="46180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31" name="Oval 38"/>
          <p:cNvSpPr>
            <a:spLocks noChangeArrowheads="1"/>
          </p:cNvSpPr>
          <p:nvPr/>
        </p:nvSpPr>
        <p:spPr bwMode="auto">
          <a:xfrm>
            <a:off x="4202112" y="46180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32" name="Oval 38"/>
          <p:cNvSpPr>
            <a:spLocks noChangeArrowheads="1"/>
          </p:cNvSpPr>
          <p:nvPr/>
        </p:nvSpPr>
        <p:spPr bwMode="auto">
          <a:xfrm>
            <a:off x="4693737" y="46180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29" name="Oval 38"/>
          <p:cNvSpPr>
            <a:spLocks noChangeAspect="1" noChangeArrowheads="1"/>
          </p:cNvSpPr>
          <p:nvPr/>
        </p:nvSpPr>
        <p:spPr bwMode="auto">
          <a:xfrm>
            <a:off x="7707312" y="3017837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91" name="Oval 38"/>
          <p:cNvSpPr>
            <a:spLocks noChangeAspect="1" noChangeArrowheads="1"/>
          </p:cNvSpPr>
          <p:nvPr/>
        </p:nvSpPr>
        <p:spPr bwMode="auto">
          <a:xfrm>
            <a:off x="3320032" y="2874876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96" name="Oval 38"/>
          <p:cNvSpPr>
            <a:spLocks noChangeAspect="1" noChangeArrowheads="1"/>
          </p:cNvSpPr>
          <p:nvPr/>
        </p:nvSpPr>
        <p:spPr bwMode="auto">
          <a:xfrm>
            <a:off x="3812756" y="2909791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99" name="Oval 38"/>
          <p:cNvSpPr>
            <a:spLocks noChangeAspect="1" noChangeArrowheads="1"/>
          </p:cNvSpPr>
          <p:nvPr/>
        </p:nvSpPr>
        <p:spPr bwMode="auto">
          <a:xfrm>
            <a:off x="4324184" y="2909791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1" name="Oval 38"/>
          <p:cNvSpPr>
            <a:spLocks noChangeAspect="1" noChangeArrowheads="1"/>
          </p:cNvSpPr>
          <p:nvPr/>
        </p:nvSpPr>
        <p:spPr bwMode="auto">
          <a:xfrm>
            <a:off x="4802875" y="2909791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9" name="Oval 38"/>
          <p:cNvSpPr>
            <a:spLocks noChangeArrowheads="1"/>
          </p:cNvSpPr>
          <p:nvPr/>
        </p:nvSpPr>
        <p:spPr bwMode="auto">
          <a:xfrm>
            <a:off x="5182612" y="37036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11" name="Oval 38"/>
          <p:cNvSpPr>
            <a:spLocks noChangeArrowheads="1"/>
          </p:cNvSpPr>
          <p:nvPr/>
        </p:nvSpPr>
        <p:spPr bwMode="auto">
          <a:xfrm>
            <a:off x="5182612" y="36274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17" name="Oval 38"/>
          <p:cNvSpPr>
            <a:spLocks noChangeArrowheads="1"/>
          </p:cNvSpPr>
          <p:nvPr/>
        </p:nvSpPr>
        <p:spPr bwMode="auto">
          <a:xfrm>
            <a:off x="5182612" y="35512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64" name="Oval 38"/>
          <p:cNvSpPr>
            <a:spLocks noChangeAspect="1" noChangeArrowheads="1"/>
          </p:cNvSpPr>
          <p:nvPr/>
        </p:nvSpPr>
        <p:spPr bwMode="auto">
          <a:xfrm>
            <a:off x="5268956" y="3358161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70" name="Oval 38"/>
          <p:cNvSpPr>
            <a:spLocks noChangeAspect="1" noChangeArrowheads="1"/>
          </p:cNvSpPr>
          <p:nvPr/>
        </p:nvSpPr>
        <p:spPr bwMode="auto">
          <a:xfrm>
            <a:off x="5265227" y="3518961"/>
            <a:ext cx="144000" cy="14400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50" name="Oval 38"/>
          <p:cNvSpPr>
            <a:spLocks noChangeArrowheads="1"/>
          </p:cNvSpPr>
          <p:nvPr/>
        </p:nvSpPr>
        <p:spPr bwMode="auto">
          <a:xfrm>
            <a:off x="1897657" y="18748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51" name="Oval 38"/>
          <p:cNvSpPr>
            <a:spLocks noChangeArrowheads="1"/>
          </p:cNvSpPr>
          <p:nvPr/>
        </p:nvSpPr>
        <p:spPr bwMode="auto">
          <a:xfrm>
            <a:off x="1516657" y="4618037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5" name="Oval 38"/>
          <p:cNvSpPr>
            <a:spLocks noChangeAspect="1" noChangeArrowheads="1"/>
          </p:cNvSpPr>
          <p:nvPr/>
        </p:nvSpPr>
        <p:spPr bwMode="auto">
          <a:xfrm>
            <a:off x="2978993" y="4922837"/>
            <a:ext cx="216000" cy="2160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8" name="Rectángulo redondeado 107"/>
          <p:cNvSpPr/>
          <p:nvPr/>
        </p:nvSpPr>
        <p:spPr bwMode="auto">
          <a:xfrm>
            <a:off x="544512" y="4487341"/>
            <a:ext cx="9023920" cy="1368152"/>
          </a:xfrm>
          <a:prstGeom prst="roundRect">
            <a:avLst>
              <a:gd name="adj" fmla="val 13352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106" name="Rectángulo redondeado 105"/>
          <p:cNvSpPr/>
          <p:nvPr/>
        </p:nvSpPr>
        <p:spPr bwMode="auto">
          <a:xfrm>
            <a:off x="544512" y="2759149"/>
            <a:ext cx="9023920" cy="1368152"/>
          </a:xfrm>
          <a:prstGeom prst="roundRect">
            <a:avLst>
              <a:gd name="adj" fmla="val 13352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2" name="Rectángulo redondeado 1"/>
          <p:cNvSpPr/>
          <p:nvPr/>
        </p:nvSpPr>
        <p:spPr bwMode="auto">
          <a:xfrm>
            <a:off x="544512" y="1341437"/>
            <a:ext cx="9023920" cy="1057672"/>
          </a:xfrm>
          <a:prstGeom prst="roundRect">
            <a:avLst>
              <a:gd name="adj" fmla="val 13352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2978993" y="4906144"/>
            <a:ext cx="2590800" cy="762000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8000" tIns="10800" rIns="18000" bIns="10800"/>
          <a:lstStyle/>
          <a:p>
            <a:pPr algn="ctr"/>
            <a:r>
              <a:rPr lang="es-ES" sz="800" b="1" dirty="0">
                <a:solidFill>
                  <a:srgbClr val="FFFFFF"/>
                </a:solidFill>
                <a:cs typeface="DejaVu Sans" charset="0"/>
              </a:rPr>
              <a:t> </a:t>
            </a:r>
            <a:r>
              <a:rPr lang="es-ES" sz="800" b="1" dirty="0" err="1">
                <a:solidFill>
                  <a:srgbClr val="FFFFFF"/>
                </a:solidFill>
                <a:cs typeface="DejaVu Sans" charset="0"/>
              </a:rPr>
              <a:t>OpenBravo</a:t>
            </a:r>
            <a:r>
              <a:rPr lang="es-ES" sz="800" b="1" dirty="0">
                <a:solidFill>
                  <a:srgbClr val="FFFFFF"/>
                </a:solidFill>
                <a:cs typeface="DejaVu Sans" charset="0"/>
              </a:rPr>
              <a:t> </a:t>
            </a:r>
            <a:r>
              <a:rPr lang="es-ES" sz="800" b="1" dirty="0" smtClean="0">
                <a:solidFill>
                  <a:srgbClr val="FFFFFF"/>
                </a:solidFill>
                <a:cs typeface="DejaVu Sans" charset="0"/>
              </a:rPr>
              <a:t>ERP</a:t>
            </a:r>
            <a:endParaRPr lang="es-ES" sz="800" b="1" dirty="0">
              <a:solidFill>
                <a:srgbClr val="FFFFFF"/>
              </a:solidFill>
              <a:cs typeface="DejaVu Sans" charset="0"/>
            </a:endParaRPr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7560590" y="2878832"/>
            <a:ext cx="1752600" cy="99218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/>
          <a:lstStyle/>
          <a:p>
            <a:pPr algn="ctr"/>
            <a:r>
              <a:rPr lang="es-PE" sz="800" b="1" dirty="0">
                <a:solidFill>
                  <a:srgbClr val="FFFFFF"/>
                </a:solidFill>
                <a:cs typeface="DejaVu Sans" charset="0"/>
              </a:rPr>
              <a:t> Bonita BPM</a:t>
            </a:r>
            <a:endParaRPr lang="es-ES" sz="800" b="1" dirty="0">
              <a:solidFill>
                <a:srgbClr val="FFFFFF"/>
              </a:solidFill>
              <a:cs typeface="DejaVu Sans" charset="0"/>
            </a:endParaRPr>
          </a:p>
        </p:txBody>
      </p:sp>
      <p:sp>
        <p:nvSpPr>
          <p:cNvPr id="74" name="Rectangle 7"/>
          <p:cNvSpPr>
            <a:spLocks noChangeAspect="1" noChangeArrowheads="1"/>
          </p:cNvSpPr>
          <p:nvPr/>
        </p:nvSpPr>
        <p:spPr bwMode="auto">
          <a:xfrm>
            <a:off x="1415034" y="1493837"/>
            <a:ext cx="3987823" cy="762000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/>
          <a:lstStyle/>
          <a:p>
            <a:r>
              <a:rPr lang="es-PE" sz="800" b="1" dirty="0">
                <a:solidFill>
                  <a:srgbClr val="FFFFFF"/>
                </a:solidFill>
                <a:cs typeface="DejaVu Sans" charset="0"/>
              </a:rPr>
              <a:t> </a:t>
            </a:r>
            <a:r>
              <a:rPr lang="es-ES_tradnl" sz="800" b="1" dirty="0" err="1">
                <a:solidFill>
                  <a:srgbClr val="FFFFFF"/>
                </a:solidFill>
                <a:cs typeface="DejaVu Sans" charset="0"/>
              </a:rPr>
              <a:t>Liferay</a:t>
            </a:r>
            <a:endParaRPr lang="es-ES_tradnl" sz="800" b="1" dirty="0">
              <a:solidFill>
                <a:srgbClr val="FFFFFF"/>
              </a:solidFill>
              <a:cs typeface="DejaVu Sans" charset="0"/>
            </a:endParaRPr>
          </a:p>
          <a:p>
            <a:r>
              <a:rPr lang="es-ES_tradnl" sz="800" b="1" dirty="0">
                <a:solidFill>
                  <a:srgbClr val="FFFFFF"/>
                </a:solidFill>
                <a:cs typeface="DejaVu Sans" charset="0"/>
              </a:rPr>
              <a:t> Portal</a:t>
            </a:r>
            <a:r>
              <a:rPr lang="es-PE" sz="800" b="1" dirty="0">
                <a:solidFill>
                  <a:srgbClr val="FFFFFF"/>
                </a:solidFill>
                <a:cs typeface="DejaVu Sans" charset="0"/>
              </a:rPr>
              <a:t> </a:t>
            </a:r>
            <a:endParaRPr lang="es-ES" sz="800" b="1" dirty="0">
              <a:solidFill>
                <a:srgbClr val="FFFFFF"/>
              </a:solidFill>
              <a:cs typeface="DejaVu Sans" charset="0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2978993" y="3153470"/>
            <a:ext cx="2438400" cy="722312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/>
          <a:lstStyle/>
          <a:p>
            <a:pPr algn="ctr">
              <a:defRPr/>
            </a:pPr>
            <a:r>
              <a:rPr lang="es-PE" sz="800" b="1" dirty="0">
                <a:cs typeface="+mn-cs"/>
              </a:rPr>
              <a:t> WSO2 </a:t>
            </a:r>
            <a:r>
              <a:rPr lang="es-PE" sz="800" b="1" dirty="0" smtClean="0">
                <a:cs typeface="+mn-cs"/>
              </a:rPr>
              <a:t>ESB</a:t>
            </a:r>
            <a:endParaRPr lang="es-PE" sz="800" b="1" dirty="0">
              <a:cs typeface="+mn-cs"/>
            </a:endParaRPr>
          </a:p>
        </p:txBody>
      </p:sp>
      <p:sp>
        <p:nvSpPr>
          <p:cNvPr id="76" name="Rectangle 5"/>
          <p:cNvSpPr>
            <a:spLocks noChangeAspect="1" noChangeArrowheads="1"/>
          </p:cNvSpPr>
          <p:nvPr/>
        </p:nvSpPr>
        <p:spPr bwMode="auto">
          <a:xfrm>
            <a:off x="1949177" y="3158232"/>
            <a:ext cx="646113" cy="720725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PE" sz="800" b="1" dirty="0">
                <a:solidFill>
                  <a:srgbClr val="FFFFFF"/>
                </a:solidFill>
                <a:cs typeface="+mn-cs"/>
              </a:rPr>
              <a:t>WSO2 </a:t>
            </a:r>
          </a:p>
          <a:p>
            <a:pPr algn="ctr">
              <a:defRPr/>
            </a:pPr>
            <a:r>
              <a:rPr lang="es-ES_tradnl" sz="800" b="1" dirty="0" err="1">
                <a:solidFill>
                  <a:srgbClr val="FFFFFF"/>
                </a:solidFill>
                <a:cs typeface="+mn-cs"/>
              </a:rPr>
              <a:t>Identity</a:t>
            </a:r>
            <a:endParaRPr lang="es-ES_tradnl" sz="800" b="1" dirty="0">
              <a:solidFill>
                <a:srgbClr val="FFFFFF"/>
              </a:solidFill>
              <a:cs typeface="+mn-cs"/>
            </a:endParaRPr>
          </a:p>
          <a:p>
            <a:pPr algn="ctr">
              <a:defRPr/>
            </a:pPr>
            <a:r>
              <a:rPr lang="es-ES_tradnl" sz="800" b="1" dirty="0">
                <a:solidFill>
                  <a:srgbClr val="FFFFFF"/>
                </a:solidFill>
                <a:cs typeface="+mn-cs"/>
              </a:rPr>
              <a:t> Server</a:t>
            </a:r>
            <a:endParaRPr lang="es-PE" sz="8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77" name="Rectangle 11"/>
          <p:cNvSpPr>
            <a:spLocks noChangeAspect="1" noChangeArrowheads="1"/>
          </p:cNvSpPr>
          <p:nvPr/>
        </p:nvSpPr>
        <p:spPr bwMode="auto">
          <a:xfrm>
            <a:off x="7712990" y="3336032"/>
            <a:ext cx="8382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Bonita</a:t>
            </a: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Workflow </a:t>
            </a: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Engine</a:t>
            </a:r>
            <a:endParaRPr lang="es-ES" sz="800" dirty="0">
              <a:solidFill>
                <a:srgbClr val="FFFFFF"/>
              </a:solidFill>
            </a:endParaRPr>
          </a:p>
        </p:txBody>
      </p:sp>
      <p:cxnSp>
        <p:nvCxnSpPr>
          <p:cNvPr id="79" name="AutoShape 16"/>
          <p:cNvCxnSpPr>
            <a:cxnSpLocks noChangeShapeType="1"/>
            <a:stCxn id="183" idx="2"/>
            <a:endCxn id="127" idx="2"/>
          </p:cNvCxnSpPr>
          <p:nvPr/>
        </p:nvCxnSpPr>
        <p:spPr bwMode="auto">
          <a:xfrm rot="10800000">
            <a:off x="4647458" y="2103438"/>
            <a:ext cx="2186175" cy="237001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5" name="CuadroTexto 90"/>
          <p:cNvSpPr txBox="1">
            <a:spLocks noChangeArrowheads="1"/>
          </p:cNvSpPr>
          <p:nvPr/>
        </p:nvSpPr>
        <p:spPr bwMode="auto">
          <a:xfrm>
            <a:off x="4169273" y="3398837"/>
            <a:ext cx="467999" cy="21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>
            <a:defPPr>
              <a:defRPr lang="en-GB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ES" dirty="0" err="1"/>
              <a:t>Invoices</a:t>
            </a:r>
            <a:endParaRPr lang="es-ES" dirty="0"/>
          </a:p>
        </p:txBody>
      </p:sp>
      <p:sp>
        <p:nvSpPr>
          <p:cNvPr id="83" name="Oval 38"/>
          <p:cNvSpPr>
            <a:spLocks noChangeArrowheads="1"/>
          </p:cNvSpPr>
          <p:nvPr/>
        </p:nvSpPr>
        <p:spPr bwMode="auto">
          <a:xfrm>
            <a:off x="4198193" y="3756720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ES" sz="800" b="1" dirty="0">
                <a:solidFill>
                  <a:srgbClr val="000000"/>
                </a:solidFill>
                <a:cs typeface="+mn-cs"/>
              </a:rPr>
              <a:t>I3</a:t>
            </a:r>
          </a:p>
        </p:txBody>
      </p:sp>
      <p:sp>
        <p:nvSpPr>
          <p:cNvPr id="8210" name="CuadroTexto 90"/>
          <p:cNvSpPr txBox="1">
            <a:spLocks noChangeArrowheads="1"/>
          </p:cNvSpPr>
          <p:nvPr/>
        </p:nvSpPr>
        <p:spPr bwMode="auto">
          <a:xfrm>
            <a:off x="4686287" y="3398837"/>
            <a:ext cx="395997" cy="21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>
            <a:defPPr>
              <a:defRPr lang="en-GB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ES" dirty="0" err="1"/>
              <a:t>Clients</a:t>
            </a:r>
            <a:endParaRPr lang="es-ES" dirty="0"/>
          </a:p>
        </p:txBody>
      </p:sp>
      <p:sp>
        <p:nvSpPr>
          <p:cNvPr id="88" name="Oval 38"/>
          <p:cNvSpPr>
            <a:spLocks noChangeArrowheads="1"/>
          </p:cNvSpPr>
          <p:nvPr/>
        </p:nvSpPr>
        <p:spPr bwMode="auto">
          <a:xfrm>
            <a:off x="4685811" y="3763070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ES" sz="800" b="1" dirty="0">
                <a:solidFill>
                  <a:srgbClr val="000000"/>
                </a:solidFill>
                <a:cs typeface="+mn-cs"/>
              </a:rPr>
              <a:t>I4</a:t>
            </a:r>
          </a:p>
        </p:txBody>
      </p:sp>
      <p:sp>
        <p:nvSpPr>
          <p:cNvPr id="8214" name="CuadroTexto 90"/>
          <p:cNvSpPr txBox="1">
            <a:spLocks noChangeArrowheads="1"/>
          </p:cNvSpPr>
          <p:nvPr/>
        </p:nvSpPr>
        <p:spPr bwMode="auto">
          <a:xfrm>
            <a:off x="3205300" y="3398837"/>
            <a:ext cx="393084" cy="21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>
            <a:defPPr>
              <a:defRPr lang="en-GB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ES" dirty="0" err="1"/>
              <a:t>Orders</a:t>
            </a:r>
            <a:endParaRPr lang="es-ES" dirty="0"/>
          </a:p>
        </p:txBody>
      </p:sp>
      <p:sp>
        <p:nvSpPr>
          <p:cNvPr id="92" name="Oval 38"/>
          <p:cNvSpPr>
            <a:spLocks noChangeArrowheads="1"/>
          </p:cNvSpPr>
          <p:nvPr/>
        </p:nvSpPr>
        <p:spPr bwMode="auto">
          <a:xfrm>
            <a:off x="3207593" y="3763070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ES" sz="800" b="1" dirty="0">
                <a:solidFill>
                  <a:srgbClr val="000000"/>
                </a:solidFill>
                <a:cs typeface="+mn-cs"/>
              </a:rPr>
              <a:t>I1</a:t>
            </a:r>
          </a:p>
        </p:txBody>
      </p:sp>
      <p:sp>
        <p:nvSpPr>
          <p:cNvPr id="8216" name="CuadroTexto 90"/>
          <p:cNvSpPr txBox="1">
            <a:spLocks noChangeArrowheads="1"/>
          </p:cNvSpPr>
          <p:nvPr/>
        </p:nvSpPr>
        <p:spPr bwMode="auto">
          <a:xfrm>
            <a:off x="3649653" y="3398837"/>
            <a:ext cx="467999" cy="21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>
            <a:defPPr>
              <a:defRPr lang="en-GB"/>
            </a:defPPr>
            <a:lvl1pPr algn="ctr">
              <a:defRPr sz="800">
                <a:solidFill>
                  <a:srgbClr val="000000"/>
                </a:solidFill>
              </a:defRPr>
            </a:lvl1pPr>
          </a:lstStyle>
          <a:p>
            <a:r>
              <a:rPr lang="es-ES_tradnl" dirty="0" err="1"/>
              <a:t>Payment</a:t>
            </a:r>
            <a:endParaRPr lang="es-ES" dirty="0"/>
          </a:p>
        </p:txBody>
      </p:sp>
      <p:sp>
        <p:nvSpPr>
          <p:cNvPr id="95" name="Oval 38"/>
          <p:cNvSpPr>
            <a:spLocks noChangeArrowheads="1"/>
          </p:cNvSpPr>
          <p:nvPr/>
        </p:nvSpPr>
        <p:spPr bwMode="auto">
          <a:xfrm>
            <a:off x="3689372" y="3763070"/>
            <a:ext cx="228600" cy="228600"/>
          </a:xfrm>
          <a:prstGeom prst="ellipse">
            <a:avLst/>
          </a:prstGeom>
          <a:solidFill>
            <a:srgbClr val="9FB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ES" sz="800" b="1" dirty="0">
                <a:solidFill>
                  <a:srgbClr val="000000"/>
                </a:solidFill>
                <a:cs typeface="+mn-cs"/>
              </a:rPr>
              <a:t>I2</a:t>
            </a:r>
          </a:p>
        </p:txBody>
      </p:sp>
      <p:pic>
        <p:nvPicPr>
          <p:cNvPr id="8222" name="Imagen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1444" y="1798637"/>
            <a:ext cx="2778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" name="Imagen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6244" y="1798637"/>
            <a:ext cx="2778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4095772" y="5143499"/>
            <a:ext cx="431800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Openia</a:t>
            </a: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CRM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02" name="Rectangle 12"/>
          <p:cNvSpPr>
            <a:spLocks noChangeArrowheads="1"/>
          </p:cNvSpPr>
          <p:nvPr/>
        </p:nvSpPr>
        <p:spPr bwMode="auto">
          <a:xfrm>
            <a:off x="3588593" y="5143499"/>
            <a:ext cx="431800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Finantial</a:t>
            </a: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Module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auto">
          <a:xfrm>
            <a:off x="3116594" y="5143499"/>
            <a:ext cx="395799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Module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04" name="Rectangle 11"/>
          <p:cNvSpPr>
            <a:spLocks noChangeAspect="1" noChangeArrowheads="1"/>
          </p:cNvSpPr>
          <p:nvPr/>
        </p:nvSpPr>
        <p:spPr bwMode="auto">
          <a:xfrm>
            <a:off x="8703590" y="3336032"/>
            <a:ext cx="417513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Bonita</a:t>
            </a: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Studio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8228" name="Rectángulo 30"/>
          <p:cNvSpPr>
            <a:spLocks noChangeArrowheads="1"/>
          </p:cNvSpPr>
          <p:nvPr/>
        </p:nvSpPr>
        <p:spPr bwMode="auto">
          <a:xfrm>
            <a:off x="3086744" y="2865437"/>
            <a:ext cx="2232000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 err="1"/>
              <a:t>services</a:t>
            </a:r>
            <a:r>
              <a:rPr lang="es-ES" sz="800" dirty="0"/>
              <a:t> </a:t>
            </a:r>
            <a:r>
              <a:rPr lang="es-ES" sz="800" dirty="0" err="1"/>
              <a:t>orchestration</a:t>
            </a:r>
            <a:endParaRPr lang="es-ES" sz="800" dirty="0"/>
          </a:p>
        </p:txBody>
      </p:sp>
      <p:sp>
        <p:nvSpPr>
          <p:cNvPr id="8229" name="Rectángulo 98"/>
          <p:cNvSpPr>
            <a:spLocks noChangeArrowheads="1"/>
          </p:cNvSpPr>
          <p:nvPr/>
        </p:nvSpPr>
        <p:spPr bwMode="auto">
          <a:xfrm>
            <a:off x="8659140" y="3107432"/>
            <a:ext cx="488950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/>
              <a:t>modeling</a:t>
            </a: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auto">
          <a:xfrm>
            <a:off x="5087528" y="5184051"/>
            <a:ext cx="359997" cy="359997"/>
          </a:xfrm>
          <a:prstGeom prst="can">
            <a:avLst>
              <a:gd name="adj" fmla="val 29167"/>
            </a:avLst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endParaRPr lang="es-PE" sz="800" dirty="0">
              <a:solidFill>
                <a:srgbClr val="FFFFFF"/>
              </a:solidFill>
            </a:endParaRPr>
          </a:p>
          <a:p>
            <a:pPr algn="ctr"/>
            <a:r>
              <a:rPr lang="es-PE" sz="800" dirty="0">
                <a:solidFill>
                  <a:srgbClr val="FFFFFF"/>
                </a:solidFill>
              </a:rPr>
              <a:t>DB</a:t>
            </a:r>
          </a:p>
        </p:txBody>
      </p:sp>
      <p:sp>
        <p:nvSpPr>
          <p:cNvPr id="8231" name="Rectángulo 107"/>
          <p:cNvSpPr>
            <a:spLocks noChangeArrowheads="1"/>
          </p:cNvSpPr>
          <p:nvPr/>
        </p:nvSpPr>
        <p:spPr bwMode="auto">
          <a:xfrm>
            <a:off x="2964457" y="1570037"/>
            <a:ext cx="790575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es-ES" sz="800">
                <a:solidFill>
                  <a:srgbClr val="FFFFFF"/>
                </a:solidFill>
              </a:rPr>
              <a:t>existing portlets</a:t>
            </a:r>
          </a:p>
        </p:txBody>
      </p:sp>
      <p:sp>
        <p:nvSpPr>
          <p:cNvPr id="8240" name="Rectángulo 73"/>
          <p:cNvSpPr>
            <a:spLocks noChangeArrowheads="1"/>
          </p:cNvSpPr>
          <p:nvPr/>
        </p:nvSpPr>
        <p:spPr bwMode="auto">
          <a:xfrm>
            <a:off x="7663432" y="4879413"/>
            <a:ext cx="1219200" cy="792071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18000" tIns="10800" rIns="18000" bIns="10800" anchor="t"/>
          <a:lstStyle/>
          <a:p>
            <a:pPr algn="ctr"/>
            <a:r>
              <a:rPr lang="es-ES" sz="800" b="1" dirty="0" smtClean="0">
                <a:solidFill>
                  <a:srgbClr val="FFFFFF"/>
                </a:solidFill>
              </a:rPr>
              <a:t>WSO2 BAM</a:t>
            </a:r>
          </a:p>
          <a:p>
            <a:pPr algn="ctr"/>
            <a:r>
              <a:rPr lang="es-ES" sz="800" b="1" dirty="0" smtClean="0">
                <a:solidFill>
                  <a:srgbClr val="FFFFFF"/>
                </a:solidFill>
              </a:rPr>
              <a:t>(BI, KPI, </a:t>
            </a:r>
            <a:r>
              <a:rPr lang="es-ES" sz="800" b="1" dirty="0" err="1" smtClean="0">
                <a:solidFill>
                  <a:srgbClr val="FFFFFF"/>
                </a:solidFill>
              </a:rPr>
              <a:t>Dashboard</a:t>
            </a:r>
            <a:r>
              <a:rPr lang="es-ES" sz="800" b="1" dirty="0" smtClean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8249" name="Imagen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1044" y="1798637"/>
            <a:ext cx="2778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Rectangle 11"/>
          <p:cNvSpPr>
            <a:spLocks noChangeArrowheads="1"/>
          </p:cNvSpPr>
          <p:nvPr/>
        </p:nvSpPr>
        <p:spPr bwMode="auto">
          <a:xfrm>
            <a:off x="4107457" y="1798637"/>
            <a:ext cx="10800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BonitaLife Porlets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8256" name="Rectángulo 30"/>
          <p:cNvSpPr>
            <a:spLocks noChangeArrowheads="1"/>
          </p:cNvSpPr>
          <p:nvPr/>
        </p:nvSpPr>
        <p:spPr bwMode="auto">
          <a:xfrm>
            <a:off x="8031231" y="4029770"/>
            <a:ext cx="1080000" cy="1952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/>
              <a:t>bonita connectors</a:t>
            </a:r>
          </a:p>
        </p:txBody>
      </p:sp>
      <p:cxnSp>
        <p:nvCxnSpPr>
          <p:cNvPr id="135" name="Conector recto de flecha 134"/>
          <p:cNvCxnSpPr/>
          <p:nvPr/>
        </p:nvCxnSpPr>
        <p:spPr>
          <a:xfrm>
            <a:off x="8246390" y="3717032"/>
            <a:ext cx="1588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6" name="Conector recto de flecha 135"/>
          <p:cNvCxnSpPr/>
          <p:nvPr/>
        </p:nvCxnSpPr>
        <p:spPr>
          <a:xfrm>
            <a:off x="8932190" y="3717032"/>
            <a:ext cx="1588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Rectangle 11"/>
          <p:cNvSpPr>
            <a:spLocks noChangeAspect="1" noChangeArrowheads="1"/>
          </p:cNvSpPr>
          <p:nvPr/>
        </p:nvSpPr>
        <p:spPr bwMode="auto">
          <a:xfrm>
            <a:off x="7712990" y="3031232"/>
            <a:ext cx="8382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Bonita API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8261" name="Rectángulo 114"/>
          <p:cNvSpPr>
            <a:spLocks noChangeArrowheads="1"/>
          </p:cNvSpPr>
          <p:nvPr/>
        </p:nvSpPr>
        <p:spPr bwMode="auto">
          <a:xfrm>
            <a:off x="7523162" y="2593974"/>
            <a:ext cx="488950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/>
              <a:t>REST</a:t>
            </a:r>
          </a:p>
        </p:txBody>
      </p:sp>
      <p:sp>
        <p:nvSpPr>
          <p:cNvPr id="112" name="Rectángulo 107"/>
          <p:cNvSpPr>
            <a:spLocks noChangeArrowheads="1"/>
          </p:cNvSpPr>
          <p:nvPr/>
        </p:nvSpPr>
        <p:spPr bwMode="auto">
          <a:xfrm>
            <a:off x="576832" y="1608901"/>
            <a:ext cx="576064" cy="36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View </a:t>
            </a:r>
            <a:r>
              <a:rPr lang="es-ES" sz="1000" b="1" dirty="0" err="1" smtClean="0">
                <a:solidFill>
                  <a:schemeClr val="tx1"/>
                </a:solidFill>
              </a:rPr>
              <a:t>Layer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16" name="Rectángulo 107"/>
          <p:cNvSpPr>
            <a:spLocks noChangeArrowheads="1"/>
          </p:cNvSpPr>
          <p:nvPr/>
        </p:nvSpPr>
        <p:spPr bwMode="auto">
          <a:xfrm>
            <a:off x="576832" y="3170237"/>
            <a:ext cx="874712" cy="36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s-ES" sz="1000" b="1" dirty="0" err="1" smtClean="0">
                <a:solidFill>
                  <a:schemeClr val="tx1"/>
                </a:solidFill>
              </a:rPr>
              <a:t>Integration</a:t>
            </a:r>
            <a:endParaRPr lang="es-ES" sz="1000" b="1" dirty="0" smtClean="0">
              <a:solidFill>
                <a:schemeClr val="tx1"/>
              </a:solidFill>
            </a:endParaRPr>
          </a:p>
          <a:p>
            <a:pPr algn="ctr"/>
            <a:r>
              <a:rPr lang="es-ES" sz="1000" b="1" dirty="0" err="1" smtClean="0">
                <a:solidFill>
                  <a:schemeClr val="tx1"/>
                </a:solidFill>
              </a:rPr>
              <a:t>Layer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19" name="Rectángulo 107"/>
          <p:cNvSpPr>
            <a:spLocks noChangeArrowheads="1"/>
          </p:cNvSpPr>
          <p:nvPr/>
        </p:nvSpPr>
        <p:spPr bwMode="auto">
          <a:xfrm>
            <a:off x="576832" y="4961701"/>
            <a:ext cx="762000" cy="36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Business </a:t>
            </a:r>
            <a:r>
              <a:rPr lang="es-ES" sz="1000" b="1" dirty="0" err="1" smtClean="0">
                <a:solidFill>
                  <a:schemeClr val="tx1"/>
                </a:solidFill>
              </a:rPr>
              <a:t>Layer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1415033" y="4901877"/>
            <a:ext cx="1296144" cy="762000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8000" tIns="10800" rIns="18000" bIns="10800"/>
          <a:lstStyle/>
          <a:p>
            <a:pPr algn="ctr">
              <a:defRPr/>
            </a:pPr>
            <a:r>
              <a:rPr lang="es-ES" sz="800" b="1" dirty="0" err="1" smtClean="0">
                <a:solidFill>
                  <a:srgbClr val="FFFFFF"/>
                </a:solidFill>
                <a:cs typeface="DejaVu Sans" charset="0"/>
              </a:rPr>
              <a:t>KonaKart</a:t>
            </a:r>
            <a:r>
              <a:rPr lang="es-ES" sz="800" b="1" dirty="0" smtClean="0">
                <a:solidFill>
                  <a:srgbClr val="FFFFFF"/>
                </a:solidFill>
                <a:cs typeface="DejaVu Sans" charset="0"/>
              </a:rPr>
              <a:t>  </a:t>
            </a:r>
            <a:r>
              <a:rPr lang="es-ES" sz="800" b="1" dirty="0" err="1" smtClean="0">
                <a:solidFill>
                  <a:srgbClr val="FFFFFF"/>
                </a:solidFill>
                <a:cs typeface="DejaVu Sans" charset="0"/>
              </a:rPr>
              <a:t>eCommerce</a:t>
            </a:r>
            <a:endParaRPr lang="es-ES" sz="800" b="1" dirty="0">
              <a:solidFill>
                <a:srgbClr val="FFFFFF"/>
              </a:solidFill>
              <a:cs typeface="DejaVu Sans" charset="0"/>
            </a:endParaRPr>
          </a:p>
        </p:txBody>
      </p:sp>
      <p:sp>
        <p:nvSpPr>
          <p:cNvPr id="122" name="Rectangle 12"/>
          <p:cNvSpPr>
            <a:spLocks noChangeArrowheads="1"/>
          </p:cNvSpPr>
          <p:nvPr/>
        </p:nvSpPr>
        <p:spPr bwMode="auto">
          <a:xfrm>
            <a:off x="1523069" y="5180901"/>
            <a:ext cx="576064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PE" sz="800" dirty="0" smtClean="0">
                <a:solidFill>
                  <a:srgbClr val="FFFFFF"/>
                </a:solidFill>
                <a:cs typeface="+mn-cs"/>
              </a:rPr>
              <a:t>StoreFront</a:t>
            </a:r>
            <a:endParaRPr lang="es-ES" sz="800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25" name="Rectangle 12"/>
          <p:cNvSpPr>
            <a:spLocks noChangeArrowheads="1"/>
          </p:cNvSpPr>
          <p:nvPr/>
        </p:nvSpPr>
        <p:spPr bwMode="auto">
          <a:xfrm>
            <a:off x="2188581" y="5180901"/>
            <a:ext cx="432048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Admin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26" name="Rectángulo 129"/>
          <p:cNvSpPr>
            <a:spLocks noChangeArrowheads="1"/>
          </p:cNvSpPr>
          <p:nvPr/>
        </p:nvSpPr>
        <p:spPr bwMode="auto">
          <a:xfrm>
            <a:off x="1415032" y="4626393"/>
            <a:ext cx="1295998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 err="1" smtClean="0"/>
              <a:t>KonaKart</a:t>
            </a:r>
            <a:r>
              <a:rPr lang="es-ES" sz="800" dirty="0" smtClean="0"/>
              <a:t> API (SOAP)</a:t>
            </a:r>
            <a:endParaRPr lang="es-ES" sz="800" dirty="0"/>
          </a:p>
        </p:txBody>
      </p:sp>
      <p:cxnSp>
        <p:nvCxnSpPr>
          <p:cNvPr id="133" name="AutoShape 16"/>
          <p:cNvCxnSpPr>
            <a:cxnSpLocks noChangeShapeType="1"/>
            <a:stCxn id="151" idx="0"/>
            <a:endCxn id="150" idx="4"/>
          </p:cNvCxnSpPr>
          <p:nvPr/>
        </p:nvCxnSpPr>
        <p:spPr bwMode="auto">
          <a:xfrm rot="5400000" flipH="1" flipV="1">
            <a:off x="564157" y="3170237"/>
            <a:ext cx="2514600" cy="381000"/>
          </a:xfrm>
          <a:prstGeom prst="bentConnector3">
            <a:avLst>
              <a:gd name="adj1" fmla="val 85554"/>
            </a:avLst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Rectangle 11"/>
          <p:cNvSpPr>
            <a:spLocks noChangeArrowheads="1"/>
          </p:cNvSpPr>
          <p:nvPr/>
        </p:nvSpPr>
        <p:spPr bwMode="auto">
          <a:xfrm>
            <a:off x="1806200" y="1795202"/>
            <a:ext cx="936000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KonaLife Porlets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4. Arquitectura de Referencia: ejemplo</a:t>
            </a:r>
            <a:endParaRPr lang="es-ES" dirty="0"/>
          </a:p>
        </p:txBody>
      </p:sp>
      <p:cxnSp>
        <p:nvCxnSpPr>
          <p:cNvPr id="8" name="Conector recto de flecha 7"/>
          <p:cNvCxnSpPr>
            <a:stCxn id="92" idx="4"/>
            <a:endCxn id="128" idx="0"/>
          </p:cNvCxnSpPr>
          <p:nvPr/>
        </p:nvCxnSpPr>
        <p:spPr bwMode="auto">
          <a:xfrm>
            <a:off x="3321893" y="3991670"/>
            <a:ext cx="3919" cy="62636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Conector recto de flecha 112"/>
          <p:cNvCxnSpPr>
            <a:stCxn id="95" idx="4"/>
            <a:endCxn id="130" idx="0"/>
          </p:cNvCxnSpPr>
          <p:nvPr/>
        </p:nvCxnSpPr>
        <p:spPr bwMode="auto">
          <a:xfrm>
            <a:off x="3803672" y="3991670"/>
            <a:ext cx="4405" cy="62636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Conector recto de flecha 138"/>
          <p:cNvCxnSpPr>
            <a:stCxn id="83" idx="4"/>
            <a:endCxn id="131" idx="0"/>
          </p:cNvCxnSpPr>
          <p:nvPr/>
        </p:nvCxnSpPr>
        <p:spPr bwMode="auto">
          <a:xfrm>
            <a:off x="4312493" y="3985320"/>
            <a:ext cx="3919" cy="63271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0" name="Rectangle 12"/>
          <p:cNvSpPr>
            <a:spLocks noChangeArrowheads="1"/>
          </p:cNvSpPr>
          <p:nvPr/>
        </p:nvSpPr>
        <p:spPr bwMode="auto">
          <a:xfrm>
            <a:off x="4609348" y="5151437"/>
            <a:ext cx="395799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Module</a:t>
            </a:r>
            <a:endParaRPr lang="es-ES" sz="800" dirty="0">
              <a:solidFill>
                <a:srgbClr val="FFFFFF"/>
              </a:solidFill>
            </a:endParaRPr>
          </a:p>
        </p:txBody>
      </p:sp>
      <p:cxnSp>
        <p:nvCxnSpPr>
          <p:cNvPr id="141" name="Conector recto de flecha 140"/>
          <p:cNvCxnSpPr>
            <a:stCxn id="88" idx="4"/>
            <a:endCxn id="132" idx="0"/>
          </p:cNvCxnSpPr>
          <p:nvPr/>
        </p:nvCxnSpPr>
        <p:spPr bwMode="auto">
          <a:xfrm>
            <a:off x="4800111" y="3991670"/>
            <a:ext cx="7926" cy="62636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2" name="Conector recto de flecha 141"/>
          <p:cNvCxnSpPr>
            <a:stCxn id="76" idx="3"/>
            <a:endCxn id="75" idx="1"/>
          </p:cNvCxnSpPr>
          <p:nvPr/>
        </p:nvCxnSpPr>
        <p:spPr bwMode="auto">
          <a:xfrm flipV="1">
            <a:off x="2595290" y="3514626"/>
            <a:ext cx="383703" cy="396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" name="Conector recto de flecha 142"/>
          <p:cNvCxnSpPr>
            <a:stCxn id="144" idx="0"/>
            <a:endCxn id="149" idx="4"/>
          </p:cNvCxnSpPr>
          <p:nvPr/>
        </p:nvCxnSpPr>
        <p:spPr bwMode="auto">
          <a:xfrm flipH="1" flipV="1">
            <a:off x="2292912" y="2111749"/>
            <a:ext cx="8355" cy="76312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4015" y="6404237"/>
            <a:ext cx="707217" cy="576000"/>
          </a:xfrm>
          <a:prstGeom prst="rect">
            <a:avLst/>
          </a:prstGeom>
        </p:spPr>
      </p:pic>
      <p:pic>
        <p:nvPicPr>
          <p:cNvPr id="94" name="Imagen 9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26" b="91045" l="13228" r="86693">
                        <a14:foregroundMark x1="30709" y1="52114" x2="30709" y2="52114"/>
                        <a14:foregroundMark x1="42913" y1="49876" x2="42913" y2="49876"/>
                        <a14:foregroundMark x1="57559" y1="50373" x2="57559" y2="50373"/>
                        <a14:foregroundMark x1="70945" y1="49254" x2="70945" y2="492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3662" t="11215" r="13531" b="7007"/>
          <a:stretch/>
        </p:blipFill>
        <p:spPr>
          <a:xfrm>
            <a:off x="6444232" y="6404237"/>
            <a:ext cx="810056" cy="576000"/>
          </a:xfrm>
          <a:prstGeom prst="rect">
            <a:avLst/>
          </a:prstGeom>
        </p:spPr>
      </p:pic>
      <p:cxnSp>
        <p:nvCxnSpPr>
          <p:cNvPr id="110" name="AutoShape 16"/>
          <p:cNvCxnSpPr>
            <a:cxnSpLocks noChangeShapeType="1"/>
            <a:stCxn id="211" idx="0"/>
            <a:endCxn id="109" idx="6"/>
          </p:cNvCxnSpPr>
          <p:nvPr/>
        </p:nvCxnSpPr>
        <p:spPr bwMode="auto">
          <a:xfrm rot="16200000" flipV="1">
            <a:off x="4380233" y="4848917"/>
            <a:ext cx="2409181" cy="347221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AutoShape 16"/>
          <p:cNvCxnSpPr>
            <a:cxnSpLocks noChangeShapeType="1"/>
            <a:stCxn id="159" idx="0"/>
            <a:endCxn id="111" idx="6"/>
          </p:cNvCxnSpPr>
          <p:nvPr/>
        </p:nvCxnSpPr>
        <p:spPr bwMode="auto">
          <a:xfrm rot="16200000" flipV="1">
            <a:off x="4320249" y="4832701"/>
            <a:ext cx="2649903" cy="467976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4" name="Oval 38"/>
          <p:cNvSpPr>
            <a:spLocks noChangeAspect="1" noChangeArrowheads="1"/>
          </p:cNvSpPr>
          <p:nvPr/>
        </p:nvSpPr>
        <p:spPr bwMode="auto">
          <a:xfrm>
            <a:off x="5987032" y="6227118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45" name="AutoShape 16"/>
          <p:cNvCxnSpPr>
            <a:cxnSpLocks noChangeShapeType="1"/>
            <a:stCxn id="124" idx="0"/>
            <a:endCxn id="117" idx="6"/>
          </p:cNvCxnSpPr>
          <p:nvPr/>
        </p:nvCxnSpPr>
        <p:spPr bwMode="auto">
          <a:xfrm rot="16200000" flipV="1">
            <a:off x="4418333" y="4658417"/>
            <a:ext cx="2561581" cy="575821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AutoShape 16"/>
          <p:cNvCxnSpPr>
            <a:cxnSpLocks noChangeShapeType="1"/>
            <a:stCxn id="94" idx="0"/>
            <a:endCxn id="124" idx="6"/>
          </p:cNvCxnSpPr>
          <p:nvPr/>
        </p:nvCxnSpPr>
        <p:spPr bwMode="auto">
          <a:xfrm rot="16200000" flipV="1">
            <a:off x="6329588" y="5884564"/>
            <a:ext cx="177118" cy="86222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8" name="AutoShape 16"/>
          <p:cNvCxnSpPr>
            <a:cxnSpLocks noChangeShapeType="1"/>
            <a:stCxn id="93" idx="0"/>
            <a:endCxn id="211" idx="2"/>
          </p:cNvCxnSpPr>
          <p:nvPr/>
        </p:nvCxnSpPr>
        <p:spPr bwMode="auto">
          <a:xfrm rot="5400000" flipH="1" flipV="1">
            <a:off x="5264469" y="5910274"/>
            <a:ext cx="177118" cy="81080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33" name="Rectángulo 111"/>
          <p:cNvSpPr>
            <a:spLocks noChangeArrowheads="1"/>
          </p:cNvSpPr>
          <p:nvPr/>
        </p:nvSpPr>
        <p:spPr bwMode="auto">
          <a:xfrm>
            <a:off x="1948432" y="2865437"/>
            <a:ext cx="638175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 err="1"/>
              <a:t>authn</a:t>
            </a:r>
            <a:r>
              <a:rPr lang="es-ES" sz="800" dirty="0"/>
              <a:t>, </a:t>
            </a:r>
            <a:r>
              <a:rPr lang="es-ES" sz="800" dirty="0" err="1"/>
              <a:t>authz</a:t>
            </a:r>
            <a:endParaRPr lang="es-ES" sz="800" dirty="0"/>
          </a:p>
        </p:txBody>
      </p:sp>
      <p:sp>
        <p:nvSpPr>
          <p:cNvPr id="8235" name="Rectángulo 129"/>
          <p:cNvSpPr>
            <a:spLocks noChangeArrowheads="1"/>
          </p:cNvSpPr>
          <p:nvPr/>
        </p:nvSpPr>
        <p:spPr bwMode="auto">
          <a:xfrm>
            <a:off x="3193057" y="4626393"/>
            <a:ext cx="1763998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 err="1" smtClean="0"/>
              <a:t>Openbravo</a:t>
            </a:r>
            <a:r>
              <a:rPr lang="es-ES" sz="800" dirty="0" smtClean="0"/>
              <a:t> API (DAL)</a:t>
            </a:r>
            <a:endParaRPr lang="es-ES" sz="8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3040657" y="5761037"/>
            <a:ext cx="1187450" cy="317500"/>
            <a:chOff x="3040657" y="5761037"/>
            <a:chExt cx="1187450" cy="317500"/>
          </a:xfrm>
        </p:grpSpPr>
        <p:sp>
          <p:nvSpPr>
            <p:cNvPr id="153" name="Rectángulo redondeado 152"/>
            <p:cNvSpPr>
              <a:spLocks/>
            </p:cNvSpPr>
            <p:nvPr/>
          </p:nvSpPr>
          <p:spPr>
            <a:xfrm>
              <a:off x="3040657" y="5761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155" name="Imagen 15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257" y="5832475"/>
              <a:ext cx="1014413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Agrupar 9"/>
          <p:cNvGrpSpPr/>
          <p:nvPr/>
        </p:nvGrpSpPr>
        <p:grpSpPr>
          <a:xfrm>
            <a:off x="4291607" y="5761037"/>
            <a:ext cx="1187450" cy="317500"/>
            <a:chOff x="4291607" y="5761037"/>
            <a:chExt cx="1187450" cy="317500"/>
          </a:xfrm>
        </p:grpSpPr>
        <p:sp>
          <p:nvSpPr>
            <p:cNvPr id="152" name="Rectángulo redondeado 151"/>
            <p:cNvSpPr>
              <a:spLocks/>
            </p:cNvSpPr>
            <p:nvPr/>
          </p:nvSpPr>
          <p:spPr>
            <a:xfrm>
              <a:off x="4291607" y="5761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156" name="Imagen 1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657" y="5788024"/>
              <a:ext cx="903288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Agrupar 4"/>
          <p:cNvGrpSpPr/>
          <p:nvPr/>
        </p:nvGrpSpPr>
        <p:grpSpPr>
          <a:xfrm>
            <a:off x="6215632" y="5761037"/>
            <a:ext cx="1187450" cy="317500"/>
            <a:chOff x="6215632" y="5761037"/>
            <a:chExt cx="1187450" cy="317500"/>
          </a:xfrm>
        </p:grpSpPr>
        <p:sp>
          <p:nvSpPr>
            <p:cNvPr id="157" name="Rectángulo redondeado 156"/>
            <p:cNvSpPr>
              <a:spLocks/>
            </p:cNvSpPr>
            <p:nvPr/>
          </p:nvSpPr>
          <p:spPr>
            <a:xfrm>
              <a:off x="6215632" y="5761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158" name="Imagen 15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257" y="5808662"/>
              <a:ext cx="9334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Agrupar 5"/>
          <p:cNvGrpSpPr/>
          <p:nvPr/>
        </p:nvGrpSpPr>
        <p:grpSpPr>
          <a:xfrm>
            <a:off x="1472207" y="5761037"/>
            <a:ext cx="1187450" cy="317500"/>
            <a:chOff x="1472207" y="5761037"/>
            <a:chExt cx="1187450" cy="317500"/>
          </a:xfrm>
        </p:grpSpPr>
        <p:sp>
          <p:nvSpPr>
            <p:cNvPr id="160" name="Rectángulo redondeado 159"/>
            <p:cNvSpPr>
              <a:spLocks/>
            </p:cNvSpPr>
            <p:nvPr/>
          </p:nvSpPr>
          <p:spPr>
            <a:xfrm>
              <a:off x="1472207" y="5761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5757" y="5794461"/>
              <a:ext cx="1007984" cy="251996"/>
            </a:xfrm>
            <a:prstGeom prst="rect">
              <a:avLst/>
            </a:prstGeom>
          </p:spPr>
        </p:pic>
      </p:grpSp>
      <p:sp>
        <p:nvSpPr>
          <p:cNvPr id="154" name="Rectangle 5"/>
          <p:cNvSpPr>
            <a:spLocks noChangeArrowheads="1"/>
          </p:cNvSpPr>
          <p:nvPr/>
        </p:nvSpPr>
        <p:spPr bwMode="auto">
          <a:xfrm>
            <a:off x="6331519" y="3152475"/>
            <a:ext cx="646113" cy="720725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b="1" dirty="0">
                <a:solidFill>
                  <a:srgbClr val="FFFFFF"/>
                </a:solidFill>
              </a:rPr>
              <a:t>WSO2 </a:t>
            </a:r>
          </a:p>
          <a:p>
            <a:pPr algn="ctr"/>
            <a:r>
              <a:rPr lang="es-ES_tradnl" sz="800" b="1" dirty="0" err="1">
                <a:solidFill>
                  <a:srgbClr val="FFFFFF"/>
                </a:solidFill>
              </a:rPr>
              <a:t>Message</a:t>
            </a:r>
            <a:r>
              <a:rPr lang="es-ES_tradnl" sz="800" b="1" dirty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es-ES_tradnl" sz="800" b="1" dirty="0" err="1">
                <a:solidFill>
                  <a:srgbClr val="FFFFFF"/>
                </a:solidFill>
              </a:rPr>
              <a:t>Broker</a:t>
            </a:r>
            <a:endParaRPr lang="es-PE" sz="800" b="1" dirty="0">
              <a:solidFill>
                <a:srgbClr val="FFFFFF"/>
              </a:solidFill>
            </a:endParaRPr>
          </a:p>
        </p:txBody>
      </p:sp>
      <p:pic>
        <p:nvPicPr>
          <p:cNvPr id="159" name="Imagen 15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91" b="99605" l="2328" r="100000">
                        <a14:foregroundMark x1="49224" y1="8696" x2="49224" y2="8696"/>
                        <a14:foregroundMark x1="64741" y1="34585" x2="64741" y2="34585"/>
                        <a14:foregroundMark x1="40345" y1="50000" x2="40345" y2="50000"/>
                        <a14:foregroundMark x1="14741" y1="39328" x2="14741" y2="39328"/>
                        <a14:foregroundMark x1="9483" y1="88340" x2="9483" y2="88340"/>
                        <a14:foregroundMark x1="35948" y1="84585" x2="35948" y2="84585"/>
                        <a14:foregroundMark x1="14655" y1="91304" x2="86897" y2="27668"/>
                        <a14:foregroundMark x1="9397" y1="5534" x2="94828" y2="5138"/>
                        <a14:foregroundMark x1="15431" y1="19960" x2="7931" y2="94664"/>
                        <a14:foregroundMark x1="9741" y1="25494" x2="5690" y2="50000"/>
                        <a14:foregroundMark x1="17586" y1="18577" x2="23448" y2="23123"/>
                        <a14:foregroundMark x1="19741" y1="50988" x2="34052" y2="65613"/>
                        <a14:foregroundMark x1="38190" y1="21937" x2="32500" y2="58300"/>
                        <a14:foregroundMark x1="41724" y1="23913" x2="47155" y2="52767"/>
                        <a14:foregroundMark x1="57931" y1="18577" x2="57759" y2="49407"/>
                        <a14:foregroundMark x1="66207" y1="18182" x2="71638" y2="31225"/>
                        <a14:foregroundMark x1="39914" y1="83992" x2="52241" y2="92292"/>
                        <a14:foregroundMark x1="10690" y1="94862" x2="43103" y2="93083"/>
                        <a14:foregroundMark x1="14138" y1="59091" x2="18276" y2="74704"/>
                        <a14:foregroundMark x1="69138" y1="53557" x2="55431" y2="63636"/>
                        <a14:foregroundMark x1="49914" y1="67984" x2="57845" y2="70751"/>
                        <a14:foregroundMark x1="49569" y1="74901" x2="53966" y2="74901"/>
                        <a14:foregroundMark x1="64224" y1="73518" x2="55690" y2="86561"/>
                        <a14:foregroundMark x1="63621" y1="64032" x2="71121" y2="60079"/>
                        <a14:foregroundMark x1="67931" y1="66798" x2="65431" y2="72925"/>
                        <a14:foregroundMark x1="63190" y1="66601" x2="64828" y2="72530"/>
                        <a14:foregroundMark x1="66466" y1="65810" x2="66466" y2="65810"/>
                        <a14:foregroundMark x1="58879" y1="75889" x2="58879" y2="75889"/>
                        <a14:foregroundMark x1="56207" y1="78458" x2="60000" y2="77075"/>
                        <a14:foregroundMark x1="50086" y1="82411" x2="50086" y2="82411"/>
                        <a14:foregroundMark x1="52155" y1="77075" x2="59569" y2="71542"/>
                        <a14:foregroundMark x1="54655" y1="78458" x2="55948" y2="8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6544" y="6391640"/>
            <a:ext cx="825288" cy="359997"/>
          </a:xfrm>
          <a:prstGeom prst="rect">
            <a:avLst/>
          </a:prstGeom>
        </p:spPr>
      </p:pic>
      <p:sp>
        <p:nvSpPr>
          <p:cNvPr id="161" name="Oval 38"/>
          <p:cNvSpPr>
            <a:spLocks noChangeAspect="1" noChangeArrowheads="1"/>
          </p:cNvSpPr>
          <p:nvPr/>
        </p:nvSpPr>
        <p:spPr bwMode="auto">
          <a:xfrm>
            <a:off x="7358632" y="3254837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62" name="AutoShape 16"/>
          <p:cNvCxnSpPr>
            <a:cxnSpLocks noChangeShapeType="1"/>
            <a:stCxn id="161" idx="0"/>
            <a:endCxn id="8228" idx="3"/>
          </p:cNvCxnSpPr>
          <p:nvPr/>
        </p:nvCxnSpPr>
        <p:spPr bwMode="auto">
          <a:xfrm rot="16200000" flipV="1">
            <a:off x="6192805" y="2089008"/>
            <a:ext cx="291768" cy="203988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AutoShape 16"/>
          <p:cNvCxnSpPr>
            <a:cxnSpLocks noChangeShapeType="1"/>
            <a:stCxn id="161" idx="4"/>
            <a:endCxn id="77" idx="1"/>
          </p:cNvCxnSpPr>
          <p:nvPr/>
        </p:nvCxnSpPr>
        <p:spPr bwMode="auto">
          <a:xfrm rot="16200000" flipH="1">
            <a:off x="7399964" y="3213506"/>
            <a:ext cx="271694" cy="35435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5" name="AutoShape 16"/>
          <p:cNvCxnSpPr>
            <a:cxnSpLocks noChangeShapeType="1"/>
            <a:stCxn id="166" idx="2"/>
            <a:endCxn id="164" idx="6"/>
          </p:cNvCxnSpPr>
          <p:nvPr/>
        </p:nvCxnSpPr>
        <p:spPr bwMode="auto">
          <a:xfrm rot="10800000" flipV="1">
            <a:off x="5412956" y="3017837"/>
            <a:ext cx="1412276" cy="41232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Oval 38"/>
          <p:cNvSpPr>
            <a:spLocks noChangeAspect="1" noChangeArrowheads="1"/>
          </p:cNvSpPr>
          <p:nvPr/>
        </p:nvSpPr>
        <p:spPr bwMode="auto">
          <a:xfrm>
            <a:off x="6825232" y="3017837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r>
              <a:rPr lang="es-ES" sz="800" b="1" dirty="0" smtClean="0">
                <a:solidFill>
                  <a:srgbClr val="000000"/>
                </a:solidFill>
                <a:cs typeface="+mn-cs"/>
              </a:rPr>
              <a:t> </a:t>
            </a: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69" name="AutoShape 16"/>
          <p:cNvCxnSpPr>
            <a:cxnSpLocks noChangeShapeType="1"/>
            <a:stCxn id="166" idx="6"/>
            <a:endCxn id="181" idx="2"/>
          </p:cNvCxnSpPr>
          <p:nvPr/>
        </p:nvCxnSpPr>
        <p:spPr bwMode="auto">
          <a:xfrm>
            <a:off x="6825233" y="3017838"/>
            <a:ext cx="685318" cy="12954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3" name="Oval 38"/>
          <p:cNvSpPr>
            <a:spLocks noChangeAspect="1" noChangeArrowheads="1"/>
          </p:cNvSpPr>
          <p:nvPr/>
        </p:nvSpPr>
        <p:spPr bwMode="auto">
          <a:xfrm>
            <a:off x="6080994" y="4313237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74" name="Conector recto de flecha 173"/>
          <p:cNvCxnSpPr>
            <a:stCxn id="75" idx="3"/>
            <a:endCxn id="154" idx="1"/>
          </p:cNvCxnSpPr>
          <p:nvPr/>
        </p:nvCxnSpPr>
        <p:spPr bwMode="auto">
          <a:xfrm flipV="1">
            <a:off x="5417393" y="3512838"/>
            <a:ext cx="914126" cy="17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5" name="Rectángulo 174"/>
          <p:cNvSpPr/>
          <p:nvPr/>
        </p:nvSpPr>
        <p:spPr>
          <a:xfrm>
            <a:off x="6139432" y="4922837"/>
            <a:ext cx="1296144" cy="762000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/>
          <a:lstStyle/>
          <a:p>
            <a:pPr algn="ctr"/>
            <a:r>
              <a:rPr lang="es-ES" sz="800" b="1" dirty="0" err="1">
                <a:solidFill>
                  <a:srgbClr val="FFFFFF"/>
                </a:solidFill>
                <a:cs typeface="DejaVu Sans" charset="0"/>
              </a:rPr>
              <a:t>Alfresco</a:t>
            </a:r>
            <a:r>
              <a:rPr lang="es-ES" sz="800" b="1" dirty="0">
                <a:solidFill>
                  <a:srgbClr val="FFFFFF"/>
                </a:solidFill>
                <a:cs typeface="DejaVu Sans" charset="0"/>
              </a:rPr>
              <a:t> </a:t>
            </a:r>
            <a:r>
              <a:rPr lang="es-ES" sz="800" b="1" dirty="0" smtClean="0">
                <a:solidFill>
                  <a:srgbClr val="FFFFFF"/>
                </a:solidFill>
                <a:cs typeface="DejaVu Sans" charset="0"/>
              </a:rPr>
              <a:t>ECM</a:t>
            </a:r>
            <a:endParaRPr lang="es-ES" sz="800" b="1" dirty="0">
              <a:solidFill>
                <a:srgbClr val="FFFFFF"/>
              </a:solidFill>
              <a:cs typeface="DejaVu Sans" charset="0"/>
            </a:endParaRPr>
          </a:p>
        </p:txBody>
      </p:sp>
      <p:sp>
        <p:nvSpPr>
          <p:cNvPr id="176" name="Rectángulo 129"/>
          <p:cNvSpPr>
            <a:spLocks noChangeArrowheads="1"/>
          </p:cNvSpPr>
          <p:nvPr/>
        </p:nvSpPr>
        <p:spPr bwMode="auto">
          <a:xfrm>
            <a:off x="6133209" y="4626735"/>
            <a:ext cx="1295998" cy="195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/>
            <a:r>
              <a:rPr lang="es-ES" sz="800" dirty="0" smtClean="0"/>
              <a:t>ECM / CMS API</a:t>
            </a:r>
            <a:endParaRPr lang="es-ES" sz="800" dirty="0"/>
          </a:p>
        </p:txBody>
      </p:sp>
      <p:cxnSp>
        <p:nvCxnSpPr>
          <p:cNvPr id="177" name="AutoShape 16"/>
          <p:cNvCxnSpPr>
            <a:cxnSpLocks noChangeShapeType="1"/>
            <a:stCxn id="173" idx="0"/>
            <a:endCxn id="170" idx="6"/>
          </p:cNvCxnSpPr>
          <p:nvPr/>
        </p:nvCxnSpPr>
        <p:spPr bwMode="auto">
          <a:xfrm rot="16200000" flipV="1">
            <a:off x="5383973" y="3616215"/>
            <a:ext cx="722276" cy="67176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8" name="AutoShape 16"/>
          <p:cNvCxnSpPr>
            <a:cxnSpLocks noChangeShapeType="1"/>
            <a:stCxn id="173" idx="6"/>
            <a:endCxn id="176" idx="0"/>
          </p:cNvCxnSpPr>
          <p:nvPr/>
        </p:nvCxnSpPr>
        <p:spPr bwMode="auto">
          <a:xfrm>
            <a:off x="6080995" y="4313238"/>
            <a:ext cx="700213" cy="31349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233394" y="5185718"/>
            <a:ext cx="612000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Repositorio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80" name="Rectangle 12"/>
          <p:cNvSpPr>
            <a:spLocks noChangeArrowheads="1"/>
          </p:cNvSpPr>
          <p:nvPr/>
        </p:nvSpPr>
        <p:spPr bwMode="auto">
          <a:xfrm>
            <a:off x="6910313" y="5186961"/>
            <a:ext cx="431999" cy="431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r>
              <a:rPr lang="es-PE" sz="800" dirty="0">
                <a:solidFill>
                  <a:srgbClr val="FFFFFF"/>
                </a:solidFill>
              </a:rPr>
              <a:t>Archivo</a:t>
            </a:r>
            <a:endParaRPr lang="es-ES" sz="800" dirty="0">
              <a:solidFill>
                <a:srgbClr val="FFFFFF"/>
              </a:solidFill>
            </a:endParaRPr>
          </a:p>
        </p:txBody>
      </p:sp>
      <p:sp>
        <p:nvSpPr>
          <p:cNvPr id="181" name="Oval 38"/>
          <p:cNvSpPr>
            <a:spLocks noChangeAspect="1" noChangeArrowheads="1"/>
          </p:cNvSpPr>
          <p:nvPr/>
        </p:nvSpPr>
        <p:spPr bwMode="auto">
          <a:xfrm>
            <a:off x="7510551" y="4313237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82" name="AutoShape 16"/>
          <p:cNvCxnSpPr>
            <a:cxnSpLocks noChangeShapeType="1"/>
            <a:stCxn id="181" idx="6"/>
            <a:endCxn id="8240" idx="0"/>
          </p:cNvCxnSpPr>
          <p:nvPr/>
        </p:nvCxnSpPr>
        <p:spPr bwMode="auto">
          <a:xfrm>
            <a:off x="7510552" y="4313238"/>
            <a:ext cx="762480" cy="566175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3" name="Oval 38"/>
          <p:cNvSpPr>
            <a:spLocks noChangeAspect="1" noChangeArrowheads="1"/>
          </p:cNvSpPr>
          <p:nvPr/>
        </p:nvSpPr>
        <p:spPr bwMode="auto">
          <a:xfrm>
            <a:off x="6833632" y="2340437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87" name="AutoShape 16"/>
          <p:cNvCxnSpPr>
            <a:cxnSpLocks noChangeShapeType="1"/>
            <a:stCxn id="183" idx="6"/>
            <a:endCxn id="129" idx="0"/>
          </p:cNvCxnSpPr>
          <p:nvPr/>
        </p:nvCxnSpPr>
        <p:spPr bwMode="auto">
          <a:xfrm>
            <a:off x="6833633" y="2340438"/>
            <a:ext cx="945679" cy="67739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5" name="Conector recto de flecha 204"/>
          <p:cNvCxnSpPr>
            <a:stCxn id="191" idx="0"/>
            <a:endCxn id="147" idx="4"/>
          </p:cNvCxnSpPr>
          <p:nvPr/>
        </p:nvCxnSpPr>
        <p:spPr bwMode="auto">
          <a:xfrm flipH="1" flipV="1">
            <a:off x="3384822" y="2111749"/>
            <a:ext cx="7210" cy="76312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8" name="AutoShape 6"/>
          <p:cNvSpPr>
            <a:spLocks noChangeArrowheads="1"/>
          </p:cNvSpPr>
          <p:nvPr/>
        </p:nvSpPr>
        <p:spPr bwMode="auto">
          <a:xfrm>
            <a:off x="8044432" y="5227637"/>
            <a:ext cx="457200" cy="359997"/>
          </a:xfrm>
          <a:prstGeom prst="can">
            <a:avLst>
              <a:gd name="adj" fmla="val 291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/>
            <a:endParaRPr lang="es-PE" sz="800" dirty="0">
              <a:solidFill>
                <a:srgbClr val="000000"/>
              </a:solidFill>
            </a:endParaRPr>
          </a:p>
          <a:p>
            <a:pPr algn="ctr"/>
            <a:r>
              <a:rPr lang="es-PE" sz="800" dirty="0" smtClean="0">
                <a:solidFill>
                  <a:srgbClr val="000000"/>
                </a:solidFill>
              </a:rPr>
              <a:t>NoSQL</a:t>
            </a:r>
            <a:endParaRPr lang="es-PE" sz="800" dirty="0">
              <a:solidFill>
                <a:srgbClr val="000000"/>
              </a:solidFill>
            </a:endParaRPr>
          </a:p>
        </p:txBody>
      </p:sp>
      <p:sp>
        <p:nvSpPr>
          <p:cNvPr id="211" name="Oval 38"/>
          <p:cNvSpPr>
            <a:spLocks noChangeAspect="1" noChangeArrowheads="1"/>
          </p:cNvSpPr>
          <p:nvPr/>
        </p:nvSpPr>
        <p:spPr bwMode="auto">
          <a:xfrm>
            <a:off x="5758432" y="6227118"/>
            <a:ext cx="0" cy="0"/>
          </a:xfrm>
          <a:prstGeom prst="ellipse">
            <a:avLst/>
          </a:prstGeom>
          <a:solidFill>
            <a:srgbClr val="9FB7FF"/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es-ES" sz="800" b="1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2786062" y="1112837"/>
            <a:ext cx="1187450" cy="317500"/>
            <a:chOff x="7935912" y="6142037"/>
            <a:chExt cx="1187450" cy="317500"/>
          </a:xfrm>
        </p:grpSpPr>
        <p:sp>
          <p:nvSpPr>
            <p:cNvPr id="115" name="Rectángulo redondeado 114"/>
            <p:cNvSpPr>
              <a:spLocks/>
            </p:cNvSpPr>
            <p:nvPr/>
          </p:nvSpPr>
          <p:spPr>
            <a:xfrm>
              <a:off x="7935912" y="6142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3413" y="6183445"/>
              <a:ext cx="1059674" cy="251996"/>
            </a:xfrm>
            <a:prstGeom prst="rect">
              <a:avLst/>
            </a:prstGeom>
          </p:spPr>
        </p:pic>
      </p:grpSp>
      <p:grpSp>
        <p:nvGrpSpPr>
          <p:cNvPr id="12" name="Agrupar 11"/>
          <p:cNvGrpSpPr/>
          <p:nvPr/>
        </p:nvGrpSpPr>
        <p:grpSpPr>
          <a:xfrm>
            <a:off x="8078658" y="2484437"/>
            <a:ext cx="1187450" cy="317500"/>
            <a:chOff x="7250112" y="1189037"/>
            <a:chExt cx="1187450" cy="317500"/>
          </a:xfrm>
        </p:grpSpPr>
        <p:sp>
          <p:nvSpPr>
            <p:cNvPr id="123" name="Rectángulo redondeado 122"/>
            <p:cNvSpPr>
              <a:spLocks/>
            </p:cNvSpPr>
            <p:nvPr/>
          </p:nvSpPr>
          <p:spPr>
            <a:xfrm>
              <a:off x="7250112" y="1189037"/>
              <a:ext cx="1187450" cy="3175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39683" tIns="39683" rIns="39683" bIns="39683" anchor="ctr"/>
            <a:lstStyle/>
            <a:p>
              <a:pPr algn="ctr">
                <a:defRPr/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39528" y="1223829"/>
              <a:ext cx="1026520" cy="251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49261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/>
          <p:cNvSpPr>
            <a:spLocks noChangeAspect="1"/>
          </p:cNvSpPr>
          <p:nvPr/>
        </p:nvSpPr>
        <p:spPr bwMode="auto">
          <a:xfrm>
            <a:off x="7859712" y="3659944"/>
            <a:ext cx="0" cy="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endParaRPr lang="es-ES" sz="1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 bwMode="auto">
          <a:xfrm>
            <a:off x="2575815" y="3611213"/>
            <a:ext cx="0" cy="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endParaRPr lang="es-ES" sz="1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</a:t>
            </a:r>
            <a:r>
              <a:rPr lang="es-ES" dirty="0" smtClean="0"/>
              <a:t>. Definición de Estrategia: 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544512" y="1265237"/>
            <a:ext cx="8991600" cy="1219200"/>
          </a:xfrm>
        </p:spPr>
        <p:txBody>
          <a:bodyPr/>
          <a:lstStyle/>
          <a:p>
            <a:r>
              <a:rPr lang="es-ES" dirty="0" smtClean="0"/>
              <a:t>Lo recomendable estar alineados a los “Principios de SOA ágil” y seguir ciertas pautas o metodología.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00874" y="3197834"/>
            <a:ext cx="1446341" cy="829899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rgbClr val="FFFFFF"/>
                </a:solidFill>
              </a:rPr>
              <a:t>Actualizar Pedido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5" name="Rectángulo redondeado 4"/>
          <p:cNvSpPr>
            <a:spLocks/>
          </p:cNvSpPr>
          <p:nvPr/>
        </p:nvSpPr>
        <p:spPr>
          <a:xfrm>
            <a:off x="900874" y="4142040"/>
            <a:ext cx="1446340" cy="920078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Son funcionalidades que vamos a exponer como Servicios.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066198" y="3655034"/>
            <a:ext cx="1262218" cy="76200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rgbClr val="FFFFFF"/>
                </a:solidFill>
              </a:rPr>
              <a:t>Enviar Email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4877054" y="3274034"/>
            <a:ext cx="822961" cy="765269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rgbClr val="FFFFFF"/>
                </a:solidFill>
              </a:rPr>
              <a:t>Generar respuesta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059112" y="2871558"/>
            <a:ext cx="1262218" cy="631076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 smtClean="0">
                <a:solidFill>
                  <a:srgbClr val="FFFFFF"/>
                </a:solidFill>
              </a:rPr>
              <a:t>Generar Factura</a:t>
            </a:r>
            <a:endParaRPr lang="es-ES" sz="1200" dirty="0">
              <a:solidFill>
                <a:srgbClr val="FFFFFF"/>
              </a:solidFill>
            </a:endParaRPr>
          </a:p>
        </p:txBody>
      </p:sp>
      <p:cxnSp>
        <p:nvCxnSpPr>
          <p:cNvPr id="12" name="Conector angular 11"/>
          <p:cNvCxnSpPr>
            <a:stCxn id="23" idx="6"/>
            <a:endCxn id="6" idx="1"/>
          </p:cNvCxnSpPr>
          <p:nvPr/>
        </p:nvCxnSpPr>
        <p:spPr>
          <a:xfrm>
            <a:off x="2575816" y="3611214"/>
            <a:ext cx="490382" cy="42482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5954712" y="3274034"/>
            <a:ext cx="1676400" cy="76891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>
                <a:solidFill>
                  <a:srgbClr val="FFFFFF"/>
                </a:solidFill>
              </a:rPr>
              <a:t>Gobernar, asegurar y medir.</a:t>
            </a:r>
          </a:p>
        </p:txBody>
      </p:sp>
      <p:sp>
        <p:nvSpPr>
          <p:cNvPr id="14" name="Rectángulo redondeado 13"/>
          <p:cNvSpPr>
            <a:spLocks/>
          </p:cNvSpPr>
          <p:nvPr/>
        </p:nvSpPr>
        <p:spPr>
          <a:xfrm>
            <a:off x="5954712" y="4157250"/>
            <a:ext cx="1676399" cy="1250383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Centralizar políticas, configuraciones.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Aplicar Seguridad.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Gestionar Versionados.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Monitorizar y medir.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8088313" y="3274034"/>
            <a:ext cx="1066799" cy="761507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200" dirty="0">
                <a:solidFill>
                  <a:srgbClr val="FFFFFF"/>
                </a:solidFill>
              </a:rPr>
              <a:t>Hacer </a:t>
            </a:r>
            <a:r>
              <a:rPr lang="es-ES" sz="1200" dirty="0" err="1">
                <a:solidFill>
                  <a:srgbClr val="FFFFFF"/>
                </a:solidFill>
              </a:rPr>
              <a:t>Mashup</a:t>
            </a:r>
            <a:r>
              <a:rPr lang="es-ES" sz="1200" dirty="0">
                <a:solidFill>
                  <a:srgbClr val="FFFFFF"/>
                </a:solidFill>
              </a:rPr>
              <a:t> y  Orquestación.</a:t>
            </a:r>
          </a:p>
        </p:txBody>
      </p:sp>
      <p:sp>
        <p:nvSpPr>
          <p:cNvPr id="16" name="Rectángulo redondeado 15"/>
          <p:cNvSpPr>
            <a:spLocks/>
          </p:cNvSpPr>
          <p:nvPr/>
        </p:nvSpPr>
        <p:spPr>
          <a:xfrm>
            <a:off x="7935912" y="4159118"/>
            <a:ext cx="1219200" cy="920078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API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B2B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B2C</a:t>
            </a:r>
          </a:p>
          <a:p>
            <a:pPr marL="171450" indent="-171450">
              <a:buFontTx/>
              <a:buChar char="-"/>
            </a:pPr>
            <a:r>
              <a:rPr lang="es-ES" sz="1200" dirty="0" smtClean="0">
                <a:solidFill>
                  <a:schemeClr val="tx1"/>
                </a:solidFill>
              </a:rPr>
              <a:t>Mobile Apps </a:t>
            </a:r>
            <a:r>
              <a:rPr lang="es-ES" sz="12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7" name="Conector recto de flecha 16"/>
          <p:cNvCxnSpPr>
            <a:stCxn id="8" idx="3"/>
            <a:endCxn id="13" idx="1"/>
          </p:cNvCxnSpPr>
          <p:nvPr/>
        </p:nvCxnSpPr>
        <p:spPr>
          <a:xfrm>
            <a:off x="5700015" y="3656669"/>
            <a:ext cx="254697" cy="182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29" idx="6"/>
            <a:endCxn id="15" idx="1"/>
          </p:cNvCxnSpPr>
          <p:nvPr/>
        </p:nvCxnSpPr>
        <p:spPr>
          <a:xfrm flipV="1">
            <a:off x="7859713" y="3654788"/>
            <a:ext cx="228600" cy="515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23" idx="6"/>
            <a:endCxn id="10" idx="1"/>
          </p:cNvCxnSpPr>
          <p:nvPr/>
        </p:nvCxnSpPr>
        <p:spPr>
          <a:xfrm flipV="1">
            <a:off x="2575816" y="3187096"/>
            <a:ext cx="483296" cy="42411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0" idx="3"/>
            <a:endCxn id="8" idx="1"/>
          </p:cNvCxnSpPr>
          <p:nvPr/>
        </p:nvCxnSpPr>
        <p:spPr>
          <a:xfrm>
            <a:off x="4321330" y="3187096"/>
            <a:ext cx="555724" cy="46957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6" idx="3"/>
            <a:endCxn id="8" idx="1"/>
          </p:cNvCxnSpPr>
          <p:nvPr/>
        </p:nvCxnSpPr>
        <p:spPr>
          <a:xfrm flipV="1">
            <a:off x="4328416" y="3656669"/>
            <a:ext cx="548638" cy="37936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4" idx="3"/>
            <a:endCxn id="23" idx="2"/>
          </p:cNvCxnSpPr>
          <p:nvPr/>
        </p:nvCxnSpPr>
        <p:spPr>
          <a:xfrm flipV="1">
            <a:off x="2347215" y="3611214"/>
            <a:ext cx="228600" cy="157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3" idx="3"/>
            <a:endCxn id="29" idx="2"/>
          </p:cNvCxnSpPr>
          <p:nvPr/>
        </p:nvCxnSpPr>
        <p:spPr>
          <a:xfrm>
            <a:off x="7631112" y="3658489"/>
            <a:ext cx="228600" cy="145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29" idx="0"/>
            <a:endCxn id="49" idx="3"/>
          </p:cNvCxnSpPr>
          <p:nvPr/>
        </p:nvCxnSpPr>
        <p:spPr>
          <a:xfrm rot="16200000" flipV="1">
            <a:off x="6516859" y="2317089"/>
            <a:ext cx="933108" cy="1752601"/>
          </a:xfrm>
          <a:prstGeom prst="bentConnector2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ángulo redondeado 48"/>
          <p:cNvSpPr/>
          <p:nvPr/>
        </p:nvSpPr>
        <p:spPr>
          <a:xfrm>
            <a:off x="4430712" y="2636837"/>
            <a:ext cx="1676400" cy="179997"/>
          </a:xfrm>
          <a:prstGeom prst="roundRect">
            <a:avLst>
              <a:gd name="adj" fmla="val 1093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s-ES" sz="1000" dirty="0" smtClean="0">
                <a:solidFill>
                  <a:srgbClr val="FFFFFF"/>
                </a:solidFill>
              </a:rPr>
              <a:t>Iterar en  modo ágil</a:t>
            </a:r>
            <a:endParaRPr lang="es-ES" sz="1000" dirty="0">
              <a:solidFill>
                <a:srgbClr val="FFFFFF"/>
              </a:solidFill>
            </a:endParaRPr>
          </a:p>
        </p:txBody>
      </p:sp>
      <p:cxnSp>
        <p:nvCxnSpPr>
          <p:cNvPr id="51" name="Conector angular 50"/>
          <p:cNvCxnSpPr>
            <a:stCxn id="49" idx="1"/>
            <a:endCxn id="23" idx="0"/>
          </p:cNvCxnSpPr>
          <p:nvPr/>
        </p:nvCxnSpPr>
        <p:spPr>
          <a:xfrm rot="10800000" flipV="1">
            <a:off x="2575816" y="2726835"/>
            <a:ext cx="1854896" cy="884377"/>
          </a:xfrm>
          <a:prstGeom prst="bentConnector2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 bwMode="auto">
          <a:xfrm>
            <a:off x="696912" y="5738528"/>
            <a:ext cx="8763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oval" w="med" len="med"/>
            <a:tailEnd type="arrow" w="lg" len="lg"/>
          </a:ln>
          <a:effectLst/>
        </p:spPr>
      </p:cxnSp>
      <p:sp>
        <p:nvSpPr>
          <p:cNvPr id="28" name="Elipse 27"/>
          <p:cNvSpPr>
            <a:spLocks noChangeAspect="1"/>
          </p:cNvSpPr>
          <p:nvPr/>
        </p:nvSpPr>
        <p:spPr bwMode="auto">
          <a:xfrm>
            <a:off x="1382712" y="556003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latin typeface="Arial Black"/>
                <a:cs typeface="Arial Black"/>
              </a:rPr>
              <a:t>1.</a:t>
            </a:r>
            <a:endParaRPr lang="es-ES" sz="14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31" name="Elipse 30"/>
          <p:cNvSpPr>
            <a:spLocks noChangeAspect="1"/>
          </p:cNvSpPr>
          <p:nvPr/>
        </p:nvSpPr>
        <p:spPr bwMode="auto">
          <a:xfrm>
            <a:off x="3668712" y="556003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r>
              <a:rPr lang="es-ES" sz="1400" b="1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r>
              <a:rPr lang="es-ES" sz="1400" b="1" dirty="0" smtClean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lang="es-ES" sz="14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32" name="Elipse 31"/>
          <p:cNvSpPr>
            <a:spLocks noChangeAspect="1"/>
          </p:cNvSpPr>
          <p:nvPr/>
        </p:nvSpPr>
        <p:spPr bwMode="auto">
          <a:xfrm>
            <a:off x="5192712" y="556003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latin typeface="Arial Black"/>
                <a:cs typeface="Arial Black"/>
              </a:rPr>
              <a:t>3.</a:t>
            </a:r>
            <a:endParaRPr lang="es-ES" sz="14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33" name="Elipse 32"/>
          <p:cNvSpPr>
            <a:spLocks noChangeAspect="1"/>
          </p:cNvSpPr>
          <p:nvPr/>
        </p:nvSpPr>
        <p:spPr bwMode="auto">
          <a:xfrm>
            <a:off x="6716712" y="556003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latin typeface="Arial Black"/>
                <a:cs typeface="Arial Black"/>
              </a:rPr>
              <a:t>4.</a:t>
            </a:r>
            <a:endParaRPr lang="es-ES" sz="14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34" name="Elipse 33"/>
          <p:cNvSpPr>
            <a:spLocks noChangeAspect="1"/>
          </p:cNvSpPr>
          <p:nvPr/>
        </p:nvSpPr>
        <p:spPr bwMode="auto">
          <a:xfrm>
            <a:off x="8545512" y="556003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/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latin typeface="Arial Black"/>
                <a:cs typeface="Arial Black"/>
              </a:rPr>
              <a:t>5.</a:t>
            </a:r>
            <a:endParaRPr lang="es-ES" sz="1400" b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4916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redondeado 95"/>
          <p:cNvSpPr/>
          <p:nvPr/>
        </p:nvSpPr>
        <p:spPr>
          <a:xfrm>
            <a:off x="818365" y="2889049"/>
            <a:ext cx="1594491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Análisis y definición de Estrategia de Integración de Servicios de Seguridad</a:t>
            </a:r>
          </a:p>
        </p:txBody>
      </p:sp>
      <p:sp>
        <p:nvSpPr>
          <p:cNvPr id="59" name="Rectángulo redondeado 58"/>
          <p:cNvSpPr>
            <a:spLocks/>
          </p:cNvSpPr>
          <p:nvPr/>
        </p:nvSpPr>
        <p:spPr>
          <a:xfrm>
            <a:off x="818365" y="3710696"/>
            <a:ext cx="1594489" cy="1014216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Análisis de las Aplicaciones de Negocio que usarán los servicios de Autenticación, Autorización, SSO, Federación de Identidades, Social </a:t>
            </a:r>
            <a:r>
              <a:rPr lang="es-ES" sz="900" dirty="0" err="1">
                <a:solidFill>
                  <a:schemeClr val="tx1"/>
                </a:solidFill>
              </a:rPr>
              <a:t>Login</a:t>
            </a:r>
            <a:r>
              <a:rPr lang="es-ES" sz="9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60" name="Rectángulo redondeado 59"/>
          <p:cNvSpPr/>
          <p:nvPr/>
        </p:nvSpPr>
        <p:spPr>
          <a:xfrm>
            <a:off x="2782113" y="3626763"/>
            <a:ext cx="1580634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Consolidación de repositorios de usuarios</a:t>
            </a:r>
          </a:p>
        </p:txBody>
      </p:sp>
      <p:sp>
        <p:nvSpPr>
          <p:cNvPr id="61" name="Rectángulo redondeado 60"/>
          <p:cNvSpPr>
            <a:spLocks/>
          </p:cNvSpPr>
          <p:nvPr/>
        </p:nvSpPr>
        <p:spPr>
          <a:xfrm>
            <a:off x="2782112" y="4448409"/>
            <a:ext cx="1580633" cy="489377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Ejecución del plan de integración pero a nivel de repositorios de usuarios.</a:t>
            </a:r>
          </a:p>
        </p:txBody>
      </p:sp>
      <p:sp>
        <p:nvSpPr>
          <p:cNvPr id="76" name="Rectángulo redondeado 75"/>
          <p:cNvSpPr/>
          <p:nvPr/>
        </p:nvSpPr>
        <p:spPr>
          <a:xfrm>
            <a:off x="4778456" y="2901803"/>
            <a:ext cx="1063494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Integración de los servicios de Autenticación</a:t>
            </a:r>
          </a:p>
        </p:txBody>
      </p:sp>
      <p:sp>
        <p:nvSpPr>
          <p:cNvPr id="77" name="Rectángulo redondeado 76"/>
          <p:cNvSpPr>
            <a:spLocks/>
          </p:cNvSpPr>
          <p:nvPr/>
        </p:nvSpPr>
        <p:spPr>
          <a:xfrm>
            <a:off x="4778455" y="3723449"/>
            <a:ext cx="1063493" cy="1014216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Cada aplicación de negocio deberá integrar el servicio de Autenticación que brinda el Sistema de Gestión de Identidades</a:t>
            </a:r>
          </a:p>
        </p:txBody>
      </p:sp>
      <p:sp>
        <p:nvSpPr>
          <p:cNvPr id="80" name="Rectángulo redondeado 79"/>
          <p:cNvSpPr/>
          <p:nvPr/>
        </p:nvSpPr>
        <p:spPr>
          <a:xfrm>
            <a:off x="2782111" y="2041764"/>
            <a:ext cx="1580634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Despliegue de la Infraestructura de Gestión de Identidades</a:t>
            </a:r>
          </a:p>
        </p:txBody>
      </p:sp>
      <p:sp>
        <p:nvSpPr>
          <p:cNvPr id="81" name="Rectángulo redondeado 80"/>
          <p:cNvSpPr>
            <a:spLocks/>
          </p:cNvSpPr>
          <p:nvPr/>
        </p:nvSpPr>
        <p:spPr>
          <a:xfrm>
            <a:off x="2782111" y="2863411"/>
            <a:ext cx="1580635" cy="282565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Ejecución del plan de Infraestructuras.</a:t>
            </a:r>
          </a:p>
        </p:txBody>
      </p:sp>
      <p:cxnSp>
        <p:nvCxnSpPr>
          <p:cNvPr id="86" name="Conector angular 85"/>
          <p:cNvCxnSpPr>
            <a:stCxn id="96" idx="3"/>
            <a:endCxn id="60" idx="1"/>
          </p:cNvCxnSpPr>
          <p:nvPr/>
        </p:nvCxnSpPr>
        <p:spPr>
          <a:xfrm>
            <a:off x="2412856" y="3236871"/>
            <a:ext cx="369257" cy="73771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ángulo redondeado 90"/>
          <p:cNvSpPr/>
          <p:nvPr/>
        </p:nvSpPr>
        <p:spPr>
          <a:xfrm>
            <a:off x="6086677" y="2905817"/>
            <a:ext cx="1266025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Integración de los servicios de Autorización</a:t>
            </a:r>
          </a:p>
        </p:txBody>
      </p:sp>
      <p:sp>
        <p:nvSpPr>
          <p:cNvPr id="92" name="Rectángulo redondeado 91"/>
          <p:cNvSpPr>
            <a:spLocks/>
          </p:cNvSpPr>
          <p:nvPr/>
        </p:nvSpPr>
        <p:spPr>
          <a:xfrm>
            <a:off x="6086676" y="3727463"/>
            <a:ext cx="1266024" cy="1014216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Cada aplicación de negocio tiene su propio modelo de gestión de permisos que debemos consolidar y/o ceder su gestión al Sistema de Gestión de Identidades</a:t>
            </a:r>
          </a:p>
        </p:txBody>
      </p:sp>
      <p:sp>
        <p:nvSpPr>
          <p:cNvPr id="93" name="Rectángulo redondeado 92"/>
          <p:cNvSpPr/>
          <p:nvPr/>
        </p:nvSpPr>
        <p:spPr>
          <a:xfrm>
            <a:off x="7611580" y="2907875"/>
            <a:ext cx="1602352" cy="695644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Explotación de la Infraestructura de Gestión de Identidades</a:t>
            </a:r>
          </a:p>
        </p:txBody>
      </p:sp>
      <p:sp>
        <p:nvSpPr>
          <p:cNvPr id="94" name="Rectángulo redondeado 93"/>
          <p:cNvSpPr>
            <a:spLocks/>
          </p:cNvSpPr>
          <p:nvPr/>
        </p:nvSpPr>
        <p:spPr>
          <a:xfrm>
            <a:off x="7611579" y="3729521"/>
            <a:ext cx="1602351" cy="1014216"/>
          </a:xfrm>
          <a:prstGeom prst="roundRect">
            <a:avLst>
              <a:gd name="adj" fmla="val 1300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Implica la definición de procedimientos para gestionar el ciclo de vida de usuarios, roles, permisos,  grupos, etc.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También implica definir KPI que permita identificar el rendimiento de la plataforma.</a:t>
            </a:r>
          </a:p>
        </p:txBody>
      </p:sp>
      <p:cxnSp>
        <p:nvCxnSpPr>
          <p:cNvPr id="26" name="Conector recto de flecha 25"/>
          <p:cNvCxnSpPr>
            <a:stCxn id="76" idx="3"/>
            <a:endCxn id="91" idx="1"/>
          </p:cNvCxnSpPr>
          <p:nvPr/>
        </p:nvCxnSpPr>
        <p:spPr>
          <a:xfrm>
            <a:off x="5841950" y="3249625"/>
            <a:ext cx="244727" cy="401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91" idx="3"/>
            <a:endCxn id="93" idx="1"/>
          </p:cNvCxnSpPr>
          <p:nvPr/>
        </p:nvCxnSpPr>
        <p:spPr>
          <a:xfrm>
            <a:off x="7352702" y="3253639"/>
            <a:ext cx="258878" cy="205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>
            <a:stCxn id="96" idx="3"/>
            <a:endCxn id="80" idx="1"/>
          </p:cNvCxnSpPr>
          <p:nvPr/>
        </p:nvCxnSpPr>
        <p:spPr>
          <a:xfrm flipV="1">
            <a:off x="2412856" y="2389586"/>
            <a:ext cx="369256" cy="8472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0" idx="3"/>
            <a:endCxn id="76" idx="1"/>
          </p:cNvCxnSpPr>
          <p:nvPr/>
        </p:nvCxnSpPr>
        <p:spPr>
          <a:xfrm>
            <a:off x="4362746" y="2389586"/>
            <a:ext cx="415710" cy="86003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60" idx="3"/>
            <a:endCxn id="76" idx="1"/>
          </p:cNvCxnSpPr>
          <p:nvPr/>
        </p:nvCxnSpPr>
        <p:spPr>
          <a:xfrm flipV="1">
            <a:off x="4362747" y="3249625"/>
            <a:ext cx="415709" cy="7249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oval" w="sm" len="sm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249103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lipse 180"/>
          <p:cNvSpPr>
            <a:spLocks noChangeAspect="1"/>
          </p:cNvSpPr>
          <p:nvPr/>
        </p:nvSpPr>
        <p:spPr>
          <a:xfrm>
            <a:off x="8285479" y="437182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8" name="Elipse 177"/>
          <p:cNvSpPr>
            <a:spLocks noChangeAspect="1"/>
          </p:cNvSpPr>
          <p:nvPr/>
        </p:nvSpPr>
        <p:spPr>
          <a:xfrm>
            <a:off x="7097120" y="3178028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1" name="Elipse 170"/>
          <p:cNvSpPr>
            <a:spLocks noChangeAspect="1"/>
          </p:cNvSpPr>
          <p:nvPr/>
        </p:nvSpPr>
        <p:spPr>
          <a:xfrm>
            <a:off x="6912338" y="448446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8" name="Elipse 167"/>
          <p:cNvSpPr>
            <a:spLocks noChangeAspect="1"/>
          </p:cNvSpPr>
          <p:nvPr/>
        </p:nvSpPr>
        <p:spPr>
          <a:xfrm>
            <a:off x="7111539" y="5023616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9" name="Elipse 168"/>
          <p:cNvSpPr>
            <a:spLocks noChangeAspect="1"/>
          </p:cNvSpPr>
          <p:nvPr/>
        </p:nvSpPr>
        <p:spPr>
          <a:xfrm>
            <a:off x="4673005" y="5021595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4" name="Elipse 173"/>
          <p:cNvSpPr>
            <a:spLocks noChangeAspect="1"/>
          </p:cNvSpPr>
          <p:nvPr/>
        </p:nvSpPr>
        <p:spPr>
          <a:xfrm>
            <a:off x="6888106" y="346530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2" name="Elipse 171"/>
          <p:cNvSpPr>
            <a:spLocks noChangeAspect="1"/>
          </p:cNvSpPr>
          <p:nvPr/>
        </p:nvSpPr>
        <p:spPr>
          <a:xfrm>
            <a:off x="4674052" y="361649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75" name="Elipse 174"/>
          <p:cNvSpPr>
            <a:spLocks noChangeAspect="1"/>
          </p:cNvSpPr>
          <p:nvPr/>
        </p:nvSpPr>
        <p:spPr>
          <a:xfrm>
            <a:off x="4665618" y="3467630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66" name="Elipse 165"/>
          <p:cNvSpPr>
            <a:spLocks noChangeAspect="1"/>
          </p:cNvSpPr>
          <p:nvPr/>
        </p:nvSpPr>
        <p:spPr>
          <a:xfrm>
            <a:off x="3222891" y="3486083"/>
            <a:ext cx="192264" cy="198416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342889" y="3119027"/>
            <a:ext cx="2619375" cy="2305097"/>
          </a:xfrm>
          <a:prstGeom prst="roundRect">
            <a:avLst>
              <a:gd name="adj" fmla="val 6002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Sistema de Gestión de Identidades</a:t>
            </a:r>
          </a:p>
        </p:txBody>
      </p:sp>
      <p:sp>
        <p:nvSpPr>
          <p:cNvPr id="58" name="Rectángulo redondeado 57"/>
          <p:cNvSpPr>
            <a:spLocks/>
          </p:cNvSpPr>
          <p:nvPr/>
        </p:nvSpPr>
        <p:spPr>
          <a:xfrm>
            <a:off x="2860599" y="3475491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Autenticación</a:t>
            </a:r>
          </a:p>
        </p:txBody>
      </p:sp>
      <p:sp>
        <p:nvSpPr>
          <p:cNvPr id="63" name="Rectángulo redondeado 62"/>
          <p:cNvSpPr>
            <a:spLocks/>
          </p:cNvSpPr>
          <p:nvPr/>
        </p:nvSpPr>
        <p:spPr>
          <a:xfrm>
            <a:off x="3903452" y="3475652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Autorización</a:t>
            </a:r>
          </a:p>
        </p:txBody>
      </p:sp>
      <p:sp>
        <p:nvSpPr>
          <p:cNvPr id="64" name="Rectángulo redondeado 63"/>
          <p:cNvSpPr>
            <a:spLocks/>
          </p:cNvSpPr>
          <p:nvPr/>
        </p:nvSpPr>
        <p:spPr>
          <a:xfrm>
            <a:off x="2860599" y="3854470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Single </a:t>
            </a:r>
            <a:r>
              <a:rPr lang="es-ES" sz="900" dirty="0" err="1">
                <a:solidFill>
                  <a:schemeClr val="tx1"/>
                </a:solidFill>
              </a:rPr>
              <a:t>Sign-On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5" name="Rectángulo redondeado 64"/>
          <p:cNvSpPr>
            <a:spLocks/>
          </p:cNvSpPr>
          <p:nvPr/>
        </p:nvSpPr>
        <p:spPr>
          <a:xfrm>
            <a:off x="3903452" y="3854470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Social </a:t>
            </a:r>
            <a:r>
              <a:rPr lang="es-ES" sz="900" dirty="0" err="1">
                <a:solidFill>
                  <a:schemeClr val="tx1"/>
                </a:solidFill>
              </a:rPr>
              <a:t>Login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>
            <a:spLocks/>
          </p:cNvSpPr>
          <p:nvPr/>
        </p:nvSpPr>
        <p:spPr>
          <a:xfrm>
            <a:off x="2860599" y="5019110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Federación de </a:t>
            </a:r>
            <a:br>
              <a:rPr lang="es-ES" sz="900" dirty="0">
                <a:solidFill>
                  <a:schemeClr val="tx1"/>
                </a:solidFill>
              </a:rPr>
            </a:br>
            <a:r>
              <a:rPr lang="es-ES" sz="900" dirty="0">
                <a:solidFill>
                  <a:schemeClr val="tx1"/>
                </a:solidFill>
              </a:rPr>
              <a:t>Identidades</a:t>
            </a:r>
          </a:p>
        </p:txBody>
      </p:sp>
      <p:sp>
        <p:nvSpPr>
          <p:cNvPr id="67" name="Rectángulo redondeado 66"/>
          <p:cNvSpPr>
            <a:spLocks/>
          </p:cNvSpPr>
          <p:nvPr/>
        </p:nvSpPr>
        <p:spPr>
          <a:xfrm>
            <a:off x="2860599" y="4239826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Gestión de Usuarios</a:t>
            </a:r>
          </a:p>
        </p:txBody>
      </p:sp>
      <p:sp>
        <p:nvSpPr>
          <p:cNvPr id="68" name="Rectángulo redondeado 67"/>
          <p:cNvSpPr>
            <a:spLocks/>
          </p:cNvSpPr>
          <p:nvPr/>
        </p:nvSpPr>
        <p:spPr>
          <a:xfrm>
            <a:off x="2860599" y="4623814"/>
            <a:ext cx="960821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Provisionamiento</a:t>
            </a:r>
            <a:r>
              <a:rPr lang="es-ES" sz="900" dirty="0">
                <a:solidFill>
                  <a:schemeClr val="tx1"/>
                </a:solidFill>
              </a:rPr>
              <a:t> de Usuarios</a:t>
            </a:r>
          </a:p>
        </p:txBody>
      </p:sp>
      <p:sp>
        <p:nvSpPr>
          <p:cNvPr id="69" name="Rectángulo redondeado 68"/>
          <p:cNvSpPr>
            <a:spLocks/>
          </p:cNvSpPr>
          <p:nvPr/>
        </p:nvSpPr>
        <p:spPr>
          <a:xfrm>
            <a:off x="3903452" y="4239826"/>
            <a:ext cx="960821" cy="1096749"/>
          </a:xfrm>
          <a:prstGeom prst="roundRect">
            <a:avLst>
              <a:gd name="adj" fmla="val 5772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Almacenamiento y federación de BD de Usuarios</a:t>
            </a:r>
          </a:p>
        </p:txBody>
      </p:sp>
      <p:sp>
        <p:nvSpPr>
          <p:cNvPr id="70" name="Shape 66"/>
          <p:cNvSpPr>
            <a:spLocks noChangeAspect="1"/>
          </p:cNvSpPr>
          <p:nvPr/>
        </p:nvSpPr>
        <p:spPr>
          <a:xfrm>
            <a:off x="3983313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1" name="Shape 66"/>
          <p:cNvSpPr>
            <a:spLocks noChangeAspect="1"/>
          </p:cNvSpPr>
          <p:nvPr/>
        </p:nvSpPr>
        <p:spPr>
          <a:xfrm>
            <a:off x="4321147" y="5073944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2" name="Shape 66"/>
          <p:cNvSpPr>
            <a:spLocks noChangeAspect="1"/>
          </p:cNvSpPr>
          <p:nvPr/>
        </p:nvSpPr>
        <p:spPr>
          <a:xfrm>
            <a:off x="4153137" y="4774605"/>
            <a:ext cx="198434" cy="1984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21" name="Conector angular 20"/>
          <p:cNvCxnSpPr>
            <a:stCxn id="70" idx="0"/>
            <a:endCxn id="72" idx="2"/>
          </p:cNvCxnSpPr>
          <p:nvPr/>
        </p:nvCxnSpPr>
        <p:spPr>
          <a:xfrm rot="5400000" flipH="1" flipV="1">
            <a:off x="4116978" y="4938569"/>
            <a:ext cx="100926" cy="169824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71" idx="0"/>
            <a:endCxn id="72" idx="2"/>
          </p:cNvCxnSpPr>
          <p:nvPr/>
        </p:nvCxnSpPr>
        <p:spPr>
          <a:xfrm rot="16200000" flipV="1">
            <a:off x="4285896" y="4939475"/>
            <a:ext cx="100926" cy="168010"/>
          </a:xfrm>
          <a:prstGeom prst="bentConnector3">
            <a:avLst/>
          </a:prstGeom>
          <a:ln w="3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ilindro 31"/>
          <p:cNvSpPr/>
          <p:nvPr/>
        </p:nvSpPr>
        <p:spPr>
          <a:xfrm>
            <a:off x="4562267" y="4883815"/>
            <a:ext cx="198436" cy="277779"/>
          </a:xfrm>
          <a:prstGeom prst="can">
            <a:avLst>
              <a:gd name="adj" fmla="val 44267"/>
            </a:avLst>
          </a:prstGeom>
          <a:solidFill>
            <a:srgbClr val="FFC6B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none" lIns="39683" tIns="39683" rIns="39683" bIns="39683"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6" name="Rectángulo redondeado 95"/>
          <p:cNvSpPr/>
          <p:nvPr/>
        </p:nvSpPr>
        <p:spPr>
          <a:xfrm>
            <a:off x="6899369" y="4371828"/>
            <a:ext cx="1745382" cy="1138902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Aplicaciones existente</a:t>
            </a:r>
          </a:p>
        </p:txBody>
      </p:sp>
      <p:sp>
        <p:nvSpPr>
          <p:cNvPr id="104" name="Cilindro 103"/>
          <p:cNvSpPr/>
          <p:nvPr/>
        </p:nvSpPr>
        <p:spPr>
          <a:xfrm>
            <a:off x="7102105" y="4838605"/>
            <a:ext cx="357188" cy="476197"/>
          </a:xfrm>
          <a:prstGeom prst="can">
            <a:avLst>
              <a:gd name="adj" fmla="val 44267"/>
            </a:avLst>
          </a:prstGeom>
          <a:solidFill>
            <a:srgbClr val="FFC6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Users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43" name="Rectángulo redondeado 142"/>
          <p:cNvSpPr>
            <a:spLocks/>
          </p:cNvSpPr>
          <p:nvPr/>
        </p:nvSpPr>
        <p:spPr>
          <a:xfrm>
            <a:off x="7561725" y="4717069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146" name="Rectángulo redondeado 145"/>
          <p:cNvSpPr>
            <a:spLocks/>
          </p:cNvSpPr>
          <p:nvPr/>
        </p:nvSpPr>
        <p:spPr>
          <a:xfrm>
            <a:off x="8033345" y="4715097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51" name="Rectángulo redondeado 150"/>
          <p:cNvSpPr>
            <a:spLocks/>
          </p:cNvSpPr>
          <p:nvPr/>
        </p:nvSpPr>
        <p:spPr>
          <a:xfrm>
            <a:off x="8033345" y="5088112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AppN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3" name="Rectángulo redondeado 152"/>
          <p:cNvSpPr>
            <a:spLocks/>
          </p:cNvSpPr>
          <p:nvPr/>
        </p:nvSpPr>
        <p:spPr>
          <a:xfrm>
            <a:off x="7561725" y="5096669"/>
            <a:ext cx="421370" cy="31746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2200" dirty="0">
                <a:solidFill>
                  <a:srgbClr val="FFC6B0"/>
                </a:solidFill>
              </a:rPr>
              <a:t>…</a:t>
            </a:r>
          </a:p>
        </p:txBody>
      </p:sp>
      <p:sp>
        <p:nvSpPr>
          <p:cNvPr id="154" name="Rectángulo redondeado 153"/>
          <p:cNvSpPr/>
          <p:nvPr/>
        </p:nvSpPr>
        <p:spPr>
          <a:xfrm>
            <a:off x="6881484" y="3161116"/>
            <a:ext cx="1307129" cy="1138902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r>
              <a:rPr lang="es-ES" sz="1100" dirty="0">
                <a:solidFill>
                  <a:srgbClr val="FFFFFF"/>
                </a:solidFill>
              </a:rPr>
              <a:t>Aplicaciones nuevas</a:t>
            </a:r>
          </a:p>
        </p:txBody>
      </p:sp>
      <p:sp>
        <p:nvSpPr>
          <p:cNvPr id="156" name="Rectángulo redondeado 155"/>
          <p:cNvSpPr>
            <a:spLocks/>
          </p:cNvSpPr>
          <p:nvPr/>
        </p:nvSpPr>
        <p:spPr>
          <a:xfrm>
            <a:off x="7114105" y="3506357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159" name="Rectángulo redondeado 158"/>
          <p:cNvSpPr>
            <a:spLocks/>
          </p:cNvSpPr>
          <p:nvPr/>
        </p:nvSpPr>
        <p:spPr>
          <a:xfrm>
            <a:off x="7585725" y="3504385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60" name="Rectángulo redondeado 159"/>
          <p:cNvSpPr>
            <a:spLocks/>
          </p:cNvSpPr>
          <p:nvPr/>
        </p:nvSpPr>
        <p:spPr>
          <a:xfrm>
            <a:off x="7585725" y="3877400"/>
            <a:ext cx="421370" cy="317466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AppX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1" name="Rectángulo redondeado 160"/>
          <p:cNvSpPr>
            <a:spLocks/>
          </p:cNvSpPr>
          <p:nvPr/>
        </p:nvSpPr>
        <p:spPr>
          <a:xfrm>
            <a:off x="7114105" y="3885957"/>
            <a:ext cx="421370" cy="31746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r>
              <a:rPr lang="es-ES" sz="2200" dirty="0">
                <a:solidFill>
                  <a:srgbClr val="FFC6B0"/>
                </a:solidFill>
              </a:rPr>
              <a:t>…</a:t>
            </a:r>
          </a:p>
        </p:txBody>
      </p:sp>
      <p:sp>
        <p:nvSpPr>
          <p:cNvPr id="163" name="Rectángulo redondeado 162"/>
          <p:cNvSpPr>
            <a:spLocks/>
          </p:cNvSpPr>
          <p:nvPr/>
        </p:nvSpPr>
        <p:spPr>
          <a:xfrm rot="16200000">
            <a:off x="2257691" y="3681912"/>
            <a:ext cx="696284" cy="317499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5" name="Conector angular 4"/>
          <p:cNvCxnSpPr>
            <a:stCxn id="168" idx="2"/>
            <a:endCxn id="169" idx="6"/>
          </p:cNvCxnSpPr>
          <p:nvPr/>
        </p:nvCxnSpPr>
        <p:spPr>
          <a:xfrm rot="10800000">
            <a:off x="4865268" y="5120805"/>
            <a:ext cx="2246271" cy="2021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4563" y="1332509"/>
            <a:ext cx="374744" cy="37470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572" y="1318813"/>
            <a:ext cx="396875" cy="396833"/>
          </a:xfrm>
          <a:prstGeom prst="rect">
            <a:avLst/>
          </a:prstGeom>
        </p:spPr>
      </p:pic>
      <p:cxnSp>
        <p:nvCxnSpPr>
          <p:cNvPr id="165" name="Conector angular 164"/>
          <p:cNvCxnSpPr>
            <a:stCxn id="22" idx="4"/>
            <a:endCxn id="166" idx="0"/>
          </p:cNvCxnSpPr>
          <p:nvPr/>
        </p:nvCxnSpPr>
        <p:spPr>
          <a:xfrm rot="5400000">
            <a:off x="3492465" y="1579937"/>
            <a:ext cx="1732704" cy="2079589"/>
          </a:xfrm>
          <a:prstGeom prst="bentConnector3">
            <a:avLst>
              <a:gd name="adj1" fmla="val 41725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>
            <a:spLocks noChangeAspect="1"/>
          </p:cNvSpPr>
          <p:nvPr/>
        </p:nvSpPr>
        <p:spPr>
          <a:xfrm>
            <a:off x="5398610" y="1753377"/>
            <a:ext cx="0" cy="0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bg1"/>
              </a:solidFill>
            </a:endParaRPr>
          </a:p>
        </p:txBody>
      </p:sp>
      <p:sp>
        <p:nvSpPr>
          <p:cNvPr id="167" name="Rectángulo redondeado 166"/>
          <p:cNvSpPr>
            <a:spLocks/>
          </p:cNvSpPr>
          <p:nvPr/>
        </p:nvSpPr>
        <p:spPr>
          <a:xfrm rot="16200000">
            <a:off x="2057460" y="4629450"/>
            <a:ext cx="1096747" cy="317499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Consola Web de Gestión</a:t>
            </a:r>
          </a:p>
        </p:txBody>
      </p:sp>
      <p:cxnSp>
        <p:nvCxnSpPr>
          <p:cNvPr id="170" name="Conector angular 169"/>
          <p:cNvCxnSpPr>
            <a:stCxn id="171" idx="2"/>
            <a:endCxn id="172" idx="6"/>
          </p:cNvCxnSpPr>
          <p:nvPr/>
        </p:nvCxnSpPr>
        <p:spPr>
          <a:xfrm rot="10800000">
            <a:off x="4866317" y="3715698"/>
            <a:ext cx="2046022" cy="867969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>
            <a:stCxn id="174" idx="2"/>
            <a:endCxn id="175" idx="6"/>
          </p:cNvCxnSpPr>
          <p:nvPr/>
        </p:nvCxnSpPr>
        <p:spPr>
          <a:xfrm rot="10800000" flipV="1">
            <a:off x="4857884" y="3564508"/>
            <a:ext cx="2030224" cy="2330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/>
          <p:cNvCxnSpPr>
            <a:stCxn id="177" idx="4"/>
            <a:endCxn id="178" idx="0"/>
          </p:cNvCxnSpPr>
          <p:nvPr/>
        </p:nvCxnSpPr>
        <p:spPr>
          <a:xfrm rot="16200000" flipH="1">
            <a:off x="5682702" y="1667476"/>
            <a:ext cx="1424653" cy="159645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Elipse 176"/>
          <p:cNvSpPr>
            <a:spLocks noChangeAspect="1"/>
          </p:cNvSpPr>
          <p:nvPr/>
        </p:nvSpPr>
        <p:spPr>
          <a:xfrm>
            <a:off x="5596802" y="1753374"/>
            <a:ext cx="0" cy="0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bg1"/>
              </a:solidFill>
            </a:endParaRPr>
          </a:p>
        </p:txBody>
      </p:sp>
      <p:cxnSp>
        <p:nvCxnSpPr>
          <p:cNvPr id="179" name="Conector angular 178"/>
          <p:cNvCxnSpPr>
            <a:stCxn id="180" idx="4"/>
            <a:endCxn id="181" idx="0"/>
          </p:cNvCxnSpPr>
          <p:nvPr/>
        </p:nvCxnSpPr>
        <p:spPr>
          <a:xfrm rot="16200000" flipH="1">
            <a:off x="5785964" y="1776180"/>
            <a:ext cx="2618455" cy="2572840"/>
          </a:xfrm>
          <a:prstGeom prst="bentConnector3">
            <a:avLst>
              <a:gd name="adj1" fmla="val 24555"/>
            </a:avLst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Elipse 179"/>
          <p:cNvSpPr>
            <a:spLocks noChangeAspect="1"/>
          </p:cNvSpPr>
          <p:nvPr/>
        </p:nvSpPr>
        <p:spPr>
          <a:xfrm>
            <a:off x="5808769" y="1753372"/>
            <a:ext cx="0" cy="0"/>
          </a:xfrm>
          <a:prstGeom prst="ellipse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bg1"/>
              </a:solidFill>
            </a:endParaRPr>
          </a:p>
        </p:txBody>
      </p:sp>
      <p:sp>
        <p:nvSpPr>
          <p:cNvPr id="164" name="48 Nube"/>
          <p:cNvSpPr/>
          <p:nvPr/>
        </p:nvSpPr>
        <p:spPr>
          <a:xfrm>
            <a:off x="4912508" y="2008825"/>
            <a:ext cx="1260078" cy="587975"/>
          </a:xfrm>
          <a:prstGeom prst="cloud">
            <a:avLst/>
          </a:prstGeom>
          <a:solidFill>
            <a:srgbClr val="3399FF">
              <a:alpha val="77000"/>
            </a:srgbClr>
          </a:solidFill>
          <a:ln>
            <a:solidFill>
              <a:srgbClr val="00CC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es-ES_tradnl" sz="1100" dirty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3670374" y="2544451"/>
            <a:ext cx="1022744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AUTENTICACIÓN</a:t>
            </a:r>
          </a:p>
        </p:txBody>
      </p:sp>
      <p:sp>
        <p:nvSpPr>
          <p:cNvPr id="182" name="Rectángulo 181"/>
          <p:cNvSpPr/>
          <p:nvPr/>
        </p:nvSpPr>
        <p:spPr>
          <a:xfrm>
            <a:off x="7316982" y="2463737"/>
            <a:ext cx="95010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AUTORIZACIÓN</a:t>
            </a:r>
          </a:p>
        </p:txBody>
      </p:sp>
      <p:sp>
        <p:nvSpPr>
          <p:cNvPr id="183" name="Rectángulo 182"/>
          <p:cNvSpPr/>
          <p:nvPr/>
        </p:nvSpPr>
        <p:spPr>
          <a:xfrm>
            <a:off x="5487396" y="3400089"/>
            <a:ext cx="95010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AUTORIZACIÓN</a:t>
            </a:r>
          </a:p>
        </p:txBody>
      </p:sp>
      <p:sp>
        <p:nvSpPr>
          <p:cNvPr id="184" name="Rectángulo 183"/>
          <p:cNvSpPr/>
          <p:nvPr/>
        </p:nvSpPr>
        <p:spPr>
          <a:xfrm>
            <a:off x="5841670" y="4626457"/>
            <a:ext cx="950102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AUTORIZACIÓN</a:t>
            </a:r>
          </a:p>
        </p:txBody>
      </p:sp>
      <p:sp>
        <p:nvSpPr>
          <p:cNvPr id="185" name="Rectángulo 184"/>
          <p:cNvSpPr/>
          <p:nvPr/>
        </p:nvSpPr>
        <p:spPr>
          <a:xfrm>
            <a:off x="5078444" y="5154800"/>
            <a:ext cx="1683401" cy="130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0" rIns="39683" bIns="0" rtlCol="0" anchor="ctr">
            <a:spAutoFit/>
          </a:bodyPr>
          <a:lstStyle/>
          <a:p>
            <a:pPr algn="ctr"/>
            <a:r>
              <a:rPr lang="es-ES" sz="900" dirty="0"/>
              <a:t>CONSOLIDACIÓN USUARIOS</a:t>
            </a:r>
          </a:p>
        </p:txBody>
      </p:sp>
      <p:pic>
        <p:nvPicPr>
          <p:cNvPr id="187" name="Imagen 1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573" y="5388710"/>
            <a:ext cx="2046985" cy="493244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lógica</a:t>
            </a:r>
          </a:p>
        </p:txBody>
      </p:sp>
    </p:spTree>
    <p:extLst>
      <p:ext uri="{BB962C8B-B14F-4D97-AF65-F5344CB8AC3E}">
        <p14:creationId xmlns:p14="http://schemas.microsoft.com/office/powerpoint/2010/main" val="41030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62"/>
            <a:ext cx="10080625" cy="5833136"/>
          </a:xfrm>
          <a:prstGeom prst="rect">
            <a:avLst/>
          </a:prstGeom>
        </p:spPr>
      </p:pic>
      <p:sp>
        <p:nvSpPr>
          <p:cNvPr id="6" name="Elipse 5"/>
          <p:cNvSpPr>
            <a:spLocks noChangeAspect="1"/>
          </p:cNvSpPr>
          <p:nvPr/>
        </p:nvSpPr>
        <p:spPr>
          <a:xfrm>
            <a:off x="3401691" y="1451790"/>
            <a:ext cx="952499" cy="933292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3437575" y="4183228"/>
            <a:ext cx="648000" cy="634933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2807015" y="3824283"/>
            <a:ext cx="648000" cy="634933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5298133" y="4521433"/>
            <a:ext cx="648000" cy="634933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5904651" y="4172858"/>
            <a:ext cx="648000" cy="634933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6530079" y="3824283"/>
            <a:ext cx="648000" cy="634933"/>
          </a:xfrm>
          <a:prstGeom prst="ellipse">
            <a:avLst/>
          </a:prstGeom>
          <a:noFill/>
          <a:ln w="5715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33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81"/>
          <p:cNvSpPr>
            <a:spLocks noChangeAspect="1"/>
          </p:cNvSpPr>
          <p:nvPr/>
        </p:nvSpPr>
        <p:spPr>
          <a:xfrm>
            <a:off x="6735871" y="8458221"/>
            <a:ext cx="192264" cy="198416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154" name="Rectángulo redondeado 153"/>
          <p:cNvSpPr/>
          <p:nvPr/>
        </p:nvSpPr>
        <p:spPr>
          <a:xfrm>
            <a:off x="1087453" y="1758273"/>
            <a:ext cx="1781347" cy="252000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12" y="1439907"/>
            <a:ext cx="2620603" cy="450436"/>
          </a:xfrm>
          <a:prstGeom prst="rect">
            <a:avLst/>
          </a:prstGeom>
        </p:spPr>
      </p:pic>
      <p:sp>
        <p:nvSpPr>
          <p:cNvPr id="111" name="Rectángulo 110"/>
          <p:cNvSpPr/>
          <p:nvPr/>
        </p:nvSpPr>
        <p:spPr>
          <a:xfrm>
            <a:off x="1285878" y="1945165"/>
            <a:ext cx="1440000" cy="2330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/>
          <a:p>
            <a:pPr algn="ctr"/>
            <a:r>
              <a:rPr lang="es-ES" sz="900" dirty="0" smtClean="0"/>
              <a:t>PROXY </a:t>
            </a:r>
            <a:r>
              <a:rPr lang="es-ES" sz="900" dirty="0" err="1" smtClean="0"/>
              <a:t>Service</a:t>
            </a:r>
            <a:r>
              <a:rPr lang="es-ES" sz="900" dirty="0" smtClean="0"/>
              <a:t> 1</a:t>
            </a:r>
            <a:endParaRPr lang="es-ES" sz="900" dirty="0"/>
          </a:p>
        </p:txBody>
      </p:sp>
      <p:sp>
        <p:nvSpPr>
          <p:cNvPr id="41" name="Rectángulo redondeado 35"/>
          <p:cNvSpPr/>
          <p:nvPr/>
        </p:nvSpPr>
        <p:spPr>
          <a:xfrm>
            <a:off x="1257536" y="2340662"/>
            <a:ext cx="1437000" cy="791999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5146" y="2405742"/>
            <a:ext cx="863998" cy="2346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>
            <a:defPPr>
              <a:defRPr lang="en-GB"/>
            </a:defPPr>
            <a:lvl1pPr algn="ctr">
              <a:defRPr sz="900"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ES" b="1" dirty="0" err="1">
                <a:solidFill>
                  <a:srgbClr val="000000"/>
                </a:solidFill>
              </a:rPr>
              <a:t>InSequence</a:t>
            </a:r>
            <a:endParaRPr lang="es-ES" b="1" dirty="0">
              <a:solidFill>
                <a:srgbClr val="000000"/>
              </a:solidFill>
            </a:endParaRPr>
          </a:p>
        </p:txBody>
      </p:sp>
      <p:sp>
        <p:nvSpPr>
          <p:cNvPr id="65" name="Rectángulo redondeado 64"/>
          <p:cNvSpPr>
            <a:spLocks/>
          </p:cNvSpPr>
          <p:nvPr/>
        </p:nvSpPr>
        <p:spPr>
          <a:xfrm>
            <a:off x="1436234" y="2636837"/>
            <a:ext cx="1080000" cy="3608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Send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153"/>
          <p:cNvSpPr/>
          <p:nvPr/>
        </p:nvSpPr>
        <p:spPr>
          <a:xfrm>
            <a:off x="4154712" y="2308038"/>
            <a:ext cx="1800000" cy="1547999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43" name="Rectángulo 110"/>
          <p:cNvSpPr/>
          <p:nvPr/>
        </p:nvSpPr>
        <p:spPr>
          <a:xfrm>
            <a:off x="4352834" y="2479393"/>
            <a:ext cx="1440000" cy="2330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/>
          <a:p>
            <a:pPr algn="ctr"/>
            <a:r>
              <a:rPr lang="es-ES" sz="900" dirty="0" err="1" smtClean="0"/>
              <a:t>Sequence</a:t>
            </a:r>
            <a:r>
              <a:rPr lang="es-ES" sz="900" dirty="0" smtClean="0"/>
              <a:t> seq1</a:t>
            </a:r>
            <a:endParaRPr lang="es-ES" sz="900" dirty="0"/>
          </a:p>
        </p:txBody>
      </p:sp>
      <p:sp>
        <p:nvSpPr>
          <p:cNvPr id="44" name="Rectángulo redondeado 35"/>
          <p:cNvSpPr/>
          <p:nvPr/>
        </p:nvSpPr>
        <p:spPr>
          <a:xfrm>
            <a:off x="4343356" y="2887638"/>
            <a:ext cx="1440000" cy="791999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9346" y="2965105"/>
            <a:ext cx="800745" cy="2346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>
            <a:defPPr>
              <a:defRPr lang="en-GB"/>
            </a:defPPr>
            <a:lvl1pPr algn="ctr">
              <a:defRPr sz="900" b="1">
                <a:solidFill>
                  <a:srgbClr val="000000"/>
                </a:solidFill>
              </a:defRPr>
            </a:lvl1pPr>
          </a:lstStyle>
          <a:p>
            <a:r>
              <a:rPr lang="es-ES" dirty="0" err="1"/>
              <a:t>InSequence</a:t>
            </a:r>
            <a:endParaRPr lang="es-ES" dirty="0"/>
          </a:p>
        </p:txBody>
      </p:sp>
      <p:sp>
        <p:nvSpPr>
          <p:cNvPr id="46" name="Rectángulo redondeado 64"/>
          <p:cNvSpPr>
            <a:spLocks/>
          </p:cNvSpPr>
          <p:nvPr/>
        </p:nvSpPr>
        <p:spPr>
          <a:xfrm>
            <a:off x="4532000" y="3180377"/>
            <a:ext cx="1080000" cy="3608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Send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35"/>
          <p:cNvSpPr/>
          <p:nvPr/>
        </p:nvSpPr>
        <p:spPr>
          <a:xfrm>
            <a:off x="1266546" y="3322637"/>
            <a:ext cx="1440000" cy="791999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25634" y="3414312"/>
            <a:ext cx="964934" cy="2346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>
            <a:defPPr>
              <a:defRPr lang="en-GB"/>
            </a:defPPr>
            <a:lvl1pPr algn="ctr">
              <a:defRPr sz="900" b="1">
                <a:solidFill>
                  <a:srgbClr val="000000"/>
                </a:solidFill>
              </a:defRPr>
            </a:lvl1pPr>
          </a:lstStyle>
          <a:p>
            <a:r>
              <a:rPr lang="es-ES" dirty="0" err="1"/>
              <a:t>outSequence</a:t>
            </a:r>
            <a:endParaRPr lang="es-ES" dirty="0"/>
          </a:p>
        </p:txBody>
      </p:sp>
      <p:sp>
        <p:nvSpPr>
          <p:cNvPr id="49" name="Rectángulo redondeado 64"/>
          <p:cNvSpPr>
            <a:spLocks/>
          </p:cNvSpPr>
          <p:nvPr/>
        </p:nvSpPr>
        <p:spPr>
          <a:xfrm>
            <a:off x="1449434" y="3627437"/>
            <a:ext cx="1080000" cy="3608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Send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153"/>
          <p:cNvSpPr/>
          <p:nvPr/>
        </p:nvSpPr>
        <p:spPr>
          <a:xfrm>
            <a:off x="7145468" y="2865437"/>
            <a:ext cx="1800000" cy="1547998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53" name="Rectángulo 110"/>
          <p:cNvSpPr/>
          <p:nvPr/>
        </p:nvSpPr>
        <p:spPr>
          <a:xfrm>
            <a:off x="7345268" y="3036793"/>
            <a:ext cx="1440000" cy="2330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/>
          <a:p>
            <a:pPr algn="ctr"/>
            <a:r>
              <a:rPr lang="es-ES" sz="900" dirty="0" err="1" smtClean="0"/>
              <a:t>Sequence</a:t>
            </a:r>
            <a:r>
              <a:rPr lang="es-ES" sz="900" dirty="0" smtClean="0"/>
              <a:t> seq2</a:t>
            </a:r>
            <a:endParaRPr lang="es-ES" sz="900" dirty="0"/>
          </a:p>
        </p:txBody>
      </p:sp>
      <p:sp>
        <p:nvSpPr>
          <p:cNvPr id="54" name="Rectángulo redondeado 35"/>
          <p:cNvSpPr/>
          <p:nvPr/>
        </p:nvSpPr>
        <p:spPr>
          <a:xfrm>
            <a:off x="7345268" y="3446603"/>
            <a:ext cx="1440000" cy="791999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12749" y="3507007"/>
            <a:ext cx="800745" cy="2346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>
            <a:defPPr>
              <a:defRPr lang="en-GB"/>
            </a:defPPr>
            <a:lvl1pPr algn="ctr">
              <a:defRPr sz="900" b="1">
                <a:solidFill>
                  <a:srgbClr val="000000"/>
                </a:solidFill>
              </a:defRPr>
            </a:lvl1pPr>
          </a:lstStyle>
          <a:p>
            <a:r>
              <a:rPr lang="es-ES" dirty="0" err="1"/>
              <a:t>InSequence</a:t>
            </a:r>
            <a:endParaRPr lang="es-ES" dirty="0"/>
          </a:p>
        </p:txBody>
      </p:sp>
      <p:sp>
        <p:nvSpPr>
          <p:cNvPr id="56" name="Rectángulo redondeado 64"/>
          <p:cNvSpPr>
            <a:spLocks/>
          </p:cNvSpPr>
          <p:nvPr/>
        </p:nvSpPr>
        <p:spPr>
          <a:xfrm>
            <a:off x="7541712" y="3741611"/>
            <a:ext cx="1080000" cy="3608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Send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cxnSp>
        <p:nvCxnSpPr>
          <p:cNvPr id="6" name="Conector angular 5"/>
          <p:cNvCxnSpPr>
            <a:stCxn id="41" idx="3"/>
            <a:endCxn id="44" idx="1"/>
          </p:cNvCxnSpPr>
          <p:nvPr/>
        </p:nvCxnSpPr>
        <p:spPr bwMode="auto">
          <a:xfrm>
            <a:off x="2694536" y="2736662"/>
            <a:ext cx="1648820" cy="546976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sp>
        <p:nvSpPr>
          <p:cNvPr id="7" name="Rectángulo 6"/>
          <p:cNvSpPr/>
          <p:nvPr/>
        </p:nvSpPr>
        <p:spPr>
          <a:xfrm>
            <a:off x="3031485" y="2865437"/>
            <a:ext cx="1018227" cy="2346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/>
          <a:p>
            <a:pPr algn="ctr"/>
            <a:r>
              <a:rPr lang="es-ES" sz="900" dirty="0" err="1">
                <a:solidFill>
                  <a:schemeClr val="lt1"/>
                </a:solidFill>
                <a:latin typeface="+mn-lt"/>
              </a:rPr>
              <a:t>receive</a:t>
            </a:r>
            <a:r>
              <a:rPr lang="es-ES" sz="900" dirty="0">
                <a:solidFill>
                  <a:schemeClr val="lt1"/>
                </a:solidFill>
                <a:latin typeface="+mn-lt"/>
              </a:rPr>
              <a:t> = “seq1”</a:t>
            </a:r>
          </a:p>
        </p:txBody>
      </p:sp>
      <p:cxnSp>
        <p:nvCxnSpPr>
          <p:cNvPr id="28" name="Conector angular 27"/>
          <p:cNvCxnSpPr>
            <a:stCxn id="44" idx="3"/>
            <a:endCxn id="54" idx="1"/>
          </p:cNvCxnSpPr>
          <p:nvPr/>
        </p:nvCxnSpPr>
        <p:spPr bwMode="auto">
          <a:xfrm>
            <a:off x="5783356" y="3283638"/>
            <a:ext cx="1561912" cy="558965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</p:spPr>
      </p:cxnSp>
      <p:sp>
        <p:nvSpPr>
          <p:cNvPr id="11" name="Rectángulo 10"/>
          <p:cNvSpPr/>
          <p:nvPr/>
        </p:nvSpPr>
        <p:spPr>
          <a:xfrm>
            <a:off x="6079485" y="3398837"/>
            <a:ext cx="1018227" cy="2346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/>
          <a:p>
            <a:pPr algn="ctr"/>
            <a:r>
              <a:rPr lang="es-ES" sz="900" dirty="0" err="1">
                <a:solidFill>
                  <a:schemeClr val="lt1"/>
                </a:solidFill>
                <a:latin typeface="+mn-lt"/>
              </a:rPr>
              <a:t>receive</a:t>
            </a:r>
            <a:r>
              <a:rPr lang="es-ES" sz="900" dirty="0">
                <a:solidFill>
                  <a:schemeClr val="lt1"/>
                </a:solidFill>
                <a:latin typeface="+mn-lt"/>
              </a:rPr>
              <a:t> = “seq2”</a:t>
            </a:r>
          </a:p>
        </p:txBody>
      </p:sp>
    </p:spTree>
    <p:extLst>
      <p:ext uri="{BB962C8B-B14F-4D97-AF65-F5344CB8AC3E}">
        <p14:creationId xmlns:p14="http://schemas.microsoft.com/office/powerpoint/2010/main" val="223335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81"/>
          <p:cNvSpPr>
            <a:spLocks noChangeAspect="1"/>
          </p:cNvSpPr>
          <p:nvPr/>
        </p:nvSpPr>
        <p:spPr>
          <a:xfrm>
            <a:off x="6735871" y="8458221"/>
            <a:ext cx="192264" cy="198416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12" y="1341437"/>
            <a:ext cx="2620603" cy="45043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3135312" y="1798637"/>
            <a:ext cx="1781347" cy="3276600"/>
          </a:xfrm>
          <a:prstGeom prst="roundRect">
            <a:avLst>
              <a:gd name="adj" fmla="val 1093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t"/>
          <a:lstStyle/>
          <a:p>
            <a:pPr algn="ctr"/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333737" y="1985529"/>
            <a:ext cx="1440000" cy="2330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/>
          <a:p>
            <a:pPr algn="ctr"/>
            <a:r>
              <a:rPr lang="es-ES" sz="900" dirty="0" smtClean="0"/>
              <a:t>PROXY </a:t>
            </a:r>
            <a:r>
              <a:rPr lang="es-ES" sz="900" dirty="0" err="1" smtClean="0"/>
              <a:t>Service</a:t>
            </a:r>
            <a:r>
              <a:rPr lang="es-ES" sz="900" dirty="0" smtClean="0"/>
              <a:t> 1</a:t>
            </a:r>
            <a:endParaRPr lang="es-ES" sz="900" dirty="0"/>
          </a:p>
        </p:txBody>
      </p:sp>
      <p:sp>
        <p:nvSpPr>
          <p:cNvPr id="22" name="Rectángulo redondeado 35"/>
          <p:cNvSpPr/>
          <p:nvPr/>
        </p:nvSpPr>
        <p:spPr>
          <a:xfrm>
            <a:off x="3305395" y="2381026"/>
            <a:ext cx="1437000" cy="1627411"/>
          </a:xfrm>
          <a:prstGeom prst="roundRect">
            <a:avLst>
              <a:gd name="adj" fmla="val 8536"/>
            </a:avLst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3592512" y="2446106"/>
            <a:ext cx="863998" cy="2346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>
            <a:defPPr>
              <a:defRPr lang="en-GB"/>
            </a:defPPr>
            <a:lvl1pPr algn="ctr">
              <a:defRPr sz="900"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ES" b="1" dirty="0" err="1">
                <a:solidFill>
                  <a:srgbClr val="000000"/>
                </a:solidFill>
              </a:rPr>
              <a:t>InSequence</a:t>
            </a:r>
            <a:endParaRPr lang="es-ES" b="1" dirty="0">
              <a:solidFill>
                <a:srgbClr val="000000"/>
              </a:solidFill>
            </a:endParaRPr>
          </a:p>
        </p:txBody>
      </p:sp>
      <p:sp>
        <p:nvSpPr>
          <p:cNvPr id="24" name="Rectángulo redondeado 23"/>
          <p:cNvSpPr>
            <a:spLocks/>
          </p:cNvSpPr>
          <p:nvPr/>
        </p:nvSpPr>
        <p:spPr>
          <a:xfrm>
            <a:off x="3484093" y="2677201"/>
            <a:ext cx="1080000" cy="3608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Call</a:t>
            </a:r>
            <a:r>
              <a:rPr lang="es-ES" sz="900" dirty="0" smtClean="0">
                <a:solidFill>
                  <a:schemeClr val="tx1"/>
                </a:solidFill>
              </a:rPr>
              <a:t> EP1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35"/>
          <p:cNvSpPr/>
          <p:nvPr/>
        </p:nvSpPr>
        <p:spPr>
          <a:xfrm>
            <a:off x="3314405" y="4130838"/>
            <a:ext cx="1440000" cy="791999"/>
          </a:xfrm>
          <a:prstGeom prst="roundRect">
            <a:avLst/>
          </a:prstGeom>
          <a:solidFill>
            <a:srgbClr val="FFC6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28" name="TextBox 47"/>
          <p:cNvSpPr txBox="1"/>
          <p:nvPr/>
        </p:nvSpPr>
        <p:spPr>
          <a:xfrm>
            <a:off x="3516312" y="4222513"/>
            <a:ext cx="964934" cy="2346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9366" tIns="51588" rIns="79366" bIns="51588" rtlCol="0" anchor="ctr">
            <a:spAutoFit/>
          </a:bodyPr>
          <a:lstStyle>
            <a:defPPr>
              <a:defRPr lang="en-GB"/>
            </a:defPPr>
            <a:lvl1pPr algn="ctr">
              <a:defRPr sz="900" b="1">
                <a:solidFill>
                  <a:srgbClr val="000000"/>
                </a:solidFill>
              </a:defRPr>
            </a:lvl1pPr>
          </a:lstStyle>
          <a:p>
            <a:r>
              <a:rPr lang="es-ES" dirty="0" err="1"/>
              <a:t>outSequence</a:t>
            </a:r>
            <a:endParaRPr lang="es-ES" dirty="0"/>
          </a:p>
        </p:txBody>
      </p:sp>
      <p:sp>
        <p:nvSpPr>
          <p:cNvPr id="29" name="Rectángulo redondeado 64"/>
          <p:cNvSpPr>
            <a:spLocks/>
          </p:cNvSpPr>
          <p:nvPr/>
        </p:nvSpPr>
        <p:spPr>
          <a:xfrm>
            <a:off x="3497293" y="4435638"/>
            <a:ext cx="1080000" cy="3608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Send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>
            <a:spLocks/>
          </p:cNvSpPr>
          <p:nvPr/>
        </p:nvSpPr>
        <p:spPr>
          <a:xfrm>
            <a:off x="3484156" y="3094037"/>
            <a:ext cx="1080000" cy="3608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Call</a:t>
            </a:r>
            <a:r>
              <a:rPr lang="es-ES" sz="900" dirty="0" smtClean="0">
                <a:solidFill>
                  <a:schemeClr val="tx1"/>
                </a:solidFill>
              </a:rPr>
              <a:t> EP2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>
            <a:spLocks/>
          </p:cNvSpPr>
          <p:nvPr/>
        </p:nvSpPr>
        <p:spPr>
          <a:xfrm>
            <a:off x="3478024" y="3514160"/>
            <a:ext cx="1080000" cy="3608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83" tIns="39683" rIns="39683" bIns="39683"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Call</a:t>
            </a:r>
            <a:r>
              <a:rPr lang="es-ES" sz="900" dirty="0" smtClean="0">
                <a:solidFill>
                  <a:schemeClr val="tx1"/>
                </a:solidFill>
              </a:rPr>
              <a:t> EP3</a:t>
            </a:r>
            <a:endParaRPr lang="es-E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r 2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CC0000"/>
      </a:hlink>
      <a:folHlink>
        <a:srgbClr val="CC0000"/>
      </a:folHlink>
    </a:clrScheme>
    <a:fontScheme name="Tema de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39727</TotalTime>
  <Words>672</Words>
  <Application>Microsoft Macintosh PowerPoint</Application>
  <PresentationFormat>Personalizado</PresentationFormat>
  <Paragraphs>254</Paragraphs>
  <Slides>15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4. Arquitectura de Referencia: ejemplo</vt:lpstr>
      <vt:lpstr>5. Definición de Estrategia: metodología</vt:lpstr>
      <vt:lpstr>Metodología</vt:lpstr>
      <vt:lpstr>Arquitectura lógica</vt:lpstr>
      <vt:lpstr>Presentación de PowerPoint</vt:lpstr>
      <vt:lpstr>Presentación de PowerPoint</vt:lpstr>
      <vt:lpstr>Presentación de PowerPoint</vt:lpstr>
      <vt:lpstr>Orquestación</vt:lpstr>
      <vt:lpstr>Escenario MTOM + Form HTML</vt:lpstr>
      <vt:lpstr>Arquitectura de Sistemas HA</vt:lpstr>
      <vt:lpstr>Cluster HA - esquema</vt:lpstr>
      <vt:lpstr>Arquitectura BigData para captura de tráfico 802.11</vt:lpstr>
      <vt:lpstr>Presentación de PowerPoint</vt:lpstr>
    </vt:vector>
  </TitlesOfParts>
  <Manager>Chakray Consulting</Manager>
  <Company>Chakray Consulting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 Art - Architecture</dc:title>
  <dc:subject>Clip Art - Architecture</dc:subject>
  <dc:creator>Roger CARHUATOCTO</dc:creator>
  <cp:keywords>WSO2, BONITA BPM, LIFERAY, OPENBRAVO</cp:keywords>
  <dc:description/>
  <cp:lastModifiedBy>Roger CARHUATOCTO</cp:lastModifiedBy>
  <cp:revision>348</cp:revision>
  <cp:lastPrinted>1601-01-01T00:00:00Z</cp:lastPrinted>
  <dcterms:created xsi:type="dcterms:W3CDTF">2013-08-02T18:23:53Z</dcterms:created>
  <dcterms:modified xsi:type="dcterms:W3CDTF">2014-08-04T15:41:32Z</dcterms:modified>
  <cp:category/>
</cp:coreProperties>
</file>