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1" r:id="rId3"/>
    <p:sldId id="264" r:id="rId4"/>
    <p:sldId id="262" r:id="rId5"/>
    <p:sldId id="265" r:id="rId6"/>
    <p:sldId id="266" r:id="rId7"/>
    <p:sldId id="267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5" autoAdjust="0"/>
    <p:restoredTop sz="94498" autoAdjust="0"/>
  </p:normalViewPr>
  <p:slideViewPr>
    <p:cSldViewPr>
      <p:cViewPr varScale="1">
        <p:scale>
          <a:sx n="91" d="100"/>
          <a:sy n="91" d="100"/>
        </p:scale>
        <p:origin x="-9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26B85-1E67-4A98-8D07-6F7670FA8BE4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3967-6943-466B-B2D2-E6774CD61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5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GB" sz="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B3967-6943-466B-B2D2-E6774CD616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7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800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B3967-6943-466B-B2D2-E6774CD616C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GB" sz="800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B3967-6943-466B-B2D2-E6774CD616C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70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sz="12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dirty="0" smtClean="0"/>
              <a:t>It will solve:</a:t>
            </a:r>
          </a:p>
          <a:p>
            <a:pPr marL="228600" indent="-228600">
              <a:buFont typeface="+mj-lt"/>
              <a:buAutoNum type="arabicPeriod"/>
            </a:pPr>
            <a:endParaRPr lang="en-GB" dirty="0" smtClean="0"/>
          </a:p>
          <a:p>
            <a:pPr marL="685800" lvl="1" indent="-228600"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B3967-6943-466B-B2D2-E6774CD616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8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GB" sz="800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B3967-6943-466B-B2D2-E6774CD616C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70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GB" sz="800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B3967-6943-466B-B2D2-E6774CD616C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7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8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GB" sz="800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B3967-6943-466B-B2D2-E6774CD616C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7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E218-AD72-4448-85D3-5E2A1B4F1F1B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05A-584C-45DB-9C41-BEFA08783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E218-AD72-4448-85D3-5E2A1B4F1F1B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05A-584C-45DB-9C41-BEFA08783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7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E218-AD72-4448-85D3-5E2A1B4F1F1B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05A-584C-45DB-9C41-BEFA08783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63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E218-AD72-4448-85D3-5E2A1B4F1F1B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05A-584C-45DB-9C41-BEFA08783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E218-AD72-4448-85D3-5E2A1B4F1F1B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05A-584C-45DB-9C41-BEFA08783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3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E218-AD72-4448-85D3-5E2A1B4F1F1B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05A-584C-45DB-9C41-BEFA08783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54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E218-AD72-4448-85D3-5E2A1B4F1F1B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05A-584C-45DB-9C41-BEFA08783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5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E218-AD72-4448-85D3-5E2A1B4F1F1B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05A-584C-45DB-9C41-BEFA08783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43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E218-AD72-4448-85D3-5E2A1B4F1F1B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05A-584C-45DB-9C41-BEFA08783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7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E218-AD72-4448-85D3-5E2A1B4F1F1B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05A-584C-45DB-9C41-BEFA08783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89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E218-AD72-4448-85D3-5E2A1B4F1F1B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A05A-584C-45DB-9C41-BEFA08783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62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DE218-AD72-4448-85D3-5E2A1B4F1F1B}" type="datetimeFigureOut">
              <a:rPr lang="en-GB" smtClean="0"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A05A-584C-45DB-9C41-BEFA08783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3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/>
          <p:cNvSpPr/>
          <p:nvPr/>
        </p:nvSpPr>
        <p:spPr>
          <a:xfrm>
            <a:off x="7724054" y="1247547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7707872" y="1444200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213728" y="1280042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203896" y="1442274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723907" y="1905591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710546" y="2067823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980728"/>
            <a:ext cx="144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b="1" dirty="0" smtClean="0">
                <a:solidFill>
                  <a:schemeClr val="tx1"/>
                </a:solidFill>
              </a:rPr>
              <a:t>WSO2 ESB (v4.8.1)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3608" y="1268760"/>
            <a:ext cx="575984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Proxy1 </a:t>
            </a:r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(Sender</a:t>
            </a:r>
            <a:r>
              <a:rPr lang="en-GB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Oval 38"/>
          <p:cNvSpPr/>
          <p:nvPr/>
        </p:nvSpPr>
        <p:spPr>
          <a:xfrm>
            <a:off x="2138764" y="1188695"/>
            <a:ext cx="216024" cy="216024"/>
          </a:xfrm>
          <a:prstGeom prst="ellipse">
            <a:avLst/>
          </a:prstGeom>
          <a:solidFill>
            <a:schemeClr val="accent3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42820" y="981583"/>
            <a:ext cx="1440000" cy="1647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b="1" dirty="0" err="1" smtClean="0">
                <a:solidFill>
                  <a:schemeClr val="tx1"/>
                </a:solidFill>
              </a:rPr>
              <a:t>RabbitMQ</a:t>
            </a:r>
            <a:r>
              <a:rPr lang="en-GB" sz="800" b="1" dirty="0" smtClean="0">
                <a:solidFill>
                  <a:schemeClr val="tx1"/>
                </a:solidFill>
              </a:rPr>
              <a:t> (v3.3.5)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13939" y="2977360"/>
            <a:ext cx="216024" cy="216024"/>
          </a:xfrm>
          <a:prstGeom prst="ellipse">
            <a:avLst/>
          </a:prstGeom>
          <a:solidFill>
            <a:schemeClr val="accent3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513939" y="3409408"/>
            <a:ext cx="216024" cy="216024"/>
          </a:xfrm>
          <a:prstGeom prst="ellipse">
            <a:avLst/>
          </a:prstGeom>
          <a:solidFill>
            <a:schemeClr val="accent3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3"/>
          <p:cNvSpPr/>
          <p:nvPr/>
        </p:nvSpPr>
        <p:spPr>
          <a:xfrm>
            <a:off x="4644008" y="2924944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Oval 64"/>
          <p:cNvSpPr/>
          <p:nvPr/>
        </p:nvSpPr>
        <p:spPr>
          <a:xfrm>
            <a:off x="4644008" y="3284984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49763" y="2905352"/>
            <a:ext cx="21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Proxy1 can be triggered when we want to send and store messages in </a:t>
            </a:r>
            <a:r>
              <a:rPr lang="en-GB" sz="800" dirty="0" err="1" smtClean="0">
                <a:solidFill>
                  <a:schemeClr val="tx1"/>
                </a:solidFill>
              </a:rPr>
              <a:t>RabbitMQ</a:t>
            </a:r>
            <a:r>
              <a:rPr lang="en-GB" sz="800" dirty="0" smtClean="0">
                <a:solidFill>
                  <a:schemeClr val="tx1"/>
                </a:solidFill>
              </a:rPr>
              <a:t>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9763" y="3331246"/>
            <a:ext cx="21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WSO2 ESB (Proxy1) creates a permanent direct connection to </a:t>
            </a:r>
            <a:r>
              <a:rPr lang="en-GB" sz="800" dirty="0" err="1" smtClean="0">
                <a:solidFill>
                  <a:schemeClr val="tx1"/>
                </a:solidFill>
              </a:rPr>
              <a:t>RabbitMQ</a:t>
            </a:r>
            <a:r>
              <a:rPr lang="en-GB" sz="800" dirty="0" smtClean="0">
                <a:solidFill>
                  <a:schemeClr val="tx1"/>
                </a:solidFill>
              </a:rPr>
              <a:t> to put messages in the </a:t>
            </a:r>
            <a:r>
              <a:rPr lang="en-GB" sz="800" dirty="0" err="1" smtClean="0">
                <a:solidFill>
                  <a:schemeClr val="tx1"/>
                </a:solidFill>
              </a:rPr>
              <a:t>RabbitMQ’s</a:t>
            </a:r>
            <a:r>
              <a:rPr lang="en-GB" sz="800" dirty="0" smtClean="0">
                <a:solidFill>
                  <a:schemeClr val="tx1"/>
                </a:solidFill>
              </a:rPr>
              <a:t> Queue1.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68064" y="2905372"/>
            <a:ext cx="3564376" cy="2879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When WSO2 ESB starts a permanent connection with </a:t>
            </a:r>
            <a:r>
              <a:rPr lang="en-GB" sz="800" dirty="0" err="1" smtClean="0">
                <a:solidFill>
                  <a:schemeClr val="tx1"/>
                </a:solidFill>
              </a:rPr>
              <a:t>RabbitMQ</a:t>
            </a:r>
            <a:r>
              <a:rPr lang="en-GB" sz="800" dirty="0" smtClean="0">
                <a:solidFill>
                  <a:schemeClr val="tx1"/>
                </a:solidFill>
              </a:rPr>
              <a:t> is created to listen permanently for messages</a:t>
            </a:r>
            <a:r>
              <a:rPr lang="en-GB" sz="800" dirty="0">
                <a:solidFill>
                  <a:schemeClr val="tx1"/>
                </a:solidFill>
              </a:rPr>
              <a:t>. The message is retrieved from Queue by </a:t>
            </a:r>
            <a:r>
              <a:rPr lang="en-GB" sz="800" dirty="0" smtClean="0">
                <a:solidFill>
                  <a:schemeClr val="tx1"/>
                </a:solidFill>
              </a:rPr>
              <a:t>Proxy2.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968064" y="3276927"/>
            <a:ext cx="3564376" cy="2789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When a message is published in Queue1, It is read by Proxy2 and passed to AMQP Client Library implementation to be processed.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0875" y="116632"/>
            <a:ext cx="619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Integration between WSO2 ESB and </a:t>
            </a:r>
            <a:r>
              <a:rPr lang="en-GB" dirty="0" err="1" smtClean="0"/>
              <a:t>RabbitMQ</a:t>
            </a:r>
            <a:r>
              <a:rPr lang="en-GB" dirty="0" smtClean="0"/>
              <a:t>: current status</a:t>
            </a:r>
            <a:endParaRPr lang="en-GB" dirty="0"/>
          </a:p>
        </p:txBody>
      </p:sp>
      <p:sp>
        <p:nvSpPr>
          <p:cNvPr id="76" name="Rectangle 75"/>
          <p:cNvSpPr/>
          <p:nvPr/>
        </p:nvSpPr>
        <p:spPr>
          <a:xfrm>
            <a:off x="2900861" y="1268760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43608" y="1908815"/>
            <a:ext cx="575984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Proxy2 </a:t>
            </a:r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(Receiver)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900861" y="1692791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Retry 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9" idx="3"/>
            <a:endCxn id="76" idx="1"/>
          </p:cNvCxnSpPr>
          <p:nvPr/>
        </p:nvCxnSpPr>
        <p:spPr>
          <a:xfrm>
            <a:off x="1619592" y="1448760"/>
            <a:ext cx="1281269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75656" y="54868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531938" y="612631"/>
            <a:ext cx="216024" cy="216024"/>
          </a:xfrm>
          <a:prstGeom prst="ellipse">
            <a:avLst/>
          </a:prstGeom>
          <a:solidFill>
            <a:schemeClr val="accent3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16016" y="992010"/>
            <a:ext cx="144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b="1" dirty="0" smtClean="0">
                <a:solidFill>
                  <a:schemeClr val="tx1"/>
                </a:solidFill>
              </a:rPr>
              <a:t>WSO2 ESB (v4.8.1)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63730" y="1280042"/>
            <a:ext cx="576341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Proxy1 </a:t>
            </a:r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(Sender</a:t>
            </a:r>
            <a:r>
              <a:rPr lang="en-GB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48264" y="992866"/>
            <a:ext cx="1440000" cy="1635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b="1" dirty="0" err="1" smtClean="0">
                <a:solidFill>
                  <a:schemeClr val="tx1"/>
                </a:solidFill>
              </a:rPr>
              <a:t>RabbitMQ</a:t>
            </a:r>
            <a:r>
              <a:rPr lang="en-GB" sz="800" b="1" dirty="0">
                <a:solidFill>
                  <a:schemeClr val="tx1"/>
                </a:solidFill>
              </a:rPr>
              <a:t> </a:t>
            </a:r>
            <a:r>
              <a:rPr lang="en-GB" sz="800" b="1" dirty="0" smtClean="0">
                <a:solidFill>
                  <a:schemeClr val="tx1"/>
                </a:solidFill>
              </a:rPr>
              <a:t>(v3.3.5)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06305" y="1280042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63730" y="1910110"/>
            <a:ext cx="576341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Proxy2 </a:t>
            </a:r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(Receiver)</a:t>
            </a:r>
          </a:p>
        </p:txBody>
      </p:sp>
      <p:sp>
        <p:nvSpPr>
          <p:cNvPr id="51" name="Oval 50"/>
          <p:cNvSpPr/>
          <p:nvPr/>
        </p:nvSpPr>
        <p:spPr>
          <a:xfrm>
            <a:off x="5671705" y="1668898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4649617" y="3689311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968064" y="3636967"/>
            <a:ext cx="3564376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AMQP </a:t>
            </a:r>
            <a:r>
              <a:rPr lang="en-GB" sz="800" dirty="0" smtClean="0">
                <a:solidFill>
                  <a:schemeClr val="tx1"/>
                </a:solidFill>
              </a:rPr>
              <a:t>Client Library </a:t>
            </a:r>
            <a:r>
              <a:rPr lang="en-GB" sz="800" dirty="0">
                <a:solidFill>
                  <a:schemeClr val="tx1"/>
                </a:solidFill>
              </a:rPr>
              <a:t>sends the message  to </a:t>
            </a:r>
            <a:r>
              <a:rPr lang="en-GB" sz="800" dirty="0" smtClean="0">
                <a:solidFill>
                  <a:schemeClr val="tx1"/>
                </a:solidFill>
              </a:rPr>
              <a:t>Backend Service and </a:t>
            </a:r>
            <a:r>
              <a:rPr lang="en-GB" sz="800" dirty="0">
                <a:solidFill>
                  <a:schemeClr val="tx1"/>
                </a:solidFill>
              </a:rPr>
              <a:t>sends </a:t>
            </a:r>
            <a:r>
              <a:rPr lang="en-GB" sz="800" dirty="0" smtClean="0">
                <a:solidFill>
                  <a:schemeClr val="tx1"/>
                </a:solidFill>
              </a:rPr>
              <a:t>ACK </a:t>
            </a:r>
            <a:r>
              <a:rPr lang="en-GB" sz="800" dirty="0">
                <a:solidFill>
                  <a:schemeClr val="tx1"/>
                </a:solidFill>
              </a:rPr>
              <a:t>to </a:t>
            </a:r>
            <a:r>
              <a:rPr lang="en-GB" sz="800" dirty="0" err="1">
                <a:solidFill>
                  <a:schemeClr val="tx1"/>
                </a:solidFill>
              </a:rPr>
              <a:t>RabbitMQ</a:t>
            </a:r>
            <a:r>
              <a:rPr lang="en-GB" sz="800" dirty="0">
                <a:solidFill>
                  <a:schemeClr val="tx1"/>
                </a:solidFill>
              </a:rPr>
              <a:t> or </a:t>
            </a:r>
            <a:r>
              <a:rPr lang="en-GB" sz="800" dirty="0" smtClean="0">
                <a:solidFill>
                  <a:schemeClr val="tx1"/>
                </a:solidFill>
              </a:rPr>
              <a:t>NACK </a:t>
            </a:r>
            <a:r>
              <a:rPr lang="en-GB" sz="800" dirty="0" err="1">
                <a:solidFill>
                  <a:schemeClr val="tx1"/>
                </a:solidFill>
              </a:rPr>
              <a:t>incase</a:t>
            </a:r>
            <a:r>
              <a:rPr lang="en-GB" sz="800" dirty="0">
                <a:solidFill>
                  <a:schemeClr val="tx1"/>
                </a:solidFill>
              </a:rPr>
              <a:t> of bad message. For </a:t>
            </a:r>
            <a:r>
              <a:rPr lang="en-GB" sz="800" dirty="0" smtClean="0">
                <a:solidFill>
                  <a:schemeClr val="tx1"/>
                </a:solidFill>
              </a:rPr>
              <a:t>NACK </a:t>
            </a:r>
            <a:r>
              <a:rPr lang="en-GB" sz="800" dirty="0">
                <a:solidFill>
                  <a:schemeClr val="tx1"/>
                </a:solidFill>
              </a:rPr>
              <a:t>the message is send to Dead </a:t>
            </a:r>
            <a:r>
              <a:rPr lang="en-GB" sz="800" dirty="0" smtClean="0">
                <a:solidFill>
                  <a:schemeClr val="tx1"/>
                </a:solidFill>
              </a:rPr>
              <a:t>Letter </a:t>
            </a:r>
            <a:r>
              <a:rPr lang="en-GB" sz="800" dirty="0">
                <a:solidFill>
                  <a:schemeClr val="tx1"/>
                </a:solidFill>
              </a:rPr>
              <a:t>Q</a:t>
            </a:r>
            <a:r>
              <a:rPr lang="en-GB" sz="800" dirty="0" smtClean="0">
                <a:solidFill>
                  <a:schemeClr val="tx1"/>
                </a:solidFill>
              </a:rPr>
              <a:t>ueue automatically by </a:t>
            </a:r>
            <a:r>
              <a:rPr lang="en-GB" sz="800" dirty="0" err="1" smtClean="0">
                <a:solidFill>
                  <a:schemeClr val="tx1"/>
                </a:solidFill>
              </a:rPr>
              <a:t>RabbitMQ</a:t>
            </a:r>
            <a:r>
              <a:rPr lang="en-GB" sz="800" dirty="0" smtClean="0">
                <a:solidFill>
                  <a:schemeClr val="tx1"/>
                </a:solidFill>
              </a:rPr>
              <a:t>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3939" y="4365104"/>
            <a:ext cx="7992727" cy="2160240"/>
          </a:xfrm>
          <a:prstGeom prst="roundRect">
            <a:avLst>
              <a:gd name="adj" fmla="val 4977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 anchorCtr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000" dirty="0" err="1" smtClean="0">
                <a:solidFill>
                  <a:schemeClr val="tx1"/>
                </a:solidFill>
              </a:rPr>
              <a:t>RabbitMQ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does not implement JMS 1.1 and AMQP 1.0 as Apache </a:t>
            </a:r>
            <a:r>
              <a:rPr lang="en-GB" sz="1000" dirty="0" err="1">
                <a:solidFill>
                  <a:schemeClr val="tx1"/>
                </a:solidFill>
              </a:rPr>
              <a:t>ActiveMQ</a:t>
            </a:r>
            <a:r>
              <a:rPr lang="en-GB" sz="1000" dirty="0">
                <a:solidFill>
                  <a:schemeClr val="tx1"/>
                </a:solidFill>
              </a:rPr>
              <a:t>, Apache </a:t>
            </a:r>
            <a:r>
              <a:rPr lang="en-GB" sz="1000" dirty="0" err="1">
                <a:solidFill>
                  <a:schemeClr val="tx1"/>
                </a:solidFill>
              </a:rPr>
              <a:t>Qpid</a:t>
            </a:r>
            <a:r>
              <a:rPr lang="en-GB" sz="1000" dirty="0">
                <a:solidFill>
                  <a:schemeClr val="tx1"/>
                </a:solidFill>
              </a:rPr>
              <a:t>, WSO2 MB do it. </a:t>
            </a: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There </a:t>
            </a:r>
            <a:r>
              <a:rPr lang="en-GB" sz="1000" dirty="0">
                <a:solidFill>
                  <a:schemeClr val="tx1"/>
                </a:solidFill>
              </a:rPr>
              <a:t>is not “Transport Library” for WSO2 ESB and </a:t>
            </a:r>
            <a:r>
              <a:rPr lang="en-GB" sz="1000" dirty="0" err="1">
                <a:solidFill>
                  <a:schemeClr val="tx1"/>
                </a:solidFill>
              </a:rPr>
              <a:t>RabbitMQ</a:t>
            </a:r>
            <a:r>
              <a:rPr lang="en-GB" sz="1000" dirty="0">
                <a:solidFill>
                  <a:schemeClr val="tx1"/>
                </a:solidFill>
              </a:rPr>
              <a:t> completely implemented. For UC project was reused older source code found on Internet.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The </a:t>
            </a:r>
            <a:r>
              <a:rPr lang="en-GB" sz="1000" dirty="0">
                <a:solidFill>
                  <a:schemeClr val="tx1"/>
                </a:solidFill>
              </a:rPr>
              <a:t>existing library only implements basic scenarios, just for </a:t>
            </a:r>
            <a:r>
              <a:rPr lang="en-GB" sz="1000" dirty="0" err="1">
                <a:solidFill>
                  <a:schemeClr val="tx1"/>
                </a:solidFill>
              </a:rPr>
              <a:t>PoCs</a:t>
            </a:r>
            <a:r>
              <a:rPr lang="en-GB" sz="1000" dirty="0">
                <a:solidFill>
                  <a:schemeClr val="tx1"/>
                </a:solidFill>
              </a:rPr>
              <a:t>: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Send and receive from synapse proxy.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Always with AUTO_ACK (what about of CLIENT_ACK, DOUBLE_OK_ACK ?).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There is not Connection Management: connections never are closed, only when firewall close it or when the WSO2 ESB sets proxies to disable. </a:t>
            </a:r>
          </a:p>
          <a:p>
            <a:pPr marL="1143000" lvl="2" indent="-228600">
              <a:buFont typeface="Arial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For example, this was fixed by closing connections for 30 </a:t>
            </a:r>
            <a:r>
              <a:rPr lang="en-GB" sz="1000" dirty="0" err="1">
                <a:solidFill>
                  <a:schemeClr val="tx1"/>
                </a:solidFill>
              </a:rPr>
              <a:t>secs</a:t>
            </a:r>
            <a:r>
              <a:rPr lang="en-GB" sz="1000" dirty="0">
                <a:solidFill>
                  <a:schemeClr val="tx1"/>
                </a:solidFill>
              </a:rPr>
              <a:t> and reconnecting after 20 </a:t>
            </a:r>
            <a:r>
              <a:rPr lang="en-GB" sz="1000" dirty="0" err="1">
                <a:solidFill>
                  <a:schemeClr val="tx1"/>
                </a:solidFill>
              </a:rPr>
              <a:t>secs</a:t>
            </a:r>
            <a:r>
              <a:rPr lang="en-GB" sz="1000" dirty="0">
                <a:solidFill>
                  <a:schemeClr val="tx1"/>
                </a:solidFill>
              </a:rPr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There are not “</a:t>
            </a:r>
            <a:r>
              <a:rPr lang="en-GB" sz="1000" dirty="0" smtClean="0">
                <a:solidFill>
                  <a:schemeClr val="tx1"/>
                </a:solidFill>
              </a:rPr>
              <a:t>stopped</a:t>
            </a:r>
            <a:r>
              <a:rPr lang="en-GB" sz="1000" dirty="0">
                <a:solidFill>
                  <a:schemeClr val="tx1"/>
                </a:solidFill>
              </a:rPr>
              <a:t>”, “idle”, “pause”, “resume” modes implemented in current “Transport Library”.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</a:rPr>
              <a:t>The </a:t>
            </a:r>
            <a:r>
              <a:rPr lang="en-GB" sz="1000" dirty="0" err="1">
                <a:solidFill>
                  <a:schemeClr val="tx1"/>
                </a:solidFill>
              </a:rPr>
              <a:t>transactionality</a:t>
            </a:r>
            <a:r>
              <a:rPr lang="en-GB" sz="1000" dirty="0">
                <a:solidFill>
                  <a:schemeClr val="tx1"/>
                </a:solidFill>
              </a:rPr>
              <a:t> (commit/rollback) is “pseudo” implemented using calls to external services to manage ACK </a:t>
            </a:r>
            <a:r>
              <a:rPr lang="en-GB" sz="1000" dirty="0" smtClean="0">
                <a:solidFill>
                  <a:schemeClr val="tx1"/>
                </a:solidFill>
              </a:rPr>
              <a:t>, It should be implemented in “Orchestrating Layer” (WSO2 ESB).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</a:rPr>
              <a:t>The Business logic routing is implemented in the “Transport Library”. It should be implemented in the “Orchestrating Layer” (WSO2 ESB).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00861" y="2124799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Dead Letter 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2" name="Hexagon 1"/>
          <p:cNvSpPr/>
          <p:nvPr/>
        </p:nvSpPr>
        <p:spPr>
          <a:xfrm>
            <a:off x="452509" y="1620783"/>
            <a:ext cx="504000" cy="36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AMQP Client </a:t>
            </a:r>
            <a:r>
              <a:rPr lang="en-GB" sz="800" dirty="0">
                <a:solidFill>
                  <a:schemeClr val="tx1"/>
                </a:solidFill>
              </a:rPr>
              <a:t>L</a:t>
            </a:r>
            <a:r>
              <a:rPr lang="en-GB" sz="800" dirty="0" smtClean="0">
                <a:solidFill>
                  <a:schemeClr val="tx1"/>
                </a:solidFill>
              </a:rPr>
              <a:t>ibs.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8" name="Hexagon 47"/>
          <p:cNvSpPr/>
          <p:nvPr/>
        </p:nvSpPr>
        <p:spPr>
          <a:xfrm>
            <a:off x="4788080" y="1620743"/>
            <a:ext cx="504000" cy="36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AMQP Client </a:t>
            </a:r>
            <a:r>
              <a:rPr lang="en-GB" sz="800" dirty="0">
                <a:solidFill>
                  <a:schemeClr val="tx1"/>
                </a:solidFill>
              </a:rPr>
              <a:t>L</a:t>
            </a:r>
            <a:r>
              <a:rPr lang="en-GB" sz="800" dirty="0" smtClean="0">
                <a:solidFill>
                  <a:schemeClr val="tx1"/>
                </a:solidFill>
              </a:rPr>
              <a:t>ibs.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5536" y="2578133"/>
            <a:ext cx="792048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Backend Service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16056" y="2573207"/>
            <a:ext cx="792048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Backend Service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084168" y="2114967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6" name="Straight Arrow Connector 45"/>
          <p:cNvCxnSpPr>
            <a:stCxn id="61" idx="2"/>
            <a:endCxn id="71" idx="6"/>
          </p:cNvCxnSpPr>
          <p:nvPr/>
        </p:nvCxnSpPr>
        <p:spPr>
          <a:xfrm flipH="1">
            <a:off x="5926570" y="1550286"/>
            <a:ext cx="1277326" cy="62554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0" idx="2"/>
            <a:endCxn id="70" idx="6"/>
          </p:cNvCxnSpPr>
          <p:nvPr/>
        </p:nvCxnSpPr>
        <p:spPr>
          <a:xfrm flipH="1">
            <a:off x="5939931" y="1388054"/>
            <a:ext cx="1273797" cy="62554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804248" y="1260703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213728" y="1730110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Retry 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213728" y="2162118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Dead Letter 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48" idx="0"/>
            <a:endCxn id="43" idx="0"/>
          </p:cNvCxnSpPr>
          <p:nvPr/>
        </p:nvCxnSpPr>
        <p:spPr>
          <a:xfrm>
            <a:off x="5292080" y="1800743"/>
            <a:ext cx="359821" cy="10936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4649617" y="4016671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968064" y="4069055"/>
            <a:ext cx="3564376" cy="1603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In case of intermittent failure Proxy2 puts the message on to the Retry Queue</a:t>
            </a:r>
            <a:r>
              <a:rPr lang="en-GB" sz="800" dirty="0" smtClean="0">
                <a:solidFill>
                  <a:schemeClr val="tx1"/>
                </a:solidFill>
              </a:rPr>
              <a:t>.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80" name="Curved Connector 79"/>
          <p:cNvCxnSpPr>
            <a:stCxn id="59" idx="1"/>
            <a:endCxn id="48" idx="3"/>
          </p:cNvCxnSpPr>
          <p:nvPr/>
        </p:nvCxnSpPr>
        <p:spPr>
          <a:xfrm rot="10800000" flipH="1">
            <a:off x="4716056" y="1800743"/>
            <a:ext cx="72024" cy="862464"/>
          </a:xfrm>
          <a:prstGeom prst="curvedConnector3">
            <a:avLst>
              <a:gd name="adj1" fmla="val -317394"/>
            </a:avLst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572000" y="1980783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2" name="Curved Connector 81"/>
          <p:cNvCxnSpPr>
            <a:stCxn id="74" idx="3"/>
            <a:endCxn id="84" idx="6"/>
          </p:cNvCxnSpPr>
          <p:nvPr/>
        </p:nvCxnSpPr>
        <p:spPr>
          <a:xfrm flipV="1">
            <a:off x="7933728" y="1355559"/>
            <a:ext cx="6350" cy="986559"/>
          </a:xfrm>
          <a:prstGeom prst="curvedConnector3">
            <a:avLst>
              <a:gd name="adj1" fmla="val 5712898"/>
            </a:avLst>
          </a:prstGeom>
          <a:ln>
            <a:solidFill>
              <a:schemeClr val="tx1"/>
            </a:solidFill>
            <a:prstDash val="sysDash"/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72" idx="3"/>
            <a:endCxn id="87" idx="6"/>
          </p:cNvCxnSpPr>
          <p:nvPr/>
        </p:nvCxnSpPr>
        <p:spPr>
          <a:xfrm flipH="1" flipV="1">
            <a:off x="7923896" y="1552212"/>
            <a:ext cx="9832" cy="357898"/>
          </a:xfrm>
          <a:prstGeom prst="curvedConnector3">
            <a:avLst>
              <a:gd name="adj1" fmla="val -1525041"/>
            </a:avLst>
          </a:prstGeom>
          <a:ln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427612" y="2283847"/>
            <a:ext cx="504428" cy="1231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0" rIns="18000" bIns="0" rtlCol="0" anchor="t">
            <a:spAutoFit/>
          </a:bodyPr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SOAP/REST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300192" y="1764759"/>
            <a:ext cx="475575" cy="1231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0" rIns="18000" bIns="0" rtlCol="0" anchor="t">
            <a:spAutoFit/>
          </a:bodyPr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ACK/NACK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59637" y="1442274"/>
            <a:ext cx="305656" cy="1231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0" rIns="18000" bIns="0" rtlCol="0" anchor="t">
            <a:spAutoFit/>
          </a:bodyPr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AMQP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4077556" y="1432787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061374" y="1629440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751305" y="2239589"/>
            <a:ext cx="144000" cy="144000"/>
          </a:xfrm>
          <a:prstGeom prst="ellipse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1204809"/>
            <a:ext cx="216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b="1" dirty="0" smtClean="0">
                <a:solidFill>
                  <a:schemeClr val="tx1"/>
                </a:solidFill>
              </a:rPr>
              <a:t>WSO2 ESB</a:t>
            </a:r>
          </a:p>
        </p:txBody>
      </p:sp>
      <p:sp>
        <p:nvSpPr>
          <p:cNvPr id="9" name="Rectangle 8"/>
          <p:cNvSpPr/>
          <p:nvPr/>
        </p:nvSpPr>
        <p:spPr>
          <a:xfrm>
            <a:off x="1763744" y="1484784"/>
            <a:ext cx="504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Message Store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76016" y="1205665"/>
            <a:ext cx="1440000" cy="1647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b="1" dirty="0" err="1" smtClean="0">
                <a:solidFill>
                  <a:schemeClr val="tx1"/>
                </a:solidFill>
              </a:rPr>
              <a:t>RabbitMQ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80112" y="1285079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5580112" y="1717127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15936" y="1213071"/>
            <a:ext cx="304855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Proxy1 can be fired when we want to send and store messages in </a:t>
            </a:r>
            <a:r>
              <a:rPr lang="en-GB" sz="800" dirty="0" err="1" smtClean="0">
                <a:solidFill>
                  <a:schemeClr val="tx1"/>
                </a:solidFill>
              </a:rPr>
              <a:t>RabbitMQ</a:t>
            </a:r>
            <a:r>
              <a:rPr lang="en-GB" sz="800" dirty="0" smtClean="0">
                <a:solidFill>
                  <a:schemeClr val="tx1"/>
                </a:solidFill>
              </a:rPr>
              <a:t>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15936" y="1638965"/>
            <a:ext cx="304855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Proxy1 store the received message into Message Store.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0875" y="116632"/>
            <a:ext cx="565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 Integration between WSO2 ESB and </a:t>
            </a:r>
            <a:r>
              <a:rPr lang="en-GB" dirty="0" err="1" smtClean="0"/>
              <a:t>RabbitMQ</a:t>
            </a:r>
            <a:r>
              <a:rPr lang="en-GB" dirty="0" smtClean="0"/>
              <a:t>: proposal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539592" y="2073093"/>
            <a:ext cx="863976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Proxy2 (Receiver, Reply or Fault)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67744" y="1610756"/>
            <a:ext cx="1266313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15696" y="764704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27544" y="836712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3568" y="1488475"/>
            <a:ext cx="72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Proxy1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(Sender)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403648" y="1682764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763744" y="2076291"/>
            <a:ext cx="504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Message Processor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403648" y="2204864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60" idx="2"/>
            <a:endCxn id="61" idx="3"/>
          </p:cNvCxnSpPr>
          <p:nvPr/>
        </p:nvCxnSpPr>
        <p:spPr>
          <a:xfrm rot="10800000" flipV="1">
            <a:off x="1331641" y="2311588"/>
            <a:ext cx="419665" cy="5953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9592" y="2816952"/>
            <a:ext cx="792048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Backend Service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582389" y="1389626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2112153" y="1879549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Oval 70"/>
          <p:cNvSpPr/>
          <p:nvPr/>
        </p:nvSpPr>
        <p:spPr>
          <a:xfrm>
            <a:off x="1475656" y="1916832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4" name="Oval 73"/>
          <p:cNvSpPr/>
          <p:nvPr/>
        </p:nvSpPr>
        <p:spPr>
          <a:xfrm>
            <a:off x="5580112" y="2139050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Oval 74"/>
          <p:cNvSpPr/>
          <p:nvPr/>
        </p:nvSpPr>
        <p:spPr>
          <a:xfrm>
            <a:off x="5580112" y="2571098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915936" y="2067042"/>
            <a:ext cx="304855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The Message Processor will pick up the stored message from the Message Store, not from Queue1</a:t>
            </a: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800" dirty="0" smtClean="0">
                <a:solidFill>
                  <a:schemeClr val="tx1"/>
                </a:solidFill>
              </a:rPr>
              <a:t>and will route the message to next stage (new queue, new proxy, send </a:t>
            </a:r>
            <a:r>
              <a:rPr lang="en-GB" sz="800" dirty="0" err="1" smtClean="0">
                <a:solidFill>
                  <a:schemeClr val="tx1"/>
                </a:solidFill>
              </a:rPr>
              <a:t>ack</a:t>
            </a:r>
            <a:r>
              <a:rPr lang="en-GB" sz="800" dirty="0" smtClean="0">
                <a:solidFill>
                  <a:schemeClr val="tx1"/>
                </a:solidFill>
              </a:rPr>
              <a:t> or </a:t>
            </a:r>
            <a:r>
              <a:rPr lang="en-GB" sz="800" dirty="0" err="1" smtClean="0">
                <a:solidFill>
                  <a:schemeClr val="tx1"/>
                </a:solidFill>
              </a:rPr>
              <a:t>nack</a:t>
            </a:r>
            <a:r>
              <a:rPr lang="en-GB" sz="800" dirty="0" smtClean="0">
                <a:solidFill>
                  <a:schemeClr val="tx1"/>
                </a:solidFill>
              </a:rPr>
              <a:t>, etc.).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915936" y="2492936"/>
            <a:ext cx="304855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The Message Processor will consume the message and deliver it to configured backend</a:t>
            </a:r>
            <a:r>
              <a:rPr lang="en-GB" sz="800" dirty="0" smtClean="0">
                <a:solidFill>
                  <a:schemeClr val="tx1"/>
                </a:solidFill>
              </a:rPr>
              <a:t>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5580112" y="3003146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903148" y="2924984"/>
            <a:ext cx="304855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The Message </a:t>
            </a:r>
            <a:r>
              <a:rPr lang="en-GB" sz="800" dirty="0" smtClean="0">
                <a:solidFill>
                  <a:schemeClr val="tx1"/>
                </a:solidFill>
              </a:rPr>
              <a:t>Store is an interface of Queue1 and be to able to keep the messages in synchronized way.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44224" y="1484784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44224" y="1908815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Retry 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44224" y="2340823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Dead Letter 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267744" y="1740006"/>
            <a:ext cx="1266313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arrow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893717" y="1556772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Straight Arrow Connector 40"/>
          <p:cNvCxnSpPr>
            <a:stCxn id="37" idx="1"/>
            <a:endCxn id="50" idx="3"/>
          </p:cNvCxnSpPr>
          <p:nvPr/>
        </p:nvCxnSpPr>
        <p:spPr>
          <a:xfrm flipH="1">
            <a:off x="2267744" y="2088815"/>
            <a:ext cx="1276480" cy="1674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arrow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42" idx="6"/>
          </p:cNvCxnSpPr>
          <p:nvPr/>
        </p:nvCxnSpPr>
        <p:spPr>
          <a:xfrm flipV="1">
            <a:off x="4287230" y="1540799"/>
            <a:ext cx="6350" cy="986559"/>
          </a:xfrm>
          <a:prstGeom prst="curvedConnector3">
            <a:avLst>
              <a:gd name="adj1" fmla="val 5712898"/>
            </a:avLst>
          </a:prstGeom>
          <a:ln>
            <a:solidFill>
              <a:srgbClr val="0000FF"/>
            </a:solidFill>
            <a:prstDash val="sysDash"/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43" idx="6"/>
          </p:cNvCxnSpPr>
          <p:nvPr/>
        </p:nvCxnSpPr>
        <p:spPr>
          <a:xfrm flipH="1" flipV="1">
            <a:off x="4277398" y="1737452"/>
            <a:ext cx="9832" cy="357898"/>
          </a:xfrm>
          <a:prstGeom prst="curvedConnector3">
            <a:avLst>
              <a:gd name="adj1" fmla="val -1525041"/>
            </a:avLst>
          </a:prstGeom>
          <a:ln>
            <a:solidFill>
              <a:srgbClr val="0000FF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979712" y="1834992"/>
            <a:ext cx="0" cy="231507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330875" y="116632"/>
            <a:ext cx="570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Integration between WSO2 ESB and </a:t>
            </a:r>
            <a:r>
              <a:rPr lang="en-GB" dirty="0" err="1"/>
              <a:t>RabbitMQ</a:t>
            </a:r>
            <a:r>
              <a:rPr lang="en-GB" dirty="0"/>
              <a:t>: proposal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/>
              <a:t>The </a:t>
            </a:r>
            <a:r>
              <a:rPr lang="en-GB" sz="2000" dirty="0"/>
              <a:t>“gold” </a:t>
            </a:r>
            <a:r>
              <a:rPr lang="en-GB" sz="2000" dirty="0" err="1"/>
              <a:t>RabbitMQ</a:t>
            </a:r>
            <a:r>
              <a:rPr lang="en-GB" sz="2000" dirty="0"/>
              <a:t> implementation will solve</a:t>
            </a:r>
            <a:r>
              <a:rPr lang="en-GB" sz="2000" dirty="0" smtClean="0"/>
              <a:t>:</a:t>
            </a:r>
          </a:p>
          <a:p>
            <a:pPr>
              <a:buFont typeface="+mj-lt"/>
              <a:buAutoNum type="arabicPeriod"/>
            </a:pPr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dirty="0" smtClean="0"/>
              <a:t>Enterprise Integration Patterns:</a:t>
            </a:r>
            <a:endParaRPr lang="en-GB" sz="2000" dirty="0"/>
          </a:p>
          <a:p>
            <a:pPr lvl="1">
              <a:buFont typeface="+mj-lt"/>
              <a:buAutoNum type="arabicPeriod"/>
            </a:pPr>
            <a:r>
              <a:rPr lang="en-GB" sz="1600" dirty="0"/>
              <a:t>Store and Forward Pattern &amp; Guaranteed Delivery Pattern</a:t>
            </a:r>
          </a:p>
          <a:p>
            <a:pPr lvl="1">
              <a:buFont typeface="+mj-lt"/>
              <a:buAutoNum type="arabicPeriod"/>
            </a:pPr>
            <a:r>
              <a:rPr lang="en-GB" sz="1600" dirty="0"/>
              <a:t>Wire Tap Pattern</a:t>
            </a:r>
          </a:p>
          <a:p>
            <a:pPr lvl="1">
              <a:buFont typeface="+mj-lt"/>
              <a:buAutoNum type="arabicPeriod"/>
            </a:pPr>
            <a:r>
              <a:rPr lang="en-GB" sz="1600" dirty="0"/>
              <a:t>Message Throttling Pattern</a:t>
            </a:r>
          </a:p>
          <a:p>
            <a:pPr lvl="1">
              <a:buFont typeface="+mj-lt"/>
              <a:buAutoNum type="arabicPeriod"/>
            </a:pPr>
            <a:r>
              <a:rPr lang="en-GB" sz="1600" dirty="0"/>
              <a:t>Message Routing Pattern &amp; Custom Messaging Channel Pattern: Dead Letter &amp; Retry Queue Pattern</a:t>
            </a:r>
            <a:r>
              <a:rPr lang="en-GB" sz="1600" dirty="0" smtClean="0"/>
              <a:t>.</a:t>
            </a:r>
          </a:p>
          <a:p>
            <a:pPr marL="514350" lvl="1" indent="0">
              <a:buNone/>
            </a:pP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sz="2000" dirty="0" smtClean="0"/>
              <a:t>Connection </a:t>
            </a:r>
            <a:r>
              <a:rPr lang="en-GB" sz="2000" dirty="0"/>
              <a:t>Management:</a:t>
            </a:r>
          </a:p>
          <a:p>
            <a:pPr lvl="1">
              <a:buFont typeface="+mj-lt"/>
              <a:buAutoNum type="arabicPeriod"/>
            </a:pPr>
            <a:r>
              <a:rPr lang="en-GB" sz="1600" dirty="0"/>
              <a:t>Pool of connections</a:t>
            </a:r>
          </a:p>
          <a:p>
            <a:pPr lvl="1">
              <a:buFont typeface="+mj-lt"/>
              <a:buAutoNum type="arabicPeriod"/>
            </a:pPr>
            <a:r>
              <a:rPr lang="en-GB" sz="1600" dirty="0"/>
              <a:t>Auto-recovery of connections</a:t>
            </a:r>
          </a:p>
          <a:p>
            <a:pPr lvl="1">
              <a:buFont typeface="+mj-lt"/>
              <a:buAutoNum type="arabicPeriod"/>
            </a:pPr>
            <a:r>
              <a:rPr lang="en-GB" sz="1600" dirty="0"/>
              <a:t>Simultaneous Connections (for Message Processors)</a:t>
            </a:r>
          </a:p>
        </p:txBody>
      </p:sp>
    </p:spTree>
    <p:extLst>
      <p:ext uri="{BB962C8B-B14F-4D97-AF65-F5344CB8AC3E}">
        <p14:creationId xmlns:p14="http://schemas.microsoft.com/office/powerpoint/2010/main" val="23180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4977363" y="3727197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977363" y="4159245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313187" y="3655189"/>
            <a:ext cx="304855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Remove Synapse code en every Proxy that sends messages directly to </a:t>
            </a:r>
            <a:r>
              <a:rPr lang="en-GB" sz="800" dirty="0" err="1">
                <a:solidFill>
                  <a:schemeClr val="tx1"/>
                </a:solidFill>
              </a:rPr>
              <a:t>RabbitMQ</a:t>
            </a:r>
            <a:r>
              <a:rPr lang="en-GB" sz="800" dirty="0">
                <a:solidFill>
                  <a:schemeClr val="tx1"/>
                </a:solidFill>
              </a:rPr>
              <a:t> and instead of that use Message Store Mediator.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313187" y="4081083"/>
            <a:ext cx="304855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Implement The </a:t>
            </a:r>
            <a:r>
              <a:rPr lang="en-GB" sz="800" dirty="0" err="1">
                <a:solidFill>
                  <a:schemeClr val="tx1"/>
                </a:solidFill>
              </a:rPr>
              <a:t>RabbitMQ</a:t>
            </a:r>
            <a:r>
              <a:rPr lang="en-GB" sz="800" dirty="0">
                <a:solidFill>
                  <a:schemeClr val="tx1"/>
                </a:solidFill>
              </a:rPr>
              <a:t> Message Store.</a:t>
            </a:r>
          </a:p>
          <a:p>
            <a:r>
              <a:rPr lang="en-GB" sz="800" dirty="0">
                <a:solidFill>
                  <a:schemeClr val="tx1"/>
                </a:solidFill>
              </a:rPr>
              <a:t>This custom implementation should follow the AMQP specs used for </a:t>
            </a:r>
            <a:r>
              <a:rPr lang="en-GB" sz="800" dirty="0" err="1">
                <a:solidFill>
                  <a:schemeClr val="tx1"/>
                </a:solidFill>
              </a:rPr>
              <a:t>RabbitMQ</a:t>
            </a:r>
            <a:r>
              <a:rPr lang="en-GB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875" y="116632"/>
            <a:ext cx="717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 Integration between WSO2 ESB and </a:t>
            </a:r>
            <a:r>
              <a:rPr lang="en-GB" dirty="0" err="1" smtClean="0"/>
              <a:t>RabbitMQ</a:t>
            </a:r>
            <a:r>
              <a:rPr lang="en-GB" dirty="0" smtClean="0"/>
              <a:t>: what do we need to do?</a:t>
            </a:r>
            <a:endParaRPr lang="en-GB" dirty="0"/>
          </a:p>
        </p:txBody>
      </p:sp>
      <p:sp>
        <p:nvSpPr>
          <p:cNvPr id="74" name="Oval 73"/>
          <p:cNvSpPr/>
          <p:nvPr/>
        </p:nvSpPr>
        <p:spPr>
          <a:xfrm>
            <a:off x="4977363" y="4581168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313187" y="4509160"/>
            <a:ext cx="3048552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Implement one or various </a:t>
            </a:r>
            <a:r>
              <a:rPr lang="en-GB" sz="800" dirty="0" err="1">
                <a:solidFill>
                  <a:schemeClr val="tx1"/>
                </a:solidFill>
              </a:rPr>
              <a:t>RabbitMQ</a:t>
            </a:r>
            <a:r>
              <a:rPr lang="en-GB" sz="800" dirty="0">
                <a:solidFill>
                  <a:schemeClr val="tx1"/>
                </a:solidFill>
              </a:rPr>
              <a:t> Message Processor.</a:t>
            </a:r>
          </a:p>
          <a:p>
            <a:r>
              <a:rPr lang="en-GB" sz="800" dirty="0">
                <a:solidFill>
                  <a:schemeClr val="tx1"/>
                </a:solidFill>
              </a:rPr>
              <a:t>These custom implementations should define the business rules to process the picked up </a:t>
            </a:r>
            <a:r>
              <a:rPr lang="en-GB" sz="800" dirty="0" smtClean="0">
                <a:solidFill>
                  <a:schemeClr val="tx1"/>
                </a:solidFill>
              </a:rPr>
              <a:t>messages and route it.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182012" y="1564044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165830" y="1760697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855761" y="2370846"/>
            <a:ext cx="144000" cy="144000"/>
          </a:xfrm>
          <a:prstGeom prst="ellipse">
            <a:avLst/>
          </a:prstGeom>
          <a:solidFill>
            <a:schemeClr val="accent3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27984" y="1336066"/>
            <a:ext cx="216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b="1" dirty="0" smtClean="0">
                <a:solidFill>
                  <a:schemeClr val="tx1"/>
                </a:solidFill>
              </a:rPr>
              <a:t>WSO2 ESB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8200" y="1616041"/>
            <a:ext cx="504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Message Store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80472" y="1336922"/>
            <a:ext cx="1440000" cy="1647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b="1" dirty="0" err="1" smtClean="0">
                <a:solidFill>
                  <a:schemeClr val="tx1"/>
                </a:solidFill>
              </a:rPr>
              <a:t>RabbitMQ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44048" y="2204350"/>
            <a:ext cx="863976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Proxy2 (Receiver, Reply or Fault)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372200" y="1742013"/>
            <a:ext cx="1266313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20152" y="895961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932000" y="967969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88024" y="1619732"/>
            <a:ext cx="72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Proxy1</a:t>
            </a: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(Sender)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508104" y="1814021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868200" y="2207548"/>
            <a:ext cx="504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Message Processor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508104" y="2336121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1" idx="2"/>
            <a:endCxn id="53" idx="3"/>
          </p:cNvCxnSpPr>
          <p:nvPr/>
        </p:nvCxnSpPr>
        <p:spPr>
          <a:xfrm rot="10800000" flipV="1">
            <a:off x="5436097" y="2442845"/>
            <a:ext cx="419665" cy="5953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644048" y="2948209"/>
            <a:ext cx="792048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Backend Service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686845" y="1520883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6216609" y="2010806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Oval 58"/>
          <p:cNvSpPr/>
          <p:nvPr/>
        </p:nvSpPr>
        <p:spPr>
          <a:xfrm>
            <a:off x="5580112" y="2048089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648680" y="1616041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48680" y="2040072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Retry 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48680" y="2472080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Dead Letter 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372200" y="1871263"/>
            <a:ext cx="1266313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arrow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998173" y="1688029"/>
            <a:ext cx="216024" cy="2160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2" name="Straight Arrow Connector 71"/>
          <p:cNvCxnSpPr>
            <a:stCxn id="65" idx="1"/>
            <a:endCxn id="46" idx="3"/>
          </p:cNvCxnSpPr>
          <p:nvPr/>
        </p:nvCxnSpPr>
        <p:spPr>
          <a:xfrm flipH="1">
            <a:off x="6372200" y="2220072"/>
            <a:ext cx="1276480" cy="1674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arrow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endCxn id="29" idx="6"/>
          </p:cNvCxnSpPr>
          <p:nvPr/>
        </p:nvCxnSpPr>
        <p:spPr>
          <a:xfrm flipV="1">
            <a:off x="8391686" y="1672056"/>
            <a:ext cx="6350" cy="986559"/>
          </a:xfrm>
          <a:prstGeom prst="curvedConnector3">
            <a:avLst>
              <a:gd name="adj1" fmla="val 5712898"/>
            </a:avLst>
          </a:prstGeom>
          <a:ln>
            <a:solidFill>
              <a:srgbClr val="0000FF"/>
            </a:solidFill>
            <a:prstDash val="sysDash"/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30" idx="6"/>
          </p:cNvCxnSpPr>
          <p:nvPr/>
        </p:nvCxnSpPr>
        <p:spPr>
          <a:xfrm flipH="1" flipV="1">
            <a:off x="8381854" y="1868709"/>
            <a:ext cx="9832" cy="357898"/>
          </a:xfrm>
          <a:prstGeom prst="curvedConnector3">
            <a:avLst>
              <a:gd name="adj1" fmla="val -1525041"/>
            </a:avLst>
          </a:prstGeom>
          <a:ln>
            <a:solidFill>
              <a:srgbClr val="0000FF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084168" y="1966249"/>
            <a:ext cx="0" cy="231507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547590" y="1596305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531408" y="1792958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3037264" y="1628800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027432" y="1791032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547443" y="2254349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534082" y="2416581"/>
            <a:ext cx="216024" cy="216024"/>
          </a:xfrm>
          <a:prstGeom prst="ellipse">
            <a:avLst/>
          </a:prstGeom>
          <a:solidFill>
            <a:schemeClr val="accent6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294121" y="3606134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Oval 86"/>
          <p:cNvSpPr/>
          <p:nvPr/>
        </p:nvSpPr>
        <p:spPr>
          <a:xfrm>
            <a:off x="294121" y="4038182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18177" y="3606134"/>
            <a:ext cx="3564376" cy="2879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When WSO2 ESB starts a permanent connection with </a:t>
            </a:r>
            <a:r>
              <a:rPr lang="en-GB" sz="800" dirty="0" err="1" smtClean="0">
                <a:solidFill>
                  <a:schemeClr val="tx1"/>
                </a:solidFill>
              </a:rPr>
              <a:t>RabbitMQ</a:t>
            </a:r>
            <a:r>
              <a:rPr lang="en-GB" sz="800" dirty="0" smtClean="0">
                <a:solidFill>
                  <a:schemeClr val="tx1"/>
                </a:solidFill>
              </a:rPr>
              <a:t> is created to listen permanently for messages</a:t>
            </a:r>
            <a:r>
              <a:rPr lang="en-GB" sz="800" dirty="0">
                <a:solidFill>
                  <a:schemeClr val="tx1"/>
                </a:solidFill>
              </a:rPr>
              <a:t>. The message is retrieved from Queue by </a:t>
            </a:r>
            <a:r>
              <a:rPr lang="en-GB" sz="800" dirty="0" smtClean="0">
                <a:solidFill>
                  <a:schemeClr val="tx1"/>
                </a:solidFill>
              </a:rPr>
              <a:t>Proxy2.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18177" y="3977689"/>
            <a:ext cx="3564376" cy="2789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When a message is published in Queue1, It is read by Proxy2 and passed to AMQP Client Library implementation to be processed.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39552" y="1340768"/>
            <a:ext cx="144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b="1" dirty="0" smtClean="0">
                <a:solidFill>
                  <a:schemeClr val="tx1"/>
                </a:solidFill>
              </a:rPr>
              <a:t>WSO2 ESB (v4.8.1)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87266" y="1628800"/>
            <a:ext cx="576341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Proxy1 </a:t>
            </a:r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(Sender</a:t>
            </a:r>
            <a:r>
              <a:rPr lang="en-GB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771800" y="1341624"/>
            <a:ext cx="1440000" cy="1635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800" b="1" dirty="0" err="1" smtClean="0">
                <a:solidFill>
                  <a:schemeClr val="tx1"/>
                </a:solidFill>
              </a:rPr>
              <a:t>RabbitMQ</a:t>
            </a:r>
            <a:r>
              <a:rPr lang="en-GB" sz="800" b="1" dirty="0">
                <a:solidFill>
                  <a:schemeClr val="tx1"/>
                </a:solidFill>
              </a:rPr>
              <a:t> </a:t>
            </a:r>
            <a:r>
              <a:rPr lang="en-GB" sz="800" b="1" dirty="0" smtClean="0">
                <a:solidFill>
                  <a:schemeClr val="tx1"/>
                </a:solidFill>
              </a:rPr>
              <a:t>(v3.3.5)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29841" y="1628800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87266" y="2258868"/>
            <a:ext cx="576341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Proxy2 </a:t>
            </a:r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(Receiver)</a:t>
            </a:r>
          </a:p>
        </p:txBody>
      </p:sp>
      <p:sp>
        <p:nvSpPr>
          <p:cNvPr id="95" name="Oval 94"/>
          <p:cNvSpPr/>
          <p:nvPr/>
        </p:nvSpPr>
        <p:spPr>
          <a:xfrm>
            <a:off x="1495241" y="2017656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Oval 95"/>
          <p:cNvSpPr/>
          <p:nvPr/>
        </p:nvSpPr>
        <p:spPr>
          <a:xfrm>
            <a:off x="299730" y="4390073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18177" y="4337729"/>
            <a:ext cx="3564376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AMQP </a:t>
            </a:r>
            <a:r>
              <a:rPr lang="en-GB" sz="800" dirty="0" smtClean="0">
                <a:solidFill>
                  <a:schemeClr val="tx1"/>
                </a:solidFill>
              </a:rPr>
              <a:t>Client Library </a:t>
            </a:r>
            <a:r>
              <a:rPr lang="en-GB" sz="800" dirty="0">
                <a:solidFill>
                  <a:schemeClr val="tx1"/>
                </a:solidFill>
              </a:rPr>
              <a:t>sends the message  to </a:t>
            </a:r>
            <a:r>
              <a:rPr lang="en-GB" sz="800" dirty="0" smtClean="0">
                <a:solidFill>
                  <a:schemeClr val="tx1"/>
                </a:solidFill>
              </a:rPr>
              <a:t>Backend Service and </a:t>
            </a:r>
            <a:r>
              <a:rPr lang="en-GB" sz="800" dirty="0">
                <a:solidFill>
                  <a:schemeClr val="tx1"/>
                </a:solidFill>
              </a:rPr>
              <a:t>sends </a:t>
            </a:r>
            <a:r>
              <a:rPr lang="en-GB" sz="800" dirty="0" smtClean="0">
                <a:solidFill>
                  <a:schemeClr val="tx1"/>
                </a:solidFill>
              </a:rPr>
              <a:t>ACK </a:t>
            </a:r>
            <a:r>
              <a:rPr lang="en-GB" sz="800" dirty="0">
                <a:solidFill>
                  <a:schemeClr val="tx1"/>
                </a:solidFill>
              </a:rPr>
              <a:t>to </a:t>
            </a:r>
            <a:r>
              <a:rPr lang="en-GB" sz="800" dirty="0" err="1">
                <a:solidFill>
                  <a:schemeClr val="tx1"/>
                </a:solidFill>
              </a:rPr>
              <a:t>RabbitMQ</a:t>
            </a:r>
            <a:r>
              <a:rPr lang="en-GB" sz="800" dirty="0">
                <a:solidFill>
                  <a:schemeClr val="tx1"/>
                </a:solidFill>
              </a:rPr>
              <a:t> or </a:t>
            </a:r>
            <a:r>
              <a:rPr lang="en-GB" sz="800" dirty="0" smtClean="0">
                <a:solidFill>
                  <a:schemeClr val="tx1"/>
                </a:solidFill>
              </a:rPr>
              <a:t>NACK </a:t>
            </a:r>
            <a:r>
              <a:rPr lang="en-GB" sz="800" dirty="0" err="1">
                <a:solidFill>
                  <a:schemeClr val="tx1"/>
                </a:solidFill>
              </a:rPr>
              <a:t>incase</a:t>
            </a:r>
            <a:r>
              <a:rPr lang="en-GB" sz="800" dirty="0">
                <a:solidFill>
                  <a:schemeClr val="tx1"/>
                </a:solidFill>
              </a:rPr>
              <a:t> of bad message. For </a:t>
            </a:r>
            <a:r>
              <a:rPr lang="en-GB" sz="800" dirty="0" smtClean="0">
                <a:solidFill>
                  <a:schemeClr val="tx1"/>
                </a:solidFill>
              </a:rPr>
              <a:t>NACK </a:t>
            </a:r>
            <a:r>
              <a:rPr lang="en-GB" sz="800" dirty="0">
                <a:solidFill>
                  <a:schemeClr val="tx1"/>
                </a:solidFill>
              </a:rPr>
              <a:t>the message is send to Dead </a:t>
            </a:r>
            <a:r>
              <a:rPr lang="en-GB" sz="800" dirty="0" smtClean="0">
                <a:solidFill>
                  <a:schemeClr val="tx1"/>
                </a:solidFill>
              </a:rPr>
              <a:t>Letter </a:t>
            </a:r>
            <a:r>
              <a:rPr lang="en-GB" sz="800" dirty="0">
                <a:solidFill>
                  <a:schemeClr val="tx1"/>
                </a:solidFill>
              </a:rPr>
              <a:t>Q</a:t>
            </a:r>
            <a:r>
              <a:rPr lang="en-GB" sz="800" dirty="0" smtClean="0">
                <a:solidFill>
                  <a:schemeClr val="tx1"/>
                </a:solidFill>
              </a:rPr>
              <a:t>ueue automatically by </a:t>
            </a:r>
            <a:r>
              <a:rPr lang="en-GB" sz="800" dirty="0" err="1" smtClean="0">
                <a:solidFill>
                  <a:schemeClr val="tx1"/>
                </a:solidFill>
              </a:rPr>
              <a:t>RabbitMQ</a:t>
            </a:r>
            <a:r>
              <a:rPr lang="en-GB" sz="800" dirty="0" smtClean="0">
                <a:solidFill>
                  <a:schemeClr val="tx1"/>
                </a:solidFill>
              </a:rPr>
              <a:t>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8" name="Hexagon 97"/>
          <p:cNvSpPr/>
          <p:nvPr/>
        </p:nvSpPr>
        <p:spPr>
          <a:xfrm>
            <a:off x="611616" y="1969501"/>
            <a:ext cx="504000" cy="360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AMQP Client </a:t>
            </a:r>
            <a:r>
              <a:rPr lang="en-GB" sz="800" dirty="0">
                <a:solidFill>
                  <a:schemeClr val="tx1"/>
                </a:solidFill>
              </a:rPr>
              <a:t>L</a:t>
            </a:r>
            <a:r>
              <a:rPr lang="en-GB" sz="800" dirty="0" smtClean="0">
                <a:solidFill>
                  <a:schemeClr val="tx1"/>
                </a:solidFill>
              </a:rPr>
              <a:t>ibs.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39592" y="2921965"/>
            <a:ext cx="792048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Backend Service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907704" y="2463725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1" name="Straight Arrow Connector 100"/>
          <p:cNvCxnSpPr>
            <a:stCxn id="83" idx="2"/>
            <a:endCxn id="85" idx="6"/>
          </p:cNvCxnSpPr>
          <p:nvPr/>
        </p:nvCxnSpPr>
        <p:spPr>
          <a:xfrm flipH="1">
            <a:off x="1750106" y="1899044"/>
            <a:ext cx="1277326" cy="62554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2" idx="2"/>
            <a:endCxn id="84" idx="6"/>
          </p:cNvCxnSpPr>
          <p:nvPr/>
        </p:nvCxnSpPr>
        <p:spPr>
          <a:xfrm flipH="1">
            <a:off x="1763467" y="1736812"/>
            <a:ext cx="1273797" cy="62554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2627784" y="1609461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037264" y="2078868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Retry 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037264" y="2510876"/>
            <a:ext cx="72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t">
            <a:noAutofit/>
          </a:bodyPr>
          <a:lstStyle/>
          <a:p>
            <a:pPr algn="ctr"/>
            <a:r>
              <a:rPr lang="en-GB" sz="800" b="1" dirty="0" smtClean="0">
                <a:solidFill>
                  <a:schemeClr val="tx1"/>
                </a:solidFill>
              </a:rPr>
              <a:t>Dead Letter Queue1</a:t>
            </a:r>
            <a:endParaRPr lang="en-GB" sz="800" b="1" dirty="0">
              <a:solidFill>
                <a:schemeClr val="tx1"/>
              </a:solidFill>
            </a:endParaRPr>
          </a:p>
        </p:txBody>
      </p:sp>
      <p:cxnSp>
        <p:nvCxnSpPr>
          <p:cNvPr id="106" name="Curved Connector 105"/>
          <p:cNvCxnSpPr>
            <a:stCxn id="98" idx="0"/>
            <a:endCxn id="94" idx="0"/>
          </p:cNvCxnSpPr>
          <p:nvPr/>
        </p:nvCxnSpPr>
        <p:spPr>
          <a:xfrm>
            <a:off x="1115616" y="2149501"/>
            <a:ext cx="359821" cy="10936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299730" y="4717433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18177" y="4769817"/>
            <a:ext cx="3564376" cy="1603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 anchorCtr="0">
            <a:noAutofit/>
          </a:bodyPr>
          <a:lstStyle/>
          <a:p>
            <a:r>
              <a:rPr lang="en-GB" sz="800" dirty="0">
                <a:solidFill>
                  <a:schemeClr val="tx1"/>
                </a:solidFill>
              </a:rPr>
              <a:t>In case of intermittent failure Proxy2 puts the message on to the Retry Queue</a:t>
            </a:r>
            <a:r>
              <a:rPr lang="en-GB" sz="800" dirty="0" smtClean="0">
                <a:solidFill>
                  <a:schemeClr val="tx1"/>
                </a:solidFill>
              </a:rPr>
              <a:t>.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09" name="Curved Connector 108"/>
          <p:cNvCxnSpPr>
            <a:stCxn id="99" idx="1"/>
            <a:endCxn id="98" idx="3"/>
          </p:cNvCxnSpPr>
          <p:nvPr/>
        </p:nvCxnSpPr>
        <p:spPr>
          <a:xfrm rot="10800000" flipH="1">
            <a:off x="539592" y="2149501"/>
            <a:ext cx="72024" cy="862464"/>
          </a:xfrm>
          <a:prstGeom prst="curvedConnector3">
            <a:avLst>
              <a:gd name="adj1" fmla="val -317394"/>
            </a:avLst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95536" y="2329541"/>
            <a:ext cx="216024" cy="216024"/>
          </a:xfrm>
          <a:prstGeom prst="ellipse">
            <a:avLst/>
          </a:prstGeom>
          <a:solidFill>
            <a:schemeClr val="accent5"/>
          </a:solidFill>
          <a:ln w="31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1" name="Curved Connector 110"/>
          <p:cNvCxnSpPr>
            <a:stCxn id="105" idx="3"/>
            <a:endCxn id="80" idx="6"/>
          </p:cNvCxnSpPr>
          <p:nvPr/>
        </p:nvCxnSpPr>
        <p:spPr>
          <a:xfrm flipV="1">
            <a:off x="3757264" y="1704317"/>
            <a:ext cx="6350" cy="986559"/>
          </a:xfrm>
          <a:prstGeom prst="curvedConnector3">
            <a:avLst>
              <a:gd name="adj1" fmla="val 5712898"/>
            </a:avLst>
          </a:prstGeom>
          <a:ln>
            <a:solidFill>
              <a:schemeClr val="tx1"/>
            </a:solidFill>
            <a:prstDash val="sysDash"/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104" idx="3"/>
            <a:endCxn id="81" idx="6"/>
          </p:cNvCxnSpPr>
          <p:nvPr/>
        </p:nvCxnSpPr>
        <p:spPr>
          <a:xfrm flipH="1" flipV="1">
            <a:off x="3747432" y="1900970"/>
            <a:ext cx="9832" cy="357898"/>
          </a:xfrm>
          <a:prstGeom prst="curvedConnector3">
            <a:avLst>
              <a:gd name="adj1" fmla="val -1525041"/>
            </a:avLst>
          </a:prstGeom>
          <a:ln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43322" y="2632605"/>
            <a:ext cx="504428" cy="1231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0" rIns="18000" bIns="0" rtlCol="0" anchor="t">
            <a:spAutoFit/>
          </a:bodyPr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SOAP/REST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123728" y="2113517"/>
            <a:ext cx="475575" cy="1231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0" rIns="18000" bIns="0" rtlCol="0" anchor="t">
            <a:spAutoFit/>
          </a:bodyPr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ACK/NACK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183173" y="1791032"/>
            <a:ext cx="305656" cy="1231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0" rIns="18000" bIns="0" rtlCol="0" anchor="t">
            <a:spAutoFit/>
          </a:bodyPr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AMQP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31179" y="906994"/>
            <a:ext cx="1241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1. Current status</a:t>
            </a:r>
            <a:endParaRPr lang="en-GB" sz="12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6233082" y="89596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2. The “gold” solution</a:t>
            </a:r>
            <a:endParaRPr lang="en-GB" sz="12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326480" y="836712"/>
            <a:ext cx="0" cy="43200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0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330875" y="116632"/>
            <a:ext cx="717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Integration between WSO2 ESB and </a:t>
            </a:r>
            <a:r>
              <a:rPr lang="en-GB" dirty="0" err="1"/>
              <a:t>RabbitMQ</a:t>
            </a:r>
            <a:r>
              <a:rPr lang="en-GB" dirty="0"/>
              <a:t>: what do we need to do?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GB" sz="2000" dirty="0" err="1" smtClean="0"/>
              <a:t>RabbitMQ</a:t>
            </a:r>
            <a:r>
              <a:rPr lang="en-GB" sz="2000" dirty="0" smtClean="0"/>
              <a:t> </a:t>
            </a:r>
            <a:r>
              <a:rPr lang="en-GB" sz="2000" dirty="0"/>
              <a:t>does not implement JMS 1.1 and AMQP 1.0 as Apache </a:t>
            </a:r>
            <a:r>
              <a:rPr lang="en-GB" sz="2000" dirty="0" err="1"/>
              <a:t>ActiveMQ</a:t>
            </a:r>
            <a:r>
              <a:rPr lang="en-GB" sz="2000" dirty="0"/>
              <a:t>, Apache </a:t>
            </a:r>
            <a:r>
              <a:rPr lang="en-GB" sz="2000" dirty="0" err="1"/>
              <a:t>Qpid</a:t>
            </a:r>
            <a:r>
              <a:rPr lang="en-GB" sz="2000" dirty="0"/>
              <a:t>, WSO2 MB do it. For this reason, It is necessary to implement</a:t>
            </a:r>
            <a:r>
              <a:rPr lang="en-GB" sz="2000" dirty="0" smtClean="0"/>
              <a:t>:</a:t>
            </a:r>
          </a:p>
          <a:p>
            <a:pPr>
              <a:buFont typeface="+mj-lt"/>
              <a:buAutoNum type="arabicPeriod"/>
            </a:pPr>
            <a:endParaRPr lang="en-GB" sz="2000" dirty="0"/>
          </a:p>
          <a:p>
            <a:pPr lvl="1"/>
            <a:r>
              <a:rPr lang="en-GB" sz="1600" dirty="0"/>
              <a:t>A transport level (connection): bridge between client (WSO2 ESB) and server (</a:t>
            </a:r>
            <a:r>
              <a:rPr lang="en-GB" sz="1600" dirty="0" err="1"/>
              <a:t>RabbitMQ</a:t>
            </a:r>
            <a:r>
              <a:rPr lang="en-GB" sz="1600" dirty="0"/>
              <a:t>) to “talk” in JMS 1.1.</a:t>
            </a:r>
          </a:p>
          <a:p>
            <a:pPr lvl="1"/>
            <a:r>
              <a:rPr lang="en-GB" sz="1600" dirty="0"/>
              <a:t>A messaging level (messaging logic): translator of messaging from client (WSO2 ESB – AMQP 1.0) to server (</a:t>
            </a:r>
            <a:r>
              <a:rPr lang="en-GB" sz="1600" dirty="0" err="1"/>
              <a:t>RabbitMQ</a:t>
            </a:r>
            <a:r>
              <a:rPr lang="en-GB" sz="1600" dirty="0"/>
              <a:t> – AMQP 0.9</a:t>
            </a:r>
            <a:r>
              <a:rPr lang="en-GB" sz="1600" dirty="0" smtClean="0"/>
              <a:t>)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There </a:t>
            </a:r>
            <a:r>
              <a:rPr lang="en-GB" sz="2000" dirty="0"/>
              <a:t>is not “Transport Library” for WSO2 ESB and </a:t>
            </a:r>
            <a:r>
              <a:rPr lang="en-GB" sz="2000" dirty="0" err="1"/>
              <a:t>RabbitMQ</a:t>
            </a:r>
            <a:r>
              <a:rPr lang="en-GB" sz="2000" dirty="0"/>
              <a:t> completely implemented. For UC project was reused older source code found on </a:t>
            </a:r>
            <a:r>
              <a:rPr lang="en-GB" sz="2000" dirty="0" smtClean="0"/>
              <a:t>Internet.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857250" lvl="1" indent="-457200"/>
            <a:r>
              <a:rPr lang="en-GB" sz="1600" dirty="0" smtClean="0"/>
              <a:t>Refactoring 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57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330875" y="116632"/>
            <a:ext cx="717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Integration between WSO2 ESB and </a:t>
            </a:r>
            <a:r>
              <a:rPr lang="en-GB" dirty="0" err="1"/>
              <a:t>RabbitMQ</a:t>
            </a:r>
            <a:r>
              <a:rPr lang="en-GB" dirty="0"/>
              <a:t>: what do we need to do?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sz="2000" dirty="0" smtClean="0"/>
              <a:t>The </a:t>
            </a:r>
            <a:r>
              <a:rPr lang="en-GB" sz="2000" dirty="0"/>
              <a:t>existing library only implements basic scenarios, just for </a:t>
            </a:r>
            <a:r>
              <a:rPr lang="en-GB" sz="2000" dirty="0" err="1"/>
              <a:t>PoCs</a:t>
            </a:r>
            <a:r>
              <a:rPr lang="en-GB" sz="2000" dirty="0"/>
              <a:t>: </a:t>
            </a:r>
          </a:p>
          <a:p>
            <a:pPr lvl="1"/>
            <a:r>
              <a:rPr lang="en-GB" sz="1600" dirty="0"/>
              <a:t>Send and receive from synapse proxy</a:t>
            </a:r>
            <a:r>
              <a:rPr lang="en-GB" sz="1600" dirty="0" smtClean="0"/>
              <a:t>.</a:t>
            </a:r>
          </a:p>
          <a:p>
            <a:pPr lvl="2"/>
            <a:r>
              <a:rPr lang="en-GB" sz="1200" dirty="0" smtClean="0"/>
              <a:t>Update each Proxy using “Message Store Mediator”</a:t>
            </a:r>
          </a:p>
          <a:p>
            <a:pPr lvl="2"/>
            <a:endParaRPr lang="en-GB" sz="1200" dirty="0"/>
          </a:p>
          <a:p>
            <a:pPr lvl="1"/>
            <a:r>
              <a:rPr lang="en-GB" sz="1600" dirty="0"/>
              <a:t>Always with AUTO_ACK (what about of CLIENT_ACK, DOUBLE_OK_ACK </a:t>
            </a:r>
            <a:r>
              <a:rPr lang="en-GB" sz="1600" dirty="0" smtClean="0"/>
              <a:t>?).</a:t>
            </a:r>
          </a:p>
          <a:p>
            <a:pPr lvl="2"/>
            <a:r>
              <a:rPr lang="en-GB" sz="1200" dirty="0" smtClean="0"/>
              <a:t>It will be implemented in “Message Store”.</a:t>
            </a:r>
            <a:endParaRPr lang="en-GB" sz="1200" dirty="0"/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There is not Connection Management: connections never are closed, only when firewall close it or when the WSO2 ESB sets proxies to disable. </a:t>
            </a:r>
          </a:p>
          <a:p>
            <a:pPr lvl="2"/>
            <a:r>
              <a:rPr lang="en-GB" sz="1200" dirty="0"/>
              <a:t>For example, this was fixed by closing connections for 30 </a:t>
            </a:r>
            <a:r>
              <a:rPr lang="en-GB" sz="1200" dirty="0" err="1"/>
              <a:t>secs</a:t>
            </a:r>
            <a:r>
              <a:rPr lang="en-GB" sz="1200" dirty="0"/>
              <a:t> and reconnecting after 20 </a:t>
            </a:r>
            <a:r>
              <a:rPr lang="en-GB" sz="1200" dirty="0" err="1"/>
              <a:t>secs</a:t>
            </a:r>
            <a:r>
              <a:rPr lang="en-GB" sz="1200" dirty="0" smtClean="0"/>
              <a:t>.</a:t>
            </a:r>
          </a:p>
          <a:p>
            <a:pPr lvl="2"/>
            <a:r>
              <a:rPr lang="en-GB" sz="1200" dirty="0" smtClean="0"/>
              <a:t>It is managed in “Message Processor” (It is a Scheduled Task)</a:t>
            </a:r>
          </a:p>
          <a:p>
            <a:pPr lvl="2"/>
            <a:endParaRPr lang="en-GB" sz="1200" dirty="0"/>
          </a:p>
          <a:p>
            <a:pPr lvl="1"/>
            <a:r>
              <a:rPr lang="en-GB" sz="1600" dirty="0"/>
              <a:t>There are not “</a:t>
            </a:r>
            <a:r>
              <a:rPr lang="en-GB" sz="1600" dirty="0" smtClean="0"/>
              <a:t>stopped</a:t>
            </a:r>
            <a:r>
              <a:rPr lang="en-GB" sz="1600" dirty="0"/>
              <a:t>”, “idle”, “pause”, “resume” modes implemented in current “Transport Library</a:t>
            </a:r>
            <a:r>
              <a:rPr lang="en-GB" sz="1600" dirty="0" smtClean="0"/>
              <a:t>”.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The </a:t>
            </a:r>
            <a:r>
              <a:rPr lang="en-GB" sz="1600" dirty="0" err="1"/>
              <a:t>transactionality</a:t>
            </a:r>
            <a:r>
              <a:rPr lang="en-GB" sz="1600" dirty="0"/>
              <a:t> (commit/rollback) is “pseudo” implemented using calls to external services to manage </a:t>
            </a:r>
            <a:r>
              <a:rPr lang="en-GB" sz="1600" dirty="0" smtClean="0"/>
              <a:t>ACK.</a:t>
            </a:r>
          </a:p>
          <a:p>
            <a:pPr lvl="2"/>
            <a:r>
              <a:rPr lang="en-GB" sz="1200" dirty="0"/>
              <a:t>It should be implemented in “Orchestrating Layer” (WSO2 ESB</a:t>
            </a:r>
            <a:r>
              <a:rPr lang="en-GB" sz="1200" dirty="0" smtClean="0"/>
              <a:t>).</a:t>
            </a:r>
          </a:p>
          <a:p>
            <a:pPr lvl="2"/>
            <a:endParaRPr lang="en-GB" sz="1200" dirty="0"/>
          </a:p>
          <a:p>
            <a:pPr lvl="1"/>
            <a:r>
              <a:rPr lang="en-GB" sz="1600" dirty="0"/>
              <a:t>The Business logic routing is implemented in the “Transport Library”. </a:t>
            </a:r>
            <a:endParaRPr lang="en-GB" sz="1600" dirty="0" smtClean="0"/>
          </a:p>
          <a:p>
            <a:pPr lvl="2"/>
            <a:r>
              <a:rPr lang="en-GB" sz="1200" dirty="0" smtClean="0"/>
              <a:t>It </a:t>
            </a:r>
            <a:r>
              <a:rPr lang="en-GB" sz="1200" dirty="0"/>
              <a:t>should be implemented in the “Orchestrating Layer” (WSO2 ESB).</a:t>
            </a:r>
          </a:p>
        </p:txBody>
      </p:sp>
    </p:spTree>
    <p:extLst>
      <p:ext uri="{BB962C8B-B14F-4D97-AF65-F5344CB8AC3E}">
        <p14:creationId xmlns:p14="http://schemas.microsoft.com/office/powerpoint/2010/main" val="29857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330875" y="116632"/>
            <a:ext cx="53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Integration between WSO2 ESB and </a:t>
            </a:r>
            <a:r>
              <a:rPr lang="en-GB" dirty="0" err="1"/>
              <a:t>RabbitMQ</a:t>
            </a:r>
            <a:r>
              <a:rPr lang="en-GB" dirty="0"/>
              <a:t>: </a:t>
            </a:r>
            <a:r>
              <a:rPr lang="en-GB" dirty="0" smtClean="0"/>
              <a:t> Q&amp;A</a:t>
            </a:r>
            <a:endParaRPr lang="en-GB" dirty="0"/>
          </a:p>
        </p:txBody>
      </p:sp>
      <p:pic>
        <p:nvPicPr>
          <p:cNvPr id="1026" name="Picture 2" descr="http://scienceblogs.com/pharyngula/files/2014/09/rabb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55584"/>
            <a:ext cx="3522929" cy="30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odcatlove.com/wp-content/uploads/2011/01/bunnycat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13781"/>
            <a:ext cx="2429046" cy="322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>
            <a:stCxn id="15" idx="0"/>
            <a:endCxn id="20" idx="0"/>
          </p:cNvCxnSpPr>
          <p:nvPr/>
        </p:nvCxnSpPr>
        <p:spPr>
          <a:xfrm rot="16200000" flipH="1">
            <a:off x="4490379" y="2541224"/>
            <a:ext cx="144016" cy="1387378"/>
          </a:xfrm>
          <a:prstGeom prst="curvedConnector3">
            <a:avLst>
              <a:gd name="adj1" fmla="val -399567"/>
            </a:avLst>
          </a:prstGeom>
          <a:ln>
            <a:tailEnd type="arrow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88678" y="3162905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5076056" y="3306921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9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1256</Words>
  <Application>Microsoft Office PowerPoint</Application>
  <PresentationFormat>On-screen Show (4:3)</PresentationFormat>
  <Paragraphs>189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Aspire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- WSO2 ESB &amp; RabbitMQ</dc:title>
  <dc:creator>Roger CARHUATOCTO</dc:creator>
  <cp:lastModifiedBy>Roger CARHUATOCTO</cp:lastModifiedBy>
  <cp:revision>171</cp:revision>
  <cp:lastPrinted>2014-12-02T16:50:53Z</cp:lastPrinted>
  <dcterms:created xsi:type="dcterms:W3CDTF">2014-10-28T12:04:19Z</dcterms:created>
  <dcterms:modified xsi:type="dcterms:W3CDTF">2014-12-05T09:57:36Z</dcterms:modified>
</cp:coreProperties>
</file>