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46075" y="744575"/>
            <a:ext cx="6347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3600"/>
              <a:buFont typeface="Arial"/>
              <a:buNone/>
              <a:defRPr b="0" i="0" sz="3600" u="sng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52475" y="2834125"/>
            <a:ext cx="574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 flipH="1" rot="10800000">
            <a:off x="-32825" y="1036050"/>
            <a:ext cx="9180000" cy="3600"/>
          </a:xfrm>
          <a:prstGeom prst="straightConnector1">
            <a:avLst/>
          </a:prstGeom>
          <a:noFill/>
          <a:ln cap="flat" cmpd="sng" w="9525">
            <a:solidFill>
              <a:srgbClr val="04A2FF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 flipH="1" rot="10800000">
            <a:off x="-32825" y="1036050"/>
            <a:ext cx="9180000" cy="3600"/>
          </a:xfrm>
          <a:prstGeom prst="straightConnector1">
            <a:avLst/>
          </a:prstGeom>
          <a:noFill/>
          <a:ln cap="flat" cmpd="sng" w="9525">
            <a:solidFill>
              <a:srgbClr val="04A2FF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 flipH="1" rot="10800000">
            <a:off x="-32825" y="1036050"/>
            <a:ext cx="9180000" cy="3600"/>
          </a:xfrm>
          <a:prstGeom prst="straightConnector1">
            <a:avLst/>
          </a:prstGeom>
          <a:noFill/>
          <a:ln cap="flat" cmpd="sng" w="9525">
            <a:solidFill>
              <a:srgbClr val="04A2FF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3600"/>
              <a:buFont typeface="Arial"/>
              <a:buNone/>
              <a:defRPr b="0" i="0" sz="3600" u="sng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tatic.googleusercontent.com/media/research.google.com/en//pubs/archive/45406.pdf" TargetMode="External"/><Relationship Id="rId4" Type="http://schemas.openxmlformats.org/officeDocument/2006/relationships/hyperlink" Target="https://www.infoq.com/articles/kubernetes-effect" TargetMode="External"/><Relationship Id="rId5" Type="http://schemas.openxmlformats.org/officeDocument/2006/relationships/hyperlink" Target="https://12factor.net" TargetMode="External"/><Relationship Id="rId6" Type="http://schemas.openxmlformats.org/officeDocument/2006/relationships/hyperlink" Target="https://www.owasp.org/index.php/Security_by_Design_Principles" TargetMode="External"/><Relationship Id="rId7" Type="http://schemas.openxmlformats.org/officeDocument/2006/relationships/hyperlink" Target="https://docs.microsoft.com/en-us/azure/architecture/pattern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1346075" y="744575"/>
            <a:ext cx="6347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3600"/>
              <a:buFont typeface="Arial"/>
              <a:buNone/>
            </a:pPr>
            <a:r>
              <a:rPr b="0" i="0" lang="en-GB" sz="3600" u="sng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Deployment Container Patterns for K8s</a:t>
            </a:r>
            <a:endParaRPr b="0" i="0" sz="3600" u="sng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467553" y="4407950"/>
            <a:ext cx="117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Roger Carhuatocto</a:t>
            </a:r>
            <a:endParaRPr b="0" i="0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Version 1.</a:t>
            </a:r>
            <a:r>
              <a:rPr lang="en-GB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181" y="2385653"/>
            <a:ext cx="5205454" cy="250278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1. The Kubernetes effect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/>
          <p:nvPr/>
        </p:nvSpPr>
        <p:spPr>
          <a:xfrm>
            <a:off x="677450" y="1222300"/>
            <a:ext cx="7725900" cy="1004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Just as </a:t>
            </a:r>
            <a:r>
              <a:rPr lang="en-GB" sz="1800" u="sng"/>
              <a:t>Java</a:t>
            </a:r>
            <a:r>
              <a:rPr lang="en-GB" sz="1800"/>
              <a:t> brought a new way of doing things in the world of </a:t>
            </a:r>
            <a:r>
              <a:rPr lang="en-GB" sz="1800" u="sng"/>
              <a:t>Object Oriented Programming (OOP)</a:t>
            </a:r>
            <a:r>
              <a:rPr lang="en-GB" sz="1800"/>
              <a:t>, </a:t>
            </a:r>
            <a:r>
              <a:rPr lang="en-GB" sz="1800" u="sng"/>
              <a:t>Kubernetes</a:t>
            </a:r>
            <a:r>
              <a:rPr lang="en-GB" sz="1800"/>
              <a:t> has a big effect on the way as The </a:t>
            </a:r>
            <a:r>
              <a:rPr lang="en-GB" sz="1800" u="sng"/>
              <a:t>Container-based Distributed Systems</a:t>
            </a:r>
            <a:r>
              <a:rPr lang="en-GB" sz="1800"/>
              <a:t> are designed and implemented.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725" y="1084700"/>
            <a:ext cx="5041025" cy="39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GB"/>
              <a:t>A new set of </a:t>
            </a: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Primitives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863" y="1231293"/>
            <a:ext cx="3369257" cy="3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/>
          <p:nvPr/>
        </p:nvSpPr>
        <p:spPr>
          <a:xfrm>
            <a:off x="570441" y="1250094"/>
            <a:ext cx="687600" cy="33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851254" y="10076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GB"/>
              <a:t>Our </a:t>
            </a: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Principles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00" y="1728199"/>
            <a:ext cx="6404551" cy="31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863" y="1231293"/>
            <a:ext cx="3369257" cy="3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/>
          <p:nvPr/>
        </p:nvSpPr>
        <p:spPr>
          <a:xfrm>
            <a:off x="1245211" y="1250094"/>
            <a:ext cx="687600" cy="33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1526024" y="10076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GB"/>
              <a:t>The</a:t>
            </a: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 Patterns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97" y="1231293"/>
            <a:ext cx="3369257" cy="3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/>
          <p:nvPr/>
        </p:nvSpPr>
        <p:spPr>
          <a:xfrm>
            <a:off x="1888084" y="1250094"/>
            <a:ext cx="687600" cy="33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2168897" y="10076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6438893" y="3037913"/>
            <a:ext cx="1440000" cy="1512000"/>
          </a:xfrm>
          <a:prstGeom prst="roundRect">
            <a:avLst>
              <a:gd fmla="val 3968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2"/>
          <p:cNvSpPr/>
          <p:nvPr/>
        </p:nvSpPr>
        <p:spPr>
          <a:xfrm>
            <a:off x="6558498" y="3887000"/>
            <a:ext cx="899700" cy="432000"/>
          </a:xfrm>
          <a:prstGeom prst="roundRect">
            <a:avLst>
              <a:gd fmla="val 8040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7168370" y="3407393"/>
            <a:ext cx="540000" cy="360000"/>
          </a:xfrm>
          <a:prstGeom prst="roundRect">
            <a:avLst>
              <a:gd fmla="val 8040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Sidecar Container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6540570" y="3399118"/>
            <a:ext cx="540000" cy="360000"/>
          </a:xfrm>
          <a:prstGeom prst="roundRect">
            <a:avLst>
              <a:gd fmla="val 8040" name="adj"/>
            </a:avLst>
          </a:prstGeom>
          <a:solidFill>
            <a:srgbClr val="F1C232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p12"/>
          <p:cNvCxnSpPr/>
          <p:nvPr/>
        </p:nvCxnSpPr>
        <p:spPr>
          <a:xfrm>
            <a:off x="5443975" y="1764725"/>
            <a:ext cx="12900" cy="28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7" name="Google Shape;77;p12"/>
          <p:cNvSpPr txBox="1"/>
          <p:nvPr/>
        </p:nvSpPr>
        <p:spPr>
          <a:xfrm>
            <a:off x="5598700" y="1233500"/>
            <a:ext cx="33231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-1714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 (*) is the basic “building block” in K8s.</a:t>
            </a:r>
            <a:endParaRPr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5499" lvl="1" marL="323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○"/>
            </a:pPr>
            <a:r>
              <a:rPr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the smallest unit of deployment and a running process on the cluster.</a:t>
            </a:r>
            <a:endParaRPr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the Pod Chassis (Single unit of “service” might contain one or multiple App Containers).</a:t>
            </a:r>
            <a:endParaRPr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with one Sidecar.</a:t>
            </a:r>
            <a:endParaRPr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5499" lvl="1" marL="323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○"/>
            </a:pPr>
            <a:r>
              <a:rPr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will work as Ambassador, Adapter and Init sometimes.</a:t>
            </a:r>
            <a:endParaRPr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5499" lvl="1" marL="323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○"/>
            </a:pPr>
            <a:r>
              <a:rPr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meets the Separation of Duties (Security Principle).</a:t>
            </a:r>
            <a:endParaRPr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i="0" lang="en-GB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Bootstrap and initialize operational tasks with Init Container.</a:t>
            </a:r>
            <a:endParaRPr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12"/>
          <p:cNvCxnSpPr>
            <a:stCxn id="74" idx="2"/>
            <a:endCxn id="73" idx="0"/>
          </p:cNvCxnSpPr>
          <p:nvPr/>
        </p:nvCxnSpPr>
        <p:spPr>
          <a:xfrm flipH="1">
            <a:off x="7008470" y="3767393"/>
            <a:ext cx="429900" cy="11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2"/>
          <p:cNvSpPr/>
          <p:nvPr/>
        </p:nvSpPr>
        <p:spPr>
          <a:xfrm>
            <a:off x="6710898" y="3963200"/>
            <a:ext cx="899700" cy="432000"/>
          </a:xfrm>
          <a:prstGeom prst="roundRect">
            <a:avLst>
              <a:gd fmla="val 8040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80;p12"/>
          <p:cNvCxnSpPr>
            <a:stCxn id="74" idx="2"/>
            <a:endCxn id="79" idx="0"/>
          </p:cNvCxnSpPr>
          <p:nvPr/>
        </p:nvCxnSpPr>
        <p:spPr>
          <a:xfrm flipH="1">
            <a:off x="7160870" y="3767393"/>
            <a:ext cx="277500" cy="19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2"/>
          <p:cNvSpPr/>
          <p:nvPr/>
        </p:nvSpPr>
        <p:spPr>
          <a:xfrm>
            <a:off x="6863298" y="4039400"/>
            <a:ext cx="899700" cy="432000"/>
          </a:xfrm>
          <a:prstGeom prst="roundRect">
            <a:avLst>
              <a:gd fmla="val 8040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12"/>
          <p:cNvCxnSpPr>
            <a:stCxn id="74" idx="2"/>
            <a:endCxn id="81" idx="0"/>
          </p:cNvCxnSpPr>
          <p:nvPr/>
        </p:nvCxnSpPr>
        <p:spPr>
          <a:xfrm flipH="1">
            <a:off x="7313270" y="3767393"/>
            <a:ext cx="125100" cy="27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2"/>
          <p:cNvSpPr/>
          <p:nvPr/>
        </p:nvSpPr>
        <p:spPr>
          <a:xfrm>
            <a:off x="7137789" y="2988694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p12"/>
          <p:cNvCxnSpPr>
            <a:stCxn id="85" idx="4"/>
            <a:endCxn id="74" idx="0"/>
          </p:cNvCxnSpPr>
          <p:nvPr/>
        </p:nvCxnSpPr>
        <p:spPr>
          <a:xfrm flipH="1" rot="-5400000">
            <a:off x="7009689" y="2978769"/>
            <a:ext cx="610800" cy="246600"/>
          </a:xfrm>
          <a:prstGeom prst="bentConnector3">
            <a:avLst>
              <a:gd fmla="val 6844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86" name="Google Shape;86;p12"/>
          <p:cNvSpPr txBox="1"/>
          <p:nvPr/>
        </p:nvSpPr>
        <p:spPr>
          <a:xfrm>
            <a:off x="6080800" y="4547500"/>
            <a:ext cx="2451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(*)https://kubernetes.io/docs/concepts/workloads/pods/pod-overview/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00" y="1742650"/>
            <a:ext cx="4876074" cy="331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/>
          <p:nvPr/>
        </p:nvSpPr>
        <p:spPr>
          <a:xfrm>
            <a:off x="7137789" y="2688669"/>
            <a:ext cx="108000" cy="1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GB"/>
              <a:t>The</a:t>
            </a: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 Best Practices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0000" y="1484125"/>
            <a:ext cx="4970901" cy="356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863" y="1231293"/>
            <a:ext cx="3369257" cy="3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2572690" y="1250094"/>
            <a:ext cx="687600" cy="33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2853503" y="10076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GB"/>
              <a:t>The </a:t>
            </a: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33" y="1618838"/>
            <a:ext cx="3240000" cy="79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233" y="3677399"/>
            <a:ext cx="3239999" cy="1030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233" y="2414725"/>
            <a:ext cx="3240000" cy="122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1135" y="1435104"/>
            <a:ext cx="2765175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55550" y="3438823"/>
            <a:ext cx="3240000" cy="83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0863" y="1231293"/>
            <a:ext cx="3369257" cy="3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/>
          <p:nvPr/>
        </p:nvSpPr>
        <p:spPr>
          <a:xfrm>
            <a:off x="3236430" y="1250094"/>
            <a:ext cx="687600" cy="33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517243" y="10076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7. References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patterns for container-based distributed systems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Brendan Burns David Oppenheimer - Google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https://static.googleusercontent.com/media/research.google.com/en//pubs/archive/45406.pdf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Kubernetes Effect.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Bilgin Ibryam, Principal Architect, Red Hat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https://www.infoq.com/articles/kubernetes-effect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Twelve Factors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https://12factor.net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OWASP Security by Design Principles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https://www.owasp.org/index.php/Security_by_Design_Principles</a:t>
            </a:r>
            <a:r>
              <a:rPr b="0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Microsoft - Cloud Design Patterns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https://docs.microsoft.com/en-us/azure/architecture/patterns</a:t>
            </a:r>
            <a:r>
              <a:rPr lang="en-GB"/>
              <a:t>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8. Use cases: TBC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 Aggregation and Log Sanitization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Identity for each Service/API/Microservice (100% traceability = Observability)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End-to-end Security Traffic Protection: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TLS and Mutual TLS Authentication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Bootstrapping X.509 Cert and Lifecycle Management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L7 Segmentation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Registry and Service Discovery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Fine-grained Traffic Management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A/B Testing, Canary Deployment.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….TBC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