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14750" y="744575"/>
            <a:ext cx="617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  <a:defRPr b="0" i="0" sz="3600" u="sng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214750" y="744575"/>
            <a:ext cx="617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</a:pPr>
            <a:r>
              <a:rPr b="0" i="0" lang="en-GB" sz="3600" u="sng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Log Aggregation in K8s</a:t>
            </a:r>
            <a:endParaRPr b="0" i="0" sz="3600" u="sng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Pattern, HLD and recommendations</a:t>
            </a:r>
            <a:endParaRPr b="0" i="0" sz="2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104100" y="4666275"/>
            <a:ext cx="1422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Roger Carhuatocto</a:t>
            </a:r>
            <a:endParaRPr b="0" i="0" sz="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v1.0</a:t>
            </a:r>
            <a:endParaRPr b="0" i="0" sz="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Container Patterns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923" y="1851709"/>
            <a:ext cx="5771530" cy="263206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276671" y="4568404"/>
            <a:ext cx="3318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https://www.infoq.com/articles/kubernetes-effect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97" y="1231293"/>
            <a:ext cx="3369257" cy="3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1888084" y="1250094"/>
            <a:ext cx="687600" cy="33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168897" y="10076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6819893" y="3114113"/>
            <a:ext cx="1440000" cy="1512000"/>
          </a:xfrm>
          <a:prstGeom prst="roundRect">
            <a:avLst>
              <a:gd fmla="val 3968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6939498" y="3963200"/>
            <a:ext cx="899700" cy="43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7549370" y="3483593"/>
            <a:ext cx="540000" cy="360000"/>
          </a:xfrm>
          <a:prstGeom prst="roundRect">
            <a:avLst>
              <a:gd fmla="val 8040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Sidecar 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6921570" y="3475318"/>
            <a:ext cx="540000" cy="360000"/>
          </a:xfrm>
          <a:prstGeom prst="roundRect">
            <a:avLst>
              <a:gd fmla="val 8040" name="adj"/>
            </a:avLst>
          </a:prstGeom>
          <a:solidFill>
            <a:srgbClr val="F1C232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9"/>
          <p:cNvCxnSpPr/>
          <p:nvPr/>
        </p:nvCxnSpPr>
        <p:spPr>
          <a:xfrm>
            <a:off x="6282175" y="1764725"/>
            <a:ext cx="12900" cy="2805600"/>
          </a:xfrm>
          <a:prstGeom prst="straightConnector1">
            <a:avLst/>
          </a:prstGeom>
          <a:noFill/>
          <a:ln cap="flat" cmpd="sng" w="9525">
            <a:solidFill>
              <a:srgbClr val="263B8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 txBox="1"/>
          <p:nvPr/>
        </p:nvSpPr>
        <p:spPr>
          <a:xfrm>
            <a:off x="6449300" y="1309700"/>
            <a:ext cx="22470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-1587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 (*) is the basic “building block” in K8s.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799" lvl="1" marL="323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the smallest unit of deployment and a running process on the cluster.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the Pod Chassis (Single unit of “service” might contain one or multiple App Containers).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one Sidecar.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799" lvl="1" marL="323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work as Ambassador, Adapter and Init sometimes.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799" lvl="1" marL="323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meets the Separation of Duties (Security Principle).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and initialize operational tasks with Init Container.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9"/>
          <p:cNvCxnSpPr>
            <a:stCxn id="52" idx="2"/>
            <a:endCxn id="51" idx="0"/>
          </p:cNvCxnSpPr>
          <p:nvPr/>
        </p:nvCxnSpPr>
        <p:spPr>
          <a:xfrm flipH="1">
            <a:off x="7389470" y="3843593"/>
            <a:ext cx="429900" cy="11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9"/>
          <p:cNvSpPr/>
          <p:nvPr/>
        </p:nvSpPr>
        <p:spPr>
          <a:xfrm>
            <a:off x="7091898" y="4039400"/>
            <a:ext cx="899700" cy="43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9"/>
          <p:cNvCxnSpPr>
            <a:stCxn id="52" idx="2"/>
            <a:endCxn id="57" idx="0"/>
          </p:cNvCxnSpPr>
          <p:nvPr/>
        </p:nvCxnSpPr>
        <p:spPr>
          <a:xfrm flipH="1">
            <a:off x="7541870" y="3843593"/>
            <a:ext cx="277500" cy="19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9"/>
          <p:cNvSpPr/>
          <p:nvPr/>
        </p:nvSpPr>
        <p:spPr>
          <a:xfrm>
            <a:off x="7244298" y="4115600"/>
            <a:ext cx="899700" cy="43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9"/>
          <p:cNvCxnSpPr>
            <a:stCxn id="52" idx="2"/>
            <a:endCxn id="59" idx="0"/>
          </p:cNvCxnSpPr>
          <p:nvPr/>
        </p:nvCxnSpPr>
        <p:spPr>
          <a:xfrm flipH="1">
            <a:off x="7694270" y="3843593"/>
            <a:ext cx="125100" cy="27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9"/>
          <p:cNvSpPr/>
          <p:nvPr/>
        </p:nvSpPr>
        <p:spPr>
          <a:xfrm>
            <a:off x="7518789" y="3064894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9"/>
          <p:cNvCxnSpPr>
            <a:stCxn id="55" idx="2"/>
            <a:endCxn id="52" idx="0"/>
          </p:cNvCxnSpPr>
          <p:nvPr/>
        </p:nvCxnSpPr>
        <p:spPr>
          <a:xfrm flipH="1" rot="-5400000">
            <a:off x="7398200" y="3062300"/>
            <a:ext cx="595800" cy="246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63" name="Google Shape;63;p9"/>
          <p:cNvSpPr txBox="1"/>
          <p:nvPr/>
        </p:nvSpPr>
        <p:spPr>
          <a:xfrm>
            <a:off x="6461800" y="4623700"/>
            <a:ext cx="2451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(*)https://kubernetes.io/docs/concepts/workloads/pods/pod-overview/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2. HLD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4351098" y="3367096"/>
            <a:ext cx="144000" cy="1440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4503498" y="3367096"/>
            <a:ext cx="144000" cy="1440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4655898" y="3367096"/>
            <a:ext cx="144000" cy="1440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2388925" y="1034926"/>
            <a:ext cx="4858800" cy="1692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Kubernetes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4043375" y="1211150"/>
            <a:ext cx="3132000" cy="14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5867393" y="1632960"/>
            <a:ext cx="1080000" cy="936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5791193" y="1556760"/>
            <a:ext cx="1080000" cy="936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2385700" y="2869226"/>
            <a:ext cx="4858800" cy="72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Kubernetes or VM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2309497" y="1832789"/>
            <a:ext cx="180000" cy="180000"/>
          </a:xfrm>
          <a:prstGeom prst="ellipse">
            <a:avLst/>
          </a:prstGeom>
          <a:solidFill>
            <a:srgbClr val="E32D30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3570232" y="1363881"/>
            <a:ext cx="149400" cy="108000"/>
          </a:xfrm>
          <a:prstGeom prst="ellipse">
            <a:avLst/>
          </a:prstGeom>
          <a:solidFill>
            <a:srgbClr val="8E0103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3571200" y="1657558"/>
            <a:ext cx="149400" cy="108000"/>
          </a:xfrm>
          <a:prstGeom prst="ellipse">
            <a:avLst/>
          </a:prstGeom>
          <a:solidFill>
            <a:srgbClr val="8E0103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5991317" y="1701715"/>
            <a:ext cx="209100" cy="150900"/>
          </a:xfrm>
          <a:prstGeom prst="ellipse">
            <a:avLst/>
          </a:prstGeom>
          <a:solidFill>
            <a:srgbClr val="8E0103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 rot="-5400000">
            <a:off x="2934661" y="1544355"/>
            <a:ext cx="133500" cy="177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0"/>
          <p:cNvCxnSpPr>
            <a:endCxn id="81" idx="0"/>
          </p:cNvCxnSpPr>
          <p:nvPr/>
        </p:nvCxnSpPr>
        <p:spPr>
          <a:xfrm flipH="1" rot="10800000">
            <a:off x="2912611" y="1632855"/>
            <a:ext cx="300" cy="567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0"/>
          <p:cNvCxnSpPr>
            <a:endCxn id="77" idx="2"/>
          </p:cNvCxnSpPr>
          <p:nvPr/>
        </p:nvCxnSpPr>
        <p:spPr>
          <a:xfrm>
            <a:off x="845797" y="1922789"/>
            <a:ext cx="14637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none"/>
          </a:ln>
        </p:spPr>
      </p:cxnSp>
      <p:sp>
        <p:nvSpPr>
          <p:cNvPr id="84" name="Google Shape;84;p10"/>
          <p:cNvSpPr/>
          <p:nvPr/>
        </p:nvSpPr>
        <p:spPr>
          <a:xfrm>
            <a:off x="2015750" y="1346121"/>
            <a:ext cx="748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Edge Proxy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(Load Balancer)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5958332" y="1358559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5714993" y="1480560"/>
            <a:ext cx="1080000" cy="936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04" y="1551076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/>
          <p:nvPr/>
        </p:nvSpPr>
        <p:spPr>
          <a:xfrm>
            <a:off x="5804527" y="2052475"/>
            <a:ext cx="576000" cy="324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0"/>
          <p:cNvCxnSpPr>
            <a:stCxn id="81" idx="2"/>
          </p:cNvCxnSpPr>
          <p:nvPr/>
        </p:nvCxnSpPr>
        <p:spPr>
          <a:xfrm>
            <a:off x="3001411" y="1566105"/>
            <a:ext cx="287100" cy="15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0"/>
          <p:cNvSpPr/>
          <p:nvPr/>
        </p:nvSpPr>
        <p:spPr>
          <a:xfrm>
            <a:off x="5818023" y="1764425"/>
            <a:ext cx="562500" cy="216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0"/>
          <p:cNvCxnSpPr>
            <a:stCxn id="85" idx="2"/>
            <a:endCxn id="90" idx="0"/>
          </p:cNvCxnSpPr>
          <p:nvPr/>
        </p:nvCxnSpPr>
        <p:spPr>
          <a:xfrm flipH="1">
            <a:off x="6099332" y="1430559"/>
            <a:ext cx="3000" cy="333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0"/>
          <p:cNvCxnSpPr>
            <a:stCxn id="93" idx="2"/>
            <a:endCxn id="85" idx="0"/>
          </p:cNvCxnSpPr>
          <p:nvPr/>
        </p:nvCxnSpPr>
        <p:spPr>
          <a:xfrm>
            <a:off x="4639682" y="1358559"/>
            <a:ext cx="13908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0"/>
          <p:cNvSpPr/>
          <p:nvPr/>
        </p:nvSpPr>
        <p:spPr>
          <a:xfrm>
            <a:off x="4134825" y="2933600"/>
            <a:ext cx="864000" cy="576000"/>
          </a:xfrm>
          <a:prstGeom prst="roundRect">
            <a:avLst>
              <a:gd fmla="val 3527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App. Log Events Storage &amp; Indexer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0"/>
          <p:cNvCxnSpPr>
            <a:stCxn id="90" idx="3"/>
            <a:endCxn id="88" idx="3"/>
          </p:cNvCxnSpPr>
          <p:nvPr/>
        </p:nvCxnSpPr>
        <p:spPr>
          <a:xfrm>
            <a:off x="6380523" y="1872425"/>
            <a:ext cx="600" cy="342000"/>
          </a:xfrm>
          <a:prstGeom prst="curvedConnector3">
            <a:avLst>
              <a:gd fmla="val 39688175" name="adj1"/>
            </a:avLst>
          </a:prstGeom>
          <a:noFill/>
          <a:ln cap="rnd" cmpd="sng" w="9525">
            <a:solidFill>
              <a:srgbClr val="000000"/>
            </a:solidFill>
            <a:prstDash val="dot"/>
            <a:round/>
            <a:headEnd len="sm" w="sm" type="stealth"/>
            <a:tailEnd len="sm" w="sm" type="stealth"/>
          </a:ln>
        </p:spPr>
      </p:cxnSp>
      <p:sp>
        <p:nvSpPr>
          <p:cNvPr id="96" name="Google Shape;96;p10"/>
          <p:cNvSpPr/>
          <p:nvPr/>
        </p:nvSpPr>
        <p:spPr>
          <a:xfrm>
            <a:off x="6454750" y="1979943"/>
            <a:ext cx="302100" cy="108000"/>
          </a:xfrm>
          <a:prstGeom prst="roundRect">
            <a:avLst>
              <a:gd fmla="val 14035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/var/log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2878225" y="1214900"/>
            <a:ext cx="1080000" cy="14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2982825" y="1866800"/>
            <a:ext cx="864000" cy="576000"/>
          </a:xfrm>
          <a:prstGeom prst="roundRect">
            <a:avLst>
              <a:gd fmla="val 3527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Infra. Log Events Storage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218488" y="2192525"/>
            <a:ext cx="360000" cy="1800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 rot="-5400000">
            <a:off x="4567682" y="1358559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0"/>
          <p:cNvCxnSpPr>
            <a:stCxn id="101" idx="0"/>
            <a:endCxn id="93" idx="0"/>
          </p:cNvCxnSpPr>
          <p:nvPr/>
        </p:nvCxnSpPr>
        <p:spPr>
          <a:xfrm flipH="1" rot="10800000">
            <a:off x="4565549" y="1430500"/>
            <a:ext cx="2100" cy="4527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none"/>
          </a:ln>
        </p:spPr>
      </p:cxnSp>
      <p:sp>
        <p:nvSpPr>
          <p:cNvPr id="102" name="Google Shape;102;p10"/>
          <p:cNvSpPr/>
          <p:nvPr/>
        </p:nvSpPr>
        <p:spPr>
          <a:xfrm>
            <a:off x="4395524" y="3259325"/>
            <a:ext cx="360000" cy="1800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5221273" y="1320600"/>
            <a:ext cx="237600" cy="72000"/>
          </a:xfrm>
          <a:prstGeom prst="roundRect">
            <a:avLst>
              <a:gd fmla="val 1403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3026975" y="2933700"/>
            <a:ext cx="864000" cy="576000"/>
          </a:xfrm>
          <a:prstGeom prst="roundRect">
            <a:avLst>
              <a:gd fmla="val 3527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 (Correlation, Tracing, Query, …)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0"/>
          <p:cNvCxnSpPr>
            <a:stCxn id="104" idx="3"/>
            <a:endCxn id="94" idx="1"/>
          </p:cNvCxnSpPr>
          <p:nvPr/>
        </p:nvCxnSpPr>
        <p:spPr>
          <a:xfrm>
            <a:off x="3890975" y="3221700"/>
            <a:ext cx="2439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106" name="Google Shape;106;p10"/>
          <p:cNvSpPr/>
          <p:nvPr/>
        </p:nvSpPr>
        <p:spPr>
          <a:xfrm>
            <a:off x="5201625" y="2933600"/>
            <a:ext cx="864000" cy="576000"/>
          </a:xfrm>
          <a:prstGeom prst="roundRect">
            <a:avLst>
              <a:gd fmla="val 3527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5434251" y="3259325"/>
            <a:ext cx="360000" cy="1800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2389900" y="3788025"/>
            <a:ext cx="1463700" cy="82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2572725" y="3869800"/>
            <a:ext cx="864000" cy="216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Proxy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2572725" y="4138525"/>
            <a:ext cx="864000" cy="432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App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2666500" y="4347932"/>
            <a:ext cx="360000" cy="180000"/>
          </a:xfrm>
          <a:prstGeom prst="can">
            <a:avLst>
              <a:gd fmla="val 25000" name="adj"/>
            </a:avLst>
          </a:prstGeom>
          <a:solidFill>
            <a:srgbClr val="D9D9D9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0"/>
          <p:cNvCxnSpPr>
            <a:stCxn id="110" idx="3"/>
            <a:endCxn id="113" idx="2"/>
          </p:cNvCxnSpPr>
          <p:nvPr/>
        </p:nvCxnSpPr>
        <p:spPr>
          <a:xfrm>
            <a:off x="3436725" y="4354525"/>
            <a:ext cx="141000" cy="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/>
          <p:nvPr/>
        </p:nvSpPr>
        <p:spPr>
          <a:xfrm rot="5400000">
            <a:off x="3505645" y="4211296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 rot="-5400000">
            <a:off x="3653282" y="3720759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 rot="5400000">
            <a:off x="4277170" y="3573121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0"/>
          <p:cNvCxnSpPr>
            <a:stCxn id="113" idx="0"/>
            <a:endCxn id="114" idx="0"/>
          </p:cNvCxnSpPr>
          <p:nvPr/>
        </p:nvCxnSpPr>
        <p:spPr>
          <a:xfrm flipH="1" rot="10800000">
            <a:off x="3649645" y="3792796"/>
            <a:ext cx="3600" cy="4905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0"/>
          <p:cNvCxnSpPr>
            <a:stCxn id="114" idx="2"/>
            <a:endCxn id="115" idx="2"/>
          </p:cNvCxnSpPr>
          <p:nvPr/>
        </p:nvCxnSpPr>
        <p:spPr>
          <a:xfrm flipH="1" rot="10800000">
            <a:off x="3725282" y="3717159"/>
            <a:ext cx="624000" cy="36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0"/>
          <p:cNvCxnSpPr>
            <a:stCxn id="115" idx="0"/>
            <a:endCxn id="69" idx="4"/>
          </p:cNvCxnSpPr>
          <p:nvPr/>
        </p:nvCxnSpPr>
        <p:spPr>
          <a:xfrm flipH="1" rot="10800000">
            <a:off x="4421170" y="3511021"/>
            <a:ext cx="1800" cy="1341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19" name="Google Shape;119;p10"/>
          <p:cNvCxnSpPr>
            <a:stCxn id="120" idx="2"/>
            <a:endCxn id="70" idx="4"/>
          </p:cNvCxnSpPr>
          <p:nvPr/>
        </p:nvCxnSpPr>
        <p:spPr>
          <a:xfrm flipH="1" rot="10800000">
            <a:off x="4572445" y="3511209"/>
            <a:ext cx="3000" cy="1863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120" name="Google Shape;120;p10"/>
          <p:cNvSpPr/>
          <p:nvPr/>
        </p:nvSpPr>
        <p:spPr>
          <a:xfrm rot="10800000">
            <a:off x="4572445" y="3625509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0"/>
          <p:cNvCxnSpPr>
            <a:stCxn id="120" idx="0"/>
            <a:endCxn id="122" idx="0"/>
          </p:cNvCxnSpPr>
          <p:nvPr/>
        </p:nvCxnSpPr>
        <p:spPr>
          <a:xfrm flipH="1" rot="10800000">
            <a:off x="4644445" y="3768309"/>
            <a:ext cx="642900" cy="1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0"/>
          <p:cNvCxnSpPr>
            <a:stCxn id="124" idx="2"/>
            <a:endCxn id="71" idx="4"/>
          </p:cNvCxnSpPr>
          <p:nvPr/>
        </p:nvCxnSpPr>
        <p:spPr>
          <a:xfrm rot="10800000">
            <a:off x="4727807" y="3511059"/>
            <a:ext cx="1800" cy="1293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124" name="Google Shape;124;p10"/>
          <p:cNvSpPr/>
          <p:nvPr/>
        </p:nvSpPr>
        <p:spPr>
          <a:xfrm rot="10800000">
            <a:off x="4729607" y="3568359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0"/>
          <p:cNvCxnSpPr>
            <a:stCxn id="124" idx="0"/>
            <a:endCxn id="126" idx="0"/>
          </p:cNvCxnSpPr>
          <p:nvPr/>
        </p:nvCxnSpPr>
        <p:spPr>
          <a:xfrm flipH="1" rot="10800000">
            <a:off x="4801607" y="3711159"/>
            <a:ext cx="2166900" cy="1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0"/>
          <p:cNvSpPr/>
          <p:nvPr/>
        </p:nvSpPr>
        <p:spPr>
          <a:xfrm>
            <a:off x="6896545" y="3711234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0"/>
          <p:cNvCxnSpPr>
            <a:stCxn id="109" idx="3"/>
          </p:cNvCxnSpPr>
          <p:nvPr/>
        </p:nvCxnSpPr>
        <p:spPr>
          <a:xfrm flipH="1" rot="10800000">
            <a:off x="3436725" y="3976600"/>
            <a:ext cx="216000" cy="1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stealth"/>
          </a:ln>
        </p:spPr>
      </p:cxnSp>
      <p:sp>
        <p:nvSpPr>
          <p:cNvPr id="128" name="Google Shape;128;p10"/>
          <p:cNvSpPr/>
          <p:nvPr/>
        </p:nvSpPr>
        <p:spPr>
          <a:xfrm>
            <a:off x="7397050" y="1335421"/>
            <a:ext cx="209100" cy="1272900"/>
          </a:xfrm>
          <a:prstGeom prst="rightBrace">
            <a:avLst>
              <a:gd fmla="val 39977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7635825" y="1828025"/>
            <a:ext cx="926400" cy="346800"/>
          </a:xfrm>
          <a:prstGeom prst="roundRect">
            <a:avLst>
              <a:gd fmla="val 1403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 Pattern</a:t>
            </a:r>
            <a:endParaRPr b="0" baseline="-2500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7397050" y="3621421"/>
            <a:ext cx="209100" cy="1080000"/>
          </a:xfrm>
          <a:prstGeom prst="rightBrace">
            <a:avLst>
              <a:gd fmla="val 39977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7635825" y="3961625"/>
            <a:ext cx="926400" cy="346800"/>
          </a:xfrm>
          <a:prstGeom prst="roundRect">
            <a:avLst>
              <a:gd fmla="val 1403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Design Pattern</a:t>
            </a:r>
            <a:endParaRPr b="0" baseline="-2500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876083" y="3672409"/>
            <a:ext cx="237600" cy="72000"/>
          </a:xfrm>
          <a:prstGeom prst="roundRect">
            <a:avLst>
              <a:gd fmla="val 1403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5552483" y="3672409"/>
            <a:ext cx="237600" cy="72000"/>
          </a:xfrm>
          <a:prstGeom prst="roundRect">
            <a:avLst>
              <a:gd fmla="val 1403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4464817" y="3661976"/>
            <a:ext cx="237600" cy="72000"/>
          </a:xfrm>
          <a:prstGeom prst="roundRect">
            <a:avLst>
              <a:gd fmla="val 1403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0"/>
          <p:cNvCxnSpPr>
            <a:stCxn id="94" idx="3"/>
            <a:endCxn id="106" idx="1"/>
          </p:cNvCxnSpPr>
          <p:nvPr/>
        </p:nvCxnSpPr>
        <p:spPr>
          <a:xfrm>
            <a:off x="4998825" y="3221600"/>
            <a:ext cx="202800" cy="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136" name="Google Shape;136;p10"/>
          <p:cNvSpPr/>
          <p:nvPr/>
        </p:nvSpPr>
        <p:spPr>
          <a:xfrm>
            <a:off x="2209700" y="1735150"/>
            <a:ext cx="432000" cy="432000"/>
          </a:xfrm>
          <a:prstGeom prst="flowChartSummingJunction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5849925" y="1563875"/>
            <a:ext cx="507900" cy="108000"/>
          </a:xfrm>
          <a:prstGeom prst="roundRect">
            <a:avLst>
              <a:gd fmla="val 14035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stdout/stderr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4115549" y="1883200"/>
            <a:ext cx="900000" cy="684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DaemonSet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4180710" y="2088975"/>
            <a:ext cx="792000" cy="432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4239372" y="2262025"/>
            <a:ext cx="678300" cy="216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Collector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0" y="4794900"/>
            <a:ext cx="34368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 https://kubernetes.io/docs/concepts/cluster-administration/logging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3111013" y="3907900"/>
            <a:ext cx="288000" cy="144000"/>
          </a:xfrm>
          <a:prstGeom prst="roundRect">
            <a:avLst>
              <a:gd fmla="val 3527" name="adj"/>
            </a:avLst>
          </a:prstGeom>
          <a:solidFill>
            <a:srgbClr val="33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3110888" y="4176625"/>
            <a:ext cx="288000" cy="360000"/>
          </a:xfrm>
          <a:prstGeom prst="roundRect">
            <a:avLst>
              <a:gd fmla="val 3527" name="adj"/>
            </a:avLst>
          </a:prstGeom>
          <a:solidFill>
            <a:srgbClr val="33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4099638" y="3788025"/>
            <a:ext cx="1463700" cy="82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4282463" y="3869800"/>
            <a:ext cx="864000" cy="216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Proxy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4282463" y="4138525"/>
            <a:ext cx="864000" cy="432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App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4376237" y="4347932"/>
            <a:ext cx="360000" cy="180000"/>
          </a:xfrm>
          <a:prstGeom prst="can">
            <a:avLst>
              <a:gd fmla="val 25000" name="adj"/>
            </a:avLst>
          </a:prstGeom>
          <a:solidFill>
            <a:srgbClr val="D9D9D9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0"/>
          <p:cNvCxnSpPr>
            <a:stCxn id="145" idx="3"/>
            <a:endCxn id="148" idx="2"/>
          </p:cNvCxnSpPr>
          <p:nvPr/>
        </p:nvCxnSpPr>
        <p:spPr>
          <a:xfrm>
            <a:off x="5146463" y="4354525"/>
            <a:ext cx="141000" cy="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0"/>
          <p:cNvSpPr/>
          <p:nvPr/>
        </p:nvSpPr>
        <p:spPr>
          <a:xfrm rot="5400000">
            <a:off x="5215382" y="4211296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0"/>
          <p:cNvCxnSpPr>
            <a:stCxn id="148" idx="0"/>
            <a:endCxn id="122" idx="2"/>
          </p:cNvCxnSpPr>
          <p:nvPr/>
        </p:nvCxnSpPr>
        <p:spPr>
          <a:xfrm rot="10800000">
            <a:off x="5359382" y="3840496"/>
            <a:ext cx="0" cy="4428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0"/>
          <p:cNvCxnSpPr>
            <a:stCxn id="144" idx="3"/>
          </p:cNvCxnSpPr>
          <p:nvPr/>
        </p:nvCxnSpPr>
        <p:spPr>
          <a:xfrm flipH="1" rot="10800000">
            <a:off x="5146463" y="3976600"/>
            <a:ext cx="216000" cy="1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stealth"/>
          </a:ln>
        </p:spPr>
      </p:cxnSp>
      <p:sp>
        <p:nvSpPr>
          <p:cNvPr id="151" name="Google Shape;151;p10"/>
          <p:cNvSpPr/>
          <p:nvPr/>
        </p:nvSpPr>
        <p:spPr>
          <a:xfrm>
            <a:off x="4820750" y="3907900"/>
            <a:ext cx="288000" cy="144000"/>
          </a:xfrm>
          <a:prstGeom prst="roundRect">
            <a:avLst>
              <a:gd fmla="val 3527" name="adj"/>
            </a:avLst>
          </a:prstGeom>
          <a:solidFill>
            <a:srgbClr val="33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4820625" y="4176625"/>
            <a:ext cx="288000" cy="360000"/>
          </a:xfrm>
          <a:prstGeom prst="roundRect">
            <a:avLst>
              <a:gd fmla="val 3527" name="adj"/>
            </a:avLst>
          </a:prstGeom>
          <a:solidFill>
            <a:srgbClr val="33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5776038" y="3788025"/>
            <a:ext cx="1463700" cy="82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5958863" y="3869800"/>
            <a:ext cx="864000" cy="216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Proxy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5958863" y="4138525"/>
            <a:ext cx="864000" cy="432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App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6043112" y="4347932"/>
            <a:ext cx="360000" cy="180000"/>
          </a:xfrm>
          <a:prstGeom prst="can">
            <a:avLst>
              <a:gd fmla="val 25000" name="adj"/>
            </a:avLst>
          </a:prstGeom>
          <a:solidFill>
            <a:srgbClr val="D9D9D9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baseline="-2500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0"/>
          <p:cNvCxnSpPr>
            <a:stCxn id="155" idx="3"/>
            <a:endCxn id="158" idx="2"/>
          </p:cNvCxnSpPr>
          <p:nvPr/>
        </p:nvCxnSpPr>
        <p:spPr>
          <a:xfrm>
            <a:off x="6822863" y="4354525"/>
            <a:ext cx="141000" cy="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0"/>
          <p:cNvSpPr/>
          <p:nvPr/>
        </p:nvSpPr>
        <p:spPr>
          <a:xfrm rot="5400000">
            <a:off x="6891782" y="4211296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0"/>
          <p:cNvCxnSpPr>
            <a:stCxn id="158" idx="0"/>
            <a:endCxn id="126" idx="2"/>
          </p:cNvCxnSpPr>
          <p:nvPr/>
        </p:nvCxnSpPr>
        <p:spPr>
          <a:xfrm flipH="1" rot="10800000">
            <a:off x="7035782" y="3783196"/>
            <a:ext cx="4800" cy="5001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0"/>
          <p:cNvCxnSpPr>
            <a:stCxn id="154" idx="3"/>
          </p:cNvCxnSpPr>
          <p:nvPr/>
        </p:nvCxnSpPr>
        <p:spPr>
          <a:xfrm flipH="1" rot="10800000">
            <a:off x="6822863" y="3976600"/>
            <a:ext cx="216000" cy="1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stealth"/>
          </a:ln>
        </p:spPr>
      </p:cxnSp>
      <p:sp>
        <p:nvSpPr>
          <p:cNvPr id="161" name="Google Shape;161;p10"/>
          <p:cNvSpPr/>
          <p:nvPr/>
        </p:nvSpPr>
        <p:spPr>
          <a:xfrm>
            <a:off x="6497150" y="3907900"/>
            <a:ext cx="288000" cy="144000"/>
          </a:xfrm>
          <a:prstGeom prst="roundRect">
            <a:avLst>
              <a:gd fmla="val 3527" name="adj"/>
            </a:avLst>
          </a:prstGeom>
          <a:solidFill>
            <a:srgbClr val="33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6497025" y="4176625"/>
            <a:ext cx="288000" cy="360000"/>
          </a:xfrm>
          <a:prstGeom prst="roundRect">
            <a:avLst>
              <a:gd fmla="val 3527" name="adj"/>
            </a:avLst>
          </a:prstGeom>
          <a:solidFill>
            <a:srgbClr val="33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5215382" y="3768384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18850" y="2924125"/>
            <a:ext cx="2025000" cy="1692000"/>
          </a:xfrm>
          <a:prstGeom prst="roundRect">
            <a:avLst>
              <a:gd fmla="val 283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5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b="0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Sidecar “decouple” the operational logic (read, transform and ship the log events) from business logic.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b="0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DaemonSet (Log Collector) collects log events through the “stdout/stderr” that Docker Engine has generated.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b="0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using Sidecar allows fine-grained control over the logs: Segment Logs, Sanitize Logs, etc.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0"/>
          <p:cNvCxnSpPr>
            <a:stCxn id="94" idx="0"/>
            <a:endCxn id="101" idx="2"/>
          </p:cNvCxnSpPr>
          <p:nvPr/>
        </p:nvCxnSpPr>
        <p:spPr>
          <a:xfrm rot="10800000">
            <a:off x="4565625" y="2567300"/>
            <a:ext cx="1200" cy="3663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none"/>
          </a:ln>
        </p:spPr>
      </p:cxnSp>
      <p:sp>
        <p:nvSpPr>
          <p:cNvPr id="165" name="Google Shape;165;p10"/>
          <p:cNvSpPr txBox="1"/>
          <p:nvPr/>
        </p:nvSpPr>
        <p:spPr>
          <a:xfrm>
            <a:off x="34468" y="2642033"/>
            <a:ext cx="1172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3. Best Practices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523275" y="1347900"/>
            <a:ext cx="7958400" cy="3211200"/>
          </a:xfrm>
          <a:prstGeom prst="roundRect">
            <a:avLst>
              <a:gd fmla="val 283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6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the Pod Chassis and implements the Sidecar for Log Aggregation.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6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your Logs, for example: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&lt;Timestamp&gt;.&lt;AppID&gt;.&lt;ServiceID&gt;.&lt;CorrelationID&gt;.&lt;LogLevel&gt;.&lt;LogDetails&gt;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CorrelationID: Single and common Transaction ID across the entire end-to-end call for each client.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AppID &amp; ServiceID: ensures that services and applications are being logged.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LogLevel &amp; LogDetails: standardizes the logging levels within the entire stack.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6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Ensure that sensitive data (secrets) is not being logged or not be in clear (Log Sanitization &amp; Log Transformation).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6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Archive, Split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