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842c84b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4842c84b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346d5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486346d5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6346d5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486346d5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</a:pPr>
            <a:r>
              <a:rPr lang="en-GB"/>
              <a:t>Secrets Management</a:t>
            </a:r>
            <a:endParaRPr b="0" i="0" sz="3600" cap="none" strike="sng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527000" y="2834125"/>
            <a:ext cx="5928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HLD, Use cases </a:t>
            </a:r>
            <a:r>
              <a:rPr lang="en-GB" sz="1800"/>
              <a:t>and products review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04100" y="4666275"/>
            <a:ext cx="1422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Roger Carhuatocto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v1.</a:t>
            </a:r>
            <a:r>
              <a:rPr lang="en-GB" sz="600">
                <a:solidFill>
                  <a:srgbClr val="B7B7B7"/>
                </a:solidFill>
              </a:rPr>
              <a:t>1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713972" y="2437125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2713972" y="2818125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2710375" y="2806050"/>
            <a:ext cx="3011400" cy="972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VM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2709004" y="1121574"/>
            <a:ext cx="3384000" cy="162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Kubernetes (node worker)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445025"/>
            <a:ext cx="49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r>
              <a:rPr lang="en-GB"/>
              <a:t>. HLD, key components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947085" y="1489387"/>
            <a:ext cx="108000" cy="1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624098" y="1237956"/>
            <a:ext cx="432000" cy="288000"/>
          </a:xfrm>
          <a:prstGeom prst="roundRect">
            <a:avLst>
              <a:gd fmla="val 8040" name="adj"/>
            </a:avLst>
          </a:prstGeom>
          <a:solidFill>
            <a:srgbClr val="00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b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1875772" y="2437125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1875772" y="2818125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606875" y="2272650"/>
            <a:ext cx="1381800" cy="2724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VM or Kubernetes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3685829" y="1342979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2905087" y="1451287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1951972" y="145128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926978" y="3284587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1951972" y="152748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3560390" y="3284587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740225" y="3284322"/>
            <a:ext cx="828000" cy="648000"/>
          </a:xfrm>
          <a:prstGeom prst="roundRect">
            <a:avLst>
              <a:gd fmla="val 352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085375" y="1232845"/>
            <a:ext cx="1872000" cy="1368000"/>
          </a:xfrm>
          <a:prstGeom prst="roundRect">
            <a:avLst>
              <a:gd fmla="val 3527" name="adj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3600" lIns="36000" spcFirstLastPara="1" rIns="36000" wrap="square" tIns="3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30700" y="2522325"/>
            <a:ext cx="1080000" cy="648000"/>
          </a:xfrm>
          <a:prstGeom prst="roundRect">
            <a:avLst>
              <a:gd fmla="val 352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Management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549260" y="1774202"/>
            <a:ext cx="57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 Proxy</a:t>
            </a:r>
            <a:endParaRPr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2896349" y="1223355"/>
            <a:ext cx="900000" cy="576000"/>
          </a:xfrm>
          <a:prstGeom prst="roundRect">
            <a:avLst>
              <a:gd fmla="val 3527" name="adj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0" spcFirstLastPara="1" rIns="36000" wrap="square" tIns="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Ingress Controller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LB, Proxy or Gateway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3099713" y="2001439"/>
            <a:ext cx="576000" cy="396000"/>
          </a:xfrm>
          <a:prstGeom prst="roundRect">
            <a:avLst>
              <a:gd fmla="val 3527" name="adj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 Management Agent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67293" y="1640802"/>
            <a:ext cx="756000" cy="720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0" spcFirstLastPara="1" rIns="36000" wrap="square" tIns="3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9"/>
          <p:cNvCxnSpPr>
            <a:stCxn id="54" idx="6"/>
            <a:endCxn id="68" idx="1"/>
          </p:cNvCxnSpPr>
          <p:nvPr/>
        </p:nvCxnSpPr>
        <p:spPr>
          <a:xfrm>
            <a:off x="3793829" y="1396979"/>
            <a:ext cx="10197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69" name="Google Shape;69;p9"/>
          <p:cNvSpPr/>
          <p:nvPr/>
        </p:nvSpPr>
        <p:spPr>
          <a:xfrm>
            <a:off x="2991188" y="1906927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665700" y="2487143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663875" y="3268457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918436" y="3041065"/>
            <a:ext cx="756000" cy="576000"/>
          </a:xfrm>
          <a:prstGeom prst="roundRect">
            <a:avLst>
              <a:gd fmla="val 3527" name="adj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LB, Proxy or Gateway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9"/>
          <p:cNvCxnSpPr>
            <a:stCxn id="59" idx="6"/>
            <a:endCxn id="74" idx="1"/>
          </p:cNvCxnSpPr>
          <p:nvPr/>
        </p:nvCxnSpPr>
        <p:spPr>
          <a:xfrm flipH="1" rot="10800000">
            <a:off x="3668390" y="3231487"/>
            <a:ext cx="762300" cy="107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4" name="Google Shape;74;p9"/>
          <p:cNvSpPr/>
          <p:nvPr/>
        </p:nvSpPr>
        <p:spPr>
          <a:xfrm>
            <a:off x="4430669" y="2907636"/>
            <a:ext cx="1008000" cy="648000"/>
          </a:xfrm>
          <a:prstGeom prst="roundRect">
            <a:avLst>
              <a:gd fmla="val 3527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baseline="-25000" i="0" sz="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487972" y="2989985"/>
            <a:ext cx="1008000" cy="648000"/>
          </a:xfrm>
          <a:prstGeom prst="roundRect">
            <a:avLst>
              <a:gd fmla="val 3527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baseline="-25000" i="0" sz="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4545276" y="3067573"/>
            <a:ext cx="1008000" cy="648000"/>
          </a:xfrm>
          <a:prstGeom prst="roundRect">
            <a:avLst>
              <a:gd fmla="val 3527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Monolith App</a:t>
            </a:r>
            <a:endParaRPr b="0" baseline="-25000" i="0" sz="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9"/>
          <p:cNvCxnSpPr>
            <a:stCxn id="59" idx="6"/>
            <a:endCxn id="75" idx="1"/>
          </p:cNvCxnSpPr>
          <p:nvPr/>
        </p:nvCxnSpPr>
        <p:spPr>
          <a:xfrm flipH="1" rot="10800000">
            <a:off x="3668390" y="3313987"/>
            <a:ext cx="819600" cy="24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9"/>
          <p:cNvCxnSpPr>
            <a:stCxn id="59" idx="6"/>
            <a:endCxn id="76" idx="1"/>
          </p:cNvCxnSpPr>
          <p:nvPr/>
        </p:nvCxnSpPr>
        <p:spPr>
          <a:xfrm>
            <a:off x="3668390" y="3338587"/>
            <a:ext cx="876900" cy="53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" name="Google Shape;79;p9"/>
          <p:cNvSpPr/>
          <p:nvPr/>
        </p:nvSpPr>
        <p:spPr>
          <a:xfrm>
            <a:off x="1371410" y="2845668"/>
            <a:ext cx="360000" cy="288000"/>
          </a:xfrm>
          <a:prstGeom prst="can">
            <a:avLst>
              <a:gd fmla="val 25000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" lIns="3600" spcFirstLastPara="1" rIns="3600" wrap="square" tIns="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131220" y="3357436"/>
            <a:ext cx="360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AuthN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131214" y="3653761"/>
            <a:ext cx="360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AuthZ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373968" y="2576385"/>
            <a:ext cx="360000" cy="216000"/>
          </a:xfrm>
          <a:prstGeom prst="roundRect">
            <a:avLst>
              <a:gd fmla="val 8040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5175877" y="2055554"/>
            <a:ext cx="540000" cy="25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175086" y="1796079"/>
            <a:ext cx="540000" cy="180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9"/>
          <p:cNvCxnSpPr>
            <a:stCxn id="84" idx="2"/>
            <a:endCxn id="83" idx="0"/>
          </p:cNvCxnSpPr>
          <p:nvPr/>
        </p:nvCxnSpPr>
        <p:spPr>
          <a:xfrm>
            <a:off x="5445086" y="1976079"/>
            <a:ext cx="900" cy="79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9"/>
          <p:cNvSpPr/>
          <p:nvPr/>
        </p:nvSpPr>
        <p:spPr>
          <a:xfrm>
            <a:off x="4643430" y="1717002"/>
            <a:ext cx="756000" cy="720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0" spcFirstLastPara="1" rIns="36000" wrap="square" tIns="3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4747252" y="2131754"/>
            <a:ext cx="540000" cy="25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4746461" y="1872279"/>
            <a:ext cx="540000" cy="180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9"/>
          <p:cNvCxnSpPr>
            <a:stCxn id="88" idx="2"/>
            <a:endCxn id="87" idx="0"/>
          </p:cNvCxnSpPr>
          <p:nvPr/>
        </p:nvCxnSpPr>
        <p:spPr>
          <a:xfrm>
            <a:off x="5016461" y="2052279"/>
            <a:ext cx="900" cy="79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9"/>
          <p:cNvSpPr/>
          <p:nvPr/>
        </p:nvSpPr>
        <p:spPr>
          <a:xfrm>
            <a:off x="4214811" y="1640808"/>
            <a:ext cx="756000" cy="720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0" spcFirstLastPara="1" rIns="36000" wrap="square" tIns="3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4318627" y="2055554"/>
            <a:ext cx="540000" cy="25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4317836" y="1796079"/>
            <a:ext cx="540000" cy="180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9"/>
          <p:cNvCxnSpPr>
            <a:stCxn id="92" idx="2"/>
            <a:endCxn id="91" idx="0"/>
          </p:cNvCxnSpPr>
          <p:nvPr/>
        </p:nvCxnSpPr>
        <p:spPr>
          <a:xfrm>
            <a:off x="4587836" y="1976079"/>
            <a:ext cx="900" cy="79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9"/>
          <p:cNvCxnSpPr>
            <a:stCxn id="95" idx="0"/>
            <a:endCxn id="92" idx="0"/>
          </p:cNvCxnSpPr>
          <p:nvPr/>
        </p:nvCxnSpPr>
        <p:spPr>
          <a:xfrm>
            <a:off x="4585607" y="1659088"/>
            <a:ext cx="2100" cy="1371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9"/>
          <p:cNvCxnSpPr>
            <a:stCxn id="97" idx="4"/>
            <a:endCxn id="88" idx="0"/>
          </p:cNvCxnSpPr>
          <p:nvPr/>
        </p:nvCxnSpPr>
        <p:spPr>
          <a:xfrm flipH="1">
            <a:off x="5016485" y="1461648"/>
            <a:ext cx="6300" cy="4107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>
            <a:stCxn id="99" idx="2"/>
            <a:endCxn id="84" idx="0"/>
          </p:cNvCxnSpPr>
          <p:nvPr/>
        </p:nvCxnSpPr>
        <p:spPr>
          <a:xfrm flipH="1">
            <a:off x="5445145" y="1654326"/>
            <a:ext cx="3600" cy="141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5304745" y="1582326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5099985" y="1357573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 rot="10800000">
            <a:off x="5152345" y="1439451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9"/>
          <p:cNvCxnSpPr>
            <a:stCxn id="101" idx="0"/>
            <a:endCxn id="99" idx="0"/>
          </p:cNvCxnSpPr>
          <p:nvPr/>
        </p:nvCxnSpPr>
        <p:spPr>
          <a:xfrm flipH="1" rot="10800000">
            <a:off x="5224345" y="1582251"/>
            <a:ext cx="1524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9"/>
          <p:cNvCxnSpPr>
            <a:stCxn id="100" idx="4"/>
            <a:endCxn id="101" idx="2"/>
          </p:cNvCxnSpPr>
          <p:nvPr/>
        </p:nvCxnSpPr>
        <p:spPr>
          <a:xfrm flipH="1">
            <a:off x="5152485" y="1465573"/>
            <a:ext cx="1500" cy="45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9"/>
          <p:cNvSpPr/>
          <p:nvPr/>
        </p:nvSpPr>
        <p:spPr>
          <a:xfrm>
            <a:off x="4968785" y="1353648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9"/>
          <p:cNvCxnSpPr>
            <a:stCxn id="95" idx="2"/>
            <a:endCxn id="105" idx="2"/>
          </p:cNvCxnSpPr>
          <p:nvPr/>
        </p:nvCxnSpPr>
        <p:spPr>
          <a:xfrm>
            <a:off x="4657607" y="1587088"/>
            <a:ext cx="1668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9"/>
          <p:cNvSpPr/>
          <p:nvPr/>
        </p:nvSpPr>
        <p:spPr>
          <a:xfrm>
            <a:off x="4842810" y="1357573"/>
            <a:ext cx="108000" cy="108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9"/>
          <p:cNvCxnSpPr>
            <a:stCxn id="106" idx="4"/>
            <a:endCxn id="105" idx="0"/>
          </p:cNvCxnSpPr>
          <p:nvPr/>
        </p:nvCxnSpPr>
        <p:spPr>
          <a:xfrm flipH="1">
            <a:off x="4896510" y="1465573"/>
            <a:ext cx="300" cy="507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9"/>
          <p:cNvSpPr/>
          <p:nvPr/>
        </p:nvSpPr>
        <p:spPr>
          <a:xfrm rot="-5400000">
            <a:off x="4585607" y="1587088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 rot="5400000">
            <a:off x="4752360" y="1444261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813645" y="1306950"/>
            <a:ext cx="432000" cy="180000"/>
          </a:xfrm>
          <a:prstGeom prst="roundRect">
            <a:avLst>
              <a:gd fmla="val 14035" name="adj"/>
            </a:avLst>
          </a:prstGeom>
          <a:solidFill>
            <a:srgbClr val="FF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baseline="-25000" i="0" sz="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603247" y="3377150"/>
            <a:ext cx="540000" cy="288000"/>
          </a:xfrm>
          <a:prstGeom prst="roundRect">
            <a:avLst>
              <a:gd fmla="val 8040" name="adj"/>
            </a:avLst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Config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9"/>
          <p:cNvCxnSpPr>
            <a:stCxn id="58" idx="6"/>
            <a:endCxn id="110" idx="0"/>
          </p:cNvCxnSpPr>
          <p:nvPr/>
        </p:nvCxnSpPr>
        <p:spPr>
          <a:xfrm>
            <a:off x="2059972" y="1581487"/>
            <a:ext cx="355800" cy="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10" name="Google Shape;110;p9"/>
          <p:cNvSpPr/>
          <p:nvPr/>
        </p:nvSpPr>
        <p:spPr>
          <a:xfrm>
            <a:off x="2343702" y="1582326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9"/>
          <p:cNvCxnSpPr>
            <a:stCxn id="110" idx="2"/>
            <a:endCxn id="112" idx="2"/>
          </p:cNvCxnSpPr>
          <p:nvPr/>
        </p:nvCxnSpPr>
        <p:spPr>
          <a:xfrm flipH="1">
            <a:off x="2486502" y="1654326"/>
            <a:ext cx="1200" cy="16098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/>
          <p:nvPr/>
        </p:nvSpPr>
        <p:spPr>
          <a:xfrm rot="10800000">
            <a:off x="2486577" y="3192051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9"/>
          <p:cNvCxnSpPr>
            <a:stCxn id="112" idx="0"/>
            <a:endCxn id="57" idx="2"/>
          </p:cNvCxnSpPr>
          <p:nvPr/>
        </p:nvCxnSpPr>
        <p:spPr>
          <a:xfrm>
            <a:off x="2558577" y="3336051"/>
            <a:ext cx="368400" cy="24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14" name="Google Shape;114;p9"/>
          <p:cNvSpPr/>
          <p:nvPr/>
        </p:nvSpPr>
        <p:spPr>
          <a:xfrm>
            <a:off x="730700" y="4039792"/>
            <a:ext cx="1080000" cy="832500"/>
          </a:xfrm>
          <a:prstGeom prst="roundRect">
            <a:avLst>
              <a:gd fmla="val 352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Single Source of Truth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880237" y="4136564"/>
            <a:ext cx="792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Registry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80237" y="4441364"/>
            <a:ext cx="792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Identities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24098" y="1571331"/>
            <a:ext cx="432000" cy="288000"/>
          </a:xfrm>
          <a:prstGeom prst="roundRect">
            <a:avLst>
              <a:gd fmla="val 8040" name="adj"/>
            </a:avLst>
          </a:prstGeom>
          <a:solidFill>
            <a:srgbClr val="00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SysOps</a:t>
            </a:r>
            <a:endParaRPr b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9"/>
          <p:cNvCxnSpPr>
            <a:stCxn id="56" idx="6"/>
            <a:endCxn id="55" idx="2"/>
          </p:cNvCxnSpPr>
          <p:nvPr/>
        </p:nvCxnSpPr>
        <p:spPr>
          <a:xfrm>
            <a:off x="2059972" y="1505287"/>
            <a:ext cx="8451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cxnSp>
        <p:nvCxnSpPr>
          <p:cNvPr id="119" name="Google Shape;119;p9"/>
          <p:cNvCxnSpPr>
            <a:stCxn id="49" idx="6"/>
            <a:endCxn id="120" idx="2"/>
          </p:cNvCxnSpPr>
          <p:nvPr/>
        </p:nvCxnSpPr>
        <p:spPr>
          <a:xfrm>
            <a:off x="1055085" y="1543387"/>
            <a:ext cx="5874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cxnSp>
        <p:nvCxnSpPr>
          <p:cNvPr id="121" name="Google Shape;121;p9"/>
          <p:cNvCxnSpPr>
            <a:stCxn id="51" idx="6"/>
            <a:endCxn id="44" idx="2"/>
          </p:cNvCxnSpPr>
          <p:nvPr/>
        </p:nvCxnSpPr>
        <p:spPr>
          <a:xfrm>
            <a:off x="1983772" y="2491125"/>
            <a:ext cx="7302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999999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122" name="Google Shape;122;p9"/>
          <p:cNvCxnSpPr>
            <a:stCxn id="52" idx="6"/>
            <a:endCxn id="45" idx="2"/>
          </p:cNvCxnSpPr>
          <p:nvPr/>
        </p:nvCxnSpPr>
        <p:spPr>
          <a:xfrm>
            <a:off x="1983772" y="2872125"/>
            <a:ext cx="7302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999999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123" name="Google Shape;123;p9"/>
          <p:cNvSpPr/>
          <p:nvPr/>
        </p:nvSpPr>
        <p:spPr>
          <a:xfrm>
            <a:off x="4268763" y="171016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4462270" y="357545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639203" y="434963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642410" y="148938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04" y="158639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/>
          <p:nvPr/>
        </p:nvSpPr>
        <p:spPr>
          <a:xfrm>
            <a:off x="1633289" y="1312528"/>
            <a:ext cx="432000" cy="432000"/>
          </a:xfrm>
          <a:prstGeom prst="flowChartSummingJunction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42900" y="1112100"/>
            <a:ext cx="2735400" cy="3876900"/>
          </a:xfrm>
          <a:prstGeom prst="roundRect">
            <a:avLst>
              <a:gd fmla="val 2836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1. Secrets Management Server.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It’s the Storage, it persists the secrets securely.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Key features are exposed as API.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Config Library (Monolith App).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it loads the configuration (i.e. Java Properties/Config libs) and secrets into Application.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Libraries (i.e. Spring Cloud Config) can retrieve config and secrets from remote store and load them into Application memory automatically.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Sidecar (Container-based App).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Config Library, it authenticates its Container, retrieves the secrets and inject the into context during Container/Pod creation.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orchestrates the subsequents secrets operations that Container requires.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sidecar is deployed in front of its corresponding container like a Reverse Proxy for Containers.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. Secrets Management Agent </a:t>
            </a: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(Container-based App).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Generally it runs as DaemonSet and routes all requests and responses to/from Secrets Management Server instead of every Sidecar does it.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Single Source of Truth. 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IAM System.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Access Control.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layer that implements the Authentication and Authorization services.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receives authn and authz requests and validates them against the Single Source of Truth.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6174450" y="1386075"/>
            <a:ext cx="2423700" cy="2735400"/>
          </a:xfrm>
          <a:prstGeom prst="roundRect">
            <a:avLst>
              <a:gd fmla="val 2836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alibri"/>
                <a:ea typeface="Calibri"/>
                <a:cs typeface="Calibri"/>
                <a:sym typeface="Calibri"/>
              </a:rPr>
              <a:t>Secrets Management System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445025"/>
            <a:ext cx="49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Use cases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744400" y="1112100"/>
            <a:ext cx="4313400" cy="3740400"/>
          </a:xfrm>
          <a:prstGeom prst="roundRect">
            <a:avLst>
              <a:gd fmla="val 2836" name="adj"/>
            </a:avLst>
          </a:prstGeom>
          <a:solidFill>
            <a:srgbClr val="F0FF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1" sz="1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[a] Set/create Secret (secretId - appId):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CI/CD the Config and Secrets should be defined and ACL (what, who), Policies (how, when), etc.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this task is automated.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[b] Application retrieves Secret: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Authenticate/Authorize application (Microservice allocated in Container, multiple containers in Pod or one Monolith Application.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secret.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secret.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secret.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Load/inject secret.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[c] Validate secret: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any moment that the secret is used, its integrity and validity should be checked.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[d] Renew secret: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Secrets should be rotated (renewed) frequently and automatically without any system disruption.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[e] Revoke secret: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security compromise, breaking glass implementation, or as good practice, the secrets should be short-lived and/or should be revoked before providing new one or before decommissioning the application that uses it.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5400000">
            <a:off x="4402725" y="2517450"/>
            <a:ext cx="2735400" cy="472500"/>
          </a:xfrm>
          <a:prstGeom prst="roundRect">
            <a:avLst>
              <a:gd fmla="val 2836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" lIns="3600" spcFirstLastPara="1" rIns="3600" wrap="square" tIns="3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alibri"/>
                <a:ea typeface="Calibri"/>
                <a:cs typeface="Calibri"/>
                <a:sym typeface="Calibri"/>
              </a:rPr>
              <a:t>Secrets Management’s API Layer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5400000">
            <a:off x="5106775" y="2707907"/>
            <a:ext cx="3600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6379025" y="2598522"/>
            <a:ext cx="828000" cy="648000"/>
          </a:xfrm>
          <a:prstGeom prst="roundRect">
            <a:avLst>
              <a:gd fmla="val 352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6369500" y="1836525"/>
            <a:ext cx="1080000" cy="648000"/>
          </a:xfrm>
          <a:prstGeom prst="roundRect">
            <a:avLst>
              <a:gd fmla="val 352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Management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7747913" y="1849039"/>
            <a:ext cx="576000" cy="396000"/>
          </a:xfrm>
          <a:prstGeom prst="roundRect">
            <a:avLst>
              <a:gd fmla="val 3527" name="adj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 Management Agent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7639388" y="1754527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6304500" y="1801343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302675" y="2582657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7010210" y="2159868"/>
            <a:ext cx="360000" cy="288000"/>
          </a:xfrm>
          <a:prstGeom prst="can">
            <a:avLst>
              <a:gd fmla="val 25000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" lIns="3600" spcFirstLastPara="1" rIns="3600" wrap="square" tIns="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Secrets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6770020" y="2671636"/>
            <a:ext cx="360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AuthN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7012768" y="1890585"/>
            <a:ext cx="360000" cy="216000"/>
          </a:xfrm>
          <a:prstGeom prst="roundRect">
            <a:avLst>
              <a:gd fmla="val 8040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7823036" y="2405679"/>
            <a:ext cx="540000" cy="180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7851219" y="2691350"/>
            <a:ext cx="540000" cy="288000"/>
          </a:xfrm>
          <a:prstGeom prst="roundRect">
            <a:avLst>
              <a:gd fmla="val 8040" name="adj"/>
            </a:avLst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Config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7360100" y="3125392"/>
            <a:ext cx="1080000" cy="832500"/>
          </a:xfrm>
          <a:prstGeom prst="roundRect">
            <a:avLst>
              <a:gd fmla="val 352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Single Source of Truth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7509637" y="3222164"/>
            <a:ext cx="792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Registry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7509637" y="3526964"/>
            <a:ext cx="792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Identities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7773963" y="231976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7738870" y="265151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268603" y="343523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6770014" y="2967961"/>
            <a:ext cx="360000" cy="216000"/>
          </a:xfrm>
          <a:prstGeom prst="roundRect">
            <a:avLst>
              <a:gd fmla="val 8040" name="adj"/>
            </a:avLst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AuthZ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541800" y="4206225"/>
            <a:ext cx="3056400" cy="472500"/>
          </a:xfrm>
          <a:prstGeom prst="roundRect">
            <a:avLst>
              <a:gd fmla="val 2836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" lIns="3600" spcFirstLastPara="1" rIns="3600" wrap="square" tIns="3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alibri"/>
                <a:ea typeface="Calibri"/>
                <a:cs typeface="Calibri"/>
                <a:sym typeface="Calibri"/>
              </a:rPr>
              <a:t>Secrets Management’s Management Plane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311700" y="445025"/>
            <a:ext cx="49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Products review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7967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