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5007a9f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45007a9f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5007a9f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45007a9f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47155349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44715534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50bccea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50bcce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7155349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7155349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5154b41a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45154b41a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38ceb188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438ceb188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5007a9f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45007a9f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14750" y="744575"/>
            <a:ext cx="617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3600"/>
              <a:buFont typeface="Arial"/>
              <a:buNone/>
              <a:defRPr b="0" i="0" sz="3600" u="sng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" name="Google Shape;16;p3"/>
          <p:cNvCxnSpPr/>
          <p:nvPr/>
        </p:nvCxnSpPr>
        <p:spPr>
          <a:xfrm flipH="1" rot="10800000">
            <a:off x="10950" y="981325"/>
            <a:ext cx="9126900" cy="3600"/>
          </a:xfrm>
          <a:prstGeom prst="straightConnector1">
            <a:avLst/>
          </a:prstGeom>
          <a:noFill/>
          <a:ln cap="flat" cmpd="sng" w="9525">
            <a:solidFill>
              <a:srgbClr val="04A2FF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 flipH="1" rot="10800000">
            <a:off x="10950" y="981325"/>
            <a:ext cx="9126900" cy="3600"/>
          </a:xfrm>
          <a:prstGeom prst="straightConnector1">
            <a:avLst/>
          </a:prstGeom>
          <a:noFill/>
          <a:ln cap="flat" cmpd="sng" w="9525">
            <a:solidFill>
              <a:srgbClr val="04A2FF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 flipH="1" rot="10800000">
            <a:off x="10950" y="981325"/>
            <a:ext cx="9126900" cy="3600"/>
          </a:xfrm>
          <a:prstGeom prst="straightConnector1">
            <a:avLst/>
          </a:prstGeom>
          <a:noFill/>
          <a:ln cap="flat" cmpd="sng" w="9525">
            <a:solidFill>
              <a:srgbClr val="04A2FF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edium.com/@andreidascalu/nginx-vs-traefik-vs-haproxy-cc99546f676a" TargetMode="External"/><Relationship Id="rId4" Type="http://schemas.openxmlformats.org/officeDocument/2006/relationships/hyperlink" Target="https://www.freelancinggig.com/blog/2017/04/26/haproxy-vs-nginx-software-load-balancer-better/" TargetMode="External"/><Relationship Id="rId11" Type="http://schemas.openxmlformats.org/officeDocument/2006/relationships/hyperlink" Target="https://docs.microsoft.com/en-us/azure/architecture/patterns/sidecar" TargetMode="External"/><Relationship Id="rId10" Type="http://schemas.openxmlformats.org/officeDocument/2006/relationships/hyperlink" Target="https://blog.envoyproxy.io/introduction-to-modern-network-load-balancing-and-proxying-a57f6ff80236" TargetMode="External"/><Relationship Id="rId12" Type="http://schemas.openxmlformats.org/officeDocument/2006/relationships/hyperlink" Target="https://engineering.opsgenie.com/comparing-api-gateway-performances-nginx-vs-zuul-vs-spring-cloud-gateway-vs-linkerd-b2cc59c65369" TargetMode="External"/><Relationship Id="rId9" Type="http://schemas.openxmlformats.org/officeDocument/2006/relationships/hyperlink" Target="https://blog.envoyproxy.io/service-mesh-data-plane-vs-control-plane-2774e720f7fc" TargetMode="External"/><Relationship Id="rId5" Type="http://schemas.openxmlformats.org/officeDocument/2006/relationships/hyperlink" Target="https://itnext.io/from-monolith-to-service-mesh-via-a-front-proxy-learnings-from-stories-of-building-the-envoy-9dab4b721089" TargetMode="External"/><Relationship Id="rId6" Type="http://schemas.openxmlformats.org/officeDocument/2006/relationships/hyperlink" Target="https://gist.github.com/StevenACoffman/acf1133da6c5ff5226c0f6eb8fbd8132" TargetMode="External"/><Relationship Id="rId7" Type="http://schemas.openxmlformats.org/officeDocument/2006/relationships/hyperlink" Target="https://thehftguy.com/2016/10/03/haproxy-vs-nginx-why-you-should-never-use-nginx-for-load-balancing" TargetMode="External"/><Relationship Id="rId8" Type="http://schemas.openxmlformats.org/officeDocument/2006/relationships/hyperlink" Target="http://www.loadbalancer.org/blog/nginx-vs-haprox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en.wikipedia.org/wiki/Load_balancing_(computing)" TargetMode="External"/><Relationship Id="rId5" Type="http://schemas.openxmlformats.org/officeDocument/2006/relationships/hyperlink" Target="https://en.wikipedia.org/wiki/Mediator_patter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Ms0xtBiiDiv4IIswClQ1R0_Ua52AMxIFZJ7yMWPUOY0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open?id=1Ms0xtBiiDiv4IIswClQ1R0_Ua52AMxIFZJ7yMWPUOY0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1214750" y="744575"/>
            <a:ext cx="617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3600"/>
              <a:buFont typeface="Arial"/>
              <a:buNone/>
            </a:pPr>
            <a:r>
              <a:rPr lang="en-GB"/>
              <a:t>Secure Data Plane</a:t>
            </a:r>
            <a:r>
              <a:rPr b="0" i="0" lang="en-GB" sz="3600" u="sng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3600" cap="none" strike="sng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in K8s</a:t>
            </a:r>
            <a:endParaRPr b="0" i="0" sz="3600" cap="none" strike="sng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1527000" y="2834125"/>
            <a:ext cx="5928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</a:pPr>
            <a:r>
              <a:rPr b="0" i="0" lang="en-GB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HLD, Patterns, Use cases </a:t>
            </a:r>
            <a:r>
              <a:rPr lang="en-GB" sz="1800"/>
              <a:t>and Products review</a:t>
            </a:r>
            <a:endParaRPr b="0" i="0" sz="18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/>
        </p:nvSpPr>
        <p:spPr>
          <a:xfrm>
            <a:off x="104100" y="4666275"/>
            <a:ext cx="14229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Roger Carhuatocto</a:t>
            </a:r>
            <a:endParaRPr b="0" i="0" sz="6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v1.</a:t>
            </a:r>
            <a:r>
              <a:rPr lang="en-GB" sz="600">
                <a:solidFill>
                  <a:srgbClr val="B7B7B7"/>
                </a:solidFill>
              </a:rPr>
              <a:t>2</a:t>
            </a:r>
            <a:endParaRPr b="0" i="0" sz="6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</a:pPr>
            <a:r>
              <a:rPr lang="en-GB"/>
              <a:t>8</a:t>
            </a: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GB"/>
              <a:t>Conclusions</a:t>
            </a:r>
            <a:endParaRPr b="0" i="0" sz="2800" u="none" cap="none" strike="no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It’s a </a:t>
            </a:r>
            <a:r>
              <a:rPr lang="en-GB" u="sng"/>
              <a:t>Traffic Management</a:t>
            </a:r>
            <a:r>
              <a:rPr lang="en-GB"/>
              <a:t> problem with multiple weak links. The difficult is to adopt a multi-purpose tool to cover all gaps. Something like </a:t>
            </a:r>
            <a:r>
              <a:rPr lang="en-GB" u="sng"/>
              <a:t>Hashicorp Consul</a:t>
            </a:r>
            <a:r>
              <a:rPr lang="en-GB"/>
              <a:t> (suite of tools) and/or like or compatible </a:t>
            </a:r>
            <a:r>
              <a:rPr lang="en-GB" u="sng"/>
              <a:t>Envoy Proxy</a:t>
            </a:r>
            <a:r>
              <a:rPr lang="en-GB"/>
              <a:t> product </a:t>
            </a:r>
            <a:r>
              <a:rPr lang="en-GB"/>
              <a:t>(Istio, Gloo, Traefik, ...)</a:t>
            </a:r>
            <a:r>
              <a:rPr lang="en-GB"/>
              <a:t> is the right decision and solves: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 to expose our service</a:t>
            </a:r>
            <a:r>
              <a:rPr lang="en-GB"/>
              <a:t>?, f</a:t>
            </a:r>
            <a:r>
              <a:rPr lang="en-GB"/>
              <a:t>or end clients (internet facing, other organizations, etc.), for developers, operational and security teams.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Other side the productivity, flexibility, </a:t>
            </a:r>
            <a:r>
              <a:rPr lang="en-GB"/>
              <a:t>scalability are important. With the right tools in place and adopting the best practices we will able to achieve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Ah!, why not o</a:t>
            </a:r>
            <a:r>
              <a:rPr lang="en-GB"/>
              <a:t>pen-source and avoid the vendor lock-in?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</a:pPr>
            <a:r>
              <a:rPr lang="en-GB"/>
              <a:t>9</a:t>
            </a: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GB"/>
              <a:t>References</a:t>
            </a:r>
            <a:endParaRPr b="0" i="0" sz="2800" u="none" cap="none" strike="no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</a:rPr>
              <a:t>NGINX vs Traefik vs HAProxy (2018 May)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3"/>
              </a:rPr>
              <a:t>https://medium.com/@andreidascalu/nginx-vs-traefik-vs-haproxy-cc99546f676a</a:t>
            </a:r>
            <a:r>
              <a:rPr lang="en-GB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</a:rPr>
              <a:t>HAPROXY VS NGINX: WHICH SOFTWARE LOAD BALANCER IS BETTER? (2017 April)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4"/>
              </a:rPr>
              <a:t>https://www.freelancinggig.com/blog/2017/04/26/haproxy-vs-nginx-software-load-balancer-better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</a:rPr>
              <a:t>From Monolith to Service Mesh, via a Front Proxy — Learnings from stories of building the Envoy Proxy (2018 Sept)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5"/>
              </a:rPr>
              <a:t>https://itnext.io/from-monolith-to-service-mesh-via-a-front-proxy-learnings-from-stories-of-building-the-envoy-9dab4b721089</a:t>
            </a:r>
            <a:r>
              <a:rPr lang="en-GB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</a:rPr>
              <a:t>Microservice Proxy/Gateway Solutions / Service Mesh vs Reverse Proxy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6"/>
              </a:rPr>
              <a:t>https://gist.github.com/StevenACoffman/acf1133da6c5ff5226c0f6eb8fbd8132</a:t>
            </a:r>
            <a:r>
              <a:rPr lang="en-GB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</a:rPr>
              <a:t>HAProxy vs nginx: Why you should NEVER use nginx for load balancing!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7"/>
              </a:rPr>
              <a:t>https://thehftguy.com/2016/10/03/haproxy-vs-nginx-why-you-should-never-use-nginx-for-load-balancing</a:t>
            </a:r>
            <a:r>
              <a:rPr lang="en-GB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</a:rPr>
              <a:t>NGINX vs HAProxy — a bit like comparing a 2CV with a Tesla?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8"/>
              </a:rPr>
              <a:t>http://www.loadbalancer.org/blog/nginx-vs-haproxy</a:t>
            </a:r>
            <a:r>
              <a:rPr lang="en-GB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</a:rPr>
              <a:t>Service mesh data plane vs. control plane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9"/>
              </a:rPr>
              <a:t>https://blog.envoyproxy.io/service-mesh-data-plane-vs-control-plane-2774e720f7fc</a:t>
            </a:r>
            <a:r>
              <a:rPr lang="en-GB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</a:rPr>
              <a:t>Introduction to modern network load balancing and proxying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10"/>
              </a:rPr>
              <a:t>https://blog.envoyproxy.io/introduction-to-modern-network-load-balancing-and-proxying-a57f6ff80236</a:t>
            </a:r>
            <a:r>
              <a:rPr lang="en-GB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</a:rPr>
              <a:t>Cloud Design Patterns / Sidecar pattern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11"/>
              </a:rPr>
              <a:t>https://docs.microsoft.com/en-us/azure/architecture/patterns/sidecar</a:t>
            </a:r>
            <a:r>
              <a:rPr lang="en-GB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GB" sz="1000">
                <a:solidFill>
                  <a:schemeClr val="dk1"/>
                </a:solidFill>
              </a:rPr>
              <a:t>Comparing API Gateway Performances: NGINX vs. ZUUL vs. Spring Cloud Gateway vs. Linkerd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12"/>
              </a:rPr>
              <a:t>https://engineering.opsgenie.com/comparing-api-gateway-performances-nginx-vs-zuul-vs-spring-cloud-gateway-vs-linkerd-b2cc59c65369</a:t>
            </a:r>
            <a:r>
              <a:rPr lang="en-GB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61675" y="2233025"/>
            <a:ext cx="2996100" cy="645900"/>
          </a:xfrm>
          <a:prstGeom prst="roundRect">
            <a:avLst>
              <a:gd fmla="val 5264" name="adj"/>
            </a:avLst>
          </a:prstGeom>
          <a:solidFill>
            <a:srgbClr val="F3F3F3"/>
          </a:solidFill>
          <a:ln cap="rnd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Calibri"/>
                <a:ea typeface="Calibri"/>
                <a:cs typeface="Calibri"/>
                <a:sym typeface="Calibri"/>
              </a:rPr>
              <a:t>Pattern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What is </a:t>
            </a:r>
            <a:r>
              <a:rPr lang="en-GB"/>
              <a:t>problem</a:t>
            </a:r>
            <a:r>
              <a:rPr lang="en-GB"/>
              <a:t>?</a:t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4571925" y="1329241"/>
            <a:ext cx="1800000" cy="720000"/>
          </a:xfrm>
          <a:prstGeom prst="roundRect">
            <a:avLst>
              <a:gd fmla="val 5264" name="adj"/>
            </a:avLst>
          </a:prstGeom>
          <a:solidFill>
            <a:srgbClr val="3399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Traffic Management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542325" y="1161250"/>
            <a:ext cx="3223200" cy="1056000"/>
          </a:xfrm>
          <a:prstGeom prst="roundRect">
            <a:avLst>
              <a:gd fmla="val 5264" name="adj"/>
            </a:avLst>
          </a:prstGeom>
          <a:solidFill>
            <a:srgbClr val="0000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-14820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Build a Distributed System is a challenge.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20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expose my services?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20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call the services?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20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control the access to my services?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820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I know what is going on?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9"/>
          <p:cNvSpPr/>
          <p:nvPr/>
        </p:nvSpPr>
        <p:spPr>
          <a:xfrm>
            <a:off x="7034025" y="1329249"/>
            <a:ext cx="1800000" cy="720000"/>
          </a:xfrm>
          <a:prstGeom prst="roundRect">
            <a:avLst>
              <a:gd fmla="val 5264" name="adj"/>
            </a:avLst>
          </a:prstGeom>
          <a:solidFill>
            <a:srgbClr val="FF00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Secure Data Plane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49;p9"/>
          <p:cNvCxnSpPr>
            <a:stCxn id="47" idx="3"/>
            <a:endCxn id="46" idx="1"/>
          </p:cNvCxnSpPr>
          <p:nvPr/>
        </p:nvCxnSpPr>
        <p:spPr>
          <a:xfrm>
            <a:off x="3765525" y="1689250"/>
            <a:ext cx="80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" name="Google Shape;50;p9"/>
          <p:cNvCxnSpPr>
            <a:stCxn id="46" idx="3"/>
            <a:endCxn id="48" idx="1"/>
          </p:cNvCxnSpPr>
          <p:nvPr/>
        </p:nvCxnSpPr>
        <p:spPr>
          <a:xfrm>
            <a:off x="6371925" y="1689241"/>
            <a:ext cx="66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51" name="Google Shape;5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525" y="2988600"/>
            <a:ext cx="3577624" cy="208524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/>
          <p:nvPr/>
        </p:nvSpPr>
        <p:spPr>
          <a:xfrm>
            <a:off x="503200" y="2455200"/>
            <a:ext cx="3223200" cy="260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2800" lvl="0" marL="14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800"/>
              <a:buFont typeface="Calibri"/>
              <a:buChar char="●"/>
            </a:pPr>
            <a:r>
              <a:rPr lang="en-GB" sz="8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Service discovery</a:t>
            </a:r>
            <a:endParaRPr sz="800">
              <a:solidFill>
                <a:srgbClr val="3333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2800" lvl="0" marL="14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800"/>
              <a:buFont typeface="Calibri"/>
              <a:buChar char="●"/>
            </a:pPr>
            <a:r>
              <a:rPr lang="en-GB" sz="8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Adaptive routing / client side load balancing</a:t>
            </a:r>
            <a:endParaRPr sz="800">
              <a:solidFill>
                <a:srgbClr val="3333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2800" lvl="0" marL="14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800"/>
              <a:buFont typeface="Calibri"/>
              <a:buChar char="●"/>
            </a:pPr>
            <a:r>
              <a:rPr lang="en-GB" sz="8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Automatic retries</a:t>
            </a:r>
            <a:endParaRPr sz="800">
              <a:solidFill>
                <a:srgbClr val="3333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2800" lvl="0" marL="14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800"/>
              <a:buFont typeface="Calibri"/>
              <a:buChar char="●"/>
            </a:pPr>
            <a:r>
              <a:rPr lang="en-GB" sz="8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Timeout controls</a:t>
            </a:r>
            <a:endParaRPr sz="800">
              <a:solidFill>
                <a:srgbClr val="3333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2800" lvl="0" marL="14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800"/>
              <a:buFont typeface="Calibri"/>
              <a:buChar char="●"/>
            </a:pPr>
            <a:r>
              <a:rPr lang="en-GB" sz="8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back pressure</a:t>
            </a:r>
            <a:endParaRPr sz="800">
              <a:solidFill>
                <a:srgbClr val="3333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2800" lvl="0" marL="14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800"/>
              <a:buFont typeface="Calibri"/>
              <a:buChar char="●"/>
            </a:pPr>
            <a:r>
              <a:rPr lang="en-GB" sz="8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Rate limiting</a:t>
            </a:r>
            <a:endParaRPr sz="800">
              <a:solidFill>
                <a:srgbClr val="3333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2800" lvl="0" marL="14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800"/>
              <a:buFont typeface="Calibri"/>
              <a:buChar char="●"/>
            </a:pPr>
            <a:r>
              <a:rPr lang="en-GB" sz="8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Metrics/stats collection</a:t>
            </a:r>
            <a:endParaRPr sz="800">
              <a:solidFill>
                <a:srgbClr val="3333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2800" lvl="0" marL="14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800"/>
              <a:buFont typeface="Calibri"/>
              <a:buChar char="●"/>
            </a:pPr>
            <a:r>
              <a:rPr lang="en-GB" sz="8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Tracing</a:t>
            </a:r>
            <a:endParaRPr sz="800">
              <a:solidFill>
                <a:srgbClr val="3333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2800" lvl="0" marL="14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800"/>
              <a:buFont typeface="Calibri"/>
              <a:buChar char="●"/>
            </a:pPr>
            <a:r>
              <a:rPr lang="en-GB" sz="8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A/B testing / traffic shaping / request shadowing</a:t>
            </a:r>
            <a:endParaRPr sz="800">
              <a:solidFill>
                <a:srgbClr val="3333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2800" lvl="0" marL="14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800"/>
              <a:buFont typeface="Calibri"/>
              <a:buChar char="●"/>
            </a:pPr>
            <a:r>
              <a:rPr lang="en-GB" sz="8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Service refactoring / request shadowing</a:t>
            </a:r>
            <a:endParaRPr sz="800">
              <a:solidFill>
                <a:srgbClr val="3333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2800" lvl="0" marL="14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800"/>
              <a:buFont typeface="Calibri"/>
              <a:buChar char="●"/>
            </a:pPr>
            <a:r>
              <a:rPr lang="en-GB" sz="8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Service deadline/timeout enforcement across service calls</a:t>
            </a:r>
            <a:endParaRPr sz="800">
              <a:solidFill>
                <a:srgbClr val="3333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2800" lvl="0" marL="14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800"/>
              <a:buFont typeface="Calibri"/>
              <a:buChar char="●"/>
            </a:pPr>
            <a:r>
              <a:rPr lang="en-GB" sz="8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Security between services</a:t>
            </a:r>
            <a:endParaRPr sz="800">
              <a:solidFill>
                <a:srgbClr val="3333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2800" lvl="0" marL="14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800"/>
              <a:buFont typeface="Calibri"/>
              <a:buChar char="●"/>
            </a:pPr>
            <a:r>
              <a:rPr lang="en-GB" sz="8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Edge gateway/router</a:t>
            </a:r>
            <a:endParaRPr sz="800">
              <a:solidFill>
                <a:srgbClr val="3333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2800" lvl="0" marL="14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800"/>
              <a:buFont typeface="Calibri"/>
              <a:buChar char="●"/>
            </a:pPr>
            <a:r>
              <a:rPr lang="en-GB" sz="8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Surgical / fine / per-request routing</a:t>
            </a:r>
            <a:endParaRPr sz="800">
              <a:solidFill>
                <a:srgbClr val="3333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2800" lvl="0" marL="14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800"/>
              <a:buFont typeface="Calibri"/>
              <a:buChar char="●"/>
            </a:pPr>
            <a:r>
              <a:rPr lang="en-GB" sz="8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Forced service isolation / outlier detection</a:t>
            </a:r>
            <a:endParaRPr sz="800">
              <a:solidFill>
                <a:srgbClr val="3333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2800" lvl="0" marL="14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800"/>
              <a:buFont typeface="Calibri"/>
              <a:buChar char="●"/>
            </a:pPr>
            <a:r>
              <a:rPr lang="en-GB" sz="8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Fault injection (ie, injecting delays? dropping ingress/egress packets?)</a:t>
            </a:r>
            <a:endParaRPr sz="800">
              <a:solidFill>
                <a:srgbClr val="3333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2800" lvl="0" marL="14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800"/>
              <a:buFont typeface="Calibri"/>
              <a:buChar char="●"/>
            </a:pPr>
            <a:r>
              <a:rPr lang="en-GB" sz="8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Internal releases/dark launches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9"/>
          <p:cNvSpPr/>
          <p:nvPr/>
        </p:nvSpPr>
        <p:spPr>
          <a:xfrm>
            <a:off x="4060175" y="2354825"/>
            <a:ext cx="4680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6251450" y="2354825"/>
            <a:ext cx="4680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9"/>
          <p:cNvSpPr/>
          <p:nvPr/>
        </p:nvSpPr>
        <p:spPr>
          <a:xfrm>
            <a:off x="5054796" y="2354825"/>
            <a:ext cx="8064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Proxy - Gateway “Mediation”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9"/>
          <p:cNvCxnSpPr>
            <a:stCxn id="53" idx="3"/>
            <a:endCxn id="55" idx="1"/>
          </p:cNvCxnSpPr>
          <p:nvPr/>
        </p:nvCxnSpPr>
        <p:spPr>
          <a:xfrm>
            <a:off x="4528175" y="2480825"/>
            <a:ext cx="526500" cy="6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9"/>
          <p:cNvCxnSpPr>
            <a:stCxn id="55" idx="3"/>
            <a:endCxn id="54" idx="1"/>
          </p:cNvCxnSpPr>
          <p:nvPr/>
        </p:nvCxnSpPr>
        <p:spPr>
          <a:xfrm>
            <a:off x="5861196" y="2480825"/>
            <a:ext cx="390300" cy="6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4102060" y="2396710"/>
            <a:ext cx="4680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9"/>
          <p:cNvCxnSpPr>
            <a:stCxn id="60" idx="3"/>
            <a:endCxn id="55" idx="1"/>
          </p:cNvCxnSpPr>
          <p:nvPr/>
        </p:nvCxnSpPr>
        <p:spPr>
          <a:xfrm flipH="1" rot="10800000">
            <a:off x="4611945" y="2480895"/>
            <a:ext cx="442800" cy="837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9"/>
          <p:cNvCxnSpPr>
            <a:stCxn id="58" idx="3"/>
            <a:endCxn id="55" idx="1"/>
          </p:cNvCxnSpPr>
          <p:nvPr/>
        </p:nvCxnSpPr>
        <p:spPr>
          <a:xfrm flipH="1" rot="10800000">
            <a:off x="4570060" y="2480710"/>
            <a:ext cx="484800" cy="420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9"/>
          <p:cNvSpPr/>
          <p:nvPr/>
        </p:nvSpPr>
        <p:spPr>
          <a:xfrm>
            <a:off x="4143945" y="2438595"/>
            <a:ext cx="4680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4185831" y="2480481"/>
            <a:ext cx="4680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9"/>
          <p:cNvCxnSpPr>
            <a:stCxn id="62" idx="3"/>
            <a:endCxn id="55" idx="1"/>
          </p:cNvCxnSpPr>
          <p:nvPr/>
        </p:nvCxnSpPr>
        <p:spPr>
          <a:xfrm flipH="1" rot="10800000">
            <a:off x="4653831" y="2480781"/>
            <a:ext cx="401100" cy="1257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9"/>
          <p:cNvSpPr/>
          <p:nvPr/>
        </p:nvSpPr>
        <p:spPr>
          <a:xfrm>
            <a:off x="6293335" y="2396710"/>
            <a:ext cx="4680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9"/>
          <p:cNvCxnSpPr>
            <a:stCxn id="55" idx="3"/>
            <a:endCxn id="64" idx="1"/>
          </p:cNvCxnSpPr>
          <p:nvPr/>
        </p:nvCxnSpPr>
        <p:spPr>
          <a:xfrm>
            <a:off x="5861196" y="2480825"/>
            <a:ext cx="432000" cy="420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9"/>
          <p:cNvSpPr/>
          <p:nvPr/>
        </p:nvSpPr>
        <p:spPr>
          <a:xfrm>
            <a:off x="6327650" y="2431025"/>
            <a:ext cx="4680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9"/>
          <p:cNvCxnSpPr>
            <a:stCxn id="55" idx="3"/>
            <a:endCxn id="66" idx="1"/>
          </p:cNvCxnSpPr>
          <p:nvPr/>
        </p:nvCxnSpPr>
        <p:spPr>
          <a:xfrm>
            <a:off x="5861196" y="2480825"/>
            <a:ext cx="466500" cy="762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9"/>
          <p:cNvSpPr/>
          <p:nvPr/>
        </p:nvSpPr>
        <p:spPr>
          <a:xfrm>
            <a:off x="6369535" y="2472910"/>
            <a:ext cx="4680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9"/>
          <p:cNvCxnSpPr>
            <a:stCxn id="55" idx="3"/>
            <a:endCxn id="68" idx="1"/>
          </p:cNvCxnSpPr>
          <p:nvPr/>
        </p:nvCxnSpPr>
        <p:spPr>
          <a:xfrm>
            <a:off x="5861196" y="2480825"/>
            <a:ext cx="508200" cy="118200"/>
          </a:xfrm>
          <a:prstGeom prst="curved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9"/>
          <p:cNvSpPr txBox="1"/>
          <p:nvPr/>
        </p:nvSpPr>
        <p:spPr>
          <a:xfrm>
            <a:off x="7034025" y="4260350"/>
            <a:ext cx="2104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http://blog.christianposta.com/microservices/the-hardest-part-of-microservices-calling-your-services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</a:t>
            </a:r>
            <a:r>
              <a:rPr lang="en-GB"/>
              <a:t>Definitions: Proxy, Load Balancer, Gateway, ...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841675" y="4742700"/>
            <a:ext cx="4884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https://blog.envoyproxy.io/introduction-to-modern-network-load-balancing-and-proxying-a57f6ff80236</a:t>
            </a:r>
            <a:endParaRPr sz="800"/>
          </a:p>
        </p:txBody>
      </p:sp>
      <p:pic>
        <p:nvPicPr>
          <p:cNvPr id="77" name="Google Shape;7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700" y="1733062"/>
            <a:ext cx="2775584" cy="22809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" name="Google Shape;78;p10"/>
          <p:cNvSpPr txBox="1"/>
          <p:nvPr/>
        </p:nvSpPr>
        <p:spPr>
          <a:xfrm>
            <a:off x="5508700" y="4074700"/>
            <a:ext cx="30246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hlinkClick r:id="rId4"/>
              </a:rPr>
              <a:t>https://en.wikipedia.org/wiki/Load_balancing_(computing)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hlinkClick r:id="rId5"/>
              </a:rPr>
              <a:t>https://en.wikipedia.org/wiki/Mediator_pattern</a:t>
            </a:r>
            <a:r>
              <a:rPr lang="en-GB" sz="800"/>
              <a:t> </a:t>
            </a:r>
            <a:endParaRPr sz="800"/>
          </a:p>
        </p:txBody>
      </p:sp>
      <p:sp>
        <p:nvSpPr>
          <p:cNvPr id="79" name="Google Shape;79;p10"/>
          <p:cNvSpPr/>
          <p:nvPr/>
        </p:nvSpPr>
        <p:spPr>
          <a:xfrm>
            <a:off x="724375" y="2571738"/>
            <a:ext cx="2063400" cy="1551000"/>
          </a:xfrm>
          <a:prstGeom prst="roundRect">
            <a:avLst>
              <a:gd fmla="val 5264" name="adj"/>
            </a:avLst>
          </a:prstGeom>
          <a:solidFill>
            <a:srgbClr val="FFFF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u="sng">
                <a:latin typeface="Calibri"/>
                <a:ea typeface="Calibri"/>
                <a:cs typeface="Calibri"/>
                <a:sym typeface="Calibri"/>
              </a:rPr>
              <a:t>Features provided by LB/Proxy/Gw:</a:t>
            </a:r>
            <a:endParaRPr b="1" sz="1000" u="sng">
              <a:latin typeface="Calibri"/>
              <a:ea typeface="Calibri"/>
              <a:cs typeface="Calibri"/>
              <a:sym typeface="Calibri"/>
            </a:endParaRPr>
          </a:p>
          <a:p>
            <a:pPr indent="-13550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Service Discovery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13550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Health Checking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13550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Load Balancing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13550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Sticky Sessions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13550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TLS Termination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13550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Observability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13550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13550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Configuration (Control Plane)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689275" y="1305900"/>
            <a:ext cx="3621600" cy="851100"/>
          </a:xfrm>
          <a:prstGeom prst="roundRect">
            <a:avLst>
              <a:gd fmla="val 5264" name="adj"/>
            </a:avLst>
          </a:prstGeom>
          <a:solidFill>
            <a:srgbClr val="F3F3F3"/>
          </a:solidFill>
          <a:ln cap="rnd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Calibri"/>
                <a:ea typeface="Calibri"/>
                <a:cs typeface="Calibri"/>
                <a:sym typeface="Calibri"/>
              </a:rPr>
              <a:t>Pattern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902425" y="1427700"/>
            <a:ext cx="4680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3550900" y="1427700"/>
            <a:ext cx="4680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1866500" y="1425625"/>
            <a:ext cx="14049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Proxy - Gateway - Load Balancer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“Mediation”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p10"/>
          <p:cNvCxnSpPr>
            <a:stCxn id="81" idx="3"/>
            <a:endCxn id="83" idx="1"/>
          </p:cNvCxnSpPr>
          <p:nvPr/>
        </p:nvCxnSpPr>
        <p:spPr>
          <a:xfrm flipH="1" rot="10800000">
            <a:off x="1370425" y="1551600"/>
            <a:ext cx="496200" cy="21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0"/>
          <p:cNvCxnSpPr>
            <a:stCxn id="83" idx="3"/>
            <a:endCxn id="82" idx="1"/>
          </p:cNvCxnSpPr>
          <p:nvPr/>
        </p:nvCxnSpPr>
        <p:spPr>
          <a:xfrm>
            <a:off x="3271400" y="1551625"/>
            <a:ext cx="279600" cy="2100"/>
          </a:xfrm>
          <a:prstGeom prst="curved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0"/>
          <p:cNvSpPr/>
          <p:nvPr/>
        </p:nvSpPr>
        <p:spPr>
          <a:xfrm>
            <a:off x="944310" y="1469585"/>
            <a:ext cx="4680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0"/>
          <p:cNvCxnSpPr>
            <a:stCxn id="88" idx="3"/>
            <a:endCxn id="83" idx="1"/>
          </p:cNvCxnSpPr>
          <p:nvPr/>
        </p:nvCxnSpPr>
        <p:spPr>
          <a:xfrm flipH="1" rot="10800000">
            <a:off x="1454195" y="1551670"/>
            <a:ext cx="412200" cy="858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0"/>
          <p:cNvCxnSpPr>
            <a:stCxn id="86" idx="3"/>
            <a:endCxn id="83" idx="1"/>
          </p:cNvCxnSpPr>
          <p:nvPr/>
        </p:nvCxnSpPr>
        <p:spPr>
          <a:xfrm flipH="1" rot="10800000">
            <a:off x="1412310" y="1551485"/>
            <a:ext cx="454200" cy="441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/>
          <p:nvPr/>
        </p:nvSpPr>
        <p:spPr>
          <a:xfrm>
            <a:off x="986195" y="1511470"/>
            <a:ext cx="4680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0"/>
          <p:cNvSpPr/>
          <p:nvPr/>
        </p:nvSpPr>
        <p:spPr>
          <a:xfrm>
            <a:off x="1028081" y="1553356"/>
            <a:ext cx="4680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0"/>
          <p:cNvCxnSpPr>
            <a:stCxn id="90" idx="3"/>
            <a:endCxn id="83" idx="1"/>
          </p:cNvCxnSpPr>
          <p:nvPr/>
        </p:nvCxnSpPr>
        <p:spPr>
          <a:xfrm flipH="1" rot="10800000">
            <a:off x="1496081" y="1551556"/>
            <a:ext cx="370500" cy="1278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0"/>
          <p:cNvSpPr/>
          <p:nvPr/>
        </p:nvSpPr>
        <p:spPr>
          <a:xfrm>
            <a:off x="3592785" y="1469585"/>
            <a:ext cx="4680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0"/>
          <p:cNvCxnSpPr>
            <a:stCxn id="83" idx="3"/>
            <a:endCxn id="92" idx="1"/>
          </p:cNvCxnSpPr>
          <p:nvPr/>
        </p:nvCxnSpPr>
        <p:spPr>
          <a:xfrm>
            <a:off x="3271400" y="1551625"/>
            <a:ext cx="321300" cy="441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0"/>
          <p:cNvSpPr/>
          <p:nvPr/>
        </p:nvSpPr>
        <p:spPr>
          <a:xfrm>
            <a:off x="3627100" y="1503900"/>
            <a:ext cx="4680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0"/>
          <p:cNvCxnSpPr>
            <a:stCxn id="83" idx="3"/>
            <a:endCxn id="94" idx="1"/>
          </p:cNvCxnSpPr>
          <p:nvPr/>
        </p:nvCxnSpPr>
        <p:spPr>
          <a:xfrm>
            <a:off x="3271400" y="1551625"/>
            <a:ext cx="355800" cy="783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0"/>
          <p:cNvSpPr/>
          <p:nvPr/>
        </p:nvSpPr>
        <p:spPr>
          <a:xfrm>
            <a:off x="3668985" y="1545785"/>
            <a:ext cx="468000" cy="2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0"/>
          <p:cNvCxnSpPr>
            <a:stCxn id="83" idx="3"/>
            <a:endCxn id="96" idx="1"/>
          </p:cNvCxnSpPr>
          <p:nvPr/>
        </p:nvCxnSpPr>
        <p:spPr>
          <a:xfrm>
            <a:off x="3271400" y="1551625"/>
            <a:ext cx="397500" cy="1203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...more</a:t>
            </a:r>
            <a:endParaRPr/>
          </a:p>
        </p:txBody>
      </p:sp>
      <p:sp>
        <p:nvSpPr>
          <p:cNvPr id="103" name="Google Shape;103;p11"/>
          <p:cNvSpPr txBox="1"/>
          <p:nvPr/>
        </p:nvSpPr>
        <p:spPr>
          <a:xfrm>
            <a:off x="440900" y="4742700"/>
            <a:ext cx="4884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https://blog.envoyproxy.io/introduction-to-modern-network-load-balancing-and-proxying-a57f6ff80236</a:t>
            </a:r>
            <a:endParaRPr sz="800"/>
          </a:p>
        </p:txBody>
      </p:sp>
      <p:pic>
        <p:nvPicPr>
          <p:cNvPr id="104" name="Google Shape;10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71" y="1266100"/>
            <a:ext cx="39600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1"/>
          <p:cNvSpPr/>
          <p:nvPr/>
        </p:nvSpPr>
        <p:spPr>
          <a:xfrm>
            <a:off x="5459575" y="4197775"/>
            <a:ext cx="1103100" cy="660600"/>
          </a:xfrm>
          <a:prstGeom prst="roundRect">
            <a:avLst>
              <a:gd fmla="val 10285" name="adj"/>
            </a:avLst>
          </a:prstGeom>
          <a:solidFill>
            <a:srgbClr val="FFFF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Proxy (LB)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2) L4 TCP LB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3) L4/L7 TCP LB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75" y="2058200"/>
            <a:ext cx="3960000" cy="660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200" y="3023650"/>
            <a:ext cx="3960000" cy="17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1025" y="1336025"/>
            <a:ext cx="4248000" cy="7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/>
          <p:cNvPicPr preferRelativeResize="0"/>
          <p:nvPr/>
        </p:nvPicPr>
        <p:blipFill rotWithShape="1">
          <a:blip r:embed="rId7">
            <a:alphaModFix/>
          </a:blip>
          <a:srcRect b="0" l="0" r="139" t="0"/>
          <a:stretch/>
        </p:blipFill>
        <p:spPr>
          <a:xfrm>
            <a:off x="5442350" y="2391975"/>
            <a:ext cx="2628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59575" y="3285750"/>
            <a:ext cx="2628000" cy="7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1"/>
          <p:cNvSpPr/>
          <p:nvPr/>
        </p:nvSpPr>
        <p:spPr>
          <a:xfrm>
            <a:off x="6848475" y="4197725"/>
            <a:ext cx="1983600" cy="660600"/>
          </a:xfrm>
          <a:prstGeom prst="roundRect">
            <a:avLst>
              <a:gd fmla="val 10285" name="adj"/>
            </a:avLst>
          </a:prstGeom>
          <a:solidFill>
            <a:srgbClr val="FFFF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4) Edge </a:t>
            </a: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Proxy (Edge LB)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5) E</a:t>
            </a: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mbedded Client Proxy Library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/>
                <a:ea typeface="Calibri"/>
                <a:cs typeface="Calibri"/>
                <a:sym typeface="Calibri"/>
              </a:rPr>
              <a:t>6) Sidecar Proxy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1"/>
          <p:cNvSpPr/>
          <p:nvPr/>
        </p:nvSpPr>
        <p:spPr>
          <a:xfrm>
            <a:off x="199050" y="1504438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1"/>
          <p:cNvSpPr/>
          <p:nvPr/>
        </p:nvSpPr>
        <p:spPr>
          <a:xfrm>
            <a:off x="199050" y="2114038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199050" y="3104638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4513950" y="1552063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5275950" y="2542663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5275950" y="3380863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HLD: key components (1/2)</a:t>
            </a:r>
            <a:endParaRPr b="0" i="0" sz="2800" u="none" cap="none" strike="no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2"/>
          <p:cNvSpPr/>
          <p:nvPr/>
        </p:nvSpPr>
        <p:spPr>
          <a:xfrm>
            <a:off x="2598825" y="1225425"/>
            <a:ext cx="5334600" cy="2037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Kubernetes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2"/>
          <p:cNvSpPr/>
          <p:nvPr/>
        </p:nvSpPr>
        <p:spPr>
          <a:xfrm>
            <a:off x="3714750" y="1411796"/>
            <a:ext cx="4146300" cy="1789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2"/>
          <p:cNvCxnSpPr>
            <a:stCxn id="126" idx="3"/>
          </p:cNvCxnSpPr>
          <p:nvPr/>
        </p:nvCxnSpPr>
        <p:spPr>
          <a:xfrm flipH="1" rot="10800000">
            <a:off x="1638504" y="1914597"/>
            <a:ext cx="2248500" cy="3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stealth"/>
            <a:tailEnd len="sm" w="sm" type="stealth"/>
          </a:ln>
        </p:spPr>
      </p:cxnSp>
      <p:sp>
        <p:nvSpPr>
          <p:cNvPr id="127" name="Google Shape;127;p12"/>
          <p:cNvSpPr/>
          <p:nvPr/>
        </p:nvSpPr>
        <p:spPr>
          <a:xfrm>
            <a:off x="1954813" y="1411796"/>
            <a:ext cx="5442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Edge Proxy</a:t>
            </a: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 (LB)</a:t>
            </a:r>
            <a:endParaRPr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504" y="1779897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2"/>
          <p:cNvSpPr/>
          <p:nvPr/>
        </p:nvSpPr>
        <p:spPr>
          <a:xfrm>
            <a:off x="3886949" y="1632009"/>
            <a:ext cx="792000" cy="576000"/>
          </a:xfrm>
          <a:prstGeom prst="roundRect">
            <a:avLst>
              <a:gd fmla="val 352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" spcFirstLastPara="1" rIns="36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Ingress Controller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3960982" y="1934034"/>
            <a:ext cx="648000" cy="216000"/>
          </a:xfrm>
          <a:prstGeom prst="roundRect">
            <a:avLst>
              <a:gd fmla="val 8040" name="adj"/>
            </a:avLst>
          </a:prstGeom>
          <a:solidFill>
            <a:srgbClr val="FF00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 Proxy / Gw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5343550" y="1605571"/>
            <a:ext cx="2367000" cy="1547700"/>
          </a:xfrm>
          <a:prstGeom prst="roundRect">
            <a:avLst>
              <a:gd fmla="val 3527" name="adj"/>
            </a:avLst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3888975" y="2485396"/>
            <a:ext cx="792000" cy="576000"/>
          </a:xfrm>
          <a:prstGeom prst="roundRect">
            <a:avLst>
              <a:gd fmla="val 352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East-West FW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3963020" y="2788021"/>
            <a:ext cx="648000" cy="216000"/>
          </a:xfrm>
          <a:prstGeom prst="roundRect">
            <a:avLst>
              <a:gd fmla="val 8040" name="adj"/>
            </a:avLst>
          </a:prstGeom>
          <a:solidFill>
            <a:schemeClr val="accent1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 L4/L7 FW</a:t>
            </a:r>
            <a:endParaRPr b="0" i="0" sz="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2"/>
          <p:cNvSpPr/>
          <p:nvPr/>
        </p:nvSpPr>
        <p:spPr>
          <a:xfrm>
            <a:off x="6807297" y="211475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6912072" y="211475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5526235" y="194566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5530997" y="175347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6553193" y="2266994"/>
            <a:ext cx="1080000" cy="828000"/>
          </a:xfrm>
          <a:prstGeom prst="roundRect">
            <a:avLst>
              <a:gd fmla="val 352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6476993" y="2190794"/>
            <a:ext cx="1080000" cy="828000"/>
          </a:xfrm>
          <a:prstGeom prst="roundRect">
            <a:avLst>
              <a:gd fmla="val 352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2"/>
          <p:cNvSpPr/>
          <p:nvPr/>
        </p:nvSpPr>
        <p:spPr>
          <a:xfrm>
            <a:off x="6677117" y="2207161"/>
            <a:ext cx="209100" cy="150900"/>
          </a:xfrm>
          <a:prstGeom prst="ellipse">
            <a:avLst/>
          </a:prstGeom>
          <a:solidFill>
            <a:srgbClr val="8E0103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2"/>
          <p:cNvSpPr/>
          <p:nvPr/>
        </p:nvSpPr>
        <p:spPr>
          <a:xfrm>
            <a:off x="6644132" y="2016405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2"/>
          <p:cNvSpPr/>
          <p:nvPr/>
        </p:nvSpPr>
        <p:spPr>
          <a:xfrm>
            <a:off x="6400793" y="2114594"/>
            <a:ext cx="1080000" cy="828000"/>
          </a:xfrm>
          <a:prstGeom prst="roundRect">
            <a:avLst>
              <a:gd fmla="val 352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6490327" y="2557921"/>
            <a:ext cx="576000" cy="324000"/>
          </a:xfrm>
          <a:prstGeom prst="roundRect">
            <a:avLst>
              <a:gd fmla="val 8040" name="adj"/>
            </a:avLst>
          </a:prstGeom>
          <a:solidFill>
            <a:srgbClr val="04A2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6503823" y="2269871"/>
            <a:ext cx="562500" cy="216000"/>
          </a:xfrm>
          <a:prstGeom prst="roundRect">
            <a:avLst>
              <a:gd fmla="val 14035" name="adj"/>
            </a:avLst>
          </a:prstGeom>
          <a:solidFill>
            <a:srgbClr val="3399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 b="0" baseline="-2500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2"/>
          <p:cNvCxnSpPr>
            <a:stCxn id="140" idx="2"/>
            <a:endCxn id="143" idx="0"/>
          </p:cNvCxnSpPr>
          <p:nvPr/>
        </p:nvCxnSpPr>
        <p:spPr>
          <a:xfrm flipH="1">
            <a:off x="6785132" y="2088405"/>
            <a:ext cx="3000" cy="1815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12"/>
          <p:cNvCxnSpPr>
            <a:stCxn id="128" idx="3"/>
            <a:endCxn id="146" idx="0"/>
          </p:cNvCxnSpPr>
          <p:nvPr/>
        </p:nvCxnSpPr>
        <p:spPr>
          <a:xfrm>
            <a:off x="4678949" y="1920009"/>
            <a:ext cx="778800" cy="6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2"/>
          <p:cNvCxnSpPr>
            <a:stCxn id="143" idx="3"/>
            <a:endCxn id="142" idx="3"/>
          </p:cNvCxnSpPr>
          <p:nvPr/>
        </p:nvCxnSpPr>
        <p:spPr>
          <a:xfrm>
            <a:off x="7066323" y="2377871"/>
            <a:ext cx="600" cy="342000"/>
          </a:xfrm>
          <a:prstGeom prst="curvedConnector3">
            <a:avLst>
              <a:gd fmla="val 39688151" name="adj1"/>
            </a:avLst>
          </a:prstGeom>
          <a:noFill/>
          <a:ln cap="rnd" cmpd="sng" w="9525">
            <a:solidFill>
              <a:srgbClr val="000000"/>
            </a:solidFill>
            <a:prstDash val="dot"/>
            <a:round/>
            <a:headEnd len="sm" w="sm" type="stealth"/>
            <a:tailEnd len="sm" w="sm" type="stealth"/>
          </a:ln>
        </p:spPr>
      </p:cxnSp>
      <p:sp>
        <p:nvSpPr>
          <p:cNvPr id="148" name="Google Shape;148;p12"/>
          <p:cNvSpPr/>
          <p:nvPr/>
        </p:nvSpPr>
        <p:spPr>
          <a:xfrm>
            <a:off x="7140550" y="2485389"/>
            <a:ext cx="302100" cy="108000"/>
          </a:xfrm>
          <a:prstGeom prst="roundRect">
            <a:avLst>
              <a:gd fmla="val 14035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>
                <a:latin typeface="Calibri"/>
                <a:ea typeface="Calibri"/>
                <a:cs typeface="Calibri"/>
                <a:sym typeface="Calibri"/>
              </a:rPr>
              <a:t>localhost</a:t>
            </a:r>
            <a:endParaRPr b="0" baseline="-2500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/>
          <p:nvPr/>
        </p:nvSpPr>
        <p:spPr>
          <a:xfrm rot="-5400000">
            <a:off x="5284623" y="1812671"/>
            <a:ext cx="562500" cy="216000"/>
          </a:xfrm>
          <a:prstGeom prst="roundRect">
            <a:avLst>
              <a:gd fmla="val 14035" name="adj"/>
            </a:avLst>
          </a:prstGeom>
          <a:solidFill>
            <a:srgbClr val="FF00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b="0" baseline="-2500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2"/>
          <p:cNvCxnSpPr>
            <a:stCxn id="135" idx="6"/>
            <a:endCxn id="140" idx="0"/>
          </p:cNvCxnSpPr>
          <p:nvPr/>
        </p:nvCxnSpPr>
        <p:spPr>
          <a:xfrm flipH="1" rot="10800000">
            <a:off x="5670235" y="2016465"/>
            <a:ext cx="1045800" cy="12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12"/>
          <p:cNvSpPr/>
          <p:nvPr/>
        </p:nvSpPr>
        <p:spPr>
          <a:xfrm>
            <a:off x="6734620" y="1921155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12"/>
          <p:cNvCxnSpPr>
            <a:stCxn id="150" idx="2"/>
            <a:endCxn id="133" idx="0"/>
          </p:cNvCxnSpPr>
          <p:nvPr/>
        </p:nvCxnSpPr>
        <p:spPr>
          <a:xfrm>
            <a:off x="6878620" y="1993155"/>
            <a:ext cx="600" cy="1215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12"/>
          <p:cNvCxnSpPr>
            <a:stCxn id="146" idx="2"/>
            <a:endCxn id="150" idx="0"/>
          </p:cNvCxnSpPr>
          <p:nvPr/>
        </p:nvCxnSpPr>
        <p:spPr>
          <a:xfrm>
            <a:off x="5673873" y="1920671"/>
            <a:ext cx="1132800" cy="6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12"/>
          <p:cNvSpPr/>
          <p:nvPr/>
        </p:nvSpPr>
        <p:spPr>
          <a:xfrm>
            <a:off x="6839395" y="1826255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12"/>
          <p:cNvCxnSpPr>
            <a:stCxn id="153" idx="2"/>
            <a:endCxn id="134" idx="0"/>
          </p:cNvCxnSpPr>
          <p:nvPr/>
        </p:nvCxnSpPr>
        <p:spPr>
          <a:xfrm>
            <a:off x="6983395" y="1898255"/>
            <a:ext cx="600" cy="2166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2"/>
          <p:cNvCxnSpPr>
            <a:stCxn id="136" idx="6"/>
            <a:endCxn id="153" idx="0"/>
          </p:cNvCxnSpPr>
          <p:nvPr/>
        </p:nvCxnSpPr>
        <p:spPr>
          <a:xfrm>
            <a:off x="5674997" y="1825478"/>
            <a:ext cx="1236300" cy="9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12"/>
          <p:cNvSpPr/>
          <p:nvPr/>
        </p:nvSpPr>
        <p:spPr>
          <a:xfrm>
            <a:off x="4791075" y="1873671"/>
            <a:ext cx="346500" cy="72000"/>
          </a:xfrm>
          <a:prstGeom prst="roundRect">
            <a:avLst>
              <a:gd fmla="val 14035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>
                <a:latin typeface="Calibri"/>
                <a:ea typeface="Calibri"/>
                <a:cs typeface="Calibri"/>
                <a:sym typeface="Calibri"/>
              </a:rPr>
              <a:t>TLS/MTLS</a:t>
            </a:r>
            <a:endParaRPr b="0" baseline="-2500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2"/>
          <p:cNvCxnSpPr>
            <a:stCxn id="128" idx="2"/>
            <a:endCxn id="131" idx="0"/>
          </p:cNvCxnSpPr>
          <p:nvPr/>
        </p:nvCxnSpPr>
        <p:spPr>
          <a:xfrm>
            <a:off x="4282949" y="2208009"/>
            <a:ext cx="2100" cy="2775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FF"/>
            </a:solidFill>
            <a:prstDash val="dot"/>
            <a:round/>
            <a:headEnd len="sm" w="sm" type="stealth"/>
            <a:tailEnd len="sm" w="sm" type="stealth"/>
          </a:ln>
        </p:spPr>
      </p:cxnSp>
      <p:cxnSp>
        <p:nvCxnSpPr>
          <p:cNvPr id="158" name="Google Shape;158;p12"/>
          <p:cNvCxnSpPr>
            <a:stCxn id="131" idx="3"/>
            <a:endCxn id="159" idx="2"/>
          </p:cNvCxnSpPr>
          <p:nvPr/>
        </p:nvCxnSpPr>
        <p:spPr>
          <a:xfrm flipH="1" rot="10800000">
            <a:off x="4680975" y="2772796"/>
            <a:ext cx="209700" cy="6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FF"/>
            </a:solidFill>
            <a:prstDash val="dot"/>
            <a:round/>
            <a:headEnd len="sm" w="sm" type="stealth"/>
            <a:tailEnd len="sm" w="sm" type="none"/>
          </a:ln>
        </p:spPr>
      </p:cxnSp>
      <p:sp>
        <p:nvSpPr>
          <p:cNvPr id="159" name="Google Shape;159;p12"/>
          <p:cNvSpPr/>
          <p:nvPr/>
        </p:nvSpPr>
        <p:spPr>
          <a:xfrm rot="5400000">
            <a:off x="4818532" y="2628880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12"/>
          <p:cNvCxnSpPr>
            <a:stCxn id="156" idx="2"/>
            <a:endCxn id="159" idx="0"/>
          </p:cNvCxnSpPr>
          <p:nvPr/>
        </p:nvCxnSpPr>
        <p:spPr>
          <a:xfrm flipH="1">
            <a:off x="4962525" y="1945671"/>
            <a:ext cx="1800" cy="7551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0000FF"/>
            </a:solidFill>
            <a:prstDash val="dot"/>
            <a:round/>
            <a:headEnd len="sm" w="sm" type="stealth"/>
            <a:tailEnd len="sm" w="sm" type="none"/>
          </a:ln>
        </p:spPr>
      </p:cxnSp>
      <p:sp>
        <p:nvSpPr>
          <p:cNvPr id="161" name="Google Shape;161;p12"/>
          <p:cNvSpPr/>
          <p:nvPr/>
        </p:nvSpPr>
        <p:spPr>
          <a:xfrm>
            <a:off x="2741441" y="2485396"/>
            <a:ext cx="792000" cy="576000"/>
          </a:xfrm>
          <a:prstGeom prst="roundRect">
            <a:avLst>
              <a:gd fmla="val 352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Host</a:t>
            </a: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 FW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2815485" y="2788021"/>
            <a:ext cx="648000" cy="216000"/>
          </a:xfrm>
          <a:prstGeom prst="roundRect">
            <a:avLst>
              <a:gd fmla="val 8040" name="adj"/>
            </a:avLst>
          </a:prstGeom>
          <a:solidFill>
            <a:srgbClr val="783F04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L4/L7 FW</a:t>
            </a:r>
            <a:endParaRPr b="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12"/>
          <p:cNvCxnSpPr>
            <a:stCxn id="164" idx="4"/>
            <a:endCxn id="165" idx="2"/>
          </p:cNvCxnSpPr>
          <p:nvPr/>
        </p:nvCxnSpPr>
        <p:spPr>
          <a:xfrm>
            <a:off x="2253300" y="2117884"/>
            <a:ext cx="7800" cy="5829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FF0000"/>
            </a:solidFill>
            <a:prstDash val="dot"/>
            <a:round/>
            <a:headEnd len="sm" w="sm" type="stealth"/>
            <a:tailEnd len="sm" w="sm" type="none"/>
          </a:ln>
        </p:spPr>
      </p:cxnSp>
      <p:cxnSp>
        <p:nvCxnSpPr>
          <p:cNvPr id="166" name="Google Shape;166;p12"/>
          <p:cNvCxnSpPr>
            <a:endCxn id="161" idx="0"/>
          </p:cNvCxnSpPr>
          <p:nvPr/>
        </p:nvCxnSpPr>
        <p:spPr>
          <a:xfrm>
            <a:off x="3133841" y="1924696"/>
            <a:ext cx="3600" cy="5607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FF0000"/>
            </a:solidFill>
            <a:prstDash val="dot"/>
            <a:round/>
            <a:headEnd len="sm" w="sm" type="stealth"/>
            <a:tailEnd len="sm" w="sm" type="stealth"/>
          </a:ln>
        </p:spPr>
      </p:cxnSp>
      <p:sp>
        <p:nvSpPr>
          <p:cNvPr id="165" name="Google Shape;165;p12"/>
          <p:cNvSpPr/>
          <p:nvPr/>
        </p:nvSpPr>
        <p:spPr>
          <a:xfrm rot="10800000">
            <a:off x="2261070" y="2628880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2"/>
          <p:cNvCxnSpPr/>
          <p:nvPr/>
        </p:nvCxnSpPr>
        <p:spPr>
          <a:xfrm rot="10800000">
            <a:off x="2313941" y="2769796"/>
            <a:ext cx="427500" cy="36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FF0000"/>
            </a:solidFill>
            <a:prstDash val="dot"/>
            <a:round/>
            <a:headEnd len="sm" w="sm" type="stealth"/>
            <a:tailEnd len="sm" w="sm" type="none"/>
          </a:ln>
        </p:spPr>
      </p:cxnSp>
      <p:sp>
        <p:nvSpPr>
          <p:cNvPr id="168" name="Google Shape;168;p12"/>
          <p:cNvSpPr/>
          <p:nvPr/>
        </p:nvSpPr>
        <p:spPr>
          <a:xfrm>
            <a:off x="5781675" y="1973684"/>
            <a:ext cx="346500" cy="72000"/>
          </a:xfrm>
          <a:prstGeom prst="roundRect">
            <a:avLst>
              <a:gd fmla="val 14035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>
                <a:latin typeface="Calibri"/>
                <a:ea typeface="Calibri"/>
                <a:cs typeface="Calibri"/>
                <a:sym typeface="Calibri"/>
              </a:rPr>
              <a:t>TLS/MTLS</a:t>
            </a:r>
            <a:endParaRPr b="0" baseline="-2500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5781675" y="1783184"/>
            <a:ext cx="346500" cy="72000"/>
          </a:xfrm>
          <a:prstGeom prst="roundRect">
            <a:avLst>
              <a:gd fmla="val 14035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>
                <a:latin typeface="Calibri"/>
                <a:ea typeface="Calibri"/>
                <a:cs typeface="Calibri"/>
                <a:sym typeface="Calibri"/>
              </a:rPr>
              <a:t>TLS/MTLS</a:t>
            </a:r>
            <a:endParaRPr b="0" baseline="-2500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6238875" y="1878434"/>
            <a:ext cx="346500" cy="72000"/>
          </a:xfrm>
          <a:prstGeom prst="roundRect">
            <a:avLst>
              <a:gd fmla="val 14035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>
                <a:latin typeface="Calibri"/>
                <a:ea typeface="Calibri"/>
                <a:cs typeface="Calibri"/>
                <a:sym typeface="Calibri"/>
              </a:rPr>
              <a:t>TLS/MTLS</a:t>
            </a:r>
            <a:endParaRPr b="0" baseline="-2500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1799250" y="1476484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2"/>
          <p:cNvSpPr/>
          <p:nvPr/>
        </p:nvSpPr>
        <p:spPr>
          <a:xfrm>
            <a:off x="2761275" y="2514796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3789900" y="2514796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4192950" y="1486209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5487963" y="2137871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6297000" y="2289421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2"/>
          <p:cNvSpPr/>
          <p:nvPr/>
        </p:nvSpPr>
        <p:spPr>
          <a:xfrm>
            <a:off x="2598825" y="3367100"/>
            <a:ext cx="3011400" cy="1046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VM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2"/>
          <p:cNvSpPr/>
          <p:nvPr/>
        </p:nvSpPr>
        <p:spPr>
          <a:xfrm>
            <a:off x="2118338" y="2009884"/>
            <a:ext cx="108000" cy="10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>
            <a:off x="2199300" y="2009884"/>
            <a:ext cx="108000" cy="10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12"/>
          <p:cNvCxnSpPr>
            <a:stCxn id="178" idx="4"/>
            <a:endCxn id="180" idx="2"/>
          </p:cNvCxnSpPr>
          <p:nvPr/>
        </p:nvCxnSpPr>
        <p:spPr>
          <a:xfrm>
            <a:off x="2172338" y="2117884"/>
            <a:ext cx="22200" cy="20022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FF0000"/>
            </a:solidFill>
            <a:prstDash val="dot"/>
            <a:round/>
            <a:headEnd len="sm" w="sm" type="stealth"/>
            <a:tailEnd len="sm" w="sm" type="none"/>
          </a:ln>
        </p:spPr>
      </p:cxnSp>
      <p:sp>
        <p:nvSpPr>
          <p:cNvPr id="180" name="Google Shape;180;p12"/>
          <p:cNvSpPr/>
          <p:nvPr/>
        </p:nvSpPr>
        <p:spPr>
          <a:xfrm rot="10800000">
            <a:off x="2194395" y="4048105"/>
            <a:ext cx="144000" cy="1440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2675025" y="3443300"/>
            <a:ext cx="3011400" cy="1046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VM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2751225" y="3519500"/>
            <a:ext cx="3011400" cy="1046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VM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2970041" y="3780796"/>
            <a:ext cx="792000" cy="576000"/>
          </a:xfrm>
          <a:prstGeom prst="roundRect">
            <a:avLst>
              <a:gd fmla="val 352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Host LB/FW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3044085" y="4083421"/>
            <a:ext cx="648000" cy="216000"/>
          </a:xfrm>
          <a:prstGeom prst="roundRect">
            <a:avLst>
              <a:gd fmla="val 8040" name="adj"/>
            </a:avLst>
          </a:prstGeom>
          <a:solidFill>
            <a:srgbClr val="783F04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L4/L7 LB/FW</a:t>
            </a:r>
            <a:endParaRPr b="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2913675" y="3733996"/>
            <a:ext cx="180000" cy="180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2"/>
          <p:cNvCxnSpPr>
            <a:stCxn id="184" idx="1"/>
            <a:endCxn id="180" idx="0"/>
          </p:cNvCxnSpPr>
          <p:nvPr/>
        </p:nvCxnSpPr>
        <p:spPr>
          <a:xfrm flipH="1">
            <a:off x="2266485" y="4191421"/>
            <a:ext cx="777600" cy="600"/>
          </a:xfrm>
          <a:prstGeom prst="straightConnector1">
            <a:avLst/>
          </a:prstGeom>
          <a:solidFill>
            <a:srgbClr val="E5CCFB"/>
          </a:solidFill>
          <a:ln cap="rnd" cmpd="sng" w="9525">
            <a:solidFill>
              <a:srgbClr val="FF0000"/>
            </a:solidFill>
            <a:prstDash val="dot"/>
            <a:round/>
            <a:headEnd len="sm" w="sm" type="stealth"/>
            <a:tailEnd len="sm" w="sm" type="none"/>
          </a:ln>
        </p:spPr>
      </p:cxnSp>
      <p:cxnSp>
        <p:nvCxnSpPr>
          <p:cNvPr id="187" name="Google Shape;187;p12"/>
          <p:cNvCxnSpPr>
            <a:stCxn id="183" idx="3"/>
            <a:endCxn id="188" idx="1"/>
          </p:cNvCxnSpPr>
          <p:nvPr/>
        </p:nvCxnSpPr>
        <p:spPr>
          <a:xfrm flipH="1" rot="10800000">
            <a:off x="3762041" y="4063696"/>
            <a:ext cx="827700" cy="51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2"/>
          <p:cNvSpPr/>
          <p:nvPr/>
        </p:nvSpPr>
        <p:spPr>
          <a:xfrm>
            <a:off x="4589850" y="3783350"/>
            <a:ext cx="772500" cy="560700"/>
          </a:xfrm>
          <a:prstGeom prst="roundRect">
            <a:avLst>
              <a:gd fmla="val 3527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App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/>
          <p:nvPr/>
        </p:nvSpPr>
        <p:spPr>
          <a:xfrm>
            <a:off x="4647154" y="3865700"/>
            <a:ext cx="772500" cy="560700"/>
          </a:xfrm>
          <a:prstGeom prst="roundRect">
            <a:avLst>
              <a:gd fmla="val 3527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App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2"/>
          <p:cNvSpPr/>
          <p:nvPr/>
        </p:nvSpPr>
        <p:spPr>
          <a:xfrm>
            <a:off x="4704458" y="3943287"/>
            <a:ext cx="772500" cy="560700"/>
          </a:xfrm>
          <a:prstGeom prst="roundRect">
            <a:avLst>
              <a:gd fmla="val 3527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Monolith App</a:t>
            </a:r>
            <a:endParaRPr b="0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2"/>
          <p:cNvCxnSpPr>
            <a:stCxn id="183" idx="3"/>
            <a:endCxn id="189" idx="1"/>
          </p:cNvCxnSpPr>
          <p:nvPr/>
        </p:nvCxnSpPr>
        <p:spPr>
          <a:xfrm>
            <a:off x="3762041" y="4068796"/>
            <a:ext cx="885000" cy="774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2"/>
          <p:cNvCxnSpPr>
            <a:stCxn id="183" idx="3"/>
            <a:endCxn id="190" idx="1"/>
          </p:cNvCxnSpPr>
          <p:nvPr/>
        </p:nvCxnSpPr>
        <p:spPr>
          <a:xfrm>
            <a:off x="3762041" y="4068796"/>
            <a:ext cx="942300" cy="1548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2"/>
          <p:cNvSpPr/>
          <p:nvPr/>
        </p:nvSpPr>
        <p:spPr>
          <a:xfrm>
            <a:off x="2000338" y="1693671"/>
            <a:ext cx="432000" cy="432000"/>
          </a:xfrm>
          <a:prstGeom prst="flowChartSummingJunction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2"/>
          <p:cNvCxnSpPr/>
          <p:nvPr/>
        </p:nvCxnSpPr>
        <p:spPr>
          <a:xfrm>
            <a:off x="410025" y="3993800"/>
            <a:ext cx="3600" cy="9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95" name="Google Shape;195;p12"/>
          <p:cNvSpPr/>
          <p:nvPr/>
        </p:nvSpPr>
        <p:spPr>
          <a:xfrm rot="-5400000">
            <a:off x="-57975" y="4352600"/>
            <a:ext cx="673200" cy="210000"/>
          </a:xfrm>
          <a:prstGeom prst="roundRect">
            <a:avLst>
              <a:gd fmla="val 14035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en-GB" sz="600">
                <a:latin typeface="Calibri"/>
                <a:ea typeface="Calibri"/>
                <a:cs typeface="Calibri"/>
                <a:sym typeface="Calibri"/>
              </a:rPr>
              <a:t>North-South </a:t>
            </a:r>
            <a:r>
              <a:rPr lang="en-GB" sz="600">
                <a:latin typeface="Calibri"/>
                <a:ea typeface="Calibri"/>
                <a:cs typeface="Calibri"/>
                <a:sym typeface="Calibri"/>
              </a:rPr>
              <a:t>Traffic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>
                <a:latin typeface="Calibri"/>
                <a:ea typeface="Calibri"/>
                <a:cs typeface="Calibri"/>
                <a:sym typeface="Calibri"/>
              </a:rPr>
              <a:t>(in the node)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2"/>
          <p:cNvSpPr/>
          <p:nvPr/>
        </p:nvSpPr>
        <p:spPr>
          <a:xfrm>
            <a:off x="541325" y="4280339"/>
            <a:ext cx="673200" cy="150900"/>
          </a:xfrm>
          <a:prstGeom prst="roundRect">
            <a:avLst>
              <a:gd fmla="val 14035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en-GB" sz="600">
                <a:latin typeface="Calibri"/>
                <a:ea typeface="Calibri"/>
                <a:cs typeface="Calibri"/>
                <a:sym typeface="Calibri"/>
              </a:rPr>
              <a:t>East</a:t>
            </a:r>
            <a:r>
              <a:rPr b="1" lang="en-GB" sz="600">
                <a:latin typeface="Calibri"/>
                <a:ea typeface="Calibri"/>
                <a:cs typeface="Calibri"/>
                <a:sym typeface="Calibri"/>
              </a:rPr>
              <a:t>-West </a:t>
            </a:r>
            <a:r>
              <a:rPr lang="en-GB" sz="600">
                <a:latin typeface="Calibri"/>
                <a:ea typeface="Calibri"/>
                <a:cs typeface="Calibri"/>
                <a:sym typeface="Calibri"/>
              </a:rPr>
              <a:t>Traffic 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>
                <a:latin typeface="Calibri"/>
                <a:ea typeface="Calibri"/>
                <a:cs typeface="Calibri"/>
                <a:sym typeface="Calibri"/>
              </a:rPr>
              <a:t>(between nodes)</a:t>
            </a:r>
            <a:endParaRPr b="0" baseline="-25000" i="0" sz="600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12"/>
          <p:cNvCxnSpPr/>
          <p:nvPr/>
        </p:nvCxnSpPr>
        <p:spPr>
          <a:xfrm flipH="1">
            <a:off x="445775" y="4461675"/>
            <a:ext cx="9000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HLD: key components (2/2)</a:t>
            </a:r>
            <a:endParaRPr b="0" i="0" sz="2800" u="none" cap="none" strike="no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3"/>
          <p:cNvSpPr/>
          <p:nvPr/>
        </p:nvSpPr>
        <p:spPr>
          <a:xfrm>
            <a:off x="6043200" y="1170125"/>
            <a:ext cx="3034200" cy="3876900"/>
          </a:xfrm>
          <a:prstGeom prst="roundRect">
            <a:avLst>
              <a:gd fmla="val 2836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alibri"/>
                <a:ea typeface="Calibri"/>
                <a:cs typeface="Calibri"/>
                <a:sym typeface="Calibri"/>
              </a:rPr>
              <a:t>1. Edge Proxy (LB).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It’s the LB used for the Cloud Provider.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Some LB solutions are able to create a direct route towards the Pod by creating a K8s Service of type “Load Balancer”.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alibri"/>
                <a:ea typeface="Calibri"/>
                <a:cs typeface="Calibri"/>
                <a:sym typeface="Calibri"/>
              </a:rPr>
              <a:t>2. Host LB/FW</a:t>
            </a:r>
            <a:r>
              <a:rPr b="1" i="0" lang="en-GB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Protects external facing Web Apps hosted in the Node from L4 to L7 Layers.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While WAF is focused in L7 Layer, a FW is in L4 to L7.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It can’t see the East-West Traffic (Docker Network Traffic), but would see North-South Traffic (Ingress Traffic).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alibri"/>
                <a:ea typeface="Calibri"/>
                <a:cs typeface="Calibri"/>
                <a:sym typeface="Calibri"/>
              </a:rPr>
              <a:t>3. East-West FW.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Protects all internal east-west traffic between containers while also including some of the protections of a WAF.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Ingress Controller.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as Reverse Proxy and adds Routing functionalities like to Edge Proxy (LB).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sees the East-West Traffic between Containers while also including some of the protections of a WAF.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Service.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Abstraction for pods, providing a stable, virtual IP (VIP) address. Its purpose is purely to forward traffic to one or more pods.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Sidecar. 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all offloaded non-business features (security, logging, monitoring, throttling, policies, bootstrapping, etc.).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5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last security link for the App Container and allows implement effective end-to-end security.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125"/>
            <a:ext cx="5907625" cy="30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/>
          <p:nvPr/>
        </p:nvSpPr>
        <p:spPr>
          <a:xfrm>
            <a:off x="4819760" y="2805125"/>
            <a:ext cx="3744000" cy="1080000"/>
          </a:xfrm>
          <a:prstGeom prst="roundRect">
            <a:avLst>
              <a:gd fmla="val 352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GB" sz="800">
                <a:latin typeface="Calibri"/>
                <a:ea typeface="Calibri"/>
                <a:cs typeface="Calibri"/>
                <a:sym typeface="Calibri"/>
              </a:rPr>
              <a:t>Secure Data Plane</a:t>
            </a:r>
            <a:endParaRPr b="1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</a:pPr>
            <a:r>
              <a:rPr lang="en-GB"/>
              <a:t>5</a:t>
            </a: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GB"/>
              <a:t>What is a Secure Data Plane?</a:t>
            </a:r>
            <a:endParaRPr b="0" i="0" sz="2800" u="none" cap="none" strike="no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4727525" y="1162050"/>
            <a:ext cx="3947400" cy="572700"/>
          </a:xfrm>
          <a:prstGeom prst="roundRect">
            <a:avLst>
              <a:gd fmla="val 2836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1600" u="sng">
                <a:latin typeface="Calibri"/>
                <a:ea typeface="Calibri"/>
                <a:cs typeface="Calibri"/>
                <a:sym typeface="Calibri"/>
              </a:rPr>
              <a:t>Secure Data Plane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 is the network of Pods connected through their Sidecars Containers.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4"/>
          <p:cNvSpPr txBox="1"/>
          <p:nvPr/>
        </p:nvSpPr>
        <p:spPr>
          <a:xfrm>
            <a:off x="675675" y="4538575"/>
            <a:ext cx="35625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https://searchsdn.techtarget.com/definition/data-plane-DP</a:t>
            </a:r>
            <a:endParaRPr sz="800"/>
          </a:p>
        </p:txBody>
      </p:sp>
      <p:pic>
        <p:nvPicPr>
          <p:cNvPr id="213" name="Google Shape;21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75" y="1390650"/>
            <a:ext cx="3562350" cy="312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" name="Google Shape;214;p14"/>
          <p:cNvSpPr/>
          <p:nvPr/>
        </p:nvSpPr>
        <p:spPr>
          <a:xfrm>
            <a:off x="4895959" y="3500275"/>
            <a:ext cx="504000" cy="324000"/>
          </a:xfrm>
          <a:prstGeom prst="roundRect">
            <a:avLst>
              <a:gd fmla="val 10285" name="adj"/>
            </a:avLst>
          </a:prstGeom>
          <a:solidFill>
            <a:srgbClr val="04A2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4898958" y="3221750"/>
            <a:ext cx="504000" cy="216000"/>
          </a:xfrm>
          <a:prstGeom prst="roundRect">
            <a:avLst>
              <a:gd fmla="val 14035" name="adj"/>
            </a:avLst>
          </a:prstGeom>
          <a:solidFill>
            <a:srgbClr val="3399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 b="0" baseline="-2500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5515084" y="3500275"/>
            <a:ext cx="504000" cy="324000"/>
          </a:xfrm>
          <a:prstGeom prst="roundRect">
            <a:avLst>
              <a:gd fmla="val 10285" name="adj"/>
            </a:avLst>
          </a:prstGeom>
          <a:solidFill>
            <a:srgbClr val="04A2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5518083" y="3221750"/>
            <a:ext cx="504000" cy="216000"/>
          </a:xfrm>
          <a:prstGeom prst="roundRect">
            <a:avLst>
              <a:gd fmla="val 14035" name="adj"/>
            </a:avLst>
          </a:prstGeom>
          <a:solidFill>
            <a:srgbClr val="3399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 b="0" baseline="-2500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6124684" y="3500275"/>
            <a:ext cx="504000" cy="324000"/>
          </a:xfrm>
          <a:prstGeom prst="roundRect">
            <a:avLst>
              <a:gd fmla="val 10285" name="adj"/>
            </a:avLst>
          </a:prstGeom>
          <a:solidFill>
            <a:srgbClr val="04A2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6127683" y="3221750"/>
            <a:ext cx="504000" cy="216000"/>
          </a:xfrm>
          <a:prstGeom prst="roundRect">
            <a:avLst>
              <a:gd fmla="val 14035" name="adj"/>
            </a:avLst>
          </a:prstGeom>
          <a:solidFill>
            <a:srgbClr val="3399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 b="0" baseline="-2500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6737284" y="3500275"/>
            <a:ext cx="504000" cy="324000"/>
          </a:xfrm>
          <a:prstGeom prst="roundRect">
            <a:avLst>
              <a:gd fmla="val 10285" name="adj"/>
            </a:avLst>
          </a:prstGeom>
          <a:solidFill>
            <a:srgbClr val="04A2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6740283" y="3221750"/>
            <a:ext cx="504000" cy="216000"/>
          </a:xfrm>
          <a:prstGeom prst="roundRect">
            <a:avLst>
              <a:gd fmla="val 14035" name="adj"/>
            </a:avLst>
          </a:prstGeom>
          <a:solidFill>
            <a:srgbClr val="3399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 b="0" baseline="-2500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7356409" y="3500275"/>
            <a:ext cx="504000" cy="324000"/>
          </a:xfrm>
          <a:prstGeom prst="roundRect">
            <a:avLst>
              <a:gd fmla="val 10285" name="adj"/>
            </a:avLst>
          </a:prstGeom>
          <a:solidFill>
            <a:srgbClr val="04A2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7359408" y="3221750"/>
            <a:ext cx="504000" cy="216000"/>
          </a:xfrm>
          <a:prstGeom prst="roundRect">
            <a:avLst>
              <a:gd fmla="val 14035" name="adj"/>
            </a:avLst>
          </a:prstGeom>
          <a:solidFill>
            <a:srgbClr val="3399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 b="0" baseline="-2500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7966009" y="3500275"/>
            <a:ext cx="504000" cy="324000"/>
          </a:xfrm>
          <a:prstGeom prst="roundRect">
            <a:avLst>
              <a:gd fmla="val 10285" name="adj"/>
            </a:avLst>
          </a:prstGeom>
          <a:solidFill>
            <a:srgbClr val="04A2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7969008" y="3221750"/>
            <a:ext cx="504000" cy="216000"/>
          </a:xfrm>
          <a:prstGeom prst="roundRect">
            <a:avLst>
              <a:gd fmla="val 14035" name="adj"/>
            </a:avLst>
          </a:prstGeom>
          <a:solidFill>
            <a:srgbClr val="3399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 b="0" baseline="-2500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4819760" y="1876425"/>
            <a:ext cx="3744000" cy="720000"/>
          </a:xfrm>
          <a:prstGeom prst="roundRect">
            <a:avLst>
              <a:gd fmla="val 352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GB" sz="800">
                <a:latin typeface="Calibri"/>
                <a:ea typeface="Calibri"/>
                <a:cs typeface="Calibri"/>
                <a:sym typeface="Calibri"/>
              </a:rPr>
              <a:t>Control Plane</a:t>
            </a:r>
            <a:endParaRPr b="1" baseline="-2500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14"/>
          <p:cNvCxnSpPr>
            <a:stCxn id="215" idx="0"/>
            <a:endCxn id="228" idx="4"/>
          </p:cNvCxnSpPr>
          <p:nvPr/>
        </p:nvCxnSpPr>
        <p:spPr>
          <a:xfrm rot="-5400000">
            <a:off x="5726508" y="2256200"/>
            <a:ext cx="390000" cy="15411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4"/>
          <p:cNvSpPr/>
          <p:nvPr/>
        </p:nvSpPr>
        <p:spPr>
          <a:xfrm>
            <a:off x="6638047" y="2723638"/>
            <a:ext cx="108000" cy="10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14"/>
          <p:cNvCxnSpPr>
            <a:stCxn id="217" idx="0"/>
            <a:endCxn id="228" idx="4"/>
          </p:cNvCxnSpPr>
          <p:nvPr/>
        </p:nvCxnSpPr>
        <p:spPr>
          <a:xfrm rot="-5400000">
            <a:off x="6036033" y="2565800"/>
            <a:ext cx="390000" cy="9219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4"/>
          <p:cNvCxnSpPr>
            <a:stCxn id="219" idx="0"/>
            <a:endCxn id="228" idx="4"/>
          </p:cNvCxnSpPr>
          <p:nvPr/>
        </p:nvCxnSpPr>
        <p:spPr>
          <a:xfrm rot="-5400000">
            <a:off x="6340833" y="2870600"/>
            <a:ext cx="390000" cy="3123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4"/>
          <p:cNvCxnSpPr>
            <a:stCxn id="221" idx="0"/>
            <a:endCxn id="228" idx="4"/>
          </p:cNvCxnSpPr>
          <p:nvPr/>
        </p:nvCxnSpPr>
        <p:spPr>
          <a:xfrm flipH="1" rot="5400000">
            <a:off x="6647133" y="2876600"/>
            <a:ext cx="390000" cy="3003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4"/>
          <p:cNvCxnSpPr>
            <a:stCxn id="223" idx="0"/>
            <a:endCxn id="228" idx="4"/>
          </p:cNvCxnSpPr>
          <p:nvPr/>
        </p:nvCxnSpPr>
        <p:spPr>
          <a:xfrm flipH="1" rot="5400000">
            <a:off x="6956658" y="2567000"/>
            <a:ext cx="390000" cy="9195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4"/>
          <p:cNvCxnSpPr>
            <a:stCxn id="225" idx="0"/>
            <a:endCxn id="228" idx="4"/>
          </p:cNvCxnSpPr>
          <p:nvPr/>
        </p:nvCxnSpPr>
        <p:spPr>
          <a:xfrm flipH="1" rot="5400000">
            <a:off x="7261458" y="2262200"/>
            <a:ext cx="390000" cy="15291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14"/>
          <p:cNvSpPr/>
          <p:nvPr/>
        </p:nvSpPr>
        <p:spPr>
          <a:xfrm>
            <a:off x="5048360" y="2094463"/>
            <a:ext cx="743700" cy="437700"/>
          </a:xfrm>
          <a:prstGeom prst="roundRect">
            <a:avLst>
              <a:gd fmla="val 10285" name="adj"/>
            </a:avLst>
          </a:prstGeom>
          <a:solidFill>
            <a:srgbClr val="FF00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Traffic Management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5883050" y="2094463"/>
            <a:ext cx="743700" cy="437700"/>
          </a:xfrm>
          <a:prstGeom prst="roundRect">
            <a:avLst>
              <a:gd fmla="val 10285" name="adj"/>
            </a:avLst>
          </a:prstGeom>
          <a:solidFill>
            <a:srgbClr val="FF00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Policies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6721250" y="2094463"/>
            <a:ext cx="743700" cy="437700"/>
          </a:xfrm>
          <a:prstGeom prst="roundRect">
            <a:avLst>
              <a:gd fmla="val 10285" name="adj"/>
            </a:avLst>
          </a:prstGeom>
          <a:solidFill>
            <a:srgbClr val="FF00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Observability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7559450" y="2094463"/>
            <a:ext cx="743700" cy="437700"/>
          </a:xfrm>
          <a:prstGeom prst="roundRect">
            <a:avLst>
              <a:gd fmla="val 10285" name="adj"/>
            </a:avLst>
          </a:prstGeom>
          <a:solidFill>
            <a:srgbClr val="FF00FF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14"/>
          <p:cNvCxnSpPr>
            <a:stCxn id="228" idx="0"/>
            <a:endCxn id="226" idx="2"/>
          </p:cNvCxnSpPr>
          <p:nvPr/>
        </p:nvCxnSpPr>
        <p:spPr>
          <a:xfrm rot="10800000">
            <a:off x="6691747" y="2596438"/>
            <a:ext cx="300" cy="1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14"/>
          <p:cNvSpPr/>
          <p:nvPr/>
        </p:nvSpPr>
        <p:spPr>
          <a:xfrm>
            <a:off x="4724500" y="4057650"/>
            <a:ext cx="3947400" cy="871500"/>
          </a:xfrm>
          <a:prstGeom prst="roundRect">
            <a:avLst>
              <a:gd fmla="val 2836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Sidecar: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5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all offloaded non-business features (security, logging, monitoring, throttling, policies, bootstrapping, etc.).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5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last security link for the App Container and allows implement effective end-to-end security.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</a:pPr>
            <a:r>
              <a:rPr lang="en-GB"/>
              <a:t>6</a:t>
            </a: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GB"/>
              <a:t>Load Balancer, Proxy, Gateway, Ingress &amp; Sidecar</a:t>
            </a:r>
            <a:endParaRPr b="0" i="0" sz="2800" u="none" cap="none" strike="no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457200" y="4953000"/>
            <a:ext cx="4572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hlinkClick r:id="rId3"/>
              </a:rPr>
              <a:t>https://drive.google.com/open?id=1Ms0xtBiiDiv4IIswClQ1R0_Ua52AMxIFZJ7yMWPUOY0</a:t>
            </a:r>
            <a:r>
              <a:rPr lang="en-GB" sz="800"/>
              <a:t> </a:t>
            </a:r>
            <a:endParaRPr sz="800"/>
          </a:p>
        </p:txBody>
      </p:sp>
      <p:pic>
        <p:nvPicPr>
          <p:cNvPr id="246" name="Google Shape;2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170125"/>
            <a:ext cx="7436055" cy="363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FF"/>
              </a:buClr>
              <a:buSzPts val="2800"/>
              <a:buFont typeface="Arial"/>
              <a:buNone/>
            </a:pPr>
            <a:r>
              <a:rPr lang="en-GB"/>
              <a:t>7</a:t>
            </a:r>
            <a:r>
              <a:rPr b="0" i="0" lang="en-GB" sz="2800" u="none" cap="none" strike="noStrike">
                <a:solidFill>
                  <a:srgbClr val="04A2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GB"/>
              <a:t>Load Balancer, Proxy, Gateway, Ingress &amp; Sidecar</a:t>
            </a:r>
            <a:endParaRPr b="0" i="0" sz="2800" u="none" cap="none" strike="noStrike">
              <a:solidFill>
                <a:srgbClr val="04A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 txBox="1"/>
          <p:nvPr/>
        </p:nvSpPr>
        <p:spPr>
          <a:xfrm>
            <a:off x="457200" y="4953000"/>
            <a:ext cx="4572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hlinkClick r:id="rId3"/>
              </a:rPr>
              <a:t>https://drive.google.com/open?id=1Ms0xtBiiDiv4IIswClQ1R0_Ua52AMxIFZJ7yMWPUOY0</a:t>
            </a:r>
            <a:r>
              <a:rPr lang="en-GB" sz="800"/>
              <a:t> </a:t>
            </a:r>
            <a:endParaRPr sz="800"/>
          </a:p>
        </p:txBody>
      </p:sp>
      <p:pic>
        <p:nvPicPr>
          <p:cNvPr id="253" name="Google Shape;2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13" y="1208225"/>
            <a:ext cx="75723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