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58" r:id="rId9"/>
    <p:sldId id="269" r:id="rId10"/>
    <p:sldId id="270" r:id="rId11"/>
    <p:sldId id="262" r:id="rId12"/>
    <p:sldId id="260" r:id="rId13"/>
    <p:sldId id="261" r:id="rId14"/>
    <p:sldId id="271" r:id="rId1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  <a:srgbClr val="FD8008"/>
    <a:srgbClr val="FF3300"/>
    <a:srgbClr val="339900"/>
    <a:srgbClr val="009933"/>
    <a:srgbClr val="FF0000"/>
    <a:srgbClr val="33CC00"/>
    <a:srgbClr val="0F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863" autoAdjust="0"/>
  </p:normalViewPr>
  <p:slideViewPr>
    <p:cSldViewPr snapToGrid="0" snapToObjects="1">
      <p:cViewPr varScale="1">
        <p:scale>
          <a:sx n="152" d="100"/>
          <a:sy n="152" d="100"/>
        </p:scale>
        <p:origin x="-504" y="-120"/>
      </p:cViewPr>
      <p:guideLst>
        <p:guide orient="horz" pos="1169"/>
        <p:guide pos="8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2F261243-989B-664F-8211-392AC0C77B48}" type="datetimeFigureOut">
              <a:rPr lang="es-ES" smtClean="0"/>
              <a:pPr/>
              <a:t>13/2/18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6FD69D8A-5915-EB49-980D-FEB64C4D1515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787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s-ES_tradnl" dirty="0" smtClean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2F261243-989B-664F-8211-392AC0C77B48}" type="datetimeFigureOut">
              <a:rPr lang="es-ES" smtClean="0"/>
              <a:pPr/>
              <a:t>13/2/18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6FD69D8A-5915-EB49-980D-FEB64C4D1515}" type="slidenum">
              <a:rPr lang="es-ES" smtClean="0"/>
              <a:pPr/>
              <a:t>‹Nr.›</a:t>
            </a:fld>
            <a:endParaRPr lang="es-ES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0" y="1286523"/>
            <a:ext cx="9144000" cy="0"/>
          </a:xfrm>
          <a:prstGeom prst="line">
            <a:avLst/>
          </a:prstGeom>
          <a:ln w="3175" cmpd="sng">
            <a:solidFill>
              <a:srgbClr val="0F8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 userDrawn="1"/>
        </p:nvCxnSpPr>
        <p:spPr>
          <a:xfrm>
            <a:off x="0" y="6356350"/>
            <a:ext cx="9144000" cy="0"/>
          </a:xfrm>
          <a:prstGeom prst="line">
            <a:avLst/>
          </a:prstGeom>
          <a:ln w="3175" cmpd="sng">
            <a:solidFill>
              <a:srgbClr val="0F8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416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2F261243-989B-664F-8211-392AC0C77B48}" type="datetimeFigureOut">
              <a:rPr lang="es-ES" smtClean="0"/>
              <a:pPr/>
              <a:t>13/2/18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6FD69D8A-5915-EB49-980D-FEB64C4D1515}" type="slidenum">
              <a:rPr lang="es-ES" smtClean="0"/>
              <a:pPr/>
              <a:t>‹Nr.›</a:t>
            </a:fld>
            <a:endParaRPr lang="es-ES"/>
          </a:p>
        </p:txBody>
      </p:sp>
      <p:cxnSp>
        <p:nvCxnSpPr>
          <p:cNvPr id="6" name="Conector recto 5"/>
          <p:cNvCxnSpPr/>
          <p:nvPr userDrawn="1"/>
        </p:nvCxnSpPr>
        <p:spPr>
          <a:xfrm>
            <a:off x="0" y="6356350"/>
            <a:ext cx="9144000" cy="0"/>
          </a:xfrm>
          <a:prstGeom prst="line">
            <a:avLst/>
          </a:prstGeom>
          <a:ln w="3175" cmpd="sng">
            <a:solidFill>
              <a:srgbClr val="0F8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 userDrawn="1"/>
        </p:nvCxnSpPr>
        <p:spPr>
          <a:xfrm>
            <a:off x="0" y="1286523"/>
            <a:ext cx="9144000" cy="0"/>
          </a:xfrm>
          <a:prstGeom prst="line">
            <a:avLst/>
          </a:prstGeom>
          <a:ln w="3175" cmpd="sng">
            <a:solidFill>
              <a:srgbClr val="0F80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67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 para editar título</a:t>
            </a:r>
            <a:endParaRPr lang="en-U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Haga clic para modificar el estilo de texto del patrón</a:t>
            </a:r>
          </a:p>
          <a:p>
            <a:pPr lvl="1"/>
            <a:r>
              <a:rPr lang="en-US" noProof="0" smtClean="0"/>
              <a:t>Segundo nivel</a:t>
            </a:r>
          </a:p>
          <a:p>
            <a:pPr lvl="2"/>
            <a:r>
              <a:rPr lang="en-US" noProof="0" smtClean="0"/>
              <a:t>Tercer nivel</a:t>
            </a:r>
          </a:p>
          <a:p>
            <a:pPr lvl="3"/>
            <a:r>
              <a:rPr lang="en-US" noProof="0" smtClean="0"/>
              <a:t>Cuarto nivel</a:t>
            </a:r>
          </a:p>
          <a:p>
            <a:pPr lvl="4"/>
            <a:r>
              <a:rPr lang="en-US" noProof="0" smtClean="0"/>
              <a:t>Quinto nivel</a:t>
            </a:r>
            <a:endParaRPr lang="en-US" noProof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61243-989B-664F-8211-392AC0C77B48}" type="datetimeFigureOut">
              <a:rPr lang="en-US" noProof="0" smtClean="0"/>
              <a:t>13/2/18</a:t>
            </a:fld>
            <a:endParaRPr lang="en-U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69D8A-5915-EB49-980D-FEB64C4D1515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4992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hyperlink" Target="https://www.slideshare.net/asotobu/sail-in-the-clou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hyperlink" Target="https://www.slideshare.net/asotobu/sail-in-the-clou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hyperlink" Target="https://www.slideshare.net/asotobu/sail-in-the-clou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hyperlink" Target="https://www.slideshare.net/asotobu/sail-in-the-clou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hyperlink" Target="https://www.slideshare.net/asotobu/sail-in-the-clou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hyperlink" Target="https://www.slideshare.net/asotobu/sail-in-the-clou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Service </a:t>
            </a:r>
            <a:r>
              <a:rPr lang="es-ES" dirty="0" err="1" smtClean="0"/>
              <a:t>Mesh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Kubernetes </a:t>
            </a:r>
            <a:r>
              <a:rPr lang="es-ES" dirty="0" err="1" smtClean="0"/>
              <a:t>on</a:t>
            </a:r>
            <a:r>
              <a:rPr lang="es-ES" dirty="0" smtClean="0"/>
              <a:t> AWS</a:t>
            </a:r>
          </a:p>
          <a:p>
            <a:r>
              <a:rPr lang="es-ES" dirty="0" err="1" smtClean="0"/>
              <a:t>version</a:t>
            </a:r>
            <a:r>
              <a:rPr lang="es-ES" dirty="0" smtClean="0"/>
              <a:t> 0.3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2357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 </a:t>
            </a:r>
            <a:r>
              <a:rPr lang="en-GB" dirty="0" smtClean="0"/>
              <a:t>Delivering</a:t>
            </a:r>
            <a:r>
              <a:rPr lang="es-ES_tradnl" dirty="0" smtClean="0"/>
              <a:t> </a:t>
            </a:r>
            <a:r>
              <a:rPr lang="es-ES_tradnl" dirty="0" err="1" smtClean="0"/>
              <a:t>Services</a:t>
            </a:r>
            <a:r>
              <a:rPr lang="es-ES_tradnl" dirty="0" smtClean="0"/>
              <a:t> </a:t>
            </a:r>
            <a:r>
              <a:rPr lang="es-ES_tradnl" dirty="0" err="1" smtClean="0"/>
              <a:t>on</a:t>
            </a:r>
            <a:r>
              <a:rPr lang="es-ES_tradnl" dirty="0" smtClean="0"/>
              <a:t> Kubernetes 3/</a:t>
            </a:r>
            <a:r>
              <a:rPr lang="es-ES_tradnl" dirty="0"/>
              <a:t>3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457201" y="1593630"/>
            <a:ext cx="8009466" cy="469826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/>
          <a:lstStyle/>
          <a:p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$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kubectl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get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pods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-n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hello-ns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-o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wide</a:t>
            </a:r>
            <a:endParaRPr lang="es-ES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NAME                        READY     STATUS    RESTARTS   AGE       IP            NODE</a:t>
            </a:r>
          </a:p>
          <a:p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hello-v1-7ccbf86948-n7vgc   1/1       Running   0          2h        100.96.1.25   ip-10-10-121-30.us-east-2.compute.internal</a:t>
            </a:r>
          </a:p>
          <a:p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hello-v2-d6c95b4b6-dg4qk    1/1       Running   0          2h        100.96.2.41   ip-10-10-59-129.us-east-2.compute.internal</a:t>
            </a:r>
            <a:endParaRPr lang="es-ES_tradnl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s-ES_tradnl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$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kubectl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describe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svc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/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hello-svc-np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-n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hello-ns</a:t>
            </a:r>
            <a:endParaRPr lang="es-ES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Name:                     hello-svc-np</a:t>
            </a:r>
          </a:p>
          <a:p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Namespace:                hello-ns</a:t>
            </a:r>
          </a:p>
          <a:p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Labels:                   app=hello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Annotations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:             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kubectl.kubernetes.io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/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last-applied-configuration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={"apiVersion":"v1","kind":"Service”,...</a:t>
            </a:r>
          </a:p>
          <a:p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Selector:                 app=hello</a:t>
            </a:r>
          </a:p>
          <a:p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Type:                     NodePort</a:t>
            </a:r>
          </a:p>
          <a:p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IP:                       100.69.226.216</a:t>
            </a:r>
          </a:p>
          <a:p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Port:                     http  5002/TCP</a:t>
            </a:r>
          </a:p>
          <a:p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TargetPort:               500</a:t>
            </a:r>
            <a:r>
              <a:rPr lang="es-ES_tradnl" sz="800" dirty="0" smtClean="0">
                <a:solidFill>
                  <a:srgbClr val="000000"/>
                </a:solidFill>
                <a:latin typeface="Consolas"/>
                <a:cs typeface="Consolas"/>
              </a:rPr>
              <a:t>0</a:t>
            </a:r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/TCP</a:t>
            </a:r>
          </a:p>
          <a:p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NodePort:                 http  30764/TCP</a:t>
            </a:r>
          </a:p>
          <a:p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Endpoints:                100.96.1.25:500</a:t>
            </a:r>
            <a:r>
              <a:rPr lang="es-ES_tradnl" sz="800" dirty="0" smtClean="0">
                <a:solidFill>
                  <a:srgbClr val="000000"/>
                </a:solidFill>
                <a:latin typeface="Consolas"/>
                <a:cs typeface="Consolas"/>
              </a:rPr>
              <a:t>0</a:t>
            </a:r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,100.96.2.41:500</a:t>
            </a:r>
            <a:r>
              <a:rPr lang="es-ES_tradnl" sz="800" dirty="0" smtClean="0">
                <a:solidFill>
                  <a:srgbClr val="000000"/>
                </a:solidFill>
                <a:latin typeface="Consolas"/>
                <a:cs typeface="Consolas"/>
              </a:rPr>
              <a:t>0</a:t>
            </a:r>
            <a:endParaRPr lang="mr-IN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Session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Affinity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:        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None</a:t>
            </a:r>
            <a:endParaRPr lang="es-ES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External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Traffic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Policy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: 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Cluster</a:t>
            </a:r>
            <a:endParaRPr lang="es-ES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Events:                   &lt;none&gt;</a:t>
            </a:r>
            <a:endParaRPr lang="es-ES_tradnl" sz="8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s-ES_tradnl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$ </a:t>
            </a:r>
            <a:r>
              <a:rPr lang="en-U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kubectl</a:t>
            </a:r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 exec -n hello-ns hello-v1-7ccbf86948-n7vgc -- curl -s 100.69.226.216:5002/hello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Hello version: v1, instance: hello-v1-7ccbf86948-n7vgc</a:t>
            </a:r>
          </a:p>
          <a:p>
            <a:endParaRPr lang="en-US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$ </a:t>
            </a:r>
            <a:r>
              <a:rPr lang="en-U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kubectl</a:t>
            </a:r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 exec -n hello-ns hello-v1-7ccbf86948-n7vgc -- curl -s 100.69.226.216:5002/hello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Hello version: v2, instance: hello-v2-d6c95b4b6-dg4qk</a:t>
            </a:r>
          </a:p>
          <a:p>
            <a:endParaRPr lang="en-US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$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kubectl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logs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hello-v1-7ccbf86948-n7vgc -n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hello-ns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–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f</a:t>
            </a:r>
            <a:endParaRPr lang="es-ES_tradnl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$ kubectl logs hello-v2-d6c95b4b6-dg4qk -n hello-ns –f</a:t>
            </a:r>
            <a:endParaRPr lang="es-ES_tradnl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s-ES_tradnl" sz="8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$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kubectl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logs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-l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app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hello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-n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hello-ns</a:t>
            </a:r>
            <a:endParaRPr lang="es-ES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 * Running on http://0.0.0.0:5000/ (Press CTRL+C to quit)</a:t>
            </a:r>
          </a:p>
          <a:p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100.96.1.1 - - [13/Feb/2018 15:38:13] "GET /hello HTTP/1.1" 200 -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 * Running on http://0.0.0.0:5000/ (Press CTRL+C to quit)</a:t>
            </a:r>
          </a:p>
          <a:p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100.96.1.25 - - [13/Feb/2018 15:38:16] "GET /hello HTTP/1.1" 200 –</a:t>
            </a:r>
            <a:endParaRPr lang="de-DE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de-DE" sz="800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24629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Elipse 52"/>
          <p:cNvSpPr>
            <a:spLocks noChangeAspect="1"/>
          </p:cNvSpPr>
          <p:nvPr/>
        </p:nvSpPr>
        <p:spPr>
          <a:xfrm>
            <a:off x="4811252" y="2878232"/>
            <a:ext cx="209094" cy="201335"/>
          </a:xfrm>
          <a:prstGeom prst="ellipse">
            <a:avLst/>
          </a:prstGeom>
          <a:solidFill>
            <a:schemeClr val="accent5"/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chemeClr val="tx1"/>
              </a:solidFill>
            </a:endParaRPr>
          </a:p>
        </p:txBody>
      </p:sp>
      <p:sp>
        <p:nvSpPr>
          <p:cNvPr id="79" name="Elipse 78"/>
          <p:cNvSpPr>
            <a:spLocks noChangeAspect="1"/>
          </p:cNvSpPr>
          <p:nvPr/>
        </p:nvSpPr>
        <p:spPr>
          <a:xfrm>
            <a:off x="4815432" y="2338126"/>
            <a:ext cx="209094" cy="20133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chemeClr val="tx1"/>
              </a:solidFill>
            </a:endParaRPr>
          </a:p>
        </p:txBody>
      </p:sp>
      <p:sp>
        <p:nvSpPr>
          <p:cNvPr id="82" name="Elipse 81"/>
          <p:cNvSpPr>
            <a:spLocks noChangeAspect="1"/>
          </p:cNvSpPr>
          <p:nvPr/>
        </p:nvSpPr>
        <p:spPr>
          <a:xfrm>
            <a:off x="4811252" y="1792117"/>
            <a:ext cx="209094" cy="20133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chemeClr val="tx1"/>
              </a:solidFill>
            </a:endParaRPr>
          </a:p>
        </p:txBody>
      </p:sp>
      <p:sp>
        <p:nvSpPr>
          <p:cNvPr id="134" name="Elipse 133"/>
          <p:cNvSpPr>
            <a:spLocks noChangeAspect="1"/>
          </p:cNvSpPr>
          <p:nvPr/>
        </p:nvSpPr>
        <p:spPr>
          <a:xfrm>
            <a:off x="4819612" y="2474421"/>
            <a:ext cx="209094" cy="201335"/>
          </a:xfrm>
          <a:prstGeom prst="ellipse">
            <a:avLst/>
          </a:prstGeom>
          <a:solidFill>
            <a:schemeClr val="accent5"/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chemeClr val="tx1"/>
              </a:solidFill>
            </a:endParaRPr>
          </a:p>
        </p:txBody>
      </p:sp>
      <p:sp>
        <p:nvSpPr>
          <p:cNvPr id="135" name="Elipse 134"/>
          <p:cNvSpPr>
            <a:spLocks noChangeAspect="1"/>
          </p:cNvSpPr>
          <p:nvPr/>
        </p:nvSpPr>
        <p:spPr>
          <a:xfrm>
            <a:off x="4815432" y="1928412"/>
            <a:ext cx="209094" cy="201335"/>
          </a:xfrm>
          <a:prstGeom prst="ellipse">
            <a:avLst/>
          </a:prstGeom>
          <a:solidFill>
            <a:schemeClr val="accent5"/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chemeClr val="tx1"/>
              </a:solidFill>
            </a:endParaRPr>
          </a:p>
        </p:txBody>
      </p:sp>
      <p:sp>
        <p:nvSpPr>
          <p:cNvPr id="186" name="Rectángulo 185"/>
          <p:cNvSpPr/>
          <p:nvPr/>
        </p:nvSpPr>
        <p:spPr>
          <a:xfrm>
            <a:off x="5391354" y="5243876"/>
            <a:ext cx="3498645" cy="8111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78" name="Elipse 77"/>
          <p:cNvSpPr>
            <a:spLocks noChangeAspect="1"/>
          </p:cNvSpPr>
          <p:nvPr/>
        </p:nvSpPr>
        <p:spPr>
          <a:xfrm>
            <a:off x="3456382" y="2338131"/>
            <a:ext cx="209094" cy="20133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chemeClr val="tx1"/>
              </a:solidFill>
            </a:endParaRPr>
          </a:p>
        </p:txBody>
      </p:sp>
      <p:sp>
        <p:nvSpPr>
          <p:cNvPr id="99" name="Elipse 98"/>
          <p:cNvSpPr>
            <a:spLocks noChangeAspect="1"/>
          </p:cNvSpPr>
          <p:nvPr/>
        </p:nvSpPr>
        <p:spPr>
          <a:xfrm>
            <a:off x="3159064" y="2412059"/>
            <a:ext cx="209094" cy="20133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175" cap="rnd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chemeClr val="tx1"/>
              </a:solidFill>
            </a:endParaRPr>
          </a:p>
        </p:txBody>
      </p:sp>
      <p:sp>
        <p:nvSpPr>
          <p:cNvPr id="16" name="Elipse 15"/>
          <p:cNvSpPr>
            <a:spLocks noChangeAspect="1"/>
          </p:cNvSpPr>
          <p:nvPr/>
        </p:nvSpPr>
        <p:spPr>
          <a:xfrm>
            <a:off x="6216979" y="2302414"/>
            <a:ext cx="209094" cy="201335"/>
          </a:xfrm>
          <a:prstGeom prst="ellipse">
            <a:avLst/>
          </a:prstGeom>
          <a:solidFill>
            <a:schemeClr val="bg2"/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chemeClr val="tx1"/>
              </a:solidFill>
            </a:endParaRPr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6216979" y="2338263"/>
            <a:ext cx="209094" cy="20133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chemeClr val="tx1"/>
              </a:solidFill>
            </a:endParaRPr>
          </a:p>
        </p:txBody>
      </p:sp>
      <p:sp>
        <p:nvSpPr>
          <p:cNvPr id="41" name="Elipse 40"/>
          <p:cNvSpPr>
            <a:spLocks noChangeAspect="1"/>
          </p:cNvSpPr>
          <p:nvPr/>
        </p:nvSpPr>
        <p:spPr>
          <a:xfrm>
            <a:off x="6216979" y="2378358"/>
            <a:ext cx="209094" cy="201335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chemeClr val="tx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388925" y="1420357"/>
            <a:ext cx="4785677" cy="32528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s-ES" sz="800" dirty="0" smtClean="0">
                <a:solidFill>
                  <a:schemeClr val="tx1"/>
                </a:solidFill>
              </a:rPr>
              <a:t>Amazon EC2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816207" y="1614864"/>
            <a:ext cx="4251284" cy="190491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s-ES" sz="800" dirty="0" smtClean="0">
                <a:solidFill>
                  <a:schemeClr val="tx1"/>
                </a:solidFill>
              </a:rPr>
              <a:t>Kubernetes</a:t>
            </a:r>
          </a:p>
          <a:p>
            <a:pPr algn="r"/>
            <a:r>
              <a:rPr lang="es-ES" sz="800" dirty="0" smtClean="0">
                <a:solidFill>
                  <a:schemeClr val="tx1"/>
                </a:solidFill>
              </a:rPr>
              <a:t>Node</a:t>
            </a:r>
            <a:r>
              <a:rPr lang="es-ES" sz="800" baseline="-25000" dirty="0" smtClean="0">
                <a:solidFill>
                  <a:schemeClr val="tx1"/>
                </a:solidFill>
              </a:rPr>
              <a:t>1</a:t>
            </a:r>
            <a:endParaRPr lang="es-ES" sz="800" baseline="-25000" dirty="0">
              <a:solidFill>
                <a:schemeClr val="tx1"/>
              </a:solidFill>
            </a:endParaRPr>
          </a:p>
        </p:txBody>
      </p:sp>
      <p:sp>
        <p:nvSpPr>
          <p:cNvPr id="108" name="Rectángulo redondeado 107"/>
          <p:cNvSpPr/>
          <p:nvPr/>
        </p:nvSpPr>
        <p:spPr>
          <a:xfrm>
            <a:off x="4661215" y="1699709"/>
            <a:ext cx="972000" cy="1715366"/>
          </a:xfrm>
          <a:prstGeom prst="roundRect">
            <a:avLst>
              <a:gd name="adj" fmla="val 6016"/>
            </a:avLst>
          </a:prstGeom>
          <a:solidFill>
            <a:schemeClr val="bg1">
              <a:lumMod val="75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Services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19" name="Elipse 18"/>
          <p:cNvSpPr>
            <a:spLocks noChangeAspect="1"/>
          </p:cNvSpPr>
          <p:nvPr/>
        </p:nvSpPr>
        <p:spPr>
          <a:xfrm>
            <a:off x="5293959" y="1797519"/>
            <a:ext cx="209094" cy="20133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chemeClr val="tx1"/>
              </a:solidFill>
            </a:endParaRPr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5293959" y="2335975"/>
            <a:ext cx="209094" cy="20133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chemeClr val="tx1"/>
              </a:solidFill>
            </a:endParaRPr>
          </a:p>
        </p:txBody>
      </p:sp>
      <p:sp>
        <p:nvSpPr>
          <p:cNvPr id="42" name="Elipse 41"/>
          <p:cNvSpPr>
            <a:spLocks noChangeAspect="1"/>
          </p:cNvSpPr>
          <p:nvPr/>
        </p:nvSpPr>
        <p:spPr>
          <a:xfrm>
            <a:off x="5293959" y="2872878"/>
            <a:ext cx="209094" cy="20133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</a:t>
            </a:r>
            <a:r>
              <a:rPr lang="es-ES" dirty="0" smtClean="0"/>
              <a:t>. </a:t>
            </a:r>
            <a:r>
              <a:rPr lang="en-US" dirty="0" smtClean="0"/>
              <a:t>Exposing</a:t>
            </a:r>
            <a:r>
              <a:rPr lang="es-ES" dirty="0" smtClean="0"/>
              <a:t> Services: </a:t>
            </a:r>
            <a:r>
              <a:rPr lang="en-GB" dirty="0" smtClean="0"/>
              <a:t>Ingress 1/4</a:t>
            </a:r>
            <a:endParaRPr lang="en-GB" dirty="0"/>
          </a:p>
        </p:txBody>
      </p:sp>
      <p:sp>
        <p:nvSpPr>
          <p:cNvPr id="7" name="Rectángulo 6"/>
          <p:cNvSpPr/>
          <p:nvPr/>
        </p:nvSpPr>
        <p:spPr>
          <a:xfrm>
            <a:off x="4815432" y="2337881"/>
            <a:ext cx="684000" cy="340731"/>
          </a:xfrm>
          <a:prstGeom prst="rect">
            <a:avLst/>
          </a:prstGeom>
          <a:solidFill>
            <a:srgbClr val="FD8008"/>
          </a:solidFill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NodePort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815432" y="1789016"/>
            <a:ext cx="684000" cy="340731"/>
          </a:xfrm>
          <a:prstGeom prst="rect">
            <a:avLst/>
          </a:prstGeom>
          <a:solidFill>
            <a:srgbClr val="FD8008"/>
          </a:solidFill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LoadBalancer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815432" y="2876886"/>
            <a:ext cx="684000" cy="340731"/>
          </a:xfrm>
          <a:prstGeom prst="rect">
            <a:avLst/>
          </a:prstGeom>
          <a:solidFill>
            <a:srgbClr val="FD8008"/>
          </a:solidFill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ClusterIP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25" name="Arco 24"/>
          <p:cNvSpPr>
            <a:spLocks noChangeAspect="1"/>
          </p:cNvSpPr>
          <p:nvPr/>
        </p:nvSpPr>
        <p:spPr>
          <a:xfrm>
            <a:off x="8597827" y="1490120"/>
            <a:ext cx="177946" cy="177029"/>
          </a:xfrm>
          <a:prstGeom prst="arc">
            <a:avLst/>
          </a:prstGeom>
          <a:noFill/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Arco 25"/>
          <p:cNvSpPr>
            <a:spLocks noChangeAspect="1"/>
          </p:cNvSpPr>
          <p:nvPr/>
        </p:nvSpPr>
        <p:spPr>
          <a:xfrm rot="16200000">
            <a:off x="8342266" y="1487647"/>
            <a:ext cx="177946" cy="177029"/>
          </a:xfrm>
          <a:prstGeom prst="arc">
            <a:avLst/>
          </a:prstGeom>
          <a:noFill/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Arco 26"/>
          <p:cNvSpPr>
            <a:spLocks noChangeAspect="1"/>
          </p:cNvSpPr>
          <p:nvPr/>
        </p:nvSpPr>
        <p:spPr>
          <a:xfrm rot="5400000">
            <a:off x="8597369" y="1642520"/>
            <a:ext cx="177946" cy="177029"/>
          </a:xfrm>
          <a:prstGeom prst="arc">
            <a:avLst/>
          </a:prstGeom>
          <a:noFill/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Arco 27"/>
          <p:cNvSpPr>
            <a:spLocks noChangeAspect="1"/>
          </p:cNvSpPr>
          <p:nvPr/>
        </p:nvSpPr>
        <p:spPr>
          <a:xfrm rot="10800000">
            <a:off x="8342724" y="1640047"/>
            <a:ext cx="177946" cy="177029"/>
          </a:xfrm>
          <a:prstGeom prst="arc">
            <a:avLst/>
          </a:prstGeom>
          <a:noFill/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Arco 42"/>
          <p:cNvSpPr>
            <a:spLocks noChangeAspect="1"/>
          </p:cNvSpPr>
          <p:nvPr/>
        </p:nvSpPr>
        <p:spPr>
          <a:xfrm rot="16200000">
            <a:off x="5853663" y="2482162"/>
            <a:ext cx="177946" cy="177029"/>
          </a:xfrm>
          <a:prstGeom prst="arc">
            <a:avLst/>
          </a:prstGeom>
          <a:noFill/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4" name="Conector recto 43"/>
          <p:cNvCxnSpPr>
            <a:stCxn id="45" idx="0"/>
            <a:endCxn id="43" idx="0"/>
          </p:cNvCxnSpPr>
          <p:nvPr/>
        </p:nvCxnSpPr>
        <p:spPr>
          <a:xfrm flipH="1" flipV="1">
            <a:off x="5854122" y="2570677"/>
            <a:ext cx="746" cy="314548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45" name="Arco 44"/>
          <p:cNvSpPr>
            <a:spLocks noChangeAspect="1"/>
          </p:cNvSpPr>
          <p:nvPr/>
        </p:nvSpPr>
        <p:spPr>
          <a:xfrm rot="5400000">
            <a:off x="5677380" y="2796710"/>
            <a:ext cx="177946" cy="177029"/>
          </a:xfrm>
          <a:prstGeom prst="arc">
            <a:avLst/>
          </a:prstGeom>
          <a:noFill/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6" name="Conector recto 45"/>
          <p:cNvCxnSpPr>
            <a:stCxn id="42" idx="6"/>
            <a:endCxn id="45" idx="2"/>
          </p:cNvCxnSpPr>
          <p:nvPr/>
        </p:nvCxnSpPr>
        <p:spPr>
          <a:xfrm>
            <a:off x="5503053" y="2973546"/>
            <a:ext cx="263300" cy="652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4" name="Conector recto 53"/>
          <p:cNvCxnSpPr>
            <a:stCxn id="57" idx="2"/>
            <a:endCxn id="53" idx="2"/>
          </p:cNvCxnSpPr>
          <p:nvPr/>
        </p:nvCxnSpPr>
        <p:spPr>
          <a:xfrm flipV="1">
            <a:off x="4051493" y="2978900"/>
            <a:ext cx="759759" cy="2313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prstDash val="sysDash"/>
            <a:round/>
            <a:tailEnd type="arrow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57" name="Arco 56"/>
          <p:cNvSpPr>
            <a:spLocks noChangeAspect="1"/>
          </p:cNvSpPr>
          <p:nvPr/>
        </p:nvSpPr>
        <p:spPr>
          <a:xfrm rot="16200000">
            <a:off x="3962519" y="2981671"/>
            <a:ext cx="177946" cy="177029"/>
          </a:xfrm>
          <a:prstGeom prst="arc">
            <a:avLst/>
          </a:prstGeom>
          <a:noFill/>
          <a:ln w="3175" cap="rnd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ángulo redondeado 67"/>
          <p:cNvSpPr/>
          <p:nvPr/>
        </p:nvSpPr>
        <p:spPr>
          <a:xfrm>
            <a:off x="6134093" y="1933862"/>
            <a:ext cx="630036" cy="851935"/>
          </a:xfrm>
          <a:prstGeom prst="roundRect">
            <a:avLst>
              <a:gd name="adj" fmla="val 8040"/>
            </a:avLst>
          </a:prstGeom>
          <a:solidFill>
            <a:schemeClr val="bg1">
              <a:lumMod val="75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Pod</a:t>
            </a:r>
            <a:r>
              <a:rPr lang="es-ES" sz="800" baseline="-25000" dirty="0" smtClean="0">
                <a:solidFill>
                  <a:schemeClr val="tx1"/>
                </a:solidFill>
              </a:rPr>
              <a:t>1</a:t>
            </a:r>
            <a:endParaRPr lang="es-ES" sz="800" baseline="-25000" dirty="0">
              <a:solidFill>
                <a:schemeClr val="tx1"/>
              </a:solidFill>
            </a:endParaRPr>
          </a:p>
        </p:txBody>
      </p:sp>
      <p:sp>
        <p:nvSpPr>
          <p:cNvPr id="69" name="Rectángulo redondeado 68"/>
          <p:cNvSpPr/>
          <p:nvPr/>
        </p:nvSpPr>
        <p:spPr>
          <a:xfrm>
            <a:off x="6218492" y="2175955"/>
            <a:ext cx="465053" cy="517020"/>
          </a:xfrm>
          <a:prstGeom prst="roundRect">
            <a:avLst>
              <a:gd name="adj" fmla="val 8040"/>
            </a:avLst>
          </a:prstGeom>
          <a:solidFill>
            <a:schemeClr val="bg2">
              <a:lumMod val="75000"/>
            </a:schemeClr>
          </a:solidFill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Docker</a:t>
            </a:r>
            <a:r>
              <a:rPr lang="es-ES" sz="800" baseline="-25000" dirty="0" smtClean="0">
                <a:solidFill>
                  <a:schemeClr val="tx1"/>
                </a:solidFill>
              </a:rPr>
              <a:t>1</a:t>
            </a:r>
            <a:endParaRPr lang="es-ES" sz="800" baseline="-25000" dirty="0">
              <a:solidFill>
                <a:schemeClr val="tx1"/>
              </a:solidFill>
            </a:endParaRPr>
          </a:p>
        </p:txBody>
      </p:sp>
      <p:cxnSp>
        <p:nvCxnSpPr>
          <p:cNvPr id="13" name="Conector recto 12"/>
          <p:cNvCxnSpPr>
            <a:stCxn id="19" idx="6"/>
            <a:endCxn id="113" idx="0"/>
          </p:cNvCxnSpPr>
          <p:nvPr/>
        </p:nvCxnSpPr>
        <p:spPr>
          <a:xfrm flipV="1">
            <a:off x="5503053" y="1896618"/>
            <a:ext cx="253740" cy="1569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0" name="Conector recto 39"/>
          <p:cNvCxnSpPr>
            <a:stCxn id="43" idx="2"/>
            <a:endCxn id="41" idx="2"/>
          </p:cNvCxnSpPr>
          <p:nvPr/>
        </p:nvCxnSpPr>
        <p:spPr>
          <a:xfrm flipV="1">
            <a:off x="5942637" y="2479026"/>
            <a:ext cx="274342" cy="2678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6" name="CuadroTexto 65"/>
          <p:cNvSpPr txBox="1"/>
          <p:nvPr/>
        </p:nvSpPr>
        <p:spPr>
          <a:xfrm>
            <a:off x="6034966" y="2503859"/>
            <a:ext cx="15599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600" dirty="0" smtClean="0"/>
              <a:t>8080</a:t>
            </a:r>
            <a:endParaRPr lang="es-ES" sz="600" dirty="0"/>
          </a:p>
        </p:txBody>
      </p:sp>
      <p:cxnSp>
        <p:nvCxnSpPr>
          <p:cNvPr id="80" name="Conector recto 79"/>
          <p:cNvCxnSpPr>
            <a:stCxn id="78" idx="6"/>
            <a:endCxn id="79" idx="2"/>
          </p:cNvCxnSpPr>
          <p:nvPr/>
        </p:nvCxnSpPr>
        <p:spPr>
          <a:xfrm flipV="1">
            <a:off x="3665476" y="2438794"/>
            <a:ext cx="1149956" cy="5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prstDash val="solid"/>
            <a:headEnd type="arrow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83" name="Conector recto 82"/>
          <p:cNvCxnSpPr>
            <a:stCxn id="85" idx="2"/>
            <a:endCxn id="82" idx="2"/>
          </p:cNvCxnSpPr>
          <p:nvPr/>
        </p:nvCxnSpPr>
        <p:spPr>
          <a:xfrm>
            <a:off x="3005617" y="1891112"/>
            <a:ext cx="1805635" cy="1673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4" name="Elipse 83"/>
          <p:cNvSpPr>
            <a:spLocks noChangeAspect="1"/>
          </p:cNvSpPr>
          <p:nvPr/>
        </p:nvSpPr>
        <p:spPr>
          <a:xfrm>
            <a:off x="2461897" y="2043437"/>
            <a:ext cx="209094" cy="20133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chemeClr val="tx1"/>
              </a:solidFill>
            </a:endParaRPr>
          </a:p>
        </p:txBody>
      </p:sp>
      <p:sp>
        <p:nvSpPr>
          <p:cNvPr id="85" name="Arco 84"/>
          <p:cNvSpPr>
            <a:spLocks noChangeAspect="1"/>
          </p:cNvSpPr>
          <p:nvPr/>
        </p:nvSpPr>
        <p:spPr>
          <a:xfrm rot="16200000">
            <a:off x="2916643" y="1891570"/>
            <a:ext cx="177946" cy="177029"/>
          </a:xfrm>
          <a:prstGeom prst="arc">
            <a:avLst/>
          </a:prstGeom>
          <a:noFill/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6" name="Conector recto 85"/>
          <p:cNvCxnSpPr>
            <a:stCxn id="87" idx="0"/>
            <a:endCxn id="85" idx="0"/>
          </p:cNvCxnSpPr>
          <p:nvPr/>
        </p:nvCxnSpPr>
        <p:spPr>
          <a:xfrm flipV="1">
            <a:off x="2912747" y="1980085"/>
            <a:ext cx="4355" cy="75703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7" name="Arco 86"/>
          <p:cNvSpPr>
            <a:spLocks noChangeAspect="1"/>
          </p:cNvSpPr>
          <p:nvPr/>
        </p:nvSpPr>
        <p:spPr>
          <a:xfrm rot="5400000">
            <a:off x="2735259" y="1967273"/>
            <a:ext cx="177946" cy="177029"/>
          </a:xfrm>
          <a:prstGeom prst="arc">
            <a:avLst/>
          </a:prstGeom>
          <a:noFill/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8" name="Conector recto 87"/>
          <p:cNvCxnSpPr>
            <a:stCxn id="84" idx="6"/>
            <a:endCxn id="87" idx="2"/>
          </p:cNvCxnSpPr>
          <p:nvPr/>
        </p:nvCxnSpPr>
        <p:spPr>
          <a:xfrm>
            <a:off x="2670991" y="2144105"/>
            <a:ext cx="153241" cy="656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headEnd type="arrow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96" name="Elipse 95"/>
          <p:cNvSpPr>
            <a:spLocks noChangeAspect="1"/>
          </p:cNvSpPr>
          <p:nvPr/>
        </p:nvSpPr>
        <p:spPr>
          <a:xfrm>
            <a:off x="2461897" y="2162810"/>
            <a:ext cx="209094" cy="20133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chemeClr val="tx1"/>
              </a:solidFill>
            </a:endParaRPr>
          </a:p>
        </p:txBody>
      </p:sp>
      <p:cxnSp>
        <p:nvCxnSpPr>
          <p:cNvPr id="37" name="Conector recto 36"/>
          <p:cNvCxnSpPr>
            <a:stCxn id="23" idx="6"/>
            <a:endCxn id="22" idx="2"/>
          </p:cNvCxnSpPr>
          <p:nvPr/>
        </p:nvCxnSpPr>
        <p:spPr>
          <a:xfrm>
            <a:off x="5503053" y="2436643"/>
            <a:ext cx="713926" cy="2288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12" name="Arco 111"/>
          <p:cNvSpPr>
            <a:spLocks noChangeAspect="1"/>
          </p:cNvSpPr>
          <p:nvPr/>
        </p:nvSpPr>
        <p:spPr>
          <a:xfrm rot="10800000">
            <a:off x="5845766" y="2224534"/>
            <a:ext cx="177946" cy="177029"/>
          </a:xfrm>
          <a:prstGeom prst="arc">
            <a:avLst/>
          </a:prstGeom>
          <a:noFill/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3" name="Arco 112"/>
          <p:cNvSpPr>
            <a:spLocks noChangeAspect="1"/>
          </p:cNvSpPr>
          <p:nvPr/>
        </p:nvSpPr>
        <p:spPr>
          <a:xfrm>
            <a:off x="5667820" y="1896618"/>
            <a:ext cx="177946" cy="177029"/>
          </a:xfrm>
          <a:prstGeom prst="arc">
            <a:avLst/>
          </a:prstGeom>
          <a:noFill/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5" name="Conector recto 114"/>
          <p:cNvCxnSpPr>
            <a:stCxn id="113" idx="2"/>
            <a:endCxn id="112" idx="2"/>
          </p:cNvCxnSpPr>
          <p:nvPr/>
        </p:nvCxnSpPr>
        <p:spPr>
          <a:xfrm>
            <a:off x="5845766" y="1985133"/>
            <a:ext cx="0" cy="327915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18" name="Conector recto 117"/>
          <p:cNvCxnSpPr>
            <a:stCxn id="112" idx="0"/>
            <a:endCxn id="16" idx="2"/>
          </p:cNvCxnSpPr>
          <p:nvPr/>
        </p:nvCxnSpPr>
        <p:spPr>
          <a:xfrm>
            <a:off x="5934739" y="2401563"/>
            <a:ext cx="282240" cy="1519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91" name="CuadroTexto 90"/>
          <p:cNvSpPr txBox="1"/>
          <p:nvPr/>
        </p:nvSpPr>
        <p:spPr>
          <a:xfrm>
            <a:off x="4467745" y="2086523"/>
            <a:ext cx="31863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600" dirty="0" smtClean="0"/>
              <a:t>nodePort</a:t>
            </a:r>
            <a:r>
              <a:rPr lang="es-ES" sz="600" baseline="-25000" dirty="0" smtClean="0"/>
              <a:t>1</a:t>
            </a:r>
            <a:endParaRPr lang="es-ES" sz="600" baseline="-25000" dirty="0"/>
          </a:p>
        </p:txBody>
      </p:sp>
      <p:sp>
        <p:nvSpPr>
          <p:cNvPr id="128" name="CuadroTexto 127"/>
          <p:cNvSpPr txBox="1"/>
          <p:nvPr/>
        </p:nvSpPr>
        <p:spPr>
          <a:xfrm>
            <a:off x="4392006" y="1783916"/>
            <a:ext cx="450657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600" dirty="0" smtClean="0"/>
              <a:t>Port</a:t>
            </a:r>
            <a:r>
              <a:rPr lang="en-GB" sz="600" baseline="-25000" dirty="0" smtClean="0"/>
              <a:t>1</a:t>
            </a:r>
            <a:r>
              <a:rPr lang="es-ES" sz="600" dirty="0" smtClean="0"/>
              <a:t>: 81, CIP</a:t>
            </a:r>
            <a:r>
              <a:rPr lang="es-ES" sz="600" baseline="-25000" dirty="0" smtClean="0"/>
              <a:t>1</a:t>
            </a:r>
            <a:endParaRPr lang="es-ES" sz="600" baseline="-25000" dirty="0"/>
          </a:p>
        </p:txBody>
      </p:sp>
      <p:sp>
        <p:nvSpPr>
          <p:cNvPr id="130" name="CuadroTexto 129"/>
          <p:cNvSpPr txBox="1"/>
          <p:nvPr/>
        </p:nvSpPr>
        <p:spPr>
          <a:xfrm>
            <a:off x="4387454" y="2826711"/>
            <a:ext cx="450657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600" dirty="0" smtClean="0"/>
              <a:t>Port</a:t>
            </a:r>
            <a:r>
              <a:rPr lang="en-GB" sz="600" baseline="-25000" dirty="0" smtClean="0"/>
              <a:t>3</a:t>
            </a:r>
            <a:r>
              <a:rPr lang="es-ES" sz="600" dirty="0" smtClean="0"/>
              <a:t>: 83, CIP</a:t>
            </a:r>
            <a:r>
              <a:rPr lang="es-ES" sz="600" baseline="-25000" dirty="0" smtClean="0"/>
              <a:t>3</a:t>
            </a:r>
            <a:endParaRPr lang="es-ES" sz="600" baseline="-25000" dirty="0"/>
          </a:p>
        </p:txBody>
      </p:sp>
      <p:sp>
        <p:nvSpPr>
          <p:cNvPr id="131" name="CuadroTexto 130"/>
          <p:cNvSpPr txBox="1"/>
          <p:nvPr/>
        </p:nvSpPr>
        <p:spPr>
          <a:xfrm>
            <a:off x="4474171" y="2634860"/>
            <a:ext cx="31863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600" dirty="0" smtClean="0"/>
              <a:t>nodePort</a:t>
            </a:r>
            <a:r>
              <a:rPr lang="es-ES" sz="600" baseline="-25000" dirty="0" smtClean="0"/>
              <a:t>2</a:t>
            </a:r>
            <a:endParaRPr lang="es-ES" sz="600" baseline="-25000" dirty="0"/>
          </a:p>
        </p:txBody>
      </p:sp>
      <p:sp>
        <p:nvSpPr>
          <p:cNvPr id="132" name="CuadroTexto 131"/>
          <p:cNvSpPr txBox="1"/>
          <p:nvPr/>
        </p:nvSpPr>
        <p:spPr>
          <a:xfrm>
            <a:off x="4431219" y="3169576"/>
            <a:ext cx="403731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600" dirty="0" smtClean="0"/>
              <a:t>nodePort</a:t>
            </a:r>
            <a:r>
              <a:rPr lang="en-GB" sz="600" baseline="-25000" dirty="0" smtClean="0"/>
              <a:t>3</a:t>
            </a:r>
            <a:r>
              <a:rPr lang="es-ES" sz="600" dirty="0" smtClean="0"/>
              <a:t>: --</a:t>
            </a:r>
            <a:endParaRPr lang="es-ES" sz="600" dirty="0"/>
          </a:p>
        </p:txBody>
      </p:sp>
      <p:sp>
        <p:nvSpPr>
          <p:cNvPr id="136" name="CuadroTexto 135"/>
          <p:cNvSpPr txBox="1"/>
          <p:nvPr/>
        </p:nvSpPr>
        <p:spPr>
          <a:xfrm>
            <a:off x="994995" y="1965247"/>
            <a:ext cx="7723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600" dirty="0" smtClean="0"/>
              <a:t>http://</a:t>
            </a:r>
            <a:r>
              <a:rPr lang="es-ES" sz="600" dirty="0" smtClean="0"/>
              <a:t>PublicIP</a:t>
            </a:r>
            <a:r>
              <a:rPr lang="es-ES" sz="600" baseline="-25000" dirty="0" smtClean="0"/>
              <a:t>1</a:t>
            </a:r>
            <a:r>
              <a:rPr lang="es-ES" sz="600" dirty="0" smtClean="0"/>
              <a:t>:Port</a:t>
            </a:r>
            <a:r>
              <a:rPr lang="es-ES" sz="600" baseline="-25000" dirty="0" smtClean="0"/>
              <a:t>pub1</a:t>
            </a:r>
            <a:endParaRPr lang="es-ES" sz="600" baseline="-25000" dirty="0"/>
          </a:p>
        </p:txBody>
      </p:sp>
      <p:cxnSp>
        <p:nvCxnSpPr>
          <p:cNvPr id="139" name="Conector recto 138"/>
          <p:cNvCxnSpPr>
            <a:endCxn id="84" idx="2"/>
          </p:cNvCxnSpPr>
          <p:nvPr/>
        </p:nvCxnSpPr>
        <p:spPr>
          <a:xfrm>
            <a:off x="994995" y="2144105"/>
            <a:ext cx="1466902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headEnd type="arrow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44" name="CuadroTexto 143"/>
          <p:cNvSpPr txBox="1"/>
          <p:nvPr/>
        </p:nvSpPr>
        <p:spPr>
          <a:xfrm>
            <a:off x="4392134" y="2319726"/>
            <a:ext cx="450657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600" dirty="0" smtClean="0"/>
              <a:t>Port</a:t>
            </a:r>
            <a:r>
              <a:rPr lang="en-GB" sz="600" baseline="-25000" dirty="0" smtClean="0"/>
              <a:t>2</a:t>
            </a:r>
            <a:r>
              <a:rPr lang="es-ES" sz="600" dirty="0" smtClean="0"/>
              <a:t>: 82, CIP</a:t>
            </a:r>
            <a:r>
              <a:rPr lang="es-ES" sz="600" baseline="-25000" dirty="0"/>
              <a:t>2</a:t>
            </a:r>
          </a:p>
        </p:txBody>
      </p:sp>
      <p:sp>
        <p:nvSpPr>
          <p:cNvPr id="152" name="Rectángulo 151"/>
          <p:cNvSpPr/>
          <p:nvPr/>
        </p:nvSpPr>
        <p:spPr>
          <a:xfrm>
            <a:off x="6437562" y="5744517"/>
            <a:ext cx="1470522" cy="165036"/>
          </a:xfrm>
          <a:prstGeom prst="rect">
            <a:avLst/>
          </a:prstGeom>
          <a:solidFill>
            <a:srgbClr val="FD8008"/>
          </a:solidFill>
        </p:spPr>
        <p:txBody>
          <a:bodyPr wrap="none" lIns="36000" tIns="36000" rIns="36000" bIns="36000">
            <a:spAutoFit/>
          </a:bodyPr>
          <a:lstStyle/>
          <a:p>
            <a:r>
              <a:rPr lang="es-ES" sz="600" dirty="0" err="1" smtClean="0">
                <a:latin typeface="Consolas"/>
                <a:cs typeface="Consolas"/>
              </a:rPr>
              <a:t>spec.clusterIp:spec.ports</a:t>
            </a:r>
            <a:r>
              <a:rPr lang="es-ES" sz="600" dirty="0" smtClean="0">
                <a:latin typeface="Consolas"/>
                <a:cs typeface="Consolas"/>
              </a:rPr>
              <a:t>[*].</a:t>
            </a:r>
            <a:r>
              <a:rPr lang="es-ES" sz="600" dirty="0" err="1" smtClean="0">
                <a:latin typeface="Consolas"/>
                <a:cs typeface="Consolas"/>
              </a:rPr>
              <a:t>port</a:t>
            </a:r>
            <a:endParaRPr lang="es-ES" sz="600" dirty="0">
              <a:latin typeface="Consolas"/>
              <a:cs typeface="Consolas"/>
            </a:endParaRPr>
          </a:p>
        </p:txBody>
      </p:sp>
      <p:sp>
        <p:nvSpPr>
          <p:cNvPr id="153" name="Rectángulo 152"/>
          <p:cNvSpPr/>
          <p:nvPr/>
        </p:nvSpPr>
        <p:spPr>
          <a:xfrm>
            <a:off x="6478531" y="5551067"/>
            <a:ext cx="1384135" cy="165036"/>
          </a:xfrm>
          <a:prstGeom prst="rect">
            <a:avLst/>
          </a:prstGeom>
          <a:solidFill>
            <a:srgbClr val="FD8008"/>
          </a:solidFill>
        </p:spPr>
        <p:txBody>
          <a:bodyPr wrap="none" lIns="36000" tIns="36000" rIns="36000" bIns="36000">
            <a:spAutoFit/>
          </a:bodyPr>
          <a:lstStyle/>
          <a:p>
            <a:r>
              <a:rPr lang="es-ES" sz="600" dirty="0">
                <a:latin typeface="Consolas"/>
                <a:cs typeface="Consolas"/>
              </a:rPr>
              <a:t>&lt;</a:t>
            </a:r>
            <a:r>
              <a:rPr lang="es-ES" sz="600" dirty="0" err="1">
                <a:latin typeface="Consolas"/>
                <a:cs typeface="Consolas"/>
              </a:rPr>
              <a:t>NodeIP</a:t>
            </a:r>
            <a:r>
              <a:rPr lang="es-ES" sz="600" dirty="0">
                <a:latin typeface="Consolas"/>
                <a:cs typeface="Consolas"/>
              </a:rPr>
              <a:t>&gt;:</a:t>
            </a:r>
            <a:r>
              <a:rPr lang="es-ES" sz="600" dirty="0" err="1">
                <a:latin typeface="Consolas"/>
                <a:cs typeface="Consolas"/>
              </a:rPr>
              <a:t>spec.ports</a:t>
            </a:r>
            <a:r>
              <a:rPr lang="es-ES" sz="600" dirty="0">
                <a:latin typeface="Consolas"/>
                <a:cs typeface="Consolas"/>
              </a:rPr>
              <a:t>[*].</a:t>
            </a:r>
            <a:r>
              <a:rPr lang="es-ES" sz="600" dirty="0" err="1">
                <a:latin typeface="Consolas"/>
                <a:cs typeface="Consolas"/>
              </a:rPr>
              <a:t>nodePort</a:t>
            </a:r>
            <a:endParaRPr lang="es-ES" sz="600" dirty="0">
              <a:latin typeface="Consolas"/>
              <a:cs typeface="Consolas"/>
            </a:endParaRPr>
          </a:p>
        </p:txBody>
      </p:sp>
      <p:sp>
        <p:nvSpPr>
          <p:cNvPr id="154" name="Rectángulo 153"/>
          <p:cNvSpPr/>
          <p:nvPr/>
        </p:nvSpPr>
        <p:spPr>
          <a:xfrm>
            <a:off x="6355622" y="5357618"/>
            <a:ext cx="1637960" cy="165036"/>
          </a:xfrm>
          <a:prstGeom prst="rect">
            <a:avLst/>
          </a:prstGeom>
          <a:solidFill>
            <a:srgbClr val="FD8008"/>
          </a:solidFill>
        </p:spPr>
        <p:txBody>
          <a:bodyPr wrap="none" lIns="36000" tIns="36000" rIns="36000" bIns="36000">
            <a:spAutoFit/>
          </a:bodyPr>
          <a:lstStyle/>
          <a:p>
            <a:r>
              <a:rPr lang="es-ES" sz="600" dirty="0" err="1">
                <a:latin typeface="Consolas"/>
                <a:cs typeface="Consolas"/>
              </a:rPr>
              <a:t>spec.loadBalancerIp:spec.pops</a:t>
            </a:r>
            <a:r>
              <a:rPr lang="es-ES" sz="600" dirty="0">
                <a:latin typeface="Consolas"/>
                <a:cs typeface="Consolas"/>
              </a:rPr>
              <a:t>[*].</a:t>
            </a:r>
            <a:r>
              <a:rPr lang="es-ES" sz="600" dirty="0" err="1">
                <a:latin typeface="Consolas"/>
                <a:cs typeface="Consolas"/>
              </a:rPr>
              <a:t>port</a:t>
            </a:r>
            <a:endParaRPr lang="es-ES" sz="600" dirty="0">
              <a:latin typeface="Consolas"/>
              <a:cs typeface="Consolas"/>
            </a:endParaRPr>
          </a:p>
        </p:txBody>
      </p:sp>
      <p:cxnSp>
        <p:nvCxnSpPr>
          <p:cNvPr id="156" name="Conector curvado 155"/>
          <p:cNvCxnSpPr>
            <a:stCxn id="152" idx="1"/>
            <a:endCxn id="153" idx="1"/>
          </p:cNvCxnSpPr>
          <p:nvPr/>
        </p:nvCxnSpPr>
        <p:spPr>
          <a:xfrm rot="10800000" flipH="1">
            <a:off x="6437561" y="5633585"/>
            <a:ext cx="40969" cy="193450"/>
          </a:xfrm>
          <a:prstGeom prst="curvedConnector3">
            <a:avLst>
              <a:gd name="adj1" fmla="val -557983"/>
            </a:avLst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prstDash val="sysDash"/>
            <a:headEnd type="arrow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58" name="Conector curvado 157"/>
          <p:cNvCxnSpPr>
            <a:stCxn id="153" idx="1"/>
            <a:endCxn id="154" idx="1"/>
          </p:cNvCxnSpPr>
          <p:nvPr/>
        </p:nvCxnSpPr>
        <p:spPr>
          <a:xfrm rot="10800000">
            <a:off x="6355623" y="5440137"/>
            <a:ext cx="122909" cy="193449"/>
          </a:xfrm>
          <a:prstGeom prst="curvedConnector3">
            <a:avLst>
              <a:gd name="adj1" fmla="val 285991"/>
            </a:avLst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prstDash val="sysDash"/>
            <a:headEnd type="arrow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61" name="Conector recto 160"/>
          <p:cNvCxnSpPr>
            <a:stCxn id="154" idx="1"/>
          </p:cNvCxnSpPr>
          <p:nvPr/>
        </p:nvCxnSpPr>
        <p:spPr>
          <a:xfrm flipH="1">
            <a:off x="6023712" y="5440136"/>
            <a:ext cx="331910" cy="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headEnd type="arrow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64" name="Conector recto 163"/>
          <p:cNvCxnSpPr>
            <a:endCxn id="152" idx="3"/>
          </p:cNvCxnSpPr>
          <p:nvPr/>
        </p:nvCxnSpPr>
        <p:spPr>
          <a:xfrm flipH="1">
            <a:off x="7908084" y="5818243"/>
            <a:ext cx="359179" cy="8792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headEnd type="arrow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66" name="Rectángulo redondeado 165"/>
          <p:cNvSpPr/>
          <p:nvPr/>
        </p:nvSpPr>
        <p:spPr>
          <a:xfrm>
            <a:off x="5486659" y="5345168"/>
            <a:ext cx="537053" cy="576000"/>
          </a:xfrm>
          <a:prstGeom prst="roundRect">
            <a:avLst>
              <a:gd name="adj" fmla="val 8040"/>
            </a:avLst>
          </a:prstGeom>
          <a:solidFill>
            <a:schemeClr val="tx1"/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External</a:t>
            </a:r>
            <a:r>
              <a:rPr lang="es-ES" sz="800" dirty="0" smtClean="0">
                <a:solidFill>
                  <a:schemeClr val="bg1"/>
                </a:solidFill>
              </a:rPr>
              <a:t> Network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167" name="Rectángulo redondeado 166"/>
          <p:cNvSpPr/>
          <p:nvPr/>
        </p:nvSpPr>
        <p:spPr>
          <a:xfrm>
            <a:off x="8267263" y="5333553"/>
            <a:ext cx="537053" cy="576000"/>
          </a:xfrm>
          <a:prstGeom prst="roundRect">
            <a:avLst>
              <a:gd name="adj" fmla="val 8040"/>
            </a:avLst>
          </a:prstGeom>
          <a:solidFill>
            <a:schemeClr val="tx1"/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chemeClr val="bg1"/>
                </a:solidFill>
              </a:rPr>
              <a:t>Internal Network (</a:t>
            </a:r>
            <a:r>
              <a:rPr lang="en-GB" sz="800" dirty="0" smtClean="0">
                <a:solidFill>
                  <a:schemeClr val="bg1"/>
                </a:solidFill>
              </a:rPr>
              <a:t>Backend</a:t>
            </a:r>
            <a:r>
              <a:rPr lang="en-US" sz="800" dirty="0" smtClean="0">
                <a:solidFill>
                  <a:schemeClr val="bg1"/>
                </a:solidFill>
              </a:rPr>
              <a:t>)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68" name="Imagen 16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723" y="4855845"/>
            <a:ext cx="4861983" cy="13588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72" name="Rectángulo 171"/>
          <p:cNvSpPr/>
          <p:nvPr/>
        </p:nvSpPr>
        <p:spPr>
          <a:xfrm>
            <a:off x="2829064" y="3565549"/>
            <a:ext cx="4251284" cy="102569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s-ES" sz="800" dirty="0" smtClean="0">
                <a:solidFill>
                  <a:schemeClr val="tx1"/>
                </a:solidFill>
              </a:rPr>
              <a:t>Kubernetes</a:t>
            </a:r>
          </a:p>
          <a:p>
            <a:pPr algn="r"/>
            <a:r>
              <a:rPr lang="es-ES" sz="800" dirty="0" smtClean="0">
                <a:solidFill>
                  <a:schemeClr val="tx1"/>
                </a:solidFill>
              </a:rPr>
              <a:t>Node</a:t>
            </a:r>
            <a:r>
              <a:rPr lang="es-ES" sz="8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Elipse 63"/>
          <p:cNvSpPr>
            <a:spLocks noChangeAspect="1"/>
          </p:cNvSpPr>
          <p:nvPr/>
        </p:nvSpPr>
        <p:spPr>
          <a:xfrm>
            <a:off x="5848249" y="4071104"/>
            <a:ext cx="209094" cy="20133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chemeClr val="tx1"/>
              </a:solidFill>
            </a:endParaRPr>
          </a:p>
        </p:txBody>
      </p:sp>
      <p:sp>
        <p:nvSpPr>
          <p:cNvPr id="74" name="Rectángulo redondeado 73"/>
          <p:cNvSpPr/>
          <p:nvPr/>
        </p:nvSpPr>
        <p:spPr>
          <a:xfrm>
            <a:off x="5765363" y="3662789"/>
            <a:ext cx="630036" cy="851935"/>
          </a:xfrm>
          <a:prstGeom prst="roundRect">
            <a:avLst>
              <a:gd name="adj" fmla="val 8040"/>
            </a:avLst>
          </a:prstGeom>
          <a:solidFill>
            <a:schemeClr val="bg1">
              <a:lumMod val="75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Pod</a:t>
            </a:r>
            <a:r>
              <a:rPr lang="es-ES" sz="800" baseline="-25000" dirty="0" smtClean="0">
                <a:solidFill>
                  <a:schemeClr val="tx1"/>
                </a:solidFill>
              </a:rPr>
              <a:t>2</a:t>
            </a:r>
            <a:endParaRPr lang="es-ES" sz="800" baseline="-25000" dirty="0">
              <a:solidFill>
                <a:schemeClr val="tx1"/>
              </a:solidFill>
            </a:endParaRPr>
          </a:p>
        </p:txBody>
      </p:sp>
      <p:sp>
        <p:nvSpPr>
          <p:cNvPr id="75" name="Rectángulo redondeado 74"/>
          <p:cNvSpPr/>
          <p:nvPr/>
        </p:nvSpPr>
        <p:spPr>
          <a:xfrm>
            <a:off x="5849762" y="3908901"/>
            <a:ext cx="465053" cy="517020"/>
          </a:xfrm>
          <a:prstGeom prst="roundRect">
            <a:avLst>
              <a:gd name="adj" fmla="val 8040"/>
            </a:avLst>
          </a:prstGeom>
          <a:solidFill>
            <a:schemeClr val="bg2">
              <a:lumMod val="75000"/>
            </a:schemeClr>
          </a:solidFill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Docker</a:t>
            </a:r>
            <a:r>
              <a:rPr lang="es-ES" sz="800" baseline="-25000" dirty="0" smtClean="0">
                <a:solidFill>
                  <a:schemeClr val="tx1"/>
                </a:solidFill>
              </a:rPr>
              <a:t>2</a:t>
            </a:r>
            <a:endParaRPr lang="es-ES" sz="800" baseline="-25000" dirty="0">
              <a:solidFill>
                <a:schemeClr val="tx1"/>
              </a:solidFill>
            </a:endParaRPr>
          </a:p>
        </p:txBody>
      </p:sp>
      <p:sp>
        <p:nvSpPr>
          <p:cNvPr id="76" name="CuadroTexto 75"/>
          <p:cNvSpPr txBox="1"/>
          <p:nvPr/>
        </p:nvSpPr>
        <p:spPr>
          <a:xfrm>
            <a:off x="5666236" y="4205872"/>
            <a:ext cx="15599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600" dirty="0" smtClean="0"/>
              <a:t>8080</a:t>
            </a:r>
            <a:endParaRPr lang="es-ES" sz="600" dirty="0"/>
          </a:p>
        </p:txBody>
      </p:sp>
      <p:cxnSp>
        <p:nvCxnSpPr>
          <p:cNvPr id="62" name="Conector recto 61"/>
          <p:cNvCxnSpPr>
            <a:stCxn id="60" idx="0"/>
            <a:endCxn id="64" idx="2"/>
          </p:cNvCxnSpPr>
          <p:nvPr/>
        </p:nvCxnSpPr>
        <p:spPr>
          <a:xfrm>
            <a:off x="4051034" y="4171772"/>
            <a:ext cx="1797215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prstDash val="sysDash"/>
            <a:tail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8" name="Conector recto 57"/>
          <p:cNvCxnSpPr>
            <a:stCxn id="60" idx="2"/>
            <a:endCxn id="57" idx="0"/>
          </p:cNvCxnSpPr>
          <p:nvPr/>
        </p:nvCxnSpPr>
        <p:spPr>
          <a:xfrm flipV="1">
            <a:off x="3962061" y="3070186"/>
            <a:ext cx="917" cy="1013071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0" name="Arco 59"/>
          <p:cNvSpPr>
            <a:spLocks noChangeAspect="1"/>
          </p:cNvSpPr>
          <p:nvPr/>
        </p:nvSpPr>
        <p:spPr>
          <a:xfrm rot="10800000">
            <a:off x="3962061" y="3994743"/>
            <a:ext cx="177946" cy="177029"/>
          </a:xfrm>
          <a:prstGeom prst="arc">
            <a:avLst/>
          </a:prstGeom>
          <a:noFill/>
          <a:ln w="3175" cap="rnd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5" name="Conector recto 174"/>
          <p:cNvCxnSpPr>
            <a:stCxn id="176" idx="2"/>
            <a:endCxn id="135" idx="2"/>
          </p:cNvCxnSpPr>
          <p:nvPr/>
        </p:nvCxnSpPr>
        <p:spPr>
          <a:xfrm flipV="1">
            <a:off x="4051034" y="2029080"/>
            <a:ext cx="764398" cy="1063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prstDash val="sysDash"/>
            <a:round/>
            <a:tailEnd type="arrow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76" name="Arco 175"/>
          <p:cNvSpPr>
            <a:spLocks noChangeAspect="1"/>
          </p:cNvSpPr>
          <p:nvPr/>
        </p:nvSpPr>
        <p:spPr>
          <a:xfrm rot="16200000">
            <a:off x="3962060" y="2030601"/>
            <a:ext cx="177946" cy="177029"/>
          </a:xfrm>
          <a:prstGeom prst="arc">
            <a:avLst/>
          </a:prstGeom>
          <a:noFill/>
          <a:ln w="3175" cap="rnd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7" name="Conector recto 176"/>
          <p:cNvCxnSpPr>
            <a:endCxn id="176" idx="0"/>
          </p:cNvCxnSpPr>
          <p:nvPr/>
        </p:nvCxnSpPr>
        <p:spPr>
          <a:xfrm flipV="1">
            <a:off x="3961602" y="2119116"/>
            <a:ext cx="917" cy="1029459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83" name="Conector recto 182"/>
          <p:cNvCxnSpPr>
            <a:stCxn id="184" idx="2"/>
            <a:endCxn id="134" idx="2"/>
          </p:cNvCxnSpPr>
          <p:nvPr/>
        </p:nvCxnSpPr>
        <p:spPr>
          <a:xfrm flipV="1">
            <a:off x="4055214" y="2575089"/>
            <a:ext cx="764398" cy="5667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prstDash val="sysDash"/>
            <a:round/>
            <a:tailEnd type="arrow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84" name="Arco 183"/>
          <p:cNvSpPr>
            <a:spLocks noChangeAspect="1"/>
          </p:cNvSpPr>
          <p:nvPr/>
        </p:nvSpPr>
        <p:spPr>
          <a:xfrm rot="16200000">
            <a:off x="3966240" y="2581214"/>
            <a:ext cx="177946" cy="177029"/>
          </a:xfrm>
          <a:prstGeom prst="arc">
            <a:avLst/>
          </a:prstGeom>
          <a:noFill/>
          <a:ln w="3175" cap="rnd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7" name="Rectángulo 186"/>
          <p:cNvSpPr/>
          <p:nvPr/>
        </p:nvSpPr>
        <p:spPr>
          <a:xfrm>
            <a:off x="2015750" y="1622327"/>
            <a:ext cx="748923" cy="273272"/>
          </a:xfrm>
          <a:prstGeom prst="rect">
            <a:avLst/>
          </a:prstGeom>
          <a:noFill/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Edge</a:t>
            </a:r>
            <a:r>
              <a:rPr lang="es-ES" sz="800" dirty="0" smtClean="0">
                <a:solidFill>
                  <a:schemeClr val="tx1"/>
                </a:solidFill>
              </a:rPr>
              <a:t> Proxy</a:t>
            </a:r>
          </a:p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(Load </a:t>
            </a:r>
            <a:r>
              <a:rPr lang="en-GB" sz="800" dirty="0" smtClean="0">
                <a:solidFill>
                  <a:schemeClr val="tx1"/>
                </a:solidFill>
              </a:rPr>
              <a:t>Balancer</a:t>
            </a:r>
            <a:r>
              <a:rPr lang="es-ES" sz="800" dirty="0" smtClean="0">
                <a:solidFill>
                  <a:schemeClr val="tx1"/>
                </a:solidFill>
              </a:rPr>
              <a:t>)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195" name="Arco 194"/>
          <p:cNvSpPr>
            <a:spLocks noChangeAspect="1"/>
          </p:cNvSpPr>
          <p:nvPr/>
        </p:nvSpPr>
        <p:spPr>
          <a:xfrm rot="16200000">
            <a:off x="4180471" y="2978385"/>
            <a:ext cx="177946" cy="177029"/>
          </a:xfrm>
          <a:prstGeom prst="arc">
            <a:avLst/>
          </a:prstGeom>
          <a:noFill/>
          <a:ln w="3175" cap="rnd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6" name="Conector recto 195"/>
          <p:cNvCxnSpPr>
            <a:endCxn id="195" idx="0"/>
          </p:cNvCxnSpPr>
          <p:nvPr/>
        </p:nvCxnSpPr>
        <p:spPr>
          <a:xfrm flipV="1">
            <a:off x="4179554" y="3066900"/>
            <a:ext cx="1376" cy="498649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prstDash val="sysDash"/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98" name="Arco 197"/>
          <p:cNvSpPr>
            <a:spLocks noChangeAspect="1"/>
          </p:cNvSpPr>
          <p:nvPr/>
        </p:nvSpPr>
        <p:spPr>
          <a:xfrm rot="16200000">
            <a:off x="4180012" y="2027315"/>
            <a:ext cx="177946" cy="177029"/>
          </a:xfrm>
          <a:prstGeom prst="arc">
            <a:avLst/>
          </a:prstGeom>
          <a:noFill/>
          <a:ln w="3175" cap="rnd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9" name="Conector recto 198"/>
          <p:cNvCxnSpPr>
            <a:endCxn id="198" idx="0"/>
          </p:cNvCxnSpPr>
          <p:nvPr/>
        </p:nvCxnSpPr>
        <p:spPr>
          <a:xfrm flipV="1">
            <a:off x="4179554" y="2115830"/>
            <a:ext cx="917" cy="1029459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00" name="Arco 199"/>
          <p:cNvSpPr>
            <a:spLocks noChangeAspect="1"/>
          </p:cNvSpPr>
          <p:nvPr/>
        </p:nvSpPr>
        <p:spPr>
          <a:xfrm rot="16200000">
            <a:off x="4184192" y="2577928"/>
            <a:ext cx="177946" cy="177029"/>
          </a:xfrm>
          <a:prstGeom prst="arc">
            <a:avLst/>
          </a:prstGeom>
          <a:noFill/>
          <a:ln w="3175" cap="rnd" cmpd="sng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2" name="Elipse 201"/>
          <p:cNvSpPr>
            <a:spLocks noChangeAspect="1"/>
          </p:cNvSpPr>
          <p:nvPr/>
        </p:nvSpPr>
        <p:spPr>
          <a:xfrm>
            <a:off x="3159064" y="2412059"/>
            <a:ext cx="209094" cy="20133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175" cap="rnd" cmpd="sng">
            <a:solidFill>
              <a:srgbClr val="33990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rgbClr val="339900"/>
              </a:solidFill>
            </a:endParaRPr>
          </a:p>
        </p:txBody>
      </p:sp>
      <p:sp>
        <p:nvSpPr>
          <p:cNvPr id="203" name="Rectángulo 202"/>
          <p:cNvSpPr/>
          <p:nvPr/>
        </p:nvSpPr>
        <p:spPr>
          <a:xfrm>
            <a:off x="3159064" y="2157631"/>
            <a:ext cx="506662" cy="470580"/>
          </a:xfrm>
          <a:prstGeom prst="rect">
            <a:avLst/>
          </a:prstGeom>
          <a:solidFill>
            <a:srgbClr val="339900"/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Ingress</a:t>
            </a:r>
            <a:r>
              <a:rPr lang="es-ES" sz="800" dirty="0" smtClean="0">
                <a:solidFill>
                  <a:schemeClr val="tx1"/>
                </a:solidFill>
              </a:rPr>
              <a:t> </a:t>
            </a:r>
            <a:r>
              <a:rPr lang="en-GB" sz="800" dirty="0" smtClean="0">
                <a:solidFill>
                  <a:schemeClr val="tx1"/>
                </a:solidFill>
              </a:rPr>
              <a:t>Controller</a:t>
            </a:r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204" name="Conector recto 203"/>
          <p:cNvCxnSpPr>
            <a:endCxn id="207" idx="0"/>
          </p:cNvCxnSpPr>
          <p:nvPr/>
        </p:nvCxnSpPr>
        <p:spPr>
          <a:xfrm>
            <a:off x="2670991" y="2263478"/>
            <a:ext cx="158073" cy="1728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rgbClr val="339900"/>
            </a:solidFill>
            <a:prstDash val="solid"/>
            <a:headEnd type="arrow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05" name="Conector recto 204"/>
          <p:cNvCxnSpPr>
            <a:stCxn id="208" idx="0"/>
            <a:endCxn id="202" idx="2"/>
          </p:cNvCxnSpPr>
          <p:nvPr/>
        </p:nvCxnSpPr>
        <p:spPr>
          <a:xfrm>
            <a:off x="3003468" y="2510453"/>
            <a:ext cx="155596" cy="2274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rgbClr val="3399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06" name="Conector recto 205"/>
          <p:cNvCxnSpPr>
            <a:stCxn id="207" idx="2"/>
            <a:endCxn id="208" idx="2"/>
          </p:cNvCxnSpPr>
          <p:nvPr/>
        </p:nvCxnSpPr>
        <p:spPr>
          <a:xfrm flipH="1">
            <a:off x="2914495" y="2353721"/>
            <a:ext cx="3542" cy="68217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rgbClr val="3399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07" name="Arco 206"/>
          <p:cNvSpPr>
            <a:spLocks noChangeAspect="1"/>
          </p:cNvSpPr>
          <p:nvPr/>
        </p:nvSpPr>
        <p:spPr>
          <a:xfrm>
            <a:off x="2740091" y="2265206"/>
            <a:ext cx="177946" cy="177029"/>
          </a:xfrm>
          <a:prstGeom prst="arc">
            <a:avLst/>
          </a:prstGeom>
          <a:noFill/>
          <a:ln w="3175" cap="rnd" cmpd="sng">
            <a:solidFill>
              <a:srgbClr val="3399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339900"/>
              </a:solidFill>
            </a:endParaRPr>
          </a:p>
        </p:txBody>
      </p:sp>
      <p:sp>
        <p:nvSpPr>
          <p:cNvPr id="208" name="Arco 207"/>
          <p:cNvSpPr>
            <a:spLocks noChangeAspect="1"/>
          </p:cNvSpPr>
          <p:nvPr/>
        </p:nvSpPr>
        <p:spPr>
          <a:xfrm rot="10800000">
            <a:off x="2914495" y="2333424"/>
            <a:ext cx="177946" cy="177029"/>
          </a:xfrm>
          <a:prstGeom prst="arc">
            <a:avLst/>
          </a:prstGeom>
          <a:noFill/>
          <a:ln w="3175" cap="rnd" cmpd="sng">
            <a:solidFill>
              <a:srgbClr val="3399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339900"/>
              </a:solidFill>
            </a:endParaRPr>
          </a:p>
        </p:txBody>
      </p:sp>
      <p:sp>
        <p:nvSpPr>
          <p:cNvPr id="209" name="CuadroTexto 208"/>
          <p:cNvSpPr txBox="1"/>
          <p:nvPr/>
        </p:nvSpPr>
        <p:spPr>
          <a:xfrm>
            <a:off x="994995" y="2375771"/>
            <a:ext cx="746373" cy="92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600" dirty="0" smtClean="0">
                <a:solidFill>
                  <a:srgbClr val="339900"/>
                </a:solidFill>
              </a:rPr>
              <a:t>http://</a:t>
            </a:r>
            <a:r>
              <a:rPr lang="es-ES" sz="600" dirty="0" smtClean="0">
                <a:solidFill>
                  <a:srgbClr val="339900"/>
                </a:solidFill>
              </a:rPr>
              <a:t>PublicIP</a:t>
            </a:r>
            <a:r>
              <a:rPr lang="es-ES" sz="600" baseline="-25000" dirty="0">
                <a:solidFill>
                  <a:srgbClr val="339900"/>
                </a:solidFill>
              </a:rPr>
              <a:t>2</a:t>
            </a:r>
            <a:r>
              <a:rPr lang="es-ES" sz="600" dirty="0" smtClean="0">
                <a:solidFill>
                  <a:srgbClr val="339900"/>
                </a:solidFill>
              </a:rPr>
              <a:t>:Port</a:t>
            </a:r>
            <a:r>
              <a:rPr lang="es-ES" sz="600" baseline="-25000" dirty="0" smtClean="0">
                <a:solidFill>
                  <a:srgbClr val="339900"/>
                </a:solidFill>
              </a:rPr>
              <a:t>pub2</a:t>
            </a:r>
            <a:endParaRPr lang="es-ES" sz="600" baseline="-25000" dirty="0">
              <a:solidFill>
                <a:srgbClr val="339900"/>
              </a:solidFill>
            </a:endParaRPr>
          </a:p>
        </p:txBody>
      </p:sp>
      <p:cxnSp>
        <p:nvCxnSpPr>
          <p:cNvPr id="210" name="Conector recto 209"/>
          <p:cNvCxnSpPr/>
          <p:nvPr/>
        </p:nvCxnSpPr>
        <p:spPr>
          <a:xfrm>
            <a:off x="994995" y="2263478"/>
            <a:ext cx="1466902" cy="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rgbClr val="339900"/>
            </a:solidFill>
            <a:headEnd type="arrow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09" name="Y 108"/>
          <p:cNvSpPr>
            <a:spLocks noChangeAspect="1"/>
          </p:cNvSpPr>
          <p:nvPr/>
        </p:nvSpPr>
        <p:spPr>
          <a:xfrm>
            <a:off x="2102856" y="1910322"/>
            <a:ext cx="577952" cy="576000"/>
          </a:xfrm>
          <a:prstGeom prst="flowChartSummingJunction">
            <a:avLst/>
          </a:prstGeom>
          <a:solidFill>
            <a:srgbClr val="000090"/>
          </a:solidFill>
          <a:ln w="3175" cap="rnd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chemeClr val="tx1"/>
              </a:solidFill>
            </a:endParaRPr>
          </a:p>
        </p:txBody>
      </p:sp>
      <p:sp>
        <p:nvSpPr>
          <p:cNvPr id="211" name="CuadroTexto 210"/>
          <p:cNvSpPr txBox="1"/>
          <p:nvPr/>
        </p:nvSpPr>
        <p:spPr>
          <a:xfrm>
            <a:off x="2651985" y="2659650"/>
            <a:ext cx="1108401" cy="9233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600" dirty="0" smtClean="0">
                <a:solidFill>
                  <a:srgbClr val="339900"/>
                </a:solidFill>
              </a:rPr>
              <a:t>Route</a:t>
            </a:r>
            <a:r>
              <a:rPr lang="es-ES" sz="600" dirty="0" smtClean="0">
                <a:solidFill>
                  <a:srgbClr val="339900"/>
                </a:solidFill>
              </a:rPr>
              <a:t> &lt;http&gt;://&lt;IP&gt;:&lt;Port&gt;/&lt;</a:t>
            </a:r>
            <a:r>
              <a:rPr lang="en-GB" sz="600" dirty="0" smtClean="0">
                <a:solidFill>
                  <a:srgbClr val="339900"/>
                </a:solidFill>
              </a:rPr>
              <a:t>Path</a:t>
            </a:r>
            <a:r>
              <a:rPr lang="es-ES" sz="600" dirty="0" smtClean="0">
                <a:solidFill>
                  <a:srgbClr val="339900"/>
                </a:solidFill>
              </a:rPr>
              <a:t>&gt;</a:t>
            </a:r>
            <a:endParaRPr lang="es-ES" sz="600" dirty="0">
              <a:solidFill>
                <a:srgbClr val="339900"/>
              </a:solidFill>
            </a:endParaRPr>
          </a:p>
        </p:txBody>
      </p:sp>
      <p:sp>
        <p:nvSpPr>
          <p:cNvPr id="212" name="CuadroTexto 211"/>
          <p:cNvSpPr txBox="1"/>
          <p:nvPr/>
        </p:nvSpPr>
        <p:spPr>
          <a:xfrm>
            <a:off x="2953492" y="2805410"/>
            <a:ext cx="401139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600" dirty="0" smtClean="0">
                <a:solidFill>
                  <a:srgbClr val="339900"/>
                </a:solidFill>
              </a:rPr>
              <a:t>To CIP</a:t>
            </a:r>
            <a:r>
              <a:rPr lang="es-ES" sz="600" baseline="-25000" dirty="0" smtClean="0">
                <a:solidFill>
                  <a:srgbClr val="339900"/>
                </a:solidFill>
              </a:rPr>
              <a:t>2</a:t>
            </a:r>
            <a:r>
              <a:rPr lang="es-ES" sz="600" dirty="0" smtClean="0">
                <a:solidFill>
                  <a:srgbClr val="339900"/>
                </a:solidFill>
              </a:rPr>
              <a:t>:Port</a:t>
            </a:r>
            <a:r>
              <a:rPr lang="es-ES" sz="600" baseline="-25000" dirty="0" smtClean="0">
                <a:solidFill>
                  <a:srgbClr val="339900"/>
                </a:solidFill>
              </a:rPr>
              <a:t>2</a:t>
            </a:r>
            <a:endParaRPr lang="es-ES" sz="600" baseline="-25000" dirty="0">
              <a:solidFill>
                <a:srgbClr val="33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945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</a:t>
            </a:r>
            <a:r>
              <a:rPr lang="es-ES" dirty="0" smtClean="0"/>
              <a:t>. </a:t>
            </a:r>
            <a:r>
              <a:rPr lang="es-ES" dirty="0" err="1" smtClean="0"/>
              <a:t>Exposing</a:t>
            </a:r>
            <a:r>
              <a:rPr lang="es-ES" dirty="0" smtClean="0"/>
              <a:t> Services: </a:t>
            </a:r>
            <a:r>
              <a:rPr lang="es-ES" dirty="0" err="1" smtClean="0"/>
              <a:t>Ingress</a:t>
            </a:r>
            <a:r>
              <a:rPr lang="es-ES" dirty="0" smtClean="0"/>
              <a:t> 2/4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457201" y="1593630"/>
            <a:ext cx="4347186" cy="469826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/>
          <a:lstStyle/>
          <a:p>
            <a:r>
              <a:rPr lang="mr-IN" sz="800" dirty="0" smtClean="0">
                <a:solidFill>
                  <a:srgbClr val="000000"/>
                </a:solidFill>
                <a:latin typeface="Monaco"/>
              </a:rPr>
              <a:t>---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apiVersion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v1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kind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Namespace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metadata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name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echoserver-ns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mr-IN" sz="800" dirty="0" smtClean="0">
                <a:solidFill>
                  <a:srgbClr val="000000"/>
                </a:solidFill>
                <a:latin typeface="Monaco"/>
              </a:rPr>
              <a:t>---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apiVersion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v1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kind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ServiceAccount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metadata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name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echoserver-sa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namespace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echoserver-ns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mr-IN" sz="800" dirty="0" smtClean="0">
                <a:solidFill>
                  <a:srgbClr val="000000"/>
                </a:solidFill>
                <a:latin typeface="Monaco"/>
              </a:rPr>
              <a:t>---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apiVersion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extensions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/v1beta1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kind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Deployment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metadata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name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echo-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pod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namespace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echoserver-ns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spec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smtClean="0">
                <a:solidFill>
                  <a:srgbClr val="000000"/>
                </a:solidFill>
                <a:latin typeface="Monaco"/>
              </a:rPr>
              <a:t>replicas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1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template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metadata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mr-IN" sz="800" dirty="0" smtClean="0">
                <a:latin typeface="Monaco"/>
              </a:rPr>
              <a:t>      </a:t>
            </a:r>
            <a:r>
              <a:rPr lang="mr-IN" sz="800" dirty="0" smtClean="0">
                <a:solidFill>
                  <a:srgbClr val="000000"/>
                </a:solidFill>
                <a:latin typeface="Monaco"/>
              </a:rPr>
              <a:t>labels</a:t>
            </a:r>
            <a:r>
              <a:rPr lang="mr-IN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    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app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echo-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docker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tpl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mr-IN" sz="800" dirty="0" smtClean="0">
                <a:latin typeface="Monaco"/>
              </a:rPr>
              <a:t>    </a:t>
            </a:r>
            <a:r>
              <a:rPr lang="mr-IN" sz="800" dirty="0" smtClean="0">
                <a:solidFill>
                  <a:srgbClr val="000000"/>
                </a:solidFill>
                <a:latin typeface="Monaco"/>
              </a:rPr>
              <a:t>spec</a:t>
            </a:r>
            <a:r>
              <a:rPr lang="mr-IN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  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serviceAccountName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echoserver-sa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smtClean="0">
                <a:latin typeface="Monaco"/>
              </a:rPr>
              <a:t>    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containers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    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-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name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echo-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docker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smtClean="0">
                <a:latin typeface="Monaco"/>
              </a:rPr>
              <a:t>      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image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gcr.io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/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google_containers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/echoserver:1.4</a:t>
            </a:r>
          </a:p>
          <a:p>
            <a:r>
              <a:rPr lang="es-ES" sz="800" dirty="0" smtClean="0">
                <a:latin typeface="Monaco"/>
              </a:rPr>
              <a:t>      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imagePullPolicy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IfNotPresent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mr-IN" sz="800" dirty="0" smtClean="0">
                <a:latin typeface="Monaco"/>
              </a:rPr>
              <a:t>        </a:t>
            </a:r>
            <a:r>
              <a:rPr lang="mr-IN" sz="800" dirty="0" smtClean="0">
                <a:solidFill>
                  <a:srgbClr val="000000"/>
                </a:solidFill>
                <a:latin typeface="Monaco"/>
              </a:rPr>
              <a:t>ports</a:t>
            </a:r>
            <a:r>
              <a:rPr lang="mr-IN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de-DE" sz="800" dirty="0" smtClean="0">
                <a:latin typeface="Monaco"/>
              </a:rPr>
              <a:t>        </a:t>
            </a:r>
            <a:r>
              <a:rPr lang="de-DE" sz="800" b="1" dirty="0" smtClean="0">
                <a:solidFill>
                  <a:srgbClr val="000000"/>
                </a:solidFill>
                <a:latin typeface="Monaco"/>
              </a:rPr>
              <a:t>- </a:t>
            </a:r>
            <a:r>
              <a:rPr lang="de-DE" sz="800" b="1" dirty="0" err="1" smtClean="0">
                <a:solidFill>
                  <a:srgbClr val="000000"/>
                </a:solidFill>
                <a:latin typeface="Monaco"/>
              </a:rPr>
              <a:t>containerPort</a:t>
            </a:r>
            <a:r>
              <a:rPr lang="de-DE" sz="800" b="1" dirty="0" smtClean="0">
                <a:solidFill>
                  <a:srgbClr val="000000"/>
                </a:solidFill>
                <a:latin typeface="Monaco"/>
              </a:rPr>
              <a:t>: 8080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063071" y="1610015"/>
            <a:ext cx="3813569" cy="469826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/>
          <a:lstStyle/>
          <a:p>
            <a:r>
              <a:rPr lang="mr-IN" sz="800" dirty="0" smtClean="0">
                <a:solidFill>
                  <a:srgbClr val="000000"/>
                </a:solidFill>
                <a:latin typeface="Monaco"/>
              </a:rPr>
              <a:t>---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apiVersion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v1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kind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Service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metadata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name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echo-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svc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-lb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labels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app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echo-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svc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-lb-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label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namespace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echoserver-ns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spec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type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LoadBalancer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ports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-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name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http</a:t>
            </a:r>
          </a:p>
          <a:p>
            <a:r>
              <a:rPr lang="mr-IN" sz="800" dirty="0" smtClean="0">
                <a:latin typeface="Monaco"/>
              </a:rPr>
              <a:t>    </a:t>
            </a:r>
            <a:r>
              <a:rPr lang="mr-IN" sz="800" dirty="0" smtClean="0">
                <a:solidFill>
                  <a:srgbClr val="000000"/>
                </a:solidFill>
                <a:latin typeface="Monaco"/>
              </a:rPr>
              <a:t>port</a:t>
            </a:r>
            <a:r>
              <a:rPr lang="mr-IN" sz="800" b="1" dirty="0" smtClean="0">
                <a:solidFill>
                  <a:srgbClr val="000000"/>
                </a:solidFill>
                <a:latin typeface="Monaco"/>
              </a:rPr>
              <a:t>: 81</a:t>
            </a:r>
          </a:p>
          <a:p>
            <a:r>
              <a:rPr lang="de-DE" sz="800" dirty="0" smtClean="0">
                <a:latin typeface="Monaco"/>
              </a:rPr>
              <a:t>    </a:t>
            </a:r>
            <a:r>
              <a:rPr lang="de-DE" sz="800" dirty="0" err="1" smtClean="0">
                <a:solidFill>
                  <a:srgbClr val="000000"/>
                </a:solidFill>
                <a:latin typeface="Monaco"/>
              </a:rPr>
              <a:t>targetPort</a:t>
            </a:r>
            <a:r>
              <a:rPr lang="de-DE" sz="800" b="1" dirty="0" smtClean="0">
                <a:solidFill>
                  <a:srgbClr val="000000"/>
                </a:solidFill>
                <a:latin typeface="Monaco"/>
              </a:rPr>
              <a:t>: 8080</a:t>
            </a:r>
          </a:p>
          <a:p>
            <a:r>
              <a:rPr lang="en-US" sz="800" dirty="0" smtClean="0">
                <a:latin typeface="Monaco"/>
              </a:rPr>
              <a:t>    </a:t>
            </a:r>
            <a:r>
              <a:rPr lang="en-US" sz="800" i="1" dirty="0" smtClean="0">
                <a:solidFill>
                  <a:srgbClr val="8F5902"/>
                </a:solidFill>
                <a:latin typeface="Monaco"/>
              </a:rPr>
              <a:t>#</a:t>
            </a:r>
            <a:r>
              <a:rPr lang="en-US" sz="800" i="1" dirty="0" err="1" smtClean="0">
                <a:solidFill>
                  <a:srgbClr val="8F5902"/>
                </a:solidFill>
                <a:latin typeface="Monaco"/>
              </a:rPr>
              <a:t>nodePort</a:t>
            </a:r>
            <a:r>
              <a:rPr lang="en-US" sz="800" i="1" dirty="0" smtClean="0">
                <a:solidFill>
                  <a:srgbClr val="8F5902"/>
                </a:solidFill>
                <a:latin typeface="Monaco"/>
              </a:rPr>
              <a:t>: 30001 # valid range of ports is 30000-32767</a:t>
            </a:r>
          </a:p>
          <a:p>
            <a:r>
              <a:rPr lang="en-US" sz="800" dirty="0" smtClean="0">
                <a:latin typeface="Monaco"/>
              </a:rPr>
              <a:t>  </a:t>
            </a:r>
            <a:r>
              <a:rPr lang="en-US" sz="800" dirty="0" smtClean="0">
                <a:solidFill>
                  <a:srgbClr val="000000"/>
                </a:solidFill>
                <a:latin typeface="Monaco"/>
              </a:rPr>
              <a:t>selector</a:t>
            </a:r>
            <a:r>
              <a:rPr lang="en-U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n-US" sz="800" dirty="0" smtClean="0">
                <a:latin typeface="Monaco"/>
              </a:rPr>
              <a:t>    </a:t>
            </a:r>
            <a:r>
              <a:rPr lang="en-US" sz="800" dirty="0" smtClean="0">
                <a:solidFill>
                  <a:srgbClr val="000000"/>
                </a:solidFill>
                <a:latin typeface="Monaco"/>
              </a:rPr>
              <a:t>app</a:t>
            </a:r>
            <a:r>
              <a:rPr lang="en-US" sz="800" b="1" dirty="0" smtClean="0">
                <a:solidFill>
                  <a:srgbClr val="000000"/>
                </a:solidFill>
                <a:latin typeface="Monaco"/>
              </a:rPr>
              <a:t>: echo-</a:t>
            </a:r>
            <a:r>
              <a:rPr lang="en-US" sz="800" b="1" dirty="0" err="1" smtClean="0">
                <a:solidFill>
                  <a:srgbClr val="000000"/>
                </a:solidFill>
                <a:latin typeface="Monaco"/>
              </a:rPr>
              <a:t>docker</a:t>
            </a:r>
            <a:r>
              <a:rPr lang="en-US" sz="800" b="1" dirty="0" smtClean="0">
                <a:solidFill>
                  <a:srgbClr val="000000"/>
                </a:solidFill>
                <a:latin typeface="Monaco"/>
              </a:rPr>
              <a:t>-</a:t>
            </a:r>
            <a:r>
              <a:rPr lang="en-US" sz="800" b="1" dirty="0" err="1" smtClean="0">
                <a:solidFill>
                  <a:srgbClr val="000000"/>
                </a:solidFill>
                <a:latin typeface="Monaco"/>
              </a:rPr>
              <a:t>tpl</a:t>
            </a:r>
            <a:endParaRPr lang="en-U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mr-IN" sz="800" dirty="0" smtClean="0">
                <a:solidFill>
                  <a:srgbClr val="000000"/>
                </a:solidFill>
                <a:latin typeface="Monaco"/>
              </a:rPr>
              <a:t>---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apiVersion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v1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kind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Service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metadata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name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echo-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svc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np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labels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app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echo-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svc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np-label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namespace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echoserver-ns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spec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type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NodePort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ports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-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name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http</a:t>
            </a:r>
          </a:p>
          <a:p>
            <a:r>
              <a:rPr lang="mr-IN" sz="800" dirty="0" smtClean="0">
                <a:latin typeface="Monaco"/>
              </a:rPr>
              <a:t>    </a:t>
            </a:r>
            <a:r>
              <a:rPr lang="mr-IN" sz="800" dirty="0" smtClean="0">
                <a:solidFill>
                  <a:srgbClr val="000000"/>
                </a:solidFill>
                <a:latin typeface="Monaco"/>
              </a:rPr>
              <a:t>port</a:t>
            </a:r>
            <a:r>
              <a:rPr lang="mr-IN" sz="800" b="1" dirty="0" smtClean="0">
                <a:solidFill>
                  <a:srgbClr val="000000"/>
                </a:solidFill>
                <a:latin typeface="Monaco"/>
              </a:rPr>
              <a:t>: 82</a:t>
            </a:r>
          </a:p>
          <a:p>
            <a:r>
              <a:rPr lang="de-DE" sz="800" dirty="0" smtClean="0">
                <a:latin typeface="Monaco"/>
              </a:rPr>
              <a:t>    </a:t>
            </a:r>
            <a:r>
              <a:rPr lang="de-DE" sz="800" dirty="0" err="1" smtClean="0">
                <a:solidFill>
                  <a:srgbClr val="000000"/>
                </a:solidFill>
                <a:latin typeface="Monaco"/>
              </a:rPr>
              <a:t>targetPort</a:t>
            </a:r>
            <a:r>
              <a:rPr lang="de-DE" sz="800" b="1" dirty="0" smtClean="0">
                <a:solidFill>
                  <a:srgbClr val="000000"/>
                </a:solidFill>
                <a:latin typeface="Monaco"/>
              </a:rPr>
              <a:t>: 8080</a:t>
            </a:r>
          </a:p>
          <a:p>
            <a:r>
              <a:rPr lang="en-US" sz="800" dirty="0" smtClean="0">
                <a:latin typeface="Monaco"/>
              </a:rPr>
              <a:t>    </a:t>
            </a:r>
            <a:r>
              <a:rPr lang="en-US" sz="800" i="1" dirty="0" smtClean="0">
                <a:solidFill>
                  <a:srgbClr val="8F5902"/>
                </a:solidFill>
                <a:latin typeface="Monaco"/>
              </a:rPr>
              <a:t>#</a:t>
            </a:r>
            <a:r>
              <a:rPr lang="en-US" sz="800" i="1" dirty="0" err="1" smtClean="0">
                <a:solidFill>
                  <a:srgbClr val="8F5902"/>
                </a:solidFill>
                <a:latin typeface="Monaco"/>
              </a:rPr>
              <a:t>nodePort</a:t>
            </a:r>
            <a:r>
              <a:rPr lang="en-US" sz="800" i="1" dirty="0" smtClean="0">
                <a:solidFill>
                  <a:srgbClr val="8F5902"/>
                </a:solidFill>
                <a:latin typeface="Monaco"/>
              </a:rPr>
              <a:t>: 30001 # valid range of ports is 30000-32767</a:t>
            </a:r>
          </a:p>
          <a:p>
            <a:r>
              <a:rPr lang="en-US" sz="800" dirty="0" smtClean="0">
                <a:latin typeface="Monaco"/>
              </a:rPr>
              <a:t>  </a:t>
            </a:r>
            <a:r>
              <a:rPr lang="en-US" sz="800" dirty="0" smtClean="0">
                <a:solidFill>
                  <a:srgbClr val="000000"/>
                </a:solidFill>
                <a:latin typeface="Monaco"/>
              </a:rPr>
              <a:t>selector</a:t>
            </a:r>
            <a:r>
              <a:rPr lang="en-U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n-US" sz="800" dirty="0" smtClean="0">
                <a:latin typeface="Monaco"/>
              </a:rPr>
              <a:t>    </a:t>
            </a:r>
            <a:r>
              <a:rPr lang="en-US" sz="800" dirty="0" smtClean="0">
                <a:solidFill>
                  <a:srgbClr val="000000"/>
                </a:solidFill>
                <a:latin typeface="Monaco"/>
              </a:rPr>
              <a:t>app</a:t>
            </a:r>
            <a:r>
              <a:rPr lang="en-US" sz="800" b="1" dirty="0" smtClean="0">
                <a:solidFill>
                  <a:srgbClr val="000000"/>
                </a:solidFill>
                <a:latin typeface="Monaco"/>
              </a:rPr>
              <a:t>: echo-</a:t>
            </a:r>
            <a:r>
              <a:rPr lang="en-US" sz="800" b="1" dirty="0" err="1" smtClean="0">
                <a:solidFill>
                  <a:srgbClr val="000000"/>
                </a:solidFill>
                <a:latin typeface="Monaco"/>
              </a:rPr>
              <a:t>docker</a:t>
            </a:r>
            <a:r>
              <a:rPr lang="en-US" sz="800" b="1" dirty="0" smtClean="0">
                <a:solidFill>
                  <a:srgbClr val="000000"/>
                </a:solidFill>
                <a:latin typeface="Monaco"/>
              </a:rPr>
              <a:t>-</a:t>
            </a:r>
            <a:r>
              <a:rPr lang="en-US" sz="800" b="1" dirty="0" err="1" smtClean="0">
                <a:solidFill>
                  <a:srgbClr val="000000"/>
                </a:solidFill>
                <a:latin typeface="Monaco"/>
              </a:rPr>
              <a:t>tpl</a:t>
            </a:r>
            <a:endParaRPr lang="en-US" sz="800" b="1" dirty="0" smtClean="0">
              <a:solidFill>
                <a:srgbClr val="000000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51678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</a:t>
            </a:r>
            <a:r>
              <a:rPr lang="es-ES" dirty="0" smtClean="0"/>
              <a:t>. </a:t>
            </a:r>
            <a:r>
              <a:rPr lang="es-ES" dirty="0" err="1" smtClean="0"/>
              <a:t>Exposing</a:t>
            </a:r>
            <a:r>
              <a:rPr lang="es-ES" dirty="0" smtClean="0"/>
              <a:t> Services: </a:t>
            </a:r>
            <a:r>
              <a:rPr lang="es-ES" dirty="0" err="1" smtClean="0"/>
              <a:t>Ingress</a:t>
            </a:r>
            <a:r>
              <a:rPr lang="es-ES" dirty="0" smtClean="0"/>
              <a:t> 3/4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457201" y="1593630"/>
            <a:ext cx="4347186" cy="469826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/>
          <a:lstStyle/>
          <a:p>
            <a:r>
              <a:rPr lang="mr-IN" sz="800" dirty="0" smtClean="0">
                <a:solidFill>
                  <a:srgbClr val="000000"/>
                </a:solidFill>
                <a:latin typeface="Monaco"/>
              </a:rPr>
              <a:t>---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apiVersion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v1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kind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Service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metadata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name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echo-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svc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-ci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labels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app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echo-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svc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-ci-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label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namespace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echoserver-ns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spec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type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ClusterIP </a:t>
            </a:r>
            <a:r>
              <a:rPr lang="es-ES" sz="800" b="1" i="1" dirty="0" smtClean="0">
                <a:solidFill>
                  <a:srgbClr val="8F5902"/>
                </a:solidFill>
                <a:latin typeface="Monaco"/>
              </a:rPr>
              <a:t># </a:t>
            </a:r>
            <a:r>
              <a:rPr lang="es-ES" sz="800" b="1" i="1" dirty="0" err="1" smtClean="0">
                <a:solidFill>
                  <a:srgbClr val="8F5902"/>
                </a:solidFill>
                <a:latin typeface="Monaco"/>
              </a:rPr>
              <a:t>it's</a:t>
            </a:r>
            <a:r>
              <a:rPr lang="es-ES" sz="800" b="1" i="1" dirty="0" smtClean="0">
                <a:solidFill>
                  <a:srgbClr val="8F5902"/>
                </a:solidFill>
                <a:latin typeface="Monaco"/>
              </a:rPr>
              <a:t> default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ports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-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name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http</a:t>
            </a:r>
          </a:p>
          <a:p>
            <a:r>
              <a:rPr lang="mr-IN" sz="800" dirty="0" smtClean="0">
                <a:latin typeface="Monaco"/>
              </a:rPr>
              <a:t>    </a:t>
            </a:r>
            <a:r>
              <a:rPr lang="mr-IN" sz="800" dirty="0" smtClean="0">
                <a:solidFill>
                  <a:srgbClr val="000000"/>
                </a:solidFill>
                <a:latin typeface="Monaco"/>
              </a:rPr>
              <a:t>port</a:t>
            </a:r>
            <a:r>
              <a:rPr lang="mr-IN" sz="800" b="1" dirty="0" smtClean="0">
                <a:solidFill>
                  <a:srgbClr val="000000"/>
                </a:solidFill>
                <a:latin typeface="Monaco"/>
              </a:rPr>
              <a:t>: 83</a:t>
            </a:r>
          </a:p>
          <a:p>
            <a:r>
              <a:rPr lang="de-DE" sz="800" dirty="0" smtClean="0">
                <a:latin typeface="Monaco"/>
              </a:rPr>
              <a:t>    </a:t>
            </a:r>
            <a:r>
              <a:rPr lang="de-DE" sz="800" dirty="0" err="1" smtClean="0">
                <a:solidFill>
                  <a:srgbClr val="000000"/>
                </a:solidFill>
                <a:latin typeface="Monaco"/>
              </a:rPr>
              <a:t>targetPort</a:t>
            </a:r>
            <a:r>
              <a:rPr lang="de-DE" sz="800" b="1" dirty="0" smtClean="0">
                <a:solidFill>
                  <a:srgbClr val="000000"/>
                </a:solidFill>
                <a:latin typeface="Monaco"/>
              </a:rPr>
              <a:t>: 8080</a:t>
            </a:r>
          </a:p>
          <a:p>
            <a:r>
              <a:rPr lang="en-US" sz="800" dirty="0" smtClean="0">
                <a:latin typeface="Monaco"/>
              </a:rPr>
              <a:t>    </a:t>
            </a:r>
            <a:r>
              <a:rPr lang="en-US" sz="800" i="1" dirty="0" smtClean="0">
                <a:solidFill>
                  <a:srgbClr val="8F5902"/>
                </a:solidFill>
                <a:latin typeface="Monaco"/>
              </a:rPr>
              <a:t>#</a:t>
            </a:r>
            <a:r>
              <a:rPr lang="en-US" sz="800" i="1" dirty="0" err="1" smtClean="0">
                <a:solidFill>
                  <a:srgbClr val="8F5902"/>
                </a:solidFill>
                <a:latin typeface="Monaco"/>
              </a:rPr>
              <a:t>nodePort</a:t>
            </a:r>
            <a:r>
              <a:rPr lang="en-US" sz="800" i="1" dirty="0" smtClean="0">
                <a:solidFill>
                  <a:srgbClr val="8F5902"/>
                </a:solidFill>
                <a:latin typeface="Monaco"/>
              </a:rPr>
              <a:t>: 30001 # valid range of ports is 30000-32767</a:t>
            </a:r>
          </a:p>
          <a:p>
            <a:r>
              <a:rPr lang="en-US" sz="800" dirty="0" smtClean="0">
                <a:latin typeface="Monaco"/>
              </a:rPr>
              <a:t>  </a:t>
            </a:r>
            <a:r>
              <a:rPr lang="en-US" sz="800" dirty="0" smtClean="0">
                <a:solidFill>
                  <a:srgbClr val="000000"/>
                </a:solidFill>
                <a:latin typeface="Monaco"/>
              </a:rPr>
              <a:t>selector</a:t>
            </a:r>
            <a:r>
              <a:rPr lang="en-U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n-US" sz="800" dirty="0" smtClean="0">
                <a:latin typeface="Monaco"/>
              </a:rPr>
              <a:t>    </a:t>
            </a:r>
            <a:r>
              <a:rPr lang="en-US" sz="800" dirty="0" smtClean="0">
                <a:solidFill>
                  <a:srgbClr val="000000"/>
                </a:solidFill>
                <a:latin typeface="Monaco"/>
              </a:rPr>
              <a:t>app</a:t>
            </a:r>
            <a:r>
              <a:rPr lang="en-US" sz="800" b="1" dirty="0" smtClean="0">
                <a:solidFill>
                  <a:srgbClr val="000000"/>
                </a:solidFill>
                <a:latin typeface="Monaco"/>
              </a:rPr>
              <a:t>: echo-</a:t>
            </a:r>
            <a:r>
              <a:rPr lang="en-US" sz="800" b="1" dirty="0" err="1" smtClean="0">
                <a:solidFill>
                  <a:srgbClr val="000000"/>
                </a:solidFill>
                <a:latin typeface="Monaco"/>
              </a:rPr>
              <a:t>docker</a:t>
            </a:r>
            <a:r>
              <a:rPr lang="en-US" sz="800" b="1" dirty="0" smtClean="0">
                <a:solidFill>
                  <a:srgbClr val="000000"/>
                </a:solidFill>
                <a:latin typeface="Monaco"/>
              </a:rPr>
              <a:t>-</a:t>
            </a:r>
            <a:r>
              <a:rPr lang="en-US" sz="800" b="1" dirty="0" err="1" smtClean="0">
                <a:solidFill>
                  <a:srgbClr val="000000"/>
                </a:solidFill>
                <a:latin typeface="Monaco"/>
              </a:rPr>
              <a:t>tpl</a:t>
            </a:r>
            <a:endParaRPr lang="en-U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mr-IN" sz="800" dirty="0" smtClean="0">
                <a:solidFill>
                  <a:srgbClr val="000000"/>
                </a:solidFill>
                <a:latin typeface="Monaco"/>
              </a:rPr>
              <a:t>---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apiVersion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extensions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/v1beta1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kind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Ingress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metadata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name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echo-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ing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np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annotations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kubernetes.io</a:t>
            </a:r>
            <a:r>
              <a:rPr lang="es-ES" sz="800" dirty="0" smtClean="0">
                <a:solidFill>
                  <a:srgbClr val="000000"/>
                </a:solidFill>
                <a:latin typeface="Monaco"/>
              </a:rPr>
              <a:t>/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ingress.class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smtClean="0">
                <a:solidFill>
                  <a:srgbClr val="4E9A06"/>
                </a:solidFill>
                <a:latin typeface="Monaco"/>
              </a:rPr>
              <a:t>"</a:t>
            </a:r>
            <a:r>
              <a:rPr lang="es-ES" sz="800" b="1" dirty="0" err="1" smtClean="0">
                <a:solidFill>
                  <a:srgbClr val="4E9A06"/>
                </a:solidFill>
                <a:latin typeface="Monaco"/>
              </a:rPr>
              <a:t>nginx</a:t>
            </a:r>
            <a:r>
              <a:rPr lang="es-ES" sz="800" b="1" dirty="0" smtClean="0">
                <a:solidFill>
                  <a:srgbClr val="4E9A06"/>
                </a:solidFill>
                <a:latin typeface="Monaco"/>
              </a:rPr>
              <a:t>"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namespace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echoserver-ns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spec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backend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serviceName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echo-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svc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np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  </a:t>
            </a:r>
            <a:r>
              <a:rPr lang="es-ES" sz="800" b="1" i="1" dirty="0" smtClean="0">
                <a:solidFill>
                  <a:srgbClr val="8F5902"/>
                </a:solidFill>
                <a:latin typeface="Monaco"/>
              </a:rPr>
              <a:t># </a:t>
            </a:r>
            <a:r>
              <a:rPr lang="es-ES" sz="800" b="1" i="1" dirty="0" err="1" smtClean="0">
                <a:solidFill>
                  <a:srgbClr val="8F5902"/>
                </a:solidFill>
                <a:latin typeface="Monaco"/>
              </a:rPr>
              <a:t>my</a:t>
            </a:r>
            <a:r>
              <a:rPr lang="es-ES" sz="800" b="1" i="1" dirty="0" smtClean="0">
                <a:solidFill>
                  <a:srgbClr val="8F5902"/>
                </a:solidFill>
                <a:latin typeface="Monaco"/>
              </a:rPr>
              <a:t> default </a:t>
            </a:r>
            <a:r>
              <a:rPr lang="es-ES" sz="800" b="1" i="1" dirty="0" err="1" smtClean="0">
                <a:solidFill>
                  <a:srgbClr val="8F5902"/>
                </a:solidFill>
                <a:latin typeface="Monaco"/>
              </a:rPr>
              <a:t>backend</a:t>
            </a:r>
            <a:endParaRPr lang="es-ES" sz="800" b="1" i="1" dirty="0" smtClean="0">
              <a:solidFill>
                <a:srgbClr val="8F5902"/>
              </a:solidFill>
              <a:latin typeface="Monaco"/>
            </a:endParaRPr>
          </a:p>
          <a:p>
            <a:r>
              <a:rPr lang="es-ES" sz="800" dirty="0" smtClean="0">
                <a:latin typeface="Monaco"/>
              </a:rPr>
              <a:t>  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servicePort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82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smtClean="0">
                <a:solidFill>
                  <a:srgbClr val="000000"/>
                </a:solidFill>
                <a:latin typeface="Monaco"/>
              </a:rPr>
              <a:t>rules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- host: port82.echoserver.local</a:t>
            </a:r>
          </a:p>
          <a:p>
            <a:r>
              <a:rPr lang="de-DE" sz="800" dirty="0" smtClean="0">
                <a:latin typeface="Monaco"/>
              </a:rPr>
              <a:t>    </a:t>
            </a:r>
            <a:r>
              <a:rPr lang="de-DE" sz="800" dirty="0" smtClean="0">
                <a:solidFill>
                  <a:srgbClr val="000000"/>
                </a:solidFill>
                <a:latin typeface="Monaco"/>
              </a:rPr>
              <a:t>http</a:t>
            </a:r>
            <a:r>
              <a:rPr lang="de-DE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mr-IN" sz="800" dirty="0" smtClean="0">
                <a:latin typeface="Monaco"/>
              </a:rPr>
              <a:t>      </a:t>
            </a:r>
            <a:r>
              <a:rPr lang="mr-IN" sz="800" dirty="0" smtClean="0">
                <a:solidFill>
                  <a:srgbClr val="000000"/>
                </a:solidFill>
                <a:latin typeface="Monaco"/>
              </a:rPr>
              <a:t>paths</a:t>
            </a:r>
            <a:r>
              <a:rPr lang="mr-IN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mr-IN" sz="800" dirty="0" smtClean="0">
                <a:latin typeface="Monaco"/>
              </a:rPr>
              <a:t>      </a:t>
            </a:r>
            <a:r>
              <a:rPr lang="mr-IN" sz="800" b="1" dirty="0" smtClean="0">
                <a:solidFill>
                  <a:srgbClr val="000000"/>
                </a:solidFill>
                <a:latin typeface="Monaco"/>
              </a:rPr>
              <a:t>- path: /port82</a:t>
            </a:r>
          </a:p>
          <a:p>
            <a:r>
              <a:rPr lang="mr-IN" sz="800" dirty="0" smtClean="0">
                <a:latin typeface="Monaco"/>
              </a:rPr>
              <a:t>        </a:t>
            </a:r>
            <a:r>
              <a:rPr lang="mr-IN" sz="800" dirty="0" smtClean="0">
                <a:solidFill>
                  <a:srgbClr val="000000"/>
                </a:solidFill>
                <a:latin typeface="Monaco"/>
              </a:rPr>
              <a:t>backend</a:t>
            </a:r>
            <a:r>
              <a:rPr lang="mr-IN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      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serviceName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echo-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svc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np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mr-IN" sz="800" dirty="0" smtClean="0">
                <a:latin typeface="Monaco"/>
              </a:rPr>
              <a:t>          </a:t>
            </a:r>
            <a:r>
              <a:rPr lang="mr-IN" sz="800" dirty="0" smtClean="0">
                <a:solidFill>
                  <a:srgbClr val="000000"/>
                </a:solidFill>
                <a:latin typeface="Monaco"/>
              </a:rPr>
              <a:t>servicePort</a:t>
            </a:r>
            <a:r>
              <a:rPr lang="mr-IN" sz="800" b="1" dirty="0" smtClean="0">
                <a:solidFill>
                  <a:srgbClr val="000000"/>
                </a:solidFill>
                <a:latin typeface="Monaco"/>
              </a:rPr>
              <a:t>: 82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063071" y="1610015"/>
            <a:ext cx="3813569" cy="469826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/>
          <a:lstStyle/>
          <a:p>
            <a:r>
              <a:rPr lang="mr-IN" sz="800" dirty="0" smtClean="0">
                <a:solidFill>
                  <a:srgbClr val="000000"/>
                </a:solidFill>
                <a:latin typeface="Monaco"/>
              </a:rPr>
              <a:t>---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apiVersion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extensions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/v1beta1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kind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Ingress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metadata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name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echo-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ing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-ci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annotations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kubernetes.io</a:t>
            </a:r>
            <a:r>
              <a:rPr lang="es-ES" sz="800" dirty="0" smtClean="0">
                <a:solidFill>
                  <a:srgbClr val="000000"/>
                </a:solidFill>
                <a:latin typeface="Monaco"/>
              </a:rPr>
              <a:t>/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ingress.class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smtClean="0">
                <a:solidFill>
                  <a:srgbClr val="4E9A06"/>
                </a:solidFill>
                <a:latin typeface="Monaco"/>
              </a:rPr>
              <a:t>"</a:t>
            </a:r>
            <a:r>
              <a:rPr lang="es-ES" sz="800" b="1" dirty="0" err="1" smtClean="0">
                <a:solidFill>
                  <a:srgbClr val="4E9A06"/>
                </a:solidFill>
                <a:latin typeface="Monaco"/>
              </a:rPr>
              <a:t>nginx</a:t>
            </a:r>
            <a:r>
              <a:rPr lang="es-ES" sz="800" b="1" dirty="0" smtClean="0">
                <a:solidFill>
                  <a:srgbClr val="4E9A06"/>
                </a:solidFill>
                <a:latin typeface="Monaco"/>
              </a:rPr>
              <a:t>"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namespace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echoserver-ns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spec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smtClean="0">
                <a:solidFill>
                  <a:srgbClr val="000000"/>
                </a:solidFill>
                <a:latin typeface="Monaco"/>
              </a:rPr>
              <a:t>rules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- host: port83.echoserver.local</a:t>
            </a:r>
          </a:p>
          <a:p>
            <a:r>
              <a:rPr lang="de-DE" sz="800" dirty="0" smtClean="0">
                <a:latin typeface="Monaco"/>
              </a:rPr>
              <a:t>    </a:t>
            </a:r>
            <a:r>
              <a:rPr lang="de-DE" sz="800" dirty="0" smtClean="0">
                <a:solidFill>
                  <a:srgbClr val="000000"/>
                </a:solidFill>
                <a:latin typeface="Monaco"/>
              </a:rPr>
              <a:t>http</a:t>
            </a:r>
            <a:r>
              <a:rPr lang="de-DE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mr-IN" sz="800" dirty="0" smtClean="0">
                <a:latin typeface="Monaco"/>
              </a:rPr>
              <a:t>      </a:t>
            </a:r>
            <a:r>
              <a:rPr lang="mr-IN" sz="800" dirty="0" smtClean="0">
                <a:solidFill>
                  <a:srgbClr val="000000"/>
                </a:solidFill>
                <a:latin typeface="Monaco"/>
              </a:rPr>
              <a:t>paths</a:t>
            </a:r>
            <a:r>
              <a:rPr lang="mr-IN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mr-IN" sz="800" dirty="0" smtClean="0">
                <a:latin typeface="Monaco"/>
              </a:rPr>
              <a:t>      </a:t>
            </a:r>
            <a:r>
              <a:rPr lang="mr-IN" sz="800" b="1" dirty="0" smtClean="0">
                <a:solidFill>
                  <a:srgbClr val="000000"/>
                </a:solidFill>
                <a:latin typeface="Monaco"/>
              </a:rPr>
              <a:t>- path: /port83</a:t>
            </a:r>
          </a:p>
          <a:p>
            <a:r>
              <a:rPr lang="mr-IN" sz="800" dirty="0" smtClean="0">
                <a:latin typeface="Monaco"/>
              </a:rPr>
              <a:t>        </a:t>
            </a:r>
            <a:r>
              <a:rPr lang="mr-IN" sz="800" dirty="0" smtClean="0">
                <a:solidFill>
                  <a:srgbClr val="000000"/>
                </a:solidFill>
                <a:latin typeface="Monaco"/>
              </a:rPr>
              <a:t>backend</a:t>
            </a:r>
            <a:r>
              <a:rPr lang="mr-IN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      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serviceName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echo-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svc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-ci</a:t>
            </a:r>
          </a:p>
          <a:p>
            <a:r>
              <a:rPr lang="mr-IN" sz="800" dirty="0" smtClean="0">
                <a:latin typeface="Monaco"/>
              </a:rPr>
              <a:t>          </a:t>
            </a:r>
            <a:r>
              <a:rPr lang="mr-IN" sz="800" dirty="0" smtClean="0">
                <a:solidFill>
                  <a:srgbClr val="000000"/>
                </a:solidFill>
                <a:latin typeface="Monaco"/>
              </a:rPr>
              <a:t>servicePort</a:t>
            </a:r>
            <a:r>
              <a:rPr lang="mr-IN" sz="800" b="1" dirty="0" smtClean="0">
                <a:solidFill>
                  <a:srgbClr val="000000"/>
                </a:solidFill>
                <a:latin typeface="Monaco"/>
              </a:rPr>
              <a:t>: 83</a:t>
            </a:r>
          </a:p>
          <a:p>
            <a:r>
              <a:rPr lang="mr-IN" sz="800" dirty="0" smtClean="0">
                <a:solidFill>
                  <a:srgbClr val="000000"/>
                </a:solidFill>
                <a:latin typeface="Monaco"/>
              </a:rPr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2640012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</a:t>
            </a:r>
            <a:r>
              <a:rPr lang="es-ES" dirty="0" smtClean="0"/>
              <a:t>. </a:t>
            </a:r>
            <a:r>
              <a:rPr lang="es-ES" dirty="0" err="1" smtClean="0"/>
              <a:t>Exposing</a:t>
            </a:r>
            <a:r>
              <a:rPr lang="es-ES" dirty="0" smtClean="0"/>
              <a:t> Services: </a:t>
            </a:r>
            <a:r>
              <a:rPr lang="es-ES" dirty="0" err="1" smtClean="0"/>
              <a:t>Ingress</a:t>
            </a:r>
            <a:r>
              <a:rPr lang="es-ES" dirty="0" smtClean="0"/>
              <a:t> 4/</a:t>
            </a:r>
            <a:r>
              <a:rPr lang="es-ES" dirty="0"/>
              <a:t>4</a:t>
            </a:r>
          </a:p>
        </p:txBody>
      </p:sp>
      <p:sp>
        <p:nvSpPr>
          <p:cNvPr id="9" name="Rectángulo 8"/>
          <p:cNvSpPr/>
          <p:nvPr/>
        </p:nvSpPr>
        <p:spPr>
          <a:xfrm>
            <a:off x="56697" y="1354667"/>
            <a:ext cx="9041943" cy="49372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/>
          <a:lstStyle/>
          <a:p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$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kubectl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get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pods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-n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echoserver-ns</a:t>
            </a:r>
            <a:endParaRPr lang="es-ES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NAME                        READY     STATUS    RESTARTS   AGE</a:t>
            </a:r>
          </a:p>
          <a:p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echo-pod-75786585b5-j752l   1/1       Running   0          4d</a:t>
            </a:r>
            <a:endParaRPr lang="es-ES_tradnl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s-ES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$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kubectl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get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svc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-n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echoserver-ns</a:t>
            </a:r>
            <a:endParaRPr lang="es-ES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NAME          TYPE        CLUSTER-IP      EXTERNAL-IP   PORT(S)        AGE</a:t>
            </a:r>
          </a:p>
          <a:p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echo-svc-ci   ClusterIP   100.70.164.2    &lt;none&gt;        83/TCP         4d</a:t>
            </a:r>
          </a:p>
          <a:p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echo-svc-np   NodePort    100.67.182.23   &lt;none&gt;        82:32330/TCP   4d</a:t>
            </a:r>
            <a:endParaRPr lang="es-ES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s-ES" sz="8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$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kubectl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get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ingress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-n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echoserver-ns</a:t>
            </a:r>
            <a:endParaRPr lang="es-ES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NAME          HOSTS                     ADDRESS            PORTS     AGE</a:t>
            </a:r>
          </a:p>
          <a:p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echo-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ing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-ci   port83.echoserver.local   ac8db89dc0b5b...   80        1d</a:t>
            </a:r>
          </a:p>
          <a:p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echo-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ing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-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np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  port82.echoserver.local   ac8db89dc0b5b...   80        1d</a:t>
            </a:r>
            <a:endParaRPr lang="es-ES_tradnl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s-ES_tradnl" sz="8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$ </a:t>
            </a:r>
            <a:r>
              <a:rPr lang="en-U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kubectl</a:t>
            </a:r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 exec -n </a:t>
            </a:r>
            <a:r>
              <a:rPr lang="en-U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echoserver</a:t>
            </a:r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-ns echo-pod-75786585b5-j752l curl 100.67.182.23:82/svc82</a:t>
            </a:r>
            <a:endParaRPr lang="es-ES_tradnl" sz="8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$ </a:t>
            </a:r>
            <a:r>
              <a:rPr lang="en-U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kubectl</a:t>
            </a:r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 exec -n </a:t>
            </a:r>
            <a:r>
              <a:rPr lang="en-U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echoserver</a:t>
            </a:r>
            <a:r>
              <a:rPr lang="en-US" sz="800" dirty="0" smtClean="0">
                <a:solidFill>
                  <a:srgbClr val="000000"/>
                </a:solidFill>
                <a:latin typeface="Consolas"/>
                <a:cs typeface="Consolas"/>
              </a:rPr>
              <a:t>-ns echo-pod-75786585b5-j752l curl 100.70.164.2:83/svc83</a:t>
            </a:r>
            <a:endParaRPr lang="en-US" sz="8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$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kubectl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logs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-f echo-pod-75786585b5-j752l -n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echoserver-ns</a:t>
            </a:r>
            <a:endParaRPr lang="es-ES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100.96.2.1 - - [13/Feb/2018:14:32:51 +0000] "GET /svc8</a:t>
            </a:r>
            <a:r>
              <a:rPr lang="es-ES_tradnl" sz="800" dirty="0" smtClean="0">
                <a:solidFill>
                  <a:srgbClr val="000000"/>
                </a:solidFill>
                <a:latin typeface="Consolas"/>
                <a:cs typeface="Consolas"/>
              </a:rPr>
              <a:t>2</a:t>
            </a:r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 HTTP/1.1" 200 400 "-" "curl/7.47.0"</a:t>
            </a:r>
          </a:p>
          <a:p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100.96.2.1 - - [13/Feb/2018:14:33:06 +0000] "GET /svc8</a:t>
            </a:r>
            <a:r>
              <a:rPr lang="es-ES_tradnl" sz="800" dirty="0" smtClean="0">
                <a:solidFill>
                  <a:srgbClr val="000000"/>
                </a:solidFill>
                <a:latin typeface="Consolas"/>
                <a:cs typeface="Consolas"/>
              </a:rPr>
              <a:t>3</a:t>
            </a:r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 HTTP/1.1" 200 402 "-" "curl/7.47.0"</a:t>
            </a:r>
            <a:endParaRPr lang="es-ES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s-ES_tradnl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$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kubectl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get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ingress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-n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echoserver-ns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-o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wide</a:t>
            </a:r>
            <a:endParaRPr lang="es-ES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NAME          HOSTS                     ADDRESS                                                                   PORTS     AGE</a:t>
            </a:r>
          </a:p>
          <a:p>
            <a:r>
              <a:rPr lang="pl-PL" sz="800" dirty="0" smtClean="0">
                <a:solidFill>
                  <a:srgbClr val="000000"/>
                </a:solidFill>
                <a:latin typeface="Consolas"/>
                <a:cs typeface="Consolas"/>
              </a:rPr>
              <a:t>echo-</a:t>
            </a:r>
            <a:r>
              <a:rPr lang="pl-PL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ing</a:t>
            </a:r>
            <a:r>
              <a:rPr lang="pl-PL" sz="800" dirty="0" smtClean="0">
                <a:solidFill>
                  <a:srgbClr val="000000"/>
                </a:solidFill>
                <a:latin typeface="Consolas"/>
                <a:cs typeface="Consolas"/>
              </a:rPr>
              <a:t>-ci   port83.echoserver.local   ac8db89dc0b5b11e897330227edf5f86-1217226370.us-east-2.elb.amazonaws.com   80        1d</a:t>
            </a:r>
          </a:p>
          <a:p>
            <a:r>
              <a:rPr lang="pl-PL" sz="800" dirty="0" smtClean="0">
                <a:solidFill>
                  <a:srgbClr val="000000"/>
                </a:solidFill>
                <a:latin typeface="Consolas"/>
                <a:cs typeface="Consolas"/>
              </a:rPr>
              <a:t>echo-</a:t>
            </a:r>
            <a:r>
              <a:rPr lang="pl-PL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ing</a:t>
            </a:r>
            <a:r>
              <a:rPr lang="pl-PL" sz="800" dirty="0" smtClean="0">
                <a:solidFill>
                  <a:srgbClr val="000000"/>
                </a:solidFill>
                <a:latin typeface="Consolas"/>
                <a:cs typeface="Consolas"/>
              </a:rPr>
              <a:t>-</a:t>
            </a:r>
            <a:r>
              <a:rPr lang="pl-PL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np</a:t>
            </a:r>
            <a:r>
              <a:rPr lang="pl-PL" sz="800" dirty="0" smtClean="0">
                <a:solidFill>
                  <a:srgbClr val="000000"/>
                </a:solidFill>
                <a:latin typeface="Consolas"/>
                <a:cs typeface="Consolas"/>
              </a:rPr>
              <a:t>   port82.echoserver.local   ac8db89dc0b5b11e897330227edf5f86-1217226370.us-east-2.elb.amazonaws.com   80        1d</a:t>
            </a:r>
          </a:p>
          <a:p>
            <a:endParaRPr lang="es-ES_tradnl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$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curl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-v ac8db89dc0b5b11e897330227edf5f86-1217226370.us-east-2.elb.amazonaws.com/port82 -H 'Host: port82.echoserver.local'</a:t>
            </a:r>
          </a:p>
          <a:p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$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curl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-v ac8db89dc0b5b11e897330227edf5f86-1217226370.us-east-2.elb.amazonaws.com/port83 -H 'Host: port83.echoserver.local'</a:t>
            </a:r>
          </a:p>
          <a:p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$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curl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-v ac8db89dc0b5b11e897330227edf5f86-1217226370.us-east-2.elb.amazonaws.com -H 'Host: port82.echoserver.local'</a:t>
            </a:r>
          </a:p>
          <a:p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$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curl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-v ac8db89dc0b5b11e897330227edf5f86-1217226370.us-east-2.elb.amazonaws.com -H 'Host: port83.echoserver.local' </a:t>
            </a:r>
          </a:p>
          <a:p>
            <a:endParaRPr lang="es-ES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$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kubectl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logs</a:t>
            </a:r>
            <a:r>
              <a:rPr lang="es-ES" sz="800" dirty="0" smtClean="0">
                <a:solidFill>
                  <a:srgbClr val="000000"/>
                </a:solidFill>
                <a:latin typeface="Consolas"/>
                <a:cs typeface="Consolas"/>
              </a:rPr>
              <a:t> -f nginx-ingress-controller-6bbdcd7799-9x76q -n </a:t>
            </a:r>
            <a:r>
              <a:rPr lang="es-ES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ingress-nginx</a:t>
            </a:r>
            <a:endParaRPr lang="es-ES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_tradnl" sz="800" dirty="0" smtClean="0">
                <a:solidFill>
                  <a:srgbClr val="000000"/>
                </a:solidFill>
                <a:latin typeface="Consolas"/>
                <a:cs typeface="Consolas"/>
              </a:rPr>
              <a:t>...</a:t>
            </a:r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 - [</a:t>
            </a:r>
            <a:r>
              <a:rPr lang="es-ES_tradnl" sz="800" dirty="0" smtClean="0">
                <a:solidFill>
                  <a:srgbClr val="000000"/>
                </a:solidFill>
                <a:latin typeface="Consolas"/>
                <a:cs typeface="Consolas"/>
              </a:rPr>
              <a:t>...</a:t>
            </a:r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] - - [13/Feb/2018:14:48:05 +0000] "GET /port82 HTTP/1.1" 200 566 "-" "curl/7.54.0" 196 0.003 [echoserver-ns-echo-svc-np-82] 100.96.2.37:8080 </a:t>
            </a:r>
            <a:r>
              <a:rPr lang="es-ES_tradnl" sz="800" dirty="0" smtClean="0">
                <a:solidFill>
                  <a:srgbClr val="000000"/>
                </a:solidFill>
                <a:latin typeface="Consolas"/>
                <a:cs typeface="Consolas"/>
              </a:rPr>
              <a:t>...</a:t>
            </a:r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 200</a:t>
            </a:r>
          </a:p>
          <a:p>
            <a:r>
              <a:rPr lang="es-ES_tradnl" sz="800" dirty="0" smtClean="0">
                <a:solidFill>
                  <a:srgbClr val="000000"/>
                </a:solidFill>
                <a:latin typeface="Consolas"/>
                <a:cs typeface="Consolas"/>
              </a:rPr>
              <a:t>...</a:t>
            </a:r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 - [</a:t>
            </a:r>
            <a:r>
              <a:rPr lang="es-ES_tradnl" sz="800" dirty="0" smtClean="0">
                <a:solidFill>
                  <a:srgbClr val="000000"/>
                </a:solidFill>
                <a:latin typeface="Consolas"/>
                <a:cs typeface="Consolas"/>
              </a:rPr>
              <a:t>...</a:t>
            </a:r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] - - [13/Feb/2018:14:49:57 +0000] "GET /port83 HTTP/1.1" 200 566 "-" "curl/7.54.0" 196 0.003 [echoserver-ns-echo-svc-ci-83] 100.96.2.37:8080 </a:t>
            </a:r>
            <a:r>
              <a:rPr lang="es-ES_tradnl" sz="800" dirty="0" smtClean="0">
                <a:solidFill>
                  <a:srgbClr val="000000"/>
                </a:solidFill>
                <a:latin typeface="Consolas"/>
                <a:cs typeface="Consolas"/>
              </a:rPr>
              <a:t>...</a:t>
            </a:r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 200</a:t>
            </a:r>
          </a:p>
          <a:p>
            <a:r>
              <a:rPr lang="es-ES_tradnl" sz="800" dirty="0" smtClean="0">
                <a:solidFill>
                  <a:srgbClr val="000000"/>
                </a:solidFill>
                <a:latin typeface="Consolas"/>
                <a:cs typeface="Consolas"/>
              </a:rPr>
              <a:t>...</a:t>
            </a:r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 - [</a:t>
            </a:r>
            <a:r>
              <a:rPr lang="es-ES_tradnl" sz="800" dirty="0" smtClean="0">
                <a:solidFill>
                  <a:srgbClr val="000000"/>
                </a:solidFill>
                <a:latin typeface="Consolas"/>
                <a:cs typeface="Consolas"/>
              </a:rPr>
              <a:t>...</a:t>
            </a:r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] - - [13/Feb/2018:14:50:49 +0000] "GET / HTTP/1.1" 200 548 "-" "curl/7.54.0" 190 0.002 [echoserver-ns-echo-svc-np-82] 100.96.2.37:8080 </a:t>
            </a:r>
            <a:r>
              <a:rPr lang="es-ES_tradnl" sz="800" dirty="0" smtClean="0">
                <a:solidFill>
                  <a:srgbClr val="000000"/>
                </a:solidFill>
                <a:latin typeface="Consolas"/>
                <a:cs typeface="Consolas"/>
              </a:rPr>
              <a:t>...</a:t>
            </a:r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 200</a:t>
            </a:r>
          </a:p>
          <a:p>
            <a:r>
              <a:rPr lang="es-ES_tradnl" sz="800" dirty="0" smtClean="0">
                <a:solidFill>
                  <a:srgbClr val="000000"/>
                </a:solidFill>
                <a:latin typeface="Consolas"/>
                <a:cs typeface="Consolas"/>
              </a:rPr>
              <a:t>...</a:t>
            </a:r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 - [</a:t>
            </a:r>
            <a:r>
              <a:rPr lang="es-ES_tradnl" sz="800" dirty="0" smtClean="0">
                <a:solidFill>
                  <a:srgbClr val="000000"/>
                </a:solidFill>
                <a:latin typeface="Consolas"/>
                <a:cs typeface="Consolas"/>
              </a:rPr>
              <a:t>...</a:t>
            </a:r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] - - [13/Feb/2018:14:51:39 +0000] "GET / HTTP/1.1" 404 21 "-" "curl/7.54.0" 190 0.003 [upstream-default-backend] 100.96.2.32:8080 </a:t>
            </a:r>
            <a:r>
              <a:rPr lang="es-ES_tradnl" sz="800" dirty="0" smtClean="0">
                <a:solidFill>
                  <a:srgbClr val="000000"/>
                </a:solidFill>
                <a:latin typeface="Consolas"/>
                <a:cs typeface="Consolas"/>
              </a:rPr>
              <a:t>...</a:t>
            </a:r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 404</a:t>
            </a:r>
            <a:endParaRPr lang="es-ES_tradnl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s-ES_tradnl" sz="800" dirty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es-ES_tradnl" sz="800" dirty="0" smtClean="0">
                <a:solidFill>
                  <a:srgbClr val="000000"/>
                </a:solidFill>
                <a:latin typeface="Consolas"/>
                <a:cs typeface="Consolas"/>
              </a:rPr>
              <a:t>$ </a:t>
            </a:r>
            <a:r>
              <a:rPr lang="es-ES_tradnl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kubectl</a:t>
            </a:r>
            <a:r>
              <a:rPr lang="es-ES_tradnl" sz="800" dirty="0" smtClean="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lang="es-ES_tradnl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logs</a:t>
            </a:r>
            <a:r>
              <a:rPr lang="es-ES_tradnl" sz="800" dirty="0" smtClean="0">
                <a:solidFill>
                  <a:srgbClr val="000000"/>
                </a:solidFill>
                <a:latin typeface="Consolas"/>
                <a:cs typeface="Consolas"/>
              </a:rPr>
              <a:t> -f echo-pod-75786585b5-j752l -n </a:t>
            </a:r>
            <a:r>
              <a:rPr lang="es-ES_tradnl" sz="800" dirty="0" err="1" smtClean="0">
                <a:solidFill>
                  <a:srgbClr val="000000"/>
                </a:solidFill>
                <a:latin typeface="Consolas"/>
                <a:cs typeface="Consolas"/>
              </a:rPr>
              <a:t>echoserver-ns</a:t>
            </a:r>
            <a:endParaRPr lang="es-ES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100.96.1.19 - - [13/Feb/2018:14:48:05 +0000] "GET /port82 HTTP/1.1" 200 706 "-" "curl/7.54.0"</a:t>
            </a:r>
          </a:p>
          <a:p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100.96.1.19 - - [13/Feb/2018:14:49:57 +0000] "GET /port83 HTTP/1.1" 200 706 "-" "curl/7.54.0"</a:t>
            </a:r>
          </a:p>
          <a:p>
            <a:r>
              <a:rPr lang="mr-IN" sz="800" dirty="0" smtClean="0">
                <a:solidFill>
                  <a:srgbClr val="000000"/>
                </a:solidFill>
                <a:latin typeface="Consolas"/>
                <a:cs typeface="Consolas"/>
              </a:rPr>
              <a:t>100.96.1.19 - - [13/Feb/2018:14:50:49 +0000] "GET / HTTP/1.1" 200 687 "-" "curl/7.54.0"</a:t>
            </a:r>
            <a:endParaRPr lang="es-ES_tradnl" sz="800" dirty="0" smtClean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es-ES_tradnl" sz="800" dirty="0">
              <a:solidFill>
                <a:srgbClr val="000000"/>
              </a:solidFill>
              <a:latin typeface="Consolas"/>
              <a:cs typeface="Consolas"/>
            </a:endParaRPr>
          </a:p>
          <a:p>
            <a:endParaRPr lang="mr-IN" sz="800" dirty="0" smtClean="0">
              <a:solidFill>
                <a:srgbClr val="000000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4384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6283" y="1870906"/>
            <a:ext cx="6419919" cy="360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Rectángulo 3"/>
          <p:cNvSpPr/>
          <p:nvPr/>
        </p:nvSpPr>
        <p:spPr>
          <a:xfrm>
            <a:off x="1436282" y="5500184"/>
            <a:ext cx="544274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 smtClean="0">
                <a:hlinkClick r:id="rId3"/>
              </a:rPr>
              <a:t>https://www.slideshare.net/asotobu/sail-in-the-cloud</a:t>
            </a:r>
            <a:r>
              <a:rPr lang="es-ES" sz="1000" dirty="0" smtClean="0"/>
              <a:t> 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333359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8759" y="1855788"/>
            <a:ext cx="4714066" cy="288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Rectángulo 3"/>
          <p:cNvSpPr/>
          <p:nvPr/>
        </p:nvSpPr>
        <p:spPr>
          <a:xfrm>
            <a:off x="1436282" y="5500184"/>
            <a:ext cx="544274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 smtClean="0">
                <a:hlinkClick r:id="rId3"/>
              </a:rPr>
              <a:t>https://www.slideshare.net/asotobu/sail-in-the-cloud</a:t>
            </a:r>
            <a:r>
              <a:rPr lang="es-ES" sz="1000" dirty="0" smtClean="0"/>
              <a:t> 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1793003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3854" y="1868962"/>
            <a:ext cx="6426487" cy="360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Rectángulo 3"/>
          <p:cNvSpPr/>
          <p:nvPr/>
        </p:nvSpPr>
        <p:spPr>
          <a:xfrm>
            <a:off x="1436282" y="5500184"/>
            <a:ext cx="544274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 smtClean="0">
                <a:hlinkClick r:id="rId3"/>
              </a:rPr>
              <a:t>https://www.slideshare.net/asotobu/sail-in-the-cloud</a:t>
            </a:r>
            <a:r>
              <a:rPr lang="es-ES" sz="1000" dirty="0" smtClean="0"/>
              <a:t> 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247415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1380" y="1863726"/>
            <a:ext cx="6405954" cy="360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Rectángulo 3"/>
          <p:cNvSpPr/>
          <p:nvPr/>
        </p:nvSpPr>
        <p:spPr>
          <a:xfrm>
            <a:off x="1436282" y="5500184"/>
            <a:ext cx="544274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 smtClean="0">
                <a:hlinkClick r:id="rId3"/>
              </a:rPr>
              <a:t>https://www.slideshare.net/asotobu/sail-in-the-cloud</a:t>
            </a:r>
            <a:r>
              <a:rPr lang="es-ES" sz="1000" dirty="0" smtClean="0"/>
              <a:t> 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292472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3589" y="1881433"/>
            <a:ext cx="6428222" cy="360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Rectángulo 3"/>
          <p:cNvSpPr/>
          <p:nvPr/>
        </p:nvSpPr>
        <p:spPr>
          <a:xfrm>
            <a:off x="1436282" y="5500184"/>
            <a:ext cx="544274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 smtClean="0">
                <a:hlinkClick r:id="rId3"/>
              </a:rPr>
              <a:t>https://www.slideshare.net/asotobu/sail-in-the-cloud</a:t>
            </a:r>
            <a:r>
              <a:rPr lang="es-ES" sz="1000" dirty="0" smtClean="0"/>
              <a:t> 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4011423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3889" y="1891639"/>
            <a:ext cx="6437922" cy="3600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" name="Rectángulo 4"/>
          <p:cNvSpPr/>
          <p:nvPr/>
        </p:nvSpPr>
        <p:spPr>
          <a:xfrm>
            <a:off x="1436282" y="5500184"/>
            <a:ext cx="544274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 smtClean="0">
                <a:hlinkClick r:id="rId3"/>
              </a:rPr>
              <a:t>https://www.slideshare.net/asotobu/sail-in-the-cloud</a:t>
            </a:r>
            <a:r>
              <a:rPr lang="es-ES" sz="1000" dirty="0" smtClean="0"/>
              <a:t> </a:t>
            </a:r>
            <a:endParaRPr lang="es-ES" sz="1000" dirty="0"/>
          </a:p>
        </p:txBody>
      </p:sp>
    </p:spTree>
    <p:extLst>
      <p:ext uri="{BB962C8B-B14F-4D97-AF65-F5344CB8AC3E}">
        <p14:creationId xmlns:p14="http://schemas.microsoft.com/office/powerpoint/2010/main" val="3713496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lipse 15"/>
          <p:cNvSpPr>
            <a:spLocks noChangeAspect="1"/>
          </p:cNvSpPr>
          <p:nvPr/>
        </p:nvSpPr>
        <p:spPr>
          <a:xfrm>
            <a:off x="6216979" y="2478541"/>
            <a:ext cx="209094" cy="201335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chemeClr val="tx1"/>
              </a:solidFill>
            </a:endParaRPr>
          </a:p>
        </p:txBody>
      </p:sp>
      <p:sp>
        <p:nvSpPr>
          <p:cNvPr id="22" name="Elipse 21"/>
          <p:cNvSpPr>
            <a:spLocks noChangeAspect="1"/>
          </p:cNvSpPr>
          <p:nvPr/>
        </p:nvSpPr>
        <p:spPr>
          <a:xfrm>
            <a:off x="6216979" y="2573064"/>
            <a:ext cx="209094" cy="20133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chemeClr val="tx1"/>
              </a:solidFill>
            </a:endParaRPr>
          </a:p>
        </p:txBody>
      </p:sp>
      <p:sp>
        <p:nvSpPr>
          <p:cNvPr id="41" name="Elipse 40"/>
          <p:cNvSpPr>
            <a:spLocks noChangeAspect="1"/>
          </p:cNvSpPr>
          <p:nvPr/>
        </p:nvSpPr>
        <p:spPr>
          <a:xfrm>
            <a:off x="6248876" y="3505252"/>
            <a:ext cx="209094" cy="201335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chemeClr val="tx1"/>
              </a:solidFill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388925" y="1420357"/>
            <a:ext cx="4785677" cy="325282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s-ES" sz="800" dirty="0" smtClean="0">
                <a:solidFill>
                  <a:schemeClr val="tx1"/>
                </a:solidFill>
              </a:rPr>
              <a:t>Amazon EC2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816207" y="1614864"/>
            <a:ext cx="4251284" cy="296595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s-ES" sz="800" dirty="0" smtClean="0">
                <a:solidFill>
                  <a:schemeClr val="tx1"/>
                </a:solidFill>
              </a:rPr>
              <a:t>Kubernetes</a:t>
            </a:r>
          </a:p>
          <a:p>
            <a:pPr algn="r"/>
            <a:r>
              <a:rPr lang="es-ES" sz="800" dirty="0" smtClean="0">
                <a:solidFill>
                  <a:schemeClr val="tx1"/>
                </a:solidFill>
              </a:rPr>
              <a:t>Node</a:t>
            </a:r>
            <a:r>
              <a:rPr lang="es-ES" sz="800" baseline="-25000" dirty="0" smtClean="0">
                <a:solidFill>
                  <a:schemeClr val="tx1"/>
                </a:solidFill>
              </a:rPr>
              <a:t>1</a:t>
            </a:r>
            <a:endParaRPr lang="es-ES" sz="800" baseline="-25000" dirty="0">
              <a:solidFill>
                <a:schemeClr val="tx1"/>
              </a:solidFill>
            </a:endParaRPr>
          </a:p>
        </p:txBody>
      </p:sp>
      <p:sp>
        <p:nvSpPr>
          <p:cNvPr id="274" name="Rectángulo redondeado 273"/>
          <p:cNvSpPr/>
          <p:nvPr/>
        </p:nvSpPr>
        <p:spPr>
          <a:xfrm>
            <a:off x="5979380" y="1997666"/>
            <a:ext cx="935999" cy="2071706"/>
          </a:xfrm>
          <a:prstGeom prst="roundRect">
            <a:avLst>
              <a:gd name="adj" fmla="val 6016"/>
            </a:avLst>
          </a:prstGeom>
          <a:solidFill>
            <a:schemeClr val="bg1">
              <a:lumMod val="85000"/>
            </a:schemeClr>
          </a:solidFill>
          <a:ln w="3175" cap="rnd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53" name="Elipse 52"/>
          <p:cNvSpPr>
            <a:spLocks noChangeAspect="1"/>
          </p:cNvSpPr>
          <p:nvPr/>
        </p:nvSpPr>
        <p:spPr>
          <a:xfrm>
            <a:off x="4811252" y="3075314"/>
            <a:ext cx="209094" cy="201335"/>
          </a:xfrm>
          <a:prstGeom prst="ellipse">
            <a:avLst/>
          </a:prstGeom>
          <a:solidFill>
            <a:schemeClr val="accent5"/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chemeClr val="tx1"/>
              </a:solidFill>
            </a:endParaRPr>
          </a:p>
        </p:txBody>
      </p:sp>
      <p:sp>
        <p:nvSpPr>
          <p:cNvPr id="79" name="Elipse 78"/>
          <p:cNvSpPr>
            <a:spLocks noChangeAspect="1"/>
          </p:cNvSpPr>
          <p:nvPr/>
        </p:nvSpPr>
        <p:spPr>
          <a:xfrm>
            <a:off x="4815432" y="2535208"/>
            <a:ext cx="209094" cy="20133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chemeClr val="tx1"/>
              </a:solidFill>
            </a:endParaRPr>
          </a:p>
        </p:txBody>
      </p:sp>
      <p:sp>
        <p:nvSpPr>
          <p:cNvPr id="82" name="Elipse 81"/>
          <p:cNvSpPr>
            <a:spLocks noChangeAspect="1"/>
          </p:cNvSpPr>
          <p:nvPr/>
        </p:nvSpPr>
        <p:spPr>
          <a:xfrm>
            <a:off x="4811252" y="1989199"/>
            <a:ext cx="209094" cy="20133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chemeClr val="tx1"/>
              </a:solidFill>
            </a:endParaRPr>
          </a:p>
        </p:txBody>
      </p:sp>
      <p:sp>
        <p:nvSpPr>
          <p:cNvPr id="19" name="Elipse 18"/>
          <p:cNvSpPr>
            <a:spLocks noChangeAspect="1"/>
          </p:cNvSpPr>
          <p:nvPr/>
        </p:nvSpPr>
        <p:spPr>
          <a:xfrm>
            <a:off x="5293959" y="1994601"/>
            <a:ext cx="209094" cy="20133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chemeClr val="tx1"/>
              </a:solidFill>
            </a:endParaRPr>
          </a:p>
        </p:txBody>
      </p:sp>
      <p:sp>
        <p:nvSpPr>
          <p:cNvPr id="23" name="Elipse 22"/>
          <p:cNvSpPr>
            <a:spLocks noChangeAspect="1"/>
          </p:cNvSpPr>
          <p:nvPr/>
        </p:nvSpPr>
        <p:spPr>
          <a:xfrm>
            <a:off x="5293959" y="2570776"/>
            <a:ext cx="209094" cy="201335"/>
          </a:xfrm>
          <a:prstGeom prst="ellipse">
            <a:avLst/>
          </a:prstGeom>
          <a:solidFill>
            <a:schemeClr val="accent5"/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chemeClr val="tx1"/>
              </a:solidFill>
            </a:endParaRPr>
          </a:p>
        </p:txBody>
      </p:sp>
      <p:sp>
        <p:nvSpPr>
          <p:cNvPr id="240" name="Elipse 239"/>
          <p:cNvSpPr>
            <a:spLocks noChangeAspect="1"/>
          </p:cNvSpPr>
          <p:nvPr/>
        </p:nvSpPr>
        <p:spPr>
          <a:xfrm>
            <a:off x="5293959" y="2634794"/>
            <a:ext cx="209094" cy="20133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chemeClr val="tx1"/>
              </a:solidFill>
            </a:endParaRPr>
          </a:p>
        </p:txBody>
      </p:sp>
      <p:sp>
        <p:nvSpPr>
          <p:cNvPr id="108" name="Rectángulo redondeado 107"/>
          <p:cNvSpPr/>
          <p:nvPr/>
        </p:nvSpPr>
        <p:spPr>
          <a:xfrm>
            <a:off x="4611085" y="1896791"/>
            <a:ext cx="1043999" cy="1715366"/>
          </a:xfrm>
          <a:prstGeom prst="roundRect">
            <a:avLst>
              <a:gd name="adj" fmla="val 6016"/>
            </a:avLst>
          </a:prstGeom>
          <a:solidFill>
            <a:schemeClr val="bg1">
              <a:lumMod val="85000"/>
            </a:schemeClr>
          </a:solidFill>
          <a:ln w="3175" cap="rnd" cmpd="sng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 </a:t>
            </a:r>
            <a:r>
              <a:rPr lang="en-GB" dirty="0" smtClean="0"/>
              <a:t>Delivering</a:t>
            </a:r>
            <a:r>
              <a:rPr lang="es-ES_tradnl" dirty="0" smtClean="0"/>
              <a:t> </a:t>
            </a:r>
            <a:r>
              <a:rPr lang="es-ES_tradnl" dirty="0" err="1" smtClean="0"/>
              <a:t>Services</a:t>
            </a:r>
            <a:r>
              <a:rPr lang="es-ES_tradnl" dirty="0" smtClean="0"/>
              <a:t> </a:t>
            </a:r>
            <a:r>
              <a:rPr lang="es-ES_tradnl" dirty="0" err="1" smtClean="0"/>
              <a:t>on</a:t>
            </a:r>
            <a:r>
              <a:rPr lang="es-ES_tradnl" dirty="0" smtClean="0"/>
              <a:t> Kubernetes 1/2</a:t>
            </a:r>
            <a:endParaRPr lang="en-GB" dirty="0"/>
          </a:p>
        </p:txBody>
      </p:sp>
      <p:sp>
        <p:nvSpPr>
          <p:cNvPr id="7" name="Rectángulo 6"/>
          <p:cNvSpPr/>
          <p:nvPr/>
        </p:nvSpPr>
        <p:spPr>
          <a:xfrm>
            <a:off x="4815432" y="2534963"/>
            <a:ext cx="683996" cy="340731"/>
          </a:xfrm>
          <a:prstGeom prst="rect">
            <a:avLst/>
          </a:prstGeom>
          <a:solidFill>
            <a:srgbClr val="FD8008"/>
          </a:solidFill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NodePort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815432" y="1986098"/>
            <a:ext cx="683996" cy="340731"/>
          </a:xfrm>
          <a:prstGeom prst="rect">
            <a:avLst/>
          </a:prstGeom>
          <a:solidFill>
            <a:srgbClr val="FD8008"/>
          </a:solidFill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LoadBalancer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4815432" y="3073968"/>
            <a:ext cx="683996" cy="340731"/>
          </a:xfrm>
          <a:prstGeom prst="rect">
            <a:avLst/>
          </a:prstGeom>
          <a:solidFill>
            <a:srgbClr val="FD8008"/>
          </a:solidFill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ClusterIP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44" name="Conector recto 43"/>
          <p:cNvCxnSpPr>
            <a:stCxn id="244" idx="2"/>
            <a:endCxn id="247" idx="2"/>
          </p:cNvCxnSpPr>
          <p:nvPr/>
        </p:nvCxnSpPr>
        <p:spPr>
          <a:xfrm>
            <a:off x="5845766" y="2822598"/>
            <a:ext cx="2000" cy="690212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3" name="Conector recto 12"/>
          <p:cNvCxnSpPr>
            <a:stCxn id="19" idx="6"/>
            <a:endCxn id="113" idx="0"/>
          </p:cNvCxnSpPr>
          <p:nvPr/>
        </p:nvCxnSpPr>
        <p:spPr>
          <a:xfrm flipV="1">
            <a:off x="5503053" y="2093700"/>
            <a:ext cx="253740" cy="1569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83" name="Conector recto 82"/>
          <p:cNvCxnSpPr>
            <a:stCxn id="85" idx="2"/>
            <a:endCxn id="82" idx="2"/>
          </p:cNvCxnSpPr>
          <p:nvPr/>
        </p:nvCxnSpPr>
        <p:spPr>
          <a:xfrm>
            <a:off x="3001426" y="2088194"/>
            <a:ext cx="1809826" cy="1673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4" name="Elipse 83"/>
          <p:cNvSpPr>
            <a:spLocks noChangeAspect="1"/>
          </p:cNvSpPr>
          <p:nvPr/>
        </p:nvSpPr>
        <p:spPr>
          <a:xfrm>
            <a:off x="2461897" y="2240519"/>
            <a:ext cx="209094" cy="20133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chemeClr val="tx1"/>
              </a:solidFill>
            </a:endParaRPr>
          </a:p>
        </p:txBody>
      </p:sp>
      <p:sp>
        <p:nvSpPr>
          <p:cNvPr id="85" name="Arco 84"/>
          <p:cNvSpPr>
            <a:spLocks noChangeAspect="1"/>
          </p:cNvSpPr>
          <p:nvPr/>
        </p:nvSpPr>
        <p:spPr>
          <a:xfrm rot="16200000">
            <a:off x="2912452" y="2088652"/>
            <a:ext cx="177946" cy="177029"/>
          </a:xfrm>
          <a:prstGeom prst="arc">
            <a:avLst/>
          </a:prstGeom>
          <a:noFill/>
          <a:ln w="3175" cap="rnd" cmpd="sng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6" name="Conector recto 85"/>
          <p:cNvCxnSpPr>
            <a:stCxn id="87" idx="0"/>
            <a:endCxn id="85" idx="0"/>
          </p:cNvCxnSpPr>
          <p:nvPr/>
        </p:nvCxnSpPr>
        <p:spPr>
          <a:xfrm flipV="1">
            <a:off x="2912747" y="2177167"/>
            <a:ext cx="164" cy="75703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87" name="Arco 86"/>
          <p:cNvSpPr>
            <a:spLocks noChangeAspect="1"/>
          </p:cNvSpPr>
          <p:nvPr/>
        </p:nvSpPr>
        <p:spPr>
          <a:xfrm rot="5400000">
            <a:off x="2735259" y="2164355"/>
            <a:ext cx="177946" cy="177029"/>
          </a:xfrm>
          <a:prstGeom prst="arc">
            <a:avLst/>
          </a:prstGeom>
          <a:noFill/>
          <a:ln w="3175" cap="rnd" cmpd="sng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8" name="Conector recto 87"/>
          <p:cNvCxnSpPr>
            <a:stCxn id="84" idx="6"/>
            <a:endCxn id="87" idx="2"/>
          </p:cNvCxnSpPr>
          <p:nvPr/>
        </p:nvCxnSpPr>
        <p:spPr>
          <a:xfrm>
            <a:off x="2670991" y="2341187"/>
            <a:ext cx="153241" cy="656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prstDash val="sysDot"/>
            <a:headEnd type="arrow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96" name="Elipse 95"/>
          <p:cNvSpPr>
            <a:spLocks noChangeAspect="1"/>
          </p:cNvSpPr>
          <p:nvPr/>
        </p:nvSpPr>
        <p:spPr>
          <a:xfrm>
            <a:off x="2461897" y="2359892"/>
            <a:ext cx="209094" cy="20133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chemeClr val="tx1"/>
              </a:solidFill>
            </a:endParaRPr>
          </a:p>
        </p:txBody>
      </p:sp>
      <p:sp>
        <p:nvSpPr>
          <p:cNvPr id="112" name="Arco 111"/>
          <p:cNvSpPr>
            <a:spLocks noChangeAspect="1"/>
          </p:cNvSpPr>
          <p:nvPr/>
        </p:nvSpPr>
        <p:spPr>
          <a:xfrm rot="10800000">
            <a:off x="5845766" y="2400661"/>
            <a:ext cx="177946" cy="177029"/>
          </a:xfrm>
          <a:prstGeom prst="arc">
            <a:avLst/>
          </a:prstGeom>
          <a:noFill/>
          <a:ln w="3175" cap="rnd" cmpd="sng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3" name="Arco 112"/>
          <p:cNvSpPr>
            <a:spLocks noChangeAspect="1"/>
          </p:cNvSpPr>
          <p:nvPr/>
        </p:nvSpPr>
        <p:spPr>
          <a:xfrm>
            <a:off x="5667820" y="2093700"/>
            <a:ext cx="177946" cy="177029"/>
          </a:xfrm>
          <a:prstGeom prst="arc">
            <a:avLst/>
          </a:prstGeom>
          <a:noFill/>
          <a:ln w="3175" cap="rnd" cmpd="sng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5" name="Conector recto 114"/>
          <p:cNvCxnSpPr>
            <a:stCxn id="113" idx="2"/>
            <a:endCxn id="112" idx="2"/>
          </p:cNvCxnSpPr>
          <p:nvPr/>
        </p:nvCxnSpPr>
        <p:spPr>
          <a:xfrm>
            <a:off x="5845766" y="2182215"/>
            <a:ext cx="0" cy="306960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36" name="CuadroTexto 135"/>
          <p:cNvSpPr txBox="1"/>
          <p:nvPr/>
        </p:nvSpPr>
        <p:spPr>
          <a:xfrm>
            <a:off x="1262355" y="2162329"/>
            <a:ext cx="77237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600" dirty="0" smtClean="0"/>
              <a:t>http://</a:t>
            </a:r>
            <a:r>
              <a:rPr lang="es-ES" sz="600" dirty="0" smtClean="0"/>
              <a:t>PublicIP</a:t>
            </a:r>
            <a:r>
              <a:rPr lang="es-ES" sz="600" baseline="-25000" dirty="0" smtClean="0"/>
              <a:t>1</a:t>
            </a:r>
            <a:r>
              <a:rPr lang="es-ES" sz="600" dirty="0" smtClean="0"/>
              <a:t>:Port</a:t>
            </a:r>
            <a:r>
              <a:rPr lang="es-ES" sz="600" baseline="-25000" dirty="0" smtClean="0"/>
              <a:t>pub1</a:t>
            </a:r>
            <a:endParaRPr lang="es-ES" sz="600" baseline="-25000" dirty="0"/>
          </a:p>
        </p:txBody>
      </p:sp>
      <p:cxnSp>
        <p:nvCxnSpPr>
          <p:cNvPr id="139" name="Conector recto 138"/>
          <p:cNvCxnSpPr>
            <a:stCxn id="263" idx="3"/>
            <a:endCxn id="84" idx="2"/>
          </p:cNvCxnSpPr>
          <p:nvPr/>
        </p:nvCxnSpPr>
        <p:spPr>
          <a:xfrm flipV="1">
            <a:off x="1180002" y="2341187"/>
            <a:ext cx="1281895" cy="4709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headEnd type="arrow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87" name="Rectángulo 186"/>
          <p:cNvSpPr/>
          <p:nvPr/>
        </p:nvSpPr>
        <p:spPr>
          <a:xfrm>
            <a:off x="2015750" y="1819409"/>
            <a:ext cx="748923" cy="273272"/>
          </a:xfrm>
          <a:prstGeom prst="rect">
            <a:avLst/>
          </a:prstGeom>
          <a:noFill/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Edge</a:t>
            </a:r>
            <a:r>
              <a:rPr lang="es-ES" sz="800" dirty="0" smtClean="0">
                <a:solidFill>
                  <a:schemeClr val="tx1"/>
                </a:solidFill>
              </a:rPr>
              <a:t> Proxy</a:t>
            </a:r>
          </a:p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(Load </a:t>
            </a:r>
            <a:r>
              <a:rPr lang="en-GB" sz="800" dirty="0" smtClean="0">
                <a:solidFill>
                  <a:schemeClr val="tx1"/>
                </a:solidFill>
              </a:rPr>
              <a:t>Balancer</a:t>
            </a:r>
            <a:r>
              <a:rPr lang="es-ES" sz="800" dirty="0" smtClean="0">
                <a:solidFill>
                  <a:schemeClr val="tx1"/>
                </a:solidFill>
              </a:rPr>
              <a:t>)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109" name="Y 108"/>
          <p:cNvSpPr>
            <a:spLocks noChangeAspect="1"/>
          </p:cNvSpPr>
          <p:nvPr/>
        </p:nvSpPr>
        <p:spPr>
          <a:xfrm>
            <a:off x="2102856" y="2107404"/>
            <a:ext cx="577952" cy="576000"/>
          </a:xfrm>
          <a:prstGeom prst="flowChartSummingJunction">
            <a:avLst/>
          </a:prstGeom>
          <a:solidFill>
            <a:srgbClr val="000080"/>
          </a:solidFill>
          <a:ln w="3175" cap="rnd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800">
              <a:solidFill>
                <a:schemeClr val="tx1"/>
              </a:solidFill>
            </a:endParaRPr>
          </a:p>
        </p:txBody>
      </p:sp>
      <p:sp>
        <p:nvSpPr>
          <p:cNvPr id="130" name="CuadroTexto 129"/>
          <p:cNvSpPr txBox="1"/>
          <p:nvPr/>
        </p:nvSpPr>
        <p:spPr>
          <a:xfrm>
            <a:off x="4388968" y="3048808"/>
            <a:ext cx="158923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600" dirty="0" smtClean="0"/>
              <a:t>Port</a:t>
            </a:r>
            <a:r>
              <a:rPr lang="en-GB" sz="600" baseline="-25000" dirty="0" smtClean="0"/>
              <a:t>3</a:t>
            </a:r>
            <a:endParaRPr lang="es-ES" sz="600" baseline="-25000" dirty="0"/>
          </a:p>
        </p:txBody>
      </p:sp>
      <p:sp>
        <p:nvSpPr>
          <p:cNvPr id="131" name="CuadroTexto 130"/>
          <p:cNvSpPr txBox="1"/>
          <p:nvPr/>
        </p:nvSpPr>
        <p:spPr>
          <a:xfrm>
            <a:off x="4449380" y="2739635"/>
            <a:ext cx="31863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600" dirty="0" smtClean="0"/>
              <a:t>nodePort</a:t>
            </a:r>
            <a:r>
              <a:rPr lang="es-ES" sz="600" baseline="-25000" dirty="0" smtClean="0"/>
              <a:t>2</a:t>
            </a:r>
            <a:endParaRPr lang="es-ES" sz="600" baseline="-25000" dirty="0"/>
          </a:p>
        </p:txBody>
      </p:sp>
      <p:sp>
        <p:nvSpPr>
          <p:cNvPr id="132" name="CuadroTexto 131"/>
          <p:cNvSpPr txBox="1"/>
          <p:nvPr/>
        </p:nvSpPr>
        <p:spPr>
          <a:xfrm>
            <a:off x="4406073" y="3278647"/>
            <a:ext cx="403731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600" dirty="0" smtClean="0"/>
              <a:t>nodePort</a:t>
            </a:r>
            <a:r>
              <a:rPr lang="en-GB" sz="600" baseline="-25000" dirty="0" smtClean="0"/>
              <a:t>3</a:t>
            </a:r>
            <a:r>
              <a:rPr lang="es-ES" sz="600" dirty="0" smtClean="0"/>
              <a:t>: --</a:t>
            </a:r>
            <a:endParaRPr lang="es-ES" sz="600" dirty="0"/>
          </a:p>
        </p:txBody>
      </p:sp>
      <p:sp>
        <p:nvSpPr>
          <p:cNvPr id="144" name="CuadroTexto 143"/>
          <p:cNvSpPr txBox="1"/>
          <p:nvPr/>
        </p:nvSpPr>
        <p:spPr>
          <a:xfrm>
            <a:off x="4380927" y="2512036"/>
            <a:ext cx="365898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600" dirty="0" smtClean="0"/>
              <a:t>Port</a:t>
            </a:r>
            <a:r>
              <a:rPr lang="es-ES_tradnl" sz="600" baseline="-25000" dirty="0" smtClean="0"/>
              <a:t>2</a:t>
            </a:r>
            <a:r>
              <a:rPr lang="es-ES_tradnl" sz="600" dirty="0" smtClean="0"/>
              <a:t>: 5002</a:t>
            </a:r>
            <a:endParaRPr lang="es-ES" sz="600" baseline="-25000" dirty="0"/>
          </a:p>
        </p:txBody>
      </p:sp>
      <p:sp>
        <p:nvSpPr>
          <p:cNvPr id="215" name="Rectángulo 214"/>
          <p:cNvSpPr/>
          <p:nvPr/>
        </p:nvSpPr>
        <p:spPr>
          <a:xfrm>
            <a:off x="4872898" y="2717628"/>
            <a:ext cx="577080" cy="123111"/>
          </a:xfrm>
          <a:prstGeom prst="rect">
            <a:avLst/>
          </a:prstGeom>
          <a:noFill/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(hello-svc-np)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18" name="Conector recto 217"/>
          <p:cNvCxnSpPr>
            <a:stCxn id="217" idx="2"/>
            <a:endCxn id="79" idx="2"/>
          </p:cNvCxnSpPr>
          <p:nvPr/>
        </p:nvCxnSpPr>
        <p:spPr>
          <a:xfrm flipV="1">
            <a:off x="3962521" y="2635876"/>
            <a:ext cx="852911" cy="742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headEnd type="none"/>
            <a:tailEnd type="none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41" name="Conector recto 240"/>
          <p:cNvCxnSpPr>
            <a:stCxn id="240" idx="6"/>
            <a:endCxn id="244" idx="0"/>
          </p:cNvCxnSpPr>
          <p:nvPr/>
        </p:nvCxnSpPr>
        <p:spPr>
          <a:xfrm flipV="1">
            <a:off x="5503053" y="2734083"/>
            <a:ext cx="253740" cy="1379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headEnd type="none" w="sm" len="sm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44" name="Arco 243"/>
          <p:cNvSpPr>
            <a:spLocks noChangeAspect="1"/>
          </p:cNvSpPr>
          <p:nvPr/>
        </p:nvSpPr>
        <p:spPr>
          <a:xfrm>
            <a:off x="5667820" y="2734083"/>
            <a:ext cx="177946" cy="177029"/>
          </a:xfrm>
          <a:prstGeom prst="arc">
            <a:avLst/>
          </a:prstGeom>
          <a:noFill/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7" name="Arco 246"/>
          <p:cNvSpPr>
            <a:spLocks noChangeAspect="1"/>
          </p:cNvSpPr>
          <p:nvPr/>
        </p:nvSpPr>
        <p:spPr>
          <a:xfrm rot="10800000">
            <a:off x="5847766" y="3424296"/>
            <a:ext cx="177946" cy="177029"/>
          </a:xfrm>
          <a:prstGeom prst="arc">
            <a:avLst/>
          </a:prstGeom>
          <a:noFill/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0" name="Elipse 249"/>
          <p:cNvSpPr>
            <a:spLocks noChangeAspect="1"/>
          </p:cNvSpPr>
          <p:nvPr/>
        </p:nvSpPr>
        <p:spPr>
          <a:xfrm>
            <a:off x="4781915" y="2748748"/>
            <a:ext cx="72653" cy="73096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Elipse 250"/>
          <p:cNvSpPr>
            <a:spLocks noChangeAspect="1"/>
          </p:cNvSpPr>
          <p:nvPr/>
        </p:nvSpPr>
        <p:spPr>
          <a:xfrm>
            <a:off x="4780014" y="3139434"/>
            <a:ext cx="72653" cy="73096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Elipse 251"/>
          <p:cNvSpPr>
            <a:spLocks noChangeAspect="1"/>
          </p:cNvSpPr>
          <p:nvPr/>
        </p:nvSpPr>
        <p:spPr>
          <a:xfrm>
            <a:off x="4780467" y="2596146"/>
            <a:ext cx="72653" cy="73096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CuadroTexto 252"/>
          <p:cNvSpPr txBox="1"/>
          <p:nvPr/>
        </p:nvSpPr>
        <p:spPr>
          <a:xfrm>
            <a:off x="4449380" y="2193100"/>
            <a:ext cx="318634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600" dirty="0" smtClean="0"/>
              <a:t>nodePort</a:t>
            </a:r>
            <a:r>
              <a:rPr lang="es-ES" sz="600" baseline="-25000" dirty="0"/>
              <a:t>1</a:t>
            </a:r>
          </a:p>
        </p:txBody>
      </p:sp>
      <p:sp>
        <p:nvSpPr>
          <p:cNvPr id="254" name="Elipse 253"/>
          <p:cNvSpPr>
            <a:spLocks noChangeAspect="1"/>
          </p:cNvSpPr>
          <p:nvPr/>
        </p:nvSpPr>
        <p:spPr>
          <a:xfrm>
            <a:off x="4781915" y="2202213"/>
            <a:ext cx="72653" cy="73096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Elipse 254"/>
          <p:cNvSpPr>
            <a:spLocks noChangeAspect="1"/>
          </p:cNvSpPr>
          <p:nvPr/>
        </p:nvSpPr>
        <p:spPr>
          <a:xfrm>
            <a:off x="4781915" y="2051645"/>
            <a:ext cx="72653" cy="73096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CuadroTexto 255"/>
          <p:cNvSpPr txBox="1"/>
          <p:nvPr/>
        </p:nvSpPr>
        <p:spPr>
          <a:xfrm>
            <a:off x="4391493" y="1970923"/>
            <a:ext cx="158923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600" dirty="0" smtClean="0"/>
              <a:t>Port</a:t>
            </a:r>
            <a:r>
              <a:rPr lang="es-ES_tradnl" sz="600" baseline="-25000" dirty="0" smtClean="0"/>
              <a:t>1</a:t>
            </a:r>
            <a:endParaRPr lang="es-ES" sz="600" baseline="-25000" dirty="0"/>
          </a:p>
        </p:txBody>
      </p:sp>
      <p:sp>
        <p:nvSpPr>
          <p:cNvPr id="259" name="Rectángulo 258"/>
          <p:cNvSpPr/>
          <p:nvPr/>
        </p:nvSpPr>
        <p:spPr>
          <a:xfrm>
            <a:off x="2696200" y="2748747"/>
            <a:ext cx="1266321" cy="1832071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endParaRPr lang="es-ES" sz="800" baseline="-25000" dirty="0">
              <a:solidFill>
                <a:schemeClr val="tx1"/>
              </a:solidFill>
            </a:endParaRPr>
          </a:p>
        </p:txBody>
      </p:sp>
      <p:sp>
        <p:nvSpPr>
          <p:cNvPr id="257" name="Rectángulo 256"/>
          <p:cNvSpPr/>
          <p:nvPr/>
        </p:nvSpPr>
        <p:spPr>
          <a:xfrm>
            <a:off x="2823904" y="2890057"/>
            <a:ext cx="935838" cy="845535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r"/>
            <a:r>
              <a:rPr lang="es-ES" sz="800" dirty="0" smtClean="0">
                <a:solidFill>
                  <a:schemeClr val="tx1"/>
                </a:solidFill>
              </a:rPr>
              <a:t>Node</a:t>
            </a:r>
            <a:r>
              <a:rPr lang="es-ES" sz="8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21" name="Conector recto 220"/>
          <p:cNvCxnSpPr>
            <a:stCxn id="225" idx="0"/>
            <a:endCxn id="217" idx="0"/>
          </p:cNvCxnSpPr>
          <p:nvPr/>
        </p:nvCxnSpPr>
        <p:spPr>
          <a:xfrm flipV="1">
            <a:off x="3872386" y="2725591"/>
            <a:ext cx="1620" cy="558087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25" name="Arco 224"/>
          <p:cNvSpPr>
            <a:spLocks noChangeAspect="1"/>
          </p:cNvSpPr>
          <p:nvPr/>
        </p:nvSpPr>
        <p:spPr>
          <a:xfrm rot="5400000">
            <a:off x="3694898" y="3195163"/>
            <a:ext cx="177946" cy="177029"/>
          </a:xfrm>
          <a:prstGeom prst="arc">
            <a:avLst/>
          </a:prstGeom>
          <a:noFill/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7" name="Conector recto 226"/>
          <p:cNvCxnSpPr>
            <a:stCxn id="261" idx="3"/>
            <a:endCxn id="225" idx="2"/>
          </p:cNvCxnSpPr>
          <p:nvPr/>
        </p:nvCxnSpPr>
        <p:spPr>
          <a:xfrm>
            <a:off x="3479832" y="3369505"/>
            <a:ext cx="304039" cy="3146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headEnd type="arrow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60" name="CuadroTexto 259"/>
          <p:cNvSpPr txBox="1"/>
          <p:nvPr/>
        </p:nvSpPr>
        <p:spPr>
          <a:xfrm>
            <a:off x="2617682" y="3816549"/>
            <a:ext cx="1296000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_tradnl" sz="600" dirty="0" err="1" smtClean="0">
                <a:latin typeface="Consolas"/>
                <a:cs typeface="Consolas"/>
              </a:rPr>
              <a:t>curl</a:t>
            </a:r>
            <a:r>
              <a:rPr lang="es-ES_tradnl" sz="600" dirty="0" smtClean="0">
                <a:latin typeface="Consolas"/>
                <a:cs typeface="Consolas"/>
              </a:rPr>
              <a:t> &lt;</a:t>
            </a:r>
            <a:r>
              <a:rPr lang="es-ES_tradnl" sz="600" dirty="0" err="1" smtClean="0">
                <a:latin typeface="Consolas"/>
                <a:cs typeface="Consolas"/>
              </a:rPr>
              <a:t>clusterIP</a:t>
            </a:r>
            <a:r>
              <a:rPr lang="es-ES_tradnl" sz="600" dirty="0" smtClean="0">
                <a:latin typeface="Consolas"/>
                <a:cs typeface="Consolas"/>
              </a:rPr>
              <a:t>&gt;:&lt;</a:t>
            </a:r>
            <a:r>
              <a:rPr lang="es-ES_tradnl" sz="600" dirty="0" err="1" smtClean="0">
                <a:latin typeface="Consolas"/>
                <a:cs typeface="Consolas"/>
              </a:rPr>
              <a:t>nodePort</a:t>
            </a:r>
            <a:r>
              <a:rPr lang="es-ES_tradnl" sz="600" dirty="0" smtClean="0">
                <a:latin typeface="Consolas"/>
                <a:cs typeface="Consolas"/>
              </a:rPr>
              <a:t>&gt;/</a:t>
            </a:r>
            <a:r>
              <a:rPr lang="es-ES_tradnl" sz="600" dirty="0" err="1" smtClean="0">
                <a:latin typeface="Consolas"/>
                <a:cs typeface="Consolas"/>
              </a:rPr>
              <a:t>hello</a:t>
            </a:r>
            <a:endParaRPr lang="es-ES" sz="600" baseline="-25000" dirty="0">
              <a:latin typeface="Consolas"/>
              <a:cs typeface="Consolas"/>
            </a:endParaRPr>
          </a:p>
        </p:txBody>
      </p:sp>
      <p:pic>
        <p:nvPicPr>
          <p:cNvPr id="261" name="Imagen 260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20728" y="3189505"/>
            <a:ext cx="359104" cy="360000"/>
          </a:xfrm>
          <a:prstGeom prst="rect">
            <a:avLst/>
          </a:prstGeom>
        </p:spPr>
      </p:pic>
      <p:pic>
        <p:nvPicPr>
          <p:cNvPr id="263" name="Imagen 26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002" y="2165896"/>
            <a:ext cx="360000" cy="360000"/>
          </a:xfrm>
          <a:prstGeom prst="rect">
            <a:avLst/>
          </a:prstGeom>
        </p:spPr>
      </p:pic>
      <p:sp>
        <p:nvSpPr>
          <p:cNvPr id="217" name="Arco 216"/>
          <p:cNvSpPr>
            <a:spLocks noChangeAspect="1"/>
          </p:cNvSpPr>
          <p:nvPr/>
        </p:nvSpPr>
        <p:spPr>
          <a:xfrm rot="16200000">
            <a:off x="3873547" y="2637076"/>
            <a:ext cx="177946" cy="177029"/>
          </a:xfrm>
          <a:prstGeom prst="arc">
            <a:avLst/>
          </a:prstGeom>
          <a:noFill/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4" name="Rectángulo redondeado 263"/>
          <p:cNvSpPr/>
          <p:nvPr/>
        </p:nvSpPr>
        <p:spPr>
          <a:xfrm>
            <a:off x="7640921" y="2358674"/>
            <a:ext cx="465053" cy="517020"/>
          </a:xfrm>
          <a:prstGeom prst="roundRect">
            <a:avLst>
              <a:gd name="adj" fmla="val 8040"/>
            </a:avLst>
          </a:prstGeom>
          <a:solidFill>
            <a:srgbClr val="000080"/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dirty="0" smtClean="0">
                <a:solidFill>
                  <a:schemeClr val="bg1"/>
                </a:solidFill>
              </a:rPr>
              <a:t>Docker Registry</a:t>
            </a:r>
            <a:endParaRPr lang="es-ES" sz="800" dirty="0">
              <a:solidFill>
                <a:schemeClr val="bg1"/>
              </a:solidFill>
            </a:endParaRPr>
          </a:p>
        </p:txBody>
      </p:sp>
      <p:cxnSp>
        <p:nvCxnSpPr>
          <p:cNvPr id="265" name="Conector recto 264"/>
          <p:cNvCxnSpPr>
            <a:endCxn id="264" idx="1"/>
          </p:cNvCxnSpPr>
          <p:nvPr/>
        </p:nvCxnSpPr>
        <p:spPr>
          <a:xfrm>
            <a:off x="6909960" y="2163896"/>
            <a:ext cx="730961" cy="453288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prstDash val="sysDot"/>
            <a:headEnd type="arrow" w="sm" len="sm"/>
            <a:tailEnd type="arrow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68" name="Rectángulo redondeado 267"/>
          <p:cNvSpPr/>
          <p:nvPr/>
        </p:nvSpPr>
        <p:spPr>
          <a:xfrm>
            <a:off x="4056453" y="4754426"/>
            <a:ext cx="1043999" cy="238421"/>
          </a:xfrm>
          <a:prstGeom prst="roundRect">
            <a:avLst>
              <a:gd name="adj" fmla="val 6016"/>
            </a:avLst>
          </a:prstGeom>
          <a:solidFill>
            <a:schemeClr val="bg1">
              <a:lumMod val="75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Services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269" name="Rectángulo redondeado 268"/>
          <p:cNvSpPr/>
          <p:nvPr/>
        </p:nvSpPr>
        <p:spPr>
          <a:xfrm>
            <a:off x="5418731" y="4754426"/>
            <a:ext cx="886468" cy="238421"/>
          </a:xfrm>
          <a:prstGeom prst="roundRect">
            <a:avLst>
              <a:gd name="adj" fmla="val 6016"/>
            </a:avLst>
          </a:prstGeom>
          <a:solidFill>
            <a:schemeClr val="bg1">
              <a:lumMod val="75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dirty="0" err="1" smtClean="0">
                <a:solidFill>
                  <a:schemeClr val="tx1"/>
                </a:solidFill>
              </a:rPr>
              <a:t>Deployment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270" name="Conector recto 269"/>
          <p:cNvCxnSpPr>
            <a:stCxn id="268" idx="0"/>
            <a:endCxn id="108" idx="2"/>
          </p:cNvCxnSpPr>
          <p:nvPr/>
        </p:nvCxnSpPr>
        <p:spPr>
          <a:xfrm flipV="1">
            <a:off x="4578453" y="3612157"/>
            <a:ext cx="554632" cy="1142269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prstDash val="dash"/>
            <a:headEnd type="oval" w="sm" len="sm"/>
            <a:tail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8" name="Rectángulo redondeado 67"/>
          <p:cNvSpPr/>
          <p:nvPr/>
        </p:nvSpPr>
        <p:spPr>
          <a:xfrm>
            <a:off x="6134093" y="2130944"/>
            <a:ext cx="647999" cy="851935"/>
          </a:xfrm>
          <a:prstGeom prst="roundRect">
            <a:avLst>
              <a:gd name="adj" fmla="val 8040"/>
            </a:avLst>
          </a:prstGeom>
          <a:solidFill>
            <a:schemeClr val="bg1">
              <a:lumMod val="75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Pod</a:t>
            </a:r>
            <a:r>
              <a:rPr lang="es-ES" sz="800" baseline="-25000" dirty="0" smtClean="0">
                <a:solidFill>
                  <a:schemeClr val="tx1"/>
                </a:solidFill>
              </a:rPr>
              <a:t>1</a:t>
            </a:r>
            <a:endParaRPr lang="es-ES" sz="800" baseline="-25000" dirty="0">
              <a:solidFill>
                <a:schemeClr val="tx1"/>
              </a:solidFill>
            </a:endParaRPr>
          </a:p>
        </p:txBody>
      </p:sp>
      <p:sp>
        <p:nvSpPr>
          <p:cNvPr id="69" name="Rectángulo redondeado 68"/>
          <p:cNvSpPr/>
          <p:nvPr/>
        </p:nvSpPr>
        <p:spPr>
          <a:xfrm>
            <a:off x="6218492" y="2373037"/>
            <a:ext cx="465053" cy="517020"/>
          </a:xfrm>
          <a:prstGeom prst="roundRect">
            <a:avLst>
              <a:gd name="adj" fmla="val 8040"/>
            </a:avLst>
          </a:prstGeom>
          <a:solidFill>
            <a:schemeClr val="bg2">
              <a:lumMod val="75000"/>
            </a:schemeClr>
          </a:solidFill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Docker</a:t>
            </a:r>
            <a:r>
              <a:rPr lang="es-ES" sz="800" baseline="-25000" dirty="0" smtClean="0">
                <a:solidFill>
                  <a:schemeClr val="tx1"/>
                </a:solidFill>
              </a:rPr>
              <a:t>1</a:t>
            </a:r>
            <a:endParaRPr lang="es-ES" sz="800" baseline="-25000" dirty="0">
              <a:solidFill>
                <a:schemeClr val="tx1"/>
              </a:solidFill>
            </a:endParaRPr>
          </a:p>
        </p:txBody>
      </p:sp>
      <p:sp>
        <p:nvSpPr>
          <p:cNvPr id="74" name="Rectángulo redondeado 73"/>
          <p:cNvSpPr/>
          <p:nvPr/>
        </p:nvSpPr>
        <p:spPr>
          <a:xfrm>
            <a:off x="6165990" y="3117214"/>
            <a:ext cx="647999" cy="851935"/>
          </a:xfrm>
          <a:prstGeom prst="roundRect">
            <a:avLst>
              <a:gd name="adj" fmla="val 8040"/>
            </a:avLst>
          </a:prstGeom>
          <a:solidFill>
            <a:schemeClr val="bg1">
              <a:lumMod val="75000"/>
            </a:schemeClr>
          </a:solidFill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Pod</a:t>
            </a:r>
            <a:r>
              <a:rPr lang="es-ES" sz="800" baseline="-25000" dirty="0" smtClean="0">
                <a:solidFill>
                  <a:schemeClr val="tx1"/>
                </a:solidFill>
              </a:rPr>
              <a:t>2</a:t>
            </a:r>
            <a:endParaRPr lang="es-ES" sz="800" baseline="-25000" dirty="0">
              <a:solidFill>
                <a:schemeClr val="tx1"/>
              </a:solidFill>
            </a:endParaRPr>
          </a:p>
        </p:txBody>
      </p:sp>
      <p:sp>
        <p:nvSpPr>
          <p:cNvPr id="75" name="Rectángulo redondeado 74"/>
          <p:cNvSpPr/>
          <p:nvPr/>
        </p:nvSpPr>
        <p:spPr>
          <a:xfrm>
            <a:off x="6250389" y="3363326"/>
            <a:ext cx="465053" cy="517020"/>
          </a:xfrm>
          <a:prstGeom prst="roundRect">
            <a:avLst>
              <a:gd name="adj" fmla="val 8040"/>
            </a:avLst>
          </a:prstGeom>
          <a:solidFill>
            <a:schemeClr val="bg2">
              <a:lumMod val="75000"/>
            </a:schemeClr>
          </a:solidFill>
          <a:ln w="3175" cap="rnd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dirty="0" smtClean="0">
                <a:solidFill>
                  <a:schemeClr val="tx1"/>
                </a:solidFill>
              </a:rPr>
              <a:t>Docker</a:t>
            </a:r>
            <a:r>
              <a:rPr lang="es-ES" sz="800" baseline="-25000" dirty="0" smtClean="0">
                <a:solidFill>
                  <a:schemeClr val="tx1"/>
                </a:solidFill>
              </a:rPr>
              <a:t>2</a:t>
            </a:r>
            <a:endParaRPr lang="es-ES" sz="800" baseline="-25000" dirty="0">
              <a:solidFill>
                <a:schemeClr val="tx1"/>
              </a:solidFill>
            </a:endParaRPr>
          </a:p>
        </p:txBody>
      </p:sp>
      <p:sp>
        <p:nvSpPr>
          <p:cNvPr id="213" name="Rectángulo 212"/>
          <p:cNvSpPr/>
          <p:nvPr/>
        </p:nvSpPr>
        <p:spPr>
          <a:xfrm>
            <a:off x="6253704" y="2665051"/>
            <a:ext cx="397079" cy="123111"/>
          </a:xfrm>
          <a:prstGeom prst="rect">
            <a:avLst/>
          </a:prstGeom>
          <a:noFill/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_tradnl" sz="800" dirty="0" smtClean="0">
                <a:solidFill>
                  <a:schemeClr val="tx1"/>
                </a:solidFill>
              </a:rPr>
              <a:t>(hello-v1)</a:t>
            </a:r>
            <a:endParaRPr lang="es-ES" sz="800" dirty="0">
              <a:solidFill>
                <a:schemeClr val="tx1"/>
              </a:solidFill>
            </a:endParaRPr>
          </a:p>
        </p:txBody>
      </p:sp>
      <p:sp>
        <p:nvSpPr>
          <p:cNvPr id="214" name="Rectángulo 213"/>
          <p:cNvSpPr/>
          <p:nvPr/>
        </p:nvSpPr>
        <p:spPr>
          <a:xfrm>
            <a:off x="6287927" y="3691074"/>
            <a:ext cx="397079" cy="123111"/>
          </a:xfrm>
          <a:prstGeom prst="rect">
            <a:avLst/>
          </a:prstGeom>
          <a:noFill/>
          <a:ln w="3175" cap="rnd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_tradnl" sz="800" dirty="0" smtClean="0">
                <a:solidFill>
                  <a:schemeClr val="tx1"/>
                </a:solidFill>
              </a:rPr>
              <a:t>(hello-v2)</a:t>
            </a:r>
            <a:endParaRPr lang="es-ES" sz="800" dirty="0">
              <a:solidFill>
                <a:schemeClr val="tx1"/>
              </a:solidFill>
            </a:endParaRPr>
          </a:p>
        </p:txBody>
      </p:sp>
      <p:cxnSp>
        <p:nvCxnSpPr>
          <p:cNvPr id="118" name="Conector recto 117"/>
          <p:cNvCxnSpPr>
            <a:stCxn id="112" idx="0"/>
            <a:endCxn id="16" idx="2"/>
          </p:cNvCxnSpPr>
          <p:nvPr/>
        </p:nvCxnSpPr>
        <p:spPr>
          <a:xfrm>
            <a:off x="5934739" y="2577690"/>
            <a:ext cx="282240" cy="1519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prstDash val="sysDot"/>
            <a:tailEnd type="arrow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0" name="Conector recto 39"/>
          <p:cNvCxnSpPr>
            <a:stCxn id="247" idx="0"/>
            <a:endCxn id="41" idx="2"/>
          </p:cNvCxnSpPr>
          <p:nvPr/>
        </p:nvCxnSpPr>
        <p:spPr>
          <a:xfrm>
            <a:off x="5936739" y="3601325"/>
            <a:ext cx="312137" cy="4595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headEnd type="none"/>
            <a:tailEnd type="arrow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66" name="CuadroTexto 65"/>
          <p:cNvSpPr txBox="1"/>
          <p:nvPr/>
        </p:nvSpPr>
        <p:spPr>
          <a:xfrm>
            <a:off x="6034966" y="2717705"/>
            <a:ext cx="15599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600" dirty="0" smtClean="0"/>
              <a:t>5000</a:t>
            </a:r>
            <a:endParaRPr lang="es-ES" sz="600" dirty="0"/>
          </a:p>
        </p:txBody>
      </p:sp>
      <p:sp>
        <p:nvSpPr>
          <p:cNvPr id="76" name="CuadroTexto 75"/>
          <p:cNvSpPr txBox="1"/>
          <p:nvPr/>
        </p:nvSpPr>
        <p:spPr>
          <a:xfrm>
            <a:off x="6066863" y="3660297"/>
            <a:ext cx="155992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ES" sz="600" dirty="0" smtClean="0"/>
              <a:t>5000</a:t>
            </a:r>
            <a:endParaRPr lang="es-ES" sz="600" dirty="0"/>
          </a:p>
        </p:txBody>
      </p:sp>
      <p:cxnSp>
        <p:nvCxnSpPr>
          <p:cNvPr id="275" name="Conector recto 274"/>
          <p:cNvCxnSpPr>
            <a:stCxn id="269" idx="0"/>
            <a:endCxn id="274" idx="2"/>
          </p:cNvCxnSpPr>
          <p:nvPr/>
        </p:nvCxnSpPr>
        <p:spPr>
          <a:xfrm flipV="1">
            <a:off x="5861965" y="4069372"/>
            <a:ext cx="585415" cy="685054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prstDash val="dash"/>
            <a:headEnd type="oval" w="sm" len="sm"/>
            <a:tail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7" name="Conector recto 36"/>
          <p:cNvCxnSpPr>
            <a:stCxn id="23" idx="6"/>
            <a:endCxn id="22" idx="2"/>
          </p:cNvCxnSpPr>
          <p:nvPr/>
        </p:nvCxnSpPr>
        <p:spPr>
          <a:xfrm>
            <a:off x="5503053" y="2671444"/>
            <a:ext cx="713926" cy="2288"/>
          </a:xfrm>
          <a:prstGeom prst="line">
            <a:avLst/>
          </a:prstGeom>
          <a:solidFill>
            <a:schemeClr val="accent6">
              <a:lumMod val="20000"/>
              <a:lumOff val="80000"/>
            </a:schemeClr>
          </a:solidFill>
          <a:ln w="3175" cap="rnd" cmpd="sng">
            <a:solidFill>
              <a:schemeClr val="tx1"/>
            </a:solidFill>
            <a:headEnd type="none" w="sm" len="sm"/>
            <a:tailEnd type="arrow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81" name="Rectángulo 280"/>
          <p:cNvSpPr/>
          <p:nvPr/>
        </p:nvSpPr>
        <p:spPr>
          <a:xfrm>
            <a:off x="994298" y="5293662"/>
            <a:ext cx="7111675" cy="99823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/>
          <a:lstStyle/>
          <a:p>
            <a:r>
              <a:rPr lang="es-ES" sz="800" i="1" dirty="0" smtClean="0">
                <a:solidFill>
                  <a:srgbClr val="008000"/>
                </a:solidFill>
                <a:latin typeface="Menlo-Regular"/>
              </a:rPr>
              <a:t>## </a:t>
            </a:r>
            <a:r>
              <a:rPr lang="es-ES" sz="800" i="1" dirty="0" err="1" smtClean="0">
                <a:solidFill>
                  <a:srgbClr val="008000"/>
                </a:solidFill>
                <a:latin typeface="Menlo-Regular"/>
              </a:rPr>
              <a:t>scheduling</a:t>
            </a:r>
            <a:r>
              <a:rPr lang="es-ES" sz="800" i="1" dirty="0" smtClean="0">
                <a:solidFill>
                  <a:srgbClr val="008000"/>
                </a:solidFill>
                <a:latin typeface="Menlo-Regular"/>
              </a:rPr>
              <a:t> </a:t>
            </a:r>
            <a:r>
              <a:rPr lang="es-ES" sz="800" i="1" dirty="0" err="1" smtClean="0">
                <a:solidFill>
                  <a:srgbClr val="008000"/>
                </a:solidFill>
                <a:latin typeface="Menlo-Regular"/>
              </a:rPr>
              <a:t>step</a:t>
            </a:r>
            <a:r>
              <a:rPr lang="es-ES" sz="800" i="1" dirty="0" smtClean="0">
                <a:solidFill>
                  <a:srgbClr val="008000"/>
                </a:solidFill>
                <a:latin typeface="Menlo-Regular"/>
              </a:rPr>
              <a:t> </a:t>
            </a:r>
            <a:r>
              <a:rPr lang="es-ES" sz="800" i="1" dirty="0" err="1" smtClean="0">
                <a:solidFill>
                  <a:srgbClr val="008000"/>
                </a:solidFill>
                <a:latin typeface="Menlo-Regular"/>
              </a:rPr>
              <a:t>by</a:t>
            </a:r>
            <a:r>
              <a:rPr lang="es-ES" sz="800" i="1" dirty="0" smtClean="0">
                <a:solidFill>
                  <a:srgbClr val="008000"/>
                </a:solidFill>
                <a:latin typeface="Menlo-Regular"/>
              </a:rPr>
              <a:t> </a:t>
            </a:r>
            <a:r>
              <a:rPr lang="es-ES" sz="800" i="1" dirty="0" err="1" smtClean="0">
                <a:solidFill>
                  <a:srgbClr val="008000"/>
                </a:solidFill>
                <a:latin typeface="Menlo-Regular"/>
              </a:rPr>
              <a:t>step</a:t>
            </a:r>
            <a:endParaRPr lang="es-ES" sz="800" i="1" dirty="0" smtClean="0">
              <a:solidFill>
                <a:srgbClr val="008000"/>
              </a:solidFill>
              <a:latin typeface="Menlo-Regular"/>
            </a:endParaRPr>
          </a:p>
          <a:p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$ </a:t>
            </a:r>
            <a:r>
              <a:rPr lang="es-ES" sz="800" dirty="0" err="1" smtClean="0">
                <a:solidFill>
                  <a:srgbClr val="000000"/>
                </a:solidFill>
                <a:latin typeface="Menlo-Regular"/>
              </a:rPr>
              <a:t>kubectl</a:t>
            </a:r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s-ES" sz="800" dirty="0" err="1" smtClean="0">
                <a:solidFill>
                  <a:srgbClr val="000000"/>
                </a:solidFill>
                <a:latin typeface="Menlo-Regular"/>
              </a:rPr>
              <a:t>apply</a:t>
            </a:r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mr-IN" sz="800" dirty="0" smtClean="0">
                <a:solidFill>
                  <a:srgbClr val="000000"/>
                </a:solidFill>
                <a:latin typeface="Menlo-Regular"/>
              </a:rPr>
              <a:t>–</a:t>
            </a:r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f </a:t>
            </a:r>
            <a:r>
              <a:rPr lang="es-ES" sz="800" dirty="0" err="1" smtClean="0">
                <a:solidFill>
                  <a:srgbClr val="000000"/>
                </a:solidFill>
                <a:latin typeface="Menlo-Regular"/>
              </a:rPr>
              <a:t>labs</a:t>
            </a:r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es-ES" sz="800" dirty="0" err="1" smtClean="0">
                <a:solidFill>
                  <a:srgbClr val="000000"/>
                </a:solidFill>
                <a:latin typeface="Menlo-Regular"/>
              </a:rPr>
              <a:t>kube</a:t>
            </a:r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/01</a:t>
            </a:r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-delivering-on-k8s/</a:t>
            </a:r>
            <a:r>
              <a:rPr lang="es-ES" sz="800" dirty="0" err="1" smtClean="0">
                <a:solidFill>
                  <a:srgbClr val="000000"/>
                </a:solidFill>
                <a:latin typeface="Menlo-Regular"/>
              </a:rPr>
              <a:t>hello-ns-sa.yaml</a:t>
            </a:r>
            <a:endParaRPr lang="de-DE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$ </a:t>
            </a:r>
            <a:r>
              <a:rPr lang="es-ES" sz="800" dirty="0" err="1" smtClean="0">
                <a:solidFill>
                  <a:srgbClr val="000000"/>
                </a:solidFill>
                <a:latin typeface="Menlo-Regular"/>
              </a:rPr>
              <a:t>kubectl</a:t>
            </a:r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s-ES" sz="800" dirty="0" err="1" smtClean="0">
                <a:solidFill>
                  <a:srgbClr val="000000"/>
                </a:solidFill>
                <a:latin typeface="Menlo-Regular"/>
              </a:rPr>
              <a:t>apply</a:t>
            </a:r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mr-IN" sz="800" dirty="0" smtClean="0">
                <a:solidFill>
                  <a:srgbClr val="000000"/>
                </a:solidFill>
                <a:latin typeface="Menlo-Regular"/>
              </a:rPr>
              <a:t>–</a:t>
            </a:r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f </a:t>
            </a:r>
            <a:r>
              <a:rPr lang="es-ES" sz="800" dirty="0" err="1" smtClean="0">
                <a:solidFill>
                  <a:srgbClr val="000000"/>
                </a:solidFill>
                <a:latin typeface="Menlo-Regular"/>
              </a:rPr>
              <a:t>labs</a:t>
            </a:r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es-ES" sz="800" dirty="0" err="1" smtClean="0">
                <a:solidFill>
                  <a:srgbClr val="000000"/>
                </a:solidFill>
                <a:latin typeface="Menlo-Regular"/>
              </a:rPr>
              <a:t>kube</a:t>
            </a:r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/01</a:t>
            </a:r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-delivering-on-k8s/</a:t>
            </a:r>
            <a:r>
              <a:rPr lang="es-ES" sz="800" dirty="0" err="1" smtClean="0">
                <a:solidFill>
                  <a:srgbClr val="000000"/>
                </a:solidFill>
                <a:latin typeface="Menlo-Regular"/>
              </a:rPr>
              <a:t>hello-deployment.yaml</a:t>
            </a:r>
            <a:endParaRPr lang="de-DE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$ </a:t>
            </a:r>
            <a:r>
              <a:rPr lang="es-ES" sz="800" dirty="0" err="1" smtClean="0">
                <a:solidFill>
                  <a:srgbClr val="000000"/>
                </a:solidFill>
                <a:latin typeface="Menlo-Regular"/>
              </a:rPr>
              <a:t>kubectl</a:t>
            </a:r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s-ES" sz="800" dirty="0" err="1" smtClean="0">
                <a:solidFill>
                  <a:srgbClr val="000000"/>
                </a:solidFill>
                <a:latin typeface="Menlo-Regular"/>
              </a:rPr>
              <a:t>apply</a:t>
            </a:r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mr-IN" sz="800" dirty="0" smtClean="0">
                <a:solidFill>
                  <a:srgbClr val="000000"/>
                </a:solidFill>
                <a:latin typeface="Menlo-Regular"/>
              </a:rPr>
              <a:t>–</a:t>
            </a:r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f </a:t>
            </a:r>
            <a:r>
              <a:rPr lang="es-ES" sz="800" dirty="0" err="1" smtClean="0">
                <a:solidFill>
                  <a:srgbClr val="000000"/>
                </a:solidFill>
                <a:latin typeface="Menlo-Regular"/>
              </a:rPr>
              <a:t>labs</a:t>
            </a:r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es-ES" sz="800" dirty="0" err="1" smtClean="0">
                <a:solidFill>
                  <a:srgbClr val="000000"/>
                </a:solidFill>
                <a:latin typeface="Menlo-Regular"/>
              </a:rPr>
              <a:t>kube</a:t>
            </a:r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/01</a:t>
            </a:r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-delivering-on-k8s/</a:t>
            </a:r>
            <a:r>
              <a:rPr lang="es-ES" sz="800" dirty="0" err="1" smtClean="0">
                <a:solidFill>
                  <a:srgbClr val="000000"/>
                </a:solidFill>
                <a:latin typeface="Menlo-Regular"/>
              </a:rPr>
              <a:t>hello-services.yaml</a:t>
            </a:r>
            <a:endParaRPr lang="de-DE" sz="800" b="1" dirty="0" smtClean="0">
              <a:solidFill>
                <a:srgbClr val="000000"/>
              </a:solidFill>
              <a:latin typeface="Monaco"/>
            </a:endParaRPr>
          </a:p>
          <a:p>
            <a:endParaRPr lang="es-ES" sz="8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s-ES" sz="800" i="1" dirty="0" smtClean="0">
                <a:solidFill>
                  <a:srgbClr val="008000"/>
                </a:solidFill>
                <a:latin typeface="Menlo-Regular"/>
              </a:rPr>
              <a:t>## </a:t>
            </a:r>
            <a:r>
              <a:rPr lang="es-ES" sz="800" i="1" dirty="0" err="1" smtClean="0">
                <a:solidFill>
                  <a:srgbClr val="008000"/>
                </a:solidFill>
                <a:latin typeface="Menlo-Regular"/>
              </a:rPr>
              <a:t>scheduling</a:t>
            </a:r>
            <a:r>
              <a:rPr lang="es-ES" sz="800" i="1" dirty="0" smtClean="0">
                <a:solidFill>
                  <a:srgbClr val="008000"/>
                </a:solidFill>
                <a:latin typeface="Menlo-Regular"/>
              </a:rPr>
              <a:t> </a:t>
            </a:r>
            <a:r>
              <a:rPr lang="es-ES" sz="800" i="1" dirty="0" err="1" smtClean="0">
                <a:solidFill>
                  <a:srgbClr val="008000"/>
                </a:solidFill>
                <a:latin typeface="Menlo-Regular"/>
              </a:rPr>
              <a:t>all</a:t>
            </a:r>
            <a:r>
              <a:rPr lang="es-ES" sz="800" i="1" dirty="0" smtClean="0">
                <a:solidFill>
                  <a:srgbClr val="008000"/>
                </a:solidFill>
                <a:latin typeface="Menlo-Regular"/>
              </a:rPr>
              <a:t> </a:t>
            </a:r>
            <a:r>
              <a:rPr lang="es-ES" sz="800" i="1" dirty="0" err="1" smtClean="0">
                <a:solidFill>
                  <a:srgbClr val="008000"/>
                </a:solidFill>
                <a:latin typeface="Menlo-Regular"/>
              </a:rPr>
              <a:t>together</a:t>
            </a:r>
            <a:endParaRPr lang="es-ES" sz="800" i="1" dirty="0" smtClean="0">
              <a:solidFill>
                <a:srgbClr val="008000"/>
              </a:solidFill>
              <a:latin typeface="Menlo-Regular"/>
            </a:endParaRPr>
          </a:p>
          <a:p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$ </a:t>
            </a:r>
            <a:r>
              <a:rPr lang="es-ES" sz="800" dirty="0" err="1" smtClean="0">
                <a:solidFill>
                  <a:srgbClr val="000000"/>
                </a:solidFill>
                <a:latin typeface="Menlo-Regular"/>
              </a:rPr>
              <a:t>kubectl</a:t>
            </a:r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s-ES" sz="800" dirty="0" err="1" smtClean="0">
                <a:solidFill>
                  <a:srgbClr val="000000"/>
                </a:solidFill>
                <a:latin typeface="Menlo-Regular"/>
              </a:rPr>
              <a:t>apply</a:t>
            </a:r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mr-IN" sz="800" dirty="0" smtClean="0">
                <a:solidFill>
                  <a:srgbClr val="000000"/>
                </a:solidFill>
                <a:latin typeface="Menlo-Regular"/>
              </a:rPr>
              <a:t>–</a:t>
            </a:r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f </a:t>
            </a:r>
            <a:r>
              <a:rPr lang="es-ES" sz="800" dirty="0" err="1" smtClean="0">
                <a:solidFill>
                  <a:srgbClr val="000000"/>
                </a:solidFill>
                <a:latin typeface="Menlo-Regular"/>
              </a:rPr>
              <a:t>labs</a:t>
            </a:r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es-ES" sz="800" dirty="0" err="1" smtClean="0">
                <a:solidFill>
                  <a:srgbClr val="000000"/>
                </a:solidFill>
                <a:latin typeface="Menlo-Regular"/>
              </a:rPr>
              <a:t>kube</a:t>
            </a:r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/01</a:t>
            </a:r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-delivering-on-k8s/</a:t>
            </a:r>
            <a:r>
              <a:rPr lang="es-ES" sz="800" dirty="0" err="1" smtClean="0">
                <a:solidFill>
                  <a:srgbClr val="000000"/>
                </a:solidFill>
                <a:latin typeface="Menlo-Regular"/>
              </a:rPr>
              <a:t>hello-all.yaml</a:t>
            </a:r>
            <a:endParaRPr lang="de-DE" sz="800" b="1" dirty="0" smtClean="0">
              <a:solidFill>
                <a:srgbClr val="000000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54667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 </a:t>
            </a:r>
            <a:r>
              <a:rPr lang="en-GB" dirty="0" smtClean="0"/>
              <a:t>Delivering</a:t>
            </a:r>
            <a:r>
              <a:rPr lang="es-ES_tradnl" dirty="0" smtClean="0"/>
              <a:t> </a:t>
            </a:r>
            <a:r>
              <a:rPr lang="es-ES_tradnl" dirty="0" err="1" smtClean="0"/>
              <a:t>Services</a:t>
            </a:r>
            <a:r>
              <a:rPr lang="es-ES_tradnl" dirty="0" smtClean="0"/>
              <a:t> </a:t>
            </a:r>
            <a:r>
              <a:rPr lang="es-ES_tradnl" dirty="0" err="1" smtClean="0"/>
              <a:t>on</a:t>
            </a:r>
            <a:r>
              <a:rPr lang="es-ES_tradnl" dirty="0" smtClean="0"/>
              <a:t> Kubernetes 2/2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457201" y="1501713"/>
            <a:ext cx="4347186" cy="425541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/>
          <a:lstStyle/>
          <a:p>
            <a:r>
              <a:rPr lang="mr-IN" sz="800" dirty="0" smtClean="0">
                <a:solidFill>
                  <a:srgbClr val="000000"/>
                </a:solidFill>
                <a:latin typeface="Monaco"/>
              </a:rPr>
              <a:t>---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apiVersion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v1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kind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Namespace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metadata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name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echoserver-ns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mr-IN" sz="800" dirty="0" smtClean="0">
                <a:solidFill>
                  <a:srgbClr val="000000"/>
                </a:solidFill>
                <a:latin typeface="Monaco"/>
              </a:rPr>
              <a:t>---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apiVersion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v1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kind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ServiceAccount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metadata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name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echoserver-sa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namespace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echoserver-ns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mr-IN" sz="800" dirty="0" smtClean="0">
                <a:solidFill>
                  <a:srgbClr val="000000"/>
                </a:solidFill>
                <a:latin typeface="Monaco"/>
              </a:rPr>
              <a:t>---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apiVersion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extensions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/v1beta1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kind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Deployment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metadata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name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echo-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pod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namespace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echoserver-ns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spec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smtClean="0">
                <a:solidFill>
                  <a:srgbClr val="000000"/>
                </a:solidFill>
                <a:latin typeface="Monaco"/>
              </a:rPr>
              <a:t>replicas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1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template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metadata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mr-IN" sz="800" dirty="0" smtClean="0">
                <a:latin typeface="Monaco"/>
              </a:rPr>
              <a:t>      </a:t>
            </a:r>
            <a:r>
              <a:rPr lang="mr-IN" sz="800" dirty="0" smtClean="0">
                <a:solidFill>
                  <a:srgbClr val="000000"/>
                </a:solidFill>
                <a:latin typeface="Monaco"/>
              </a:rPr>
              <a:t>labels</a:t>
            </a:r>
            <a:r>
              <a:rPr lang="mr-IN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    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app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echo-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docker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tpl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mr-IN" sz="800" dirty="0" smtClean="0">
                <a:latin typeface="Monaco"/>
              </a:rPr>
              <a:t>    </a:t>
            </a:r>
            <a:r>
              <a:rPr lang="mr-IN" sz="800" dirty="0" smtClean="0">
                <a:solidFill>
                  <a:srgbClr val="000000"/>
                </a:solidFill>
                <a:latin typeface="Monaco"/>
              </a:rPr>
              <a:t>spec</a:t>
            </a:r>
            <a:r>
              <a:rPr lang="mr-IN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  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serviceAccountName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echoserver-sa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smtClean="0">
                <a:latin typeface="Monaco"/>
              </a:rPr>
              <a:t>    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containers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    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-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name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echo-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docker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smtClean="0">
                <a:latin typeface="Monaco"/>
              </a:rPr>
              <a:t>      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image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gcr.io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/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google_containers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/echoserver:1.4</a:t>
            </a:r>
          </a:p>
          <a:p>
            <a:r>
              <a:rPr lang="es-ES" sz="800" dirty="0" smtClean="0">
                <a:latin typeface="Monaco"/>
              </a:rPr>
              <a:t>      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imagePullPolicy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IfNotPresent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mr-IN" sz="800" dirty="0" smtClean="0">
                <a:latin typeface="Monaco"/>
              </a:rPr>
              <a:t>        </a:t>
            </a:r>
            <a:r>
              <a:rPr lang="mr-IN" sz="800" dirty="0" smtClean="0">
                <a:solidFill>
                  <a:srgbClr val="000000"/>
                </a:solidFill>
                <a:latin typeface="Monaco"/>
              </a:rPr>
              <a:t>ports</a:t>
            </a:r>
            <a:r>
              <a:rPr lang="mr-IN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de-DE" sz="800" dirty="0" smtClean="0">
                <a:latin typeface="Monaco"/>
              </a:rPr>
              <a:t>        </a:t>
            </a:r>
            <a:r>
              <a:rPr lang="de-DE" sz="800" b="1" dirty="0" smtClean="0">
                <a:solidFill>
                  <a:srgbClr val="000000"/>
                </a:solidFill>
                <a:latin typeface="Monaco"/>
              </a:rPr>
              <a:t>- </a:t>
            </a:r>
            <a:r>
              <a:rPr lang="de-DE" sz="800" b="1" dirty="0" err="1" smtClean="0">
                <a:solidFill>
                  <a:srgbClr val="000000"/>
                </a:solidFill>
                <a:latin typeface="Monaco"/>
              </a:rPr>
              <a:t>containerPort</a:t>
            </a:r>
            <a:r>
              <a:rPr lang="de-DE" sz="800" b="1" dirty="0" smtClean="0">
                <a:solidFill>
                  <a:srgbClr val="000000"/>
                </a:solidFill>
                <a:latin typeface="Monaco"/>
              </a:rPr>
              <a:t>: 8080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063071" y="1518099"/>
            <a:ext cx="3813569" cy="423902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/>
          <a:lstStyle/>
          <a:p>
            <a:r>
              <a:rPr lang="mr-IN" sz="800" dirty="0" smtClean="0">
                <a:solidFill>
                  <a:srgbClr val="000000"/>
                </a:solidFill>
                <a:latin typeface="Monaco"/>
              </a:rPr>
              <a:t>---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apiVersion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v1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kind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Service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metadata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name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echo-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svc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-lb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labels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app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echo-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svc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-lb-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label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namespace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echoserver-ns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spec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type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LoadBalancer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ports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-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name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http</a:t>
            </a:r>
          </a:p>
          <a:p>
            <a:r>
              <a:rPr lang="mr-IN" sz="800" dirty="0" smtClean="0">
                <a:latin typeface="Monaco"/>
              </a:rPr>
              <a:t>    </a:t>
            </a:r>
            <a:r>
              <a:rPr lang="mr-IN" sz="800" dirty="0" smtClean="0">
                <a:solidFill>
                  <a:srgbClr val="000000"/>
                </a:solidFill>
                <a:latin typeface="Monaco"/>
              </a:rPr>
              <a:t>port</a:t>
            </a:r>
            <a:r>
              <a:rPr lang="mr-IN" sz="800" b="1" dirty="0" smtClean="0">
                <a:solidFill>
                  <a:srgbClr val="000000"/>
                </a:solidFill>
                <a:latin typeface="Monaco"/>
              </a:rPr>
              <a:t>: 81</a:t>
            </a:r>
          </a:p>
          <a:p>
            <a:r>
              <a:rPr lang="de-DE" sz="800" dirty="0" smtClean="0">
                <a:latin typeface="Monaco"/>
              </a:rPr>
              <a:t>    </a:t>
            </a:r>
            <a:r>
              <a:rPr lang="de-DE" sz="800" dirty="0" err="1" smtClean="0">
                <a:solidFill>
                  <a:srgbClr val="000000"/>
                </a:solidFill>
                <a:latin typeface="Monaco"/>
              </a:rPr>
              <a:t>targetPort</a:t>
            </a:r>
            <a:r>
              <a:rPr lang="de-DE" sz="800" b="1" dirty="0" smtClean="0">
                <a:solidFill>
                  <a:srgbClr val="000000"/>
                </a:solidFill>
                <a:latin typeface="Monaco"/>
              </a:rPr>
              <a:t>: 8080</a:t>
            </a:r>
          </a:p>
          <a:p>
            <a:r>
              <a:rPr lang="en-US" sz="800" dirty="0" smtClean="0">
                <a:latin typeface="Monaco"/>
              </a:rPr>
              <a:t>    </a:t>
            </a:r>
            <a:r>
              <a:rPr lang="en-US" sz="800" i="1" dirty="0" smtClean="0">
                <a:solidFill>
                  <a:srgbClr val="8F5902"/>
                </a:solidFill>
                <a:latin typeface="Monaco"/>
              </a:rPr>
              <a:t>#</a:t>
            </a:r>
            <a:r>
              <a:rPr lang="en-US" sz="800" i="1" dirty="0" err="1" smtClean="0">
                <a:solidFill>
                  <a:srgbClr val="8F5902"/>
                </a:solidFill>
                <a:latin typeface="Monaco"/>
              </a:rPr>
              <a:t>nodePort</a:t>
            </a:r>
            <a:r>
              <a:rPr lang="en-US" sz="800" i="1" dirty="0" smtClean="0">
                <a:solidFill>
                  <a:srgbClr val="8F5902"/>
                </a:solidFill>
                <a:latin typeface="Monaco"/>
              </a:rPr>
              <a:t>: 30001 # valid range of ports is 30000-32767</a:t>
            </a:r>
          </a:p>
          <a:p>
            <a:r>
              <a:rPr lang="en-US" sz="800" dirty="0" smtClean="0">
                <a:latin typeface="Monaco"/>
              </a:rPr>
              <a:t>  </a:t>
            </a:r>
            <a:r>
              <a:rPr lang="en-US" sz="800" dirty="0" smtClean="0">
                <a:solidFill>
                  <a:srgbClr val="000000"/>
                </a:solidFill>
                <a:latin typeface="Monaco"/>
              </a:rPr>
              <a:t>selector</a:t>
            </a:r>
            <a:r>
              <a:rPr lang="en-U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n-US" sz="800" dirty="0" smtClean="0">
                <a:latin typeface="Monaco"/>
              </a:rPr>
              <a:t>    </a:t>
            </a:r>
            <a:r>
              <a:rPr lang="en-US" sz="800" dirty="0" smtClean="0">
                <a:solidFill>
                  <a:srgbClr val="000000"/>
                </a:solidFill>
                <a:latin typeface="Monaco"/>
              </a:rPr>
              <a:t>app</a:t>
            </a:r>
            <a:r>
              <a:rPr lang="en-US" sz="800" b="1" dirty="0" smtClean="0">
                <a:solidFill>
                  <a:srgbClr val="000000"/>
                </a:solidFill>
                <a:latin typeface="Monaco"/>
              </a:rPr>
              <a:t>: echo-</a:t>
            </a:r>
            <a:r>
              <a:rPr lang="en-US" sz="800" b="1" dirty="0" err="1" smtClean="0">
                <a:solidFill>
                  <a:srgbClr val="000000"/>
                </a:solidFill>
                <a:latin typeface="Monaco"/>
              </a:rPr>
              <a:t>docker</a:t>
            </a:r>
            <a:r>
              <a:rPr lang="en-US" sz="800" b="1" dirty="0" smtClean="0">
                <a:solidFill>
                  <a:srgbClr val="000000"/>
                </a:solidFill>
                <a:latin typeface="Monaco"/>
              </a:rPr>
              <a:t>-</a:t>
            </a:r>
            <a:r>
              <a:rPr lang="en-US" sz="800" b="1" dirty="0" err="1" smtClean="0">
                <a:solidFill>
                  <a:srgbClr val="000000"/>
                </a:solidFill>
                <a:latin typeface="Monaco"/>
              </a:rPr>
              <a:t>tpl</a:t>
            </a:r>
            <a:endParaRPr lang="en-U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mr-IN" sz="800" dirty="0" smtClean="0">
                <a:solidFill>
                  <a:srgbClr val="000000"/>
                </a:solidFill>
                <a:latin typeface="Monaco"/>
              </a:rPr>
              <a:t>---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apiVersion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v1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kind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Service</a:t>
            </a: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metadata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name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echo-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svc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np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labels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app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echo-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svc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-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np-label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namespace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echoserver-ns</a:t>
            </a:r>
            <a:endParaRPr lang="es-ES" sz="800" b="1" dirty="0" smtClean="0">
              <a:solidFill>
                <a:srgbClr val="000000"/>
              </a:solidFill>
              <a:latin typeface="Monaco"/>
            </a:endParaRPr>
          </a:p>
          <a:p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spec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type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NodePort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dirty="0" err="1" smtClean="0">
                <a:solidFill>
                  <a:srgbClr val="000000"/>
                </a:solidFill>
                <a:latin typeface="Monaco"/>
              </a:rPr>
              <a:t>ports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s-ES" sz="800" dirty="0" smtClean="0">
                <a:latin typeface="Monaco"/>
              </a:rPr>
              <a:t>  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- </a:t>
            </a:r>
            <a:r>
              <a:rPr lang="es-ES" sz="800" b="1" dirty="0" err="1" smtClean="0">
                <a:solidFill>
                  <a:srgbClr val="000000"/>
                </a:solidFill>
                <a:latin typeface="Monaco"/>
              </a:rPr>
              <a:t>name</a:t>
            </a:r>
            <a:r>
              <a:rPr lang="es-ES" sz="800" b="1" dirty="0" smtClean="0">
                <a:solidFill>
                  <a:srgbClr val="000000"/>
                </a:solidFill>
                <a:latin typeface="Monaco"/>
              </a:rPr>
              <a:t>: http</a:t>
            </a:r>
          </a:p>
          <a:p>
            <a:r>
              <a:rPr lang="mr-IN" sz="800" dirty="0" smtClean="0">
                <a:latin typeface="Monaco"/>
              </a:rPr>
              <a:t>    </a:t>
            </a:r>
            <a:r>
              <a:rPr lang="mr-IN" sz="800" dirty="0" smtClean="0">
                <a:solidFill>
                  <a:srgbClr val="000000"/>
                </a:solidFill>
                <a:latin typeface="Monaco"/>
              </a:rPr>
              <a:t>port</a:t>
            </a:r>
            <a:r>
              <a:rPr lang="mr-IN" sz="800" b="1" dirty="0" smtClean="0">
                <a:solidFill>
                  <a:srgbClr val="000000"/>
                </a:solidFill>
                <a:latin typeface="Monaco"/>
              </a:rPr>
              <a:t>: 82</a:t>
            </a:r>
          </a:p>
          <a:p>
            <a:r>
              <a:rPr lang="de-DE" sz="800" dirty="0" smtClean="0">
                <a:latin typeface="Monaco"/>
              </a:rPr>
              <a:t>    </a:t>
            </a:r>
            <a:r>
              <a:rPr lang="de-DE" sz="800" dirty="0" err="1" smtClean="0">
                <a:solidFill>
                  <a:srgbClr val="000000"/>
                </a:solidFill>
                <a:latin typeface="Monaco"/>
              </a:rPr>
              <a:t>targetPort</a:t>
            </a:r>
            <a:r>
              <a:rPr lang="de-DE" sz="800" b="1" dirty="0" smtClean="0">
                <a:solidFill>
                  <a:srgbClr val="000000"/>
                </a:solidFill>
                <a:latin typeface="Monaco"/>
              </a:rPr>
              <a:t>: 8080</a:t>
            </a:r>
          </a:p>
          <a:p>
            <a:r>
              <a:rPr lang="en-US" sz="800" dirty="0" smtClean="0">
                <a:latin typeface="Monaco"/>
              </a:rPr>
              <a:t>    </a:t>
            </a:r>
            <a:r>
              <a:rPr lang="en-US" sz="800" i="1" dirty="0" smtClean="0">
                <a:solidFill>
                  <a:srgbClr val="8F5902"/>
                </a:solidFill>
                <a:latin typeface="Monaco"/>
              </a:rPr>
              <a:t>#</a:t>
            </a:r>
            <a:r>
              <a:rPr lang="en-US" sz="800" i="1" dirty="0" err="1" smtClean="0">
                <a:solidFill>
                  <a:srgbClr val="8F5902"/>
                </a:solidFill>
                <a:latin typeface="Monaco"/>
              </a:rPr>
              <a:t>nodePort</a:t>
            </a:r>
            <a:r>
              <a:rPr lang="en-US" sz="800" i="1" dirty="0" smtClean="0">
                <a:solidFill>
                  <a:srgbClr val="8F5902"/>
                </a:solidFill>
                <a:latin typeface="Monaco"/>
              </a:rPr>
              <a:t>: 30001 # valid range of ports is 30000-32767</a:t>
            </a:r>
          </a:p>
          <a:p>
            <a:r>
              <a:rPr lang="en-US" sz="800" dirty="0" smtClean="0">
                <a:latin typeface="Monaco"/>
              </a:rPr>
              <a:t>  </a:t>
            </a:r>
            <a:r>
              <a:rPr lang="en-US" sz="800" dirty="0" smtClean="0">
                <a:solidFill>
                  <a:srgbClr val="000000"/>
                </a:solidFill>
                <a:latin typeface="Monaco"/>
              </a:rPr>
              <a:t>selector</a:t>
            </a:r>
            <a:r>
              <a:rPr lang="en-US" sz="800" b="1" dirty="0" smtClean="0">
                <a:solidFill>
                  <a:srgbClr val="000000"/>
                </a:solidFill>
                <a:latin typeface="Monaco"/>
              </a:rPr>
              <a:t>:</a:t>
            </a:r>
          </a:p>
          <a:p>
            <a:r>
              <a:rPr lang="en-US" sz="800" dirty="0" smtClean="0">
                <a:latin typeface="Monaco"/>
              </a:rPr>
              <a:t>    </a:t>
            </a:r>
            <a:r>
              <a:rPr lang="en-US" sz="800" dirty="0" smtClean="0">
                <a:solidFill>
                  <a:srgbClr val="000000"/>
                </a:solidFill>
                <a:latin typeface="Monaco"/>
              </a:rPr>
              <a:t>app</a:t>
            </a:r>
            <a:r>
              <a:rPr lang="en-US" sz="800" b="1" dirty="0" smtClean="0">
                <a:solidFill>
                  <a:srgbClr val="000000"/>
                </a:solidFill>
                <a:latin typeface="Monaco"/>
              </a:rPr>
              <a:t>: echo-</a:t>
            </a:r>
            <a:r>
              <a:rPr lang="en-US" sz="800" b="1" dirty="0" err="1" smtClean="0">
                <a:solidFill>
                  <a:srgbClr val="000000"/>
                </a:solidFill>
                <a:latin typeface="Monaco"/>
              </a:rPr>
              <a:t>docker</a:t>
            </a:r>
            <a:r>
              <a:rPr lang="en-US" sz="800" b="1" dirty="0" smtClean="0">
                <a:solidFill>
                  <a:srgbClr val="000000"/>
                </a:solidFill>
                <a:latin typeface="Monaco"/>
              </a:rPr>
              <a:t>-</a:t>
            </a:r>
            <a:r>
              <a:rPr lang="en-US" sz="800" b="1" dirty="0" err="1" smtClean="0">
                <a:solidFill>
                  <a:srgbClr val="000000"/>
                </a:solidFill>
                <a:latin typeface="Monaco"/>
              </a:rPr>
              <a:t>tpl</a:t>
            </a:r>
            <a:endParaRPr lang="en-US" sz="800" b="1" dirty="0" smtClean="0">
              <a:solidFill>
                <a:srgbClr val="000000"/>
              </a:solidFill>
              <a:latin typeface="Monaco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457200" y="5874107"/>
            <a:ext cx="8419440" cy="38436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/>
          <a:lstStyle/>
          <a:p>
            <a:r>
              <a:rPr lang="es-ES" sz="800" i="1" dirty="0" smtClean="0">
                <a:solidFill>
                  <a:srgbClr val="008000"/>
                </a:solidFill>
                <a:latin typeface="Menlo-Regular"/>
              </a:rPr>
              <a:t>## </a:t>
            </a:r>
            <a:r>
              <a:rPr lang="es-ES" sz="800" i="1" dirty="0" err="1" smtClean="0">
                <a:solidFill>
                  <a:srgbClr val="008000"/>
                </a:solidFill>
                <a:latin typeface="Menlo-Regular"/>
              </a:rPr>
              <a:t>scheduling</a:t>
            </a:r>
            <a:r>
              <a:rPr lang="es-ES" sz="800" i="1" dirty="0" smtClean="0">
                <a:solidFill>
                  <a:srgbClr val="008000"/>
                </a:solidFill>
                <a:latin typeface="Menlo-Regular"/>
              </a:rPr>
              <a:t> </a:t>
            </a:r>
            <a:r>
              <a:rPr lang="es-ES" sz="800" i="1" dirty="0" err="1" smtClean="0">
                <a:solidFill>
                  <a:srgbClr val="008000"/>
                </a:solidFill>
                <a:latin typeface="Menlo-Regular"/>
              </a:rPr>
              <a:t>all</a:t>
            </a:r>
            <a:r>
              <a:rPr lang="es-ES" sz="800" i="1" dirty="0" smtClean="0">
                <a:solidFill>
                  <a:srgbClr val="008000"/>
                </a:solidFill>
                <a:latin typeface="Menlo-Regular"/>
              </a:rPr>
              <a:t> </a:t>
            </a:r>
            <a:r>
              <a:rPr lang="es-ES" sz="800" i="1" dirty="0" err="1" smtClean="0">
                <a:solidFill>
                  <a:srgbClr val="008000"/>
                </a:solidFill>
                <a:latin typeface="Menlo-Regular"/>
              </a:rPr>
              <a:t>together</a:t>
            </a:r>
            <a:endParaRPr lang="es-ES" sz="800" i="1" dirty="0" smtClean="0">
              <a:solidFill>
                <a:srgbClr val="008000"/>
              </a:solidFill>
              <a:latin typeface="Menlo-Regular"/>
            </a:endParaRPr>
          </a:p>
          <a:p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$ </a:t>
            </a:r>
            <a:r>
              <a:rPr lang="es-ES" sz="800" dirty="0" err="1" smtClean="0">
                <a:solidFill>
                  <a:srgbClr val="000000"/>
                </a:solidFill>
                <a:latin typeface="Menlo-Regular"/>
              </a:rPr>
              <a:t>kubectl</a:t>
            </a:r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s-ES" sz="800" dirty="0" err="1" smtClean="0">
                <a:solidFill>
                  <a:srgbClr val="000000"/>
                </a:solidFill>
                <a:latin typeface="Menlo-Regular"/>
              </a:rPr>
              <a:t>apply</a:t>
            </a:r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mr-IN" sz="800" dirty="0" smtClean="0">
                <a:solidFill>
                  <a:srgbClr val="000000"/>
                </a:solidFill>
                <a:latin typeface="Menlo-Regular"/>
              </a:rPr>
              <a:t>–</a:t>
            </a:r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f </a:t>
            </a:r>
            <a:r>
              <a:rPr lang="es-ES" sz="800" dirty="0" err="1" smtClean="0">
                <a:solidFill>
                  <a:srgbClr val="000000"/>
                </a:solidFill>
                <a:latin typeface="Menlo-Regular"/>
              </a:rPr>
              <a:t>labs</a:t>
            </a:r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/</a:t>
            </a:r>
            <a:r>
              <a:rPr lang="es-ES" sz="800" dirty="0" err="1" smtClean="0">
                <a:solidFill>
                  <a:srgbClr val="000000"/>
                </a:solidFill>
                <a:latin typeface="Menlo-Regular"/>
              </a:rPr>
              <a:t>kube</a:t>
            </a:r>
            <a:r>
              <a:rPr lang="es-ES" sz="800" dirty="0" smtClean="0">
                <a:solidFill>
                  <a:srgbClr val="000000"/>
                </a:solidFill>
                <a:latin typeface="Menlo-Regular"/>
              </a:rPr>
              <a:t>/02-ingress/</a:t>
            </a:r>
            <a:r>
              <a:rPr lang="es-ES" sz="800" dirty="0" err="1" smtClean="0">
                <a:solidFill>
                  <a:srgbClr val="000000"/>
                </a:solidFill>
                <a:latin typeface="Menlo-Regular"/>
              </a:rPr>
              <a:t>echoserver-</a:t>
            </a:r>
            <a:r>
              <a:rPr lang="es-ES" sz="800" dirty="0" err="1" smtClean="0">
                <a:solidFill>
                  <a:srgbClr val="000000"/>
                </a:solidFill>
                <a:latin typeface="Menlo-Regular"/>
              </a:rPr>
              <a:t>all.yaml</a:t>
            </a:r>
            <a:endParaRPr lang="de-DE" sz="800" b="1" dirty="0" smtClean="0">
              <a:solidFill>
                <a:srgbClr val="000000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531625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8506</TotalTime>
  <Words>2536</Words>
  <Application>Microsoft Macintosh PowerPoint</Application>
  <PresentationFormat>Presentación en pantalla (4:3)</PresentationFormat>
  <Paragraphs>347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Service Mesh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1. Delivering Services on Kubernetes 1/2</vt:lpstr>
      <vt:lpstr>1. Delivering Services on Kubernetes 2/2</vt:lpstr>
      <vt:lpstr>1. Delivering Services on Kubernetes 3/3</vt:lpstr>
      <vt:lpstr>2. Exposing Services: Ingress 1/4</vt:lpstr>
      <vt:lpstr>2. Exposing Services: Ingress 2/4</vt:lpstr>
      <vt:lpstr>2. Exposing Services: Ingress 3/4</vt:lpstr>
      <vt:lpstr>2. Exposing Services: Ingress 4/4</vt:lpstr>
    </vt:vector>
  </TitlesOfParts>
  <Company>www.INTIX.info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Roger CARHUATOCTO</dc:creator>
  <cp:lastModifiedBy>Roger CARHUATOCTO</cp:lastModifiedBy>
  <cp:revision>96</cp:revision>
  <dcterms:created xsi:type="dcterms:W3CDTF">2018-02-07T18:29:22Z</dcterms:created>
  <dcterms:modified xsi:type="dcterms:W3CDTF">2018-02-13T16:45:48Z</dcterms:modified>
</cp:coreProperties>
</file>