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87" r:id="rId2"/>
    <p:sldMasterId id="2147483688" r:id="rId3"/>
    <p:sldMasterId id="2147483744" r:id="rId4"/>
  </p:sldMasterIdLst>
  <p:notesMasterIdLst>
    <p:notesMasterId r:id="rId27"/>
  </p:notesMasterIdLst>
  <p:sldIdLst>
    <p:sldId id="773" r:id="rId5"/>
    <p:sldId id="809" r:id="rId6"/>
    <p:sldId id="811" r:id="rId7"/>
    <p:sldId id="812" r:id="rId8"/>
    <p:sldId id="814" r:id="rId9"/>
    <p:sldId id="825" r:id="rId10"/>
    <p:sldId id="802" r:id="rId11"/>
    <p:sldId id="807" r:id="rId12"/>
    <p:sldId id="815" r:id="rId13"/>
    <p:sldId id="818" r:id="rId14"/>
    <p:sldId id="816" r:id="rId15"/>
    <p:sldId id="817" r:id="rId16"/>
    <p:sldId id="803" r:id="rId17"/>
    <p:sldId id="804" r:id="rId18"/>
    <p:sldId id="820" r:id="rId19"/>
    <p:sldId id="821" r:id="rId20"/>
    <p:sldId id="819" r:id="rId21"/>
    <p:sldId id="808" r:id="rId22"/>
    <p:sldId id="824" r:id="rId23"/>
    <p:sldId id="822" r:id="rId24"/>
    <p:sldId id="823" r:id="rId25"/>
    <p:sldId id="770" r:id="rId26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8F8F8"/>
    <a:srgbClr val="006BBC"/>
    <a:srgbClr val="EAEAEA"/>
    <a:srgbClr val="DDDDDD"/>
    <a:srgbClr val="0DC2D5"/>
    <a:srgbClr val="17DCF1"/>
    <a:srgbClr val="12D0CB"/>
    <a:srgbClr val="FDE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69" autoAdjust="0"/>
  </p:normalViewPr>
  <p:slideViewPr>
    <p:cSldViewPr snapToObjects="1">
      <p:cViewPr varScale="1">
        <p:scale>
          <a:sx n="73" d="100"/>
          <a:sy n="73" d="100"/>
        </p:scale>
        <p:origin x="522" y="60"/>
      </p:cViewPr>
      <p:guideLst>
        <p:guide orient="horz" pos="214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95F562C6-D8B0-4095-A25E-D9CE9D7EFE15}" type="datetimeFigureOut">
              <a:rPr lang="zh-CN" altLang="en-US"/>
              <a:pPr>
                <a:defRPr/>
              </a:pPr>
              <a:t>2018/7/18</a:t>
            </a:fld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5CCFDF2-94A1-4937-AF51-3EDE4104F6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5542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CFDF2-94A1-4937-AF51-3EDE4104F6FF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0153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5.1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38</a:t>
            </a:r>
            <a:r>
              <a:rPr lang="zh-CN" altLang="en-US" dirty="0" smtClean="0"/>
              <a:t>条指令，</a:t>
            </a:r>
            <a:r>
              <a:rPr lang="en-US" altLang="zh-CN" dirty="0" smtClean="0"/>
              <a:t>5.3</a:t>
            </a:r>
            <a:r>
              <a:rPr lang="zh-CN" altLang="en-US" dirty="0" smtClean="0"/>
              <a:t>好像</a:t>
            </a:r>
            <a:r>
              <a:rPr lang="en-US" altLang="zh-CN" dirty="0" smtClean="0"/>
              <a:t>58</a:t>
            </a:r>
            <a:r>
              <a:rPr lang="zh-CN" altLang="en-US" dirty="0" smtClean="0"/>
              <a:t>条，</a:t>
            </a:r>
            <a:r>
              <a:rPr lang="en-US" altLang="zh-CN" dirty="0" err="1" smtClean="0"/>
              <a:t>luajit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90</a:t>
            </a:r>
            <a:r>
              <a:rPr lang="zh-CN" altLang="en-US" dirty="0" smtClean="0"/>
              <a:t>多条。大致相同的语法，指令集从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多条增加到</a:t>
            </a:r>
            <a:r>
              <a:rPr lang="en-US" altLang="zh-CN" dirty="0" smtClean="0"/>
              <a:t>90</a:t>
            </a:r>
            <a:r>
              <a:rPr lang="zh-CN" altLang="en-US" dirty="0" smtClean="0"/>
              <a:t>多条，相同语法解析成更多的指令序列，做指令优化更容易，逆向回来的代码就更难懂了。。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CFDF2-94A1-4937-AF51-3EDE4104F6FF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167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CFDF2-94A1-4937-AF51-3EDE4104F6FF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824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luaL_loadbuffer</a:t>
            </a:r>
            <a:r>
              <a:rPr lang="zh-CN" altLang="en-US" baseline="0" dirty="0" smtClean="0"/>
              <a:t> 导出函数</a:t>
            </a:r>
            <a:r>
              <a:rPr lang="zh-CN" altLang="en-US" baseline="0" dirty="0" smtClean="0"/>
              <a:t>。就在源内存块上做了简单的异或，都不用创建临时内存和函数调用。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CFDF2-94A1-4937-AF51-3EDE4104F6FF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275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刚才介绍的破解流程里面，也抓取不了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字节码了。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CFDF2-94A1-4937-AF51-3EDE4104F6FF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935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IDA Pro(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Interactive Disassembler Professional</a:t>
            </a:r>
            <a:r>
              <a:rPr lang="en-US" altLang="zh-CN" dirty="0" smtClean="0"/>
              <a:t>)</a:t>
            </a:r>
            <a:r>
              <a:rPr lang="zh-CN" altLang="en-US" dirty="0" smtClean="0"/>
              <a:t>工具</a:t>
            </a:r>
            <a:r>
              <a:rPr lang="en-US" altLang="zh-CN" dirty="0" smtClean="0"/>
              <a:t> </a:t>
            </a:r>
            <a:r>
              <a:rPr lang="zh-CN" altLang="en-US" dirty="0" smtClean="0"/>
              <a:t>静态分析，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CFDF2-94A1-4937-AF51-3EDE4104F6FF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273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loadBlock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dumpBlock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函数被优化成内联函数，具有多分拷贝的汇编代码。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CFDF2-94A1-4937-AF51-3EDE4104F6FF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256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Mono</a:t>
            </a:r>
            <a:r>
              <a:rPr lang="zh-CN" altLang="en-US" dirty="0" smtClean="0"/>
              <a:t>其实和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一样，加载</a:t>
            </a:r>
            <a:r>
              <a:rPr lang="en-US" altLang="zh-CN" dirty="0" smtClean="0"/>
              <a:t>Assembly-csharp.dll</a:t>
            </a:r>
            <a:r>
              <a:rPr lang="zh-CN" altLang="en-US" baseline="0" dirty="0" smtClean="0"/>
              <a:t>的入口函数“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mono_image_open_from_data_with_name</a:t>
            </a:r>
            <a:r>
              <a:rPr lang="zh-CN" altLang="en-US" baseline="0" dirty="0" smtClean="0"/>
              <a:t>”，在这个函数里面做好解密工作即可。不过这个过程可以外包给安全部门去做。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CFDF2-94A1-4937-AF51-3EDE4104F6FF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436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文件和资源一起打成了</a:t>
            </a:r>
            <a:r>
              <a:rPr lang="en-US" altLang="zh-CN" dirty="0" smtClean="0"/>
              <a:t>ab</a:t>
            </a:r>
            <a:r>
              <a:rPr lang="zh-CN" altLang="en-US" dirty="0" smtClean="0"/>
              <a:t>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CFDF2-94A1-4937-AF51-3EDE4104F6FF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076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Xxtea</a:t>
            </a:r>
            <a:r>
              <a:rPr lang="zh-CN" altLang="en-US" dirty="0" smtClean="0"/>
              <a:t>对称加密，其中</a:t>
            </a:r>
            <a:r>
              <a:rPr lang="en-US" altLang="zh-CN" dirty="0" err="1" smtClean="0"/>
              <a:t>cocos</a:t>
            </a:r>
            <a:r>
              <a:rPr lang="zh-CN" altLang="en-US" dirty="0" smtClean="0"/>
              <a:t>用到过这个算法。并且七龙珠对</a:t>
            </a:r>
            <a:r>
              <a:rPr lang="en-US" altLang="zh-CN" dirty="0" smtClean="0"/>
              <a:t>assembly-csharp.dll</a:t>
            </a:r>
            <a:r>
              <a:rPr lang="zh-CN" altLang="en-US" dirty="0" smtClean="0"/>
              <a:t>进行了加密。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CFDF2-94A1-4937-AF51-3EDE4104F6FF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207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Xxtea</a:t>
            </a:r>
            <a:r>
              <a:rPr lang="zh-CN" altLang="en-US" dirty="0" smtClean="0"/>
              <a:t>对称加密，其中</a:t>
            </a:r>
            <a:r>
              <a:rPr lang="en-US" altLang="zh-CN" dirty="0" err="1" smtClean="0"/>
              <a:t>cocos</a:t>
            </a:r>
            <a:r>
              <a:rPr lang="zh-CN" altLang="en-US" dirty="0" smtClean="0"/>
              <a:t>用到过这个算法。并且七龙珠对</a:t>
            </a:r>
            <a:r>
              <a:rPr lang="en-US" altLang="zh-CN" dirty="0" smtClean="0"/>
              <a:t>assembly-csharp.dll</a:t>
            </a:r>
            <a:r>
              <a:rPr lang="zh-CN" altLang="en-US" dirty="0" smtClean="0"/>
              <a:t>进行了加密。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CFDF2-94A1-4937-AF51-3EDE4104F6FF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252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仙</a:t>
            </a:r>
            <a:r>
              <a:rPr lang="en-US" altLang="zh-CN" dirty="0" smtClean="0"/>
              <a:t>2</a:t>
            </a:r>
            <a:r>
              <a:rPr lang="zh-CN" altLang="en-US" dirty="0" smtClean="0"/>
              <a:t>任务太多，做了个自动化跑任务的脚本，一定程度上预防外泄。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CFDF2-94A1-4937-AF51-3EDE4104F6FF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4198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Cocos2dlua</a:t>
            </a:r>
            <a:r>
              <a:rPr lang="en-US" altLang="zh-CN" baseline="0" dirty="0" smtClean="0"/>
              <a:t> hook cocos2dx_lua_loader  </a:t>
            </a:r>
            <a:r>
              <a:rPr lang="en-US" altLang="zh-CN" baseline="0" dirty="0" err="1" smtClean="0"/>
              <a:t>lua_load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CFDF2-94A1-4937-AF51-3EDE4104F6FF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070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Windows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下面有很多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hook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方法，包括系统提供的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hook API ,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或者替换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dll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的方式都可以实现，但都是在应用层的，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hook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方法要根据不同的场景变化。</a:t>
            </a:r>
            <a:endParaRPr lang="en-US" altLang="zh-CN" sz="1200" kern="1200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PsSetLoadImageNotifyRoutine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方法是“映像加载通告例程”，所有的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dll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sys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模块加载时都会过这里，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驱动开发的库，不细讲了，有兴趣的同学可以研究下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。</a:t>
            </a:r>
            <a:endParaRPr lang="en-US" altLang="zh-CN" sz="1200" kern="1200" baseline="0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Xposed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框架是在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dalvik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虚拟机下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hook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的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,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有动态库加载都可以回调，具体细节，网上有很多资料。。</a:t>
            </a:r>
            <a:endParaRPr lang="en-US" altLang="zh-CN" sz="1200" kern="1200" baseline="0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这两个方法都是很底层的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hook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动态库加载的方法，比网上那些乱七八糟的帖子靠谱太多了。</a:t>
            </a:r>
            <a:endParaRPr lang="en-US" altLang="zh-CN" sz="1200" kern="1200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方法只是对后续加载此模块的进程</a:t>
            </a:r>
            <a:r>
              <a:rPr lang="zh-CN" altLang="en-US" dirty="0" smtClean="0"/>
              <a:t>有效。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是即使生效，而且对所有进程有效</a:t>
            </a:r>
            <a:r>
              <a:rPr lang="zh-CN" altLang="en-US" dirty="0" smtClean="0"/>
              <a:t>。因为动态库的代码段的内存是共享</a:t>
            </a:r>
            <a:r>
              <a:rPr lang="zh-CN" altLang="en-US" smtClean="0"/>
              <a:t>的。（这里有个把内存写保护打开）</a:t>
            </a:r>
            <a:endParaRPr lang="en-US" altLang="zh-CN" dirty="0" smtClean="0"/>
          </a:p>
          <a:p>
            <a:r>
              <a:rPr lang="zh-CN" altLang="en-US" dirty="0" smtClean="0"/>
              <a:t>驱动</a:t>
            </a:r>
            <a:r>
              <a:rPr lang="zh-CN" altLang="en-US" dirty="0" smtClean="0"/>
              <a:t>的例子环境没有搭建起来，所以演示不了。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CFDF2-94A1-4937-AF51-3EDE4104F6FF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374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CFDF2-94A1-4937-AF51-3EDE4104F6FF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203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不同的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位指令决定了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栈的构造。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CFDF2-94A1-4937-AF51-3EDE4104F6FF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92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796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91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16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82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6818461" y="630932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61074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796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91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40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090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0341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394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536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411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935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6979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4003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94160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873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2894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796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91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576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016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625469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5159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81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300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99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184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48805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60973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1179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2147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2196763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2196763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379" y="4960137"/>
            <a:ext cx="7775436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3964" y="4960137"/>
            <a:ext cx="320165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0119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3870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76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96763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2196763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79" y="4960137"/>
            <a:ext cx="7775436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3964" y="4960137"/>
            <a:ext cx="320165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0119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6712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528" y="585216"/>
            <a:ext cx="9723869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527" y="2286000"/>
            <a:ext cx="4756738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1660" y="2286000"/>
            <a:ext cx="4756738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142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528" y="2179636"/>
            <a:ext cx="4756738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528" y="2967788"/>
            <a:ext cx="4756738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3228" y="2179636"/>
            <a:ext cx="4756738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3228" y="2967788"/>
            <a:ext cx="4756738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974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2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688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523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528" y="471509"/>
            <a:ext cx="4390835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7233" y="822960"/>
            <a:ext cx="5680642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528" y="2257506"/>
            <a:ext cx="4390835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102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79" y="4960138"/>
            <a:ext cx="7775436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93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3964" y="4960138"/>
            <a:ext cx="320165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90119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3724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745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8310" y="762000"/>
            <a:ext cx="2629927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988" y="762000"/>
            <a:ext cx="7584862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62329" y="59085"/>
            <a:ext cx="0" cy="9147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98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4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3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75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2927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1991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18" Type="http://schemas.openxmlformats.org/officeDocument/2006/relationships/image" Target="../media/image8.png"/><Relationship Id="rId26" Type="http://schemas.openxmlformats.org/officeDocument/2006/relationships/image" Target="../media/image16.png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11.png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7.png"/><Relationship Id="rId25" Type="http://schemas.openxmlformats.org/officeDocument/2006/relationships/image" Target="../media/image15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4.png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Relationship Id="rId22" Type="http://schemas.openxmlformats.org/officeDocument/2006/relationships/image" Target="../media/image12.png"/><Relationship Id="rId27" Type="http://schemas.openxmlformats.org/officeDocument/2006/relationships/image" Target="../media/image17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>
            <a:spLocks noChangeArrowheads="1"/>
          </p:cNvSpPr>
          <p:nvPr userDrawn="1"/>
        </p:nvSpPr>
        <p:spPr bwMode="auto">
          <a:xfrm>
            <a:off x="11582400" y="6381750"/>
            <a:ext cx="492125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5" name="TextBox 4"/>
          <p:cNvSpPr txBox="1">
            <a:spLocks noChangeArrowheads="1"/>
          </p:cNvSpPr>
          <p:nvPr userDrawn="1"/>
        </p:nvSpPr>
        <p:spPr bwMode="auto">
          <a:xfrm>
            <a:off x="11610975" y="6410325"/>
            <a:ext cx="436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67F46562-68BC-4166-AFD2-089BC8F1B198}" type="slidenum">
              <a:rPr lang="zh-CN" altLang="en-US" sz="1600">
                <a:solidFill>
                  <a:schemeClr val="accent2"/>
                </a:solidFill>
              </a:rPr>
              <a:pPr algn="ctr" eaLnBrk="1" hangingPunct="1"/>
              <a:t>‹#›</a:t>
            </a:fld>
            <a:endParaRPr lang="zh-CN" altLang="en-US" sz="1600">
              <a:solidFill>
                <a:schemeClr val="accent2"/>
              </a:solidFill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PECLOGO-eff-0-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550" y="2886075"/>
            <a:ext cx="10604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PPECLOGO-eff-0-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1213" y="2757488"/>
            <a:ext cx="109537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PPECLOGO-eff-0-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813" y="1447800"/>
            <a:ext cx="3014662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PPECLOGO-eff-0-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225" y="3770313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PPECLOGO-eff-0-1"/>
          <p:cNvPicPr>
            <a:picLocks noChangeAspect="1" noChangeArrowheads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7113" y="2903538"/>
            <a:ext cx="40005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8" descr="PPECLOGO-eff-0-2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8438" y="2574925"/>
            <a:ext cx="9810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9" descr="PPECLOGO-eff-5-4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2313" y="3206750"/>
            <a:ext cx="1477962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10" descr="PPECLOGO-eff-5-2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3050" y="3446463"/>
            <a:ext cx="1833563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1" descr="PPECLOGO-eff-5-4"/>
          <p:cNvPicPr>
            <a:picLocks noChangeAspect="1" noChangeArrowheads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5363" y="2725738"/>
            <a:ext cx="11176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2" descr="PPECLOGO-eff-0-1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263" y="3624263"/>
            <a:ext cx="5222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13" descr="PPECLOGO-eff-0-1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5375" y="2365375"/>
            <a:ext cx="522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4" descr="PPECLOGO-eff2-1-2"/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225" y="2795588"/>
            <a:ext cx="1697038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15" descr="PPECLOGO-eff2-1-3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038" y="2786063"/>
            <a:ext cx="438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16" descr="PPECLOGO-eff2-1-4"/>
          <p:cNvPicPr>
            <a:picLocks noChangeAspect="1" noChangeArrowheads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20113" y="3325813"/>
            <a:ext cx="7032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17" descr="PPECLOGO-eff2-1-3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250" y="2909888"/>
            <a:ext cx="3603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18" descr="PPECLOGO-eff2-1-3"/>
          <p:cNvPicPr>
            <a:picLocks noChangeAspect="1" noChangeArrowheads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5663" y="3446463"/>
            <a:ext cx="2809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570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50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970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700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670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8500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8500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900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1400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200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528" y="585216"/>
            <a:ext cx="9723869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529" y="2286000"/>
            <a:ext cx="972387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529" y="6470704"/>
            <a:ext cx="215498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4825" y="6470704"/>
            <a:ext cx="590376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41567" y="6470704"/>
            <a:ext cx="97404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298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08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Visio___2.vsd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2.png"/><Relationship Id="rId5" Type="http://schemas.openxmlformats.org/officeDocument/2006/relationships/image" Target="../media/image41.emf"/><Relationship Id="rId4" Type="http://schemas.openxmlformats.org/officeDocument/2006/relationships/package" Target="../embeddings/Microsoft_Visio___3.vsdx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Visio___1.vsd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769938" y="2852936"/>
            <a:ext cx="10728325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Lua</a:t>
            </a:r>
            <a:r>
              <a:rPr lang="zh-CN" altLang="en-US" sz="6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字节码</a:t>
            </a:r>
            <a:r>
              <a:rPr lang="zh-CN" altLang="en-US" sz="6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rPr>
              <a:t>加密技术分享</a:t>
            </a:r>
            <a:endParaRPr lang="zh-CN" altLang="en-US" sz="6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7176" name="TextBox 43"/>
          <p:cNvSpPr txBox="1">
            <a:spLocks noChangeArrowheads="1"/>
          </p:cNvSpPr>
          <p:nvPr/>
        </p:nvSpPr>
        <p:spPr bwMode="auto">
          <a:xfrm>
            <a:off x="9410749" y="4787042"/>
            <a:ext cx="1158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谭盼</a:t>
            </a:r>
            <a:endParaRPr lang="en-US" altLang="zh-CN" sz="24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9" name="圆角矩形 46"/>
          <p:cNvSpPr>
            <a:spLocks noChangeArrowheads="1"/>
          </p:cNvSpPr>
          <p:nvPr/>
        </p:nvSpPr>
        <p:spPr bwMode="auto">
          <a:xfrm>
            <a:off x="7970589" y="4869160"/>
            <a:ext cx="1354138" cy="49890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chemeClr val="accent2"/>
              </a:solidFill>
            </a:endParaRPr>
          </a:p>
        </p:txBody>
      </p:sp>
      <p:sp>
        <p:nvSpPr>
          <p:cNvPr id="7180" name="TextBox 47"/>
          <p:cNvSpPr txBox="1">
            <a:spLocks noChangeArrowheads="1"/>
          </p:cNvSpPr>
          <p:nvPr/>
        </p:nvSpPr>
        <p:spPr bwMode="auto">
          <a:xfrm>
            <a:off x="8061225" y="4774425"/>
            <a:ext cx="130651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endParaRPr lang="en-US" altLang="zh-CN" sz="24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1" name="Rectangle 5"/>
          <p:cNvSpPr>
            <a:spLocks noChangeArrowheads="1"/>
          </p:cNvSpPr>
          <p:nvPr/>
        </p:nvSpPr>
        <p:spPr bwMode="auto">
          <a:xfrm>
            <a:off x="0" y="6127750"/>
            <a:ext cx="12196763" cy="41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2" name="Oval 6"/>
          <p:cNvSpPr>
            <a:spLocks noChangeArrowheads="1"/>
          </p:cNvSpPr>
          <p:nvPr/>
        </p:nvSpPr>
        <p:spPr bwMode="auto">
          <a:xfrm>
            <a:off x="5837238" y="5876925"/>
            <a:ext cx="522287" cy="5445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3" name="Freeform 7"/>
          <p:cNvSpPr>
            <a:spLocks noEditPoints="1"/>
          </p:cNvSpPr>
          <p:nvPr/>
        </p:nvSpPr>
        <p:spPr bwMode="auto">
          <a:xfrm>
            <a:off x="5972175" y="5926138"/>
            <a:ext cx="261938" cy="441325"/>
          </a:xfrm>
          <a:custGeom>
            <a:avLst/>
            <a:gdLst>
              <a:gd name="T0" fmla="*/ 261938 w 346"/>
              <a:gd name="T1" fmla="*/ 225831 h 555"/>
              <a:gd name="T2" fmla="*/ 261938 w 346"/>
              <a:gd name="T3" fmla="*/ 145518 h 555"/>
              <a:gd name="T4" fmla="*/ 227114 w 346"/>
              <a:gd name="T5" fmla="*/ 145518 h 555"/>
              <a:gd name="T6" fmla="*/ 227114 w 346"/>
              <a:gd name="T7" fmla="*/ 225831 h 555"/>
              <a:gd name="T8" fmla="*/ 133240 w 346"/>
              <a:gd name="T9" fmla="*/ 324434 h 555"/>
              <a:gd name="T10" fmla="*/ 130969 w 346"/>
              <a:gd name="T11" fmla="*/ 324434 h 555"/>
              <a:gd name="T12" fmla="*/ 130969 w 346"/>
              <a:gd name="T13" fmla="*/ 324434 h 555"/>
              <a:gd name="T14" fmla="*/ 130212 w 346"/>
              <a:gd name="T15" fmla="*/ 324434 h 555"/>
              <a:gd name="T16" fmla="*/ 128698 w 346"/>
              <a:gd name="T17" fmla="*/ 324434 h 555"/>
              <a:gd name="T18" fmla="*/ 34824 w 346"/>
              <a:gd name="T19" fmla="*/ 225831 h 555"/>
              <a:gd name="T20" fmla="*/ 34824 w 346"/>
              <a:gd name="T21" fmla="*/ 145518 h 555"/>
              <a:gd name="T22" fmla="*/ 0 w 346"/>
              <a:gd name="T23" fmla="*/ 145518 h 555"/>
              <a:gd name="T24" fmla="*/ 0 w 346"/>
              <a:gd name="T25" fmla="*/ 225831 h 555"/>
              <a:gd name="T26" fmla="*/ 110529 w 346"/>
              <a:gd name="T27" fmla="*/ 359421 h 555"/>
              <a:gd name="T28" fmla="*/ 110529 w 346"/>
              <a:gd name="T29" fmla="*/ 418265 h 555"/>
              <a:gd name="T30" fmla="*/ 31796 w 346"/>
              <a:gd name="T31" fmla="*/ 441325 h 555"/>
              <a:gd name="T32" fmla="*/ 230142 w 346"/>
              <a:gd name="T33" fmla="*/ 441325 h 555"/>
              <a:gd name="T34" fmla="*/ 151409 w 346"/>
              <a:gd name="T35" fmla="*/ 417470 h 555"/>
              <a:gd name="T36" fmla="*/ 151409 w 346"/>
              <a:gd name="T37" fmla="*/ 360217 h 555"/>
              <a:gd name="T38" fmla="*/ 261938 w 346"/>
              <a:gd name="T39" fmla="*/ 225831 h 555"/>
              <a:gd name="T40" fmla="*/ 129455 w 346"/>
              <a:gd name="T41" fmla="*/ 290241 h 555"/>
              <a:gd name="T42" fmla="*/ 130969 w 346"/>
              <a:gd name="T43" fmla="*/ 290241 h 555"/>
              <a:gd name="T44" fmla="*/ 131726 w 346"/>
              <a:gd name="T45" fmla="*/ 290241 h 555"/>
              <a:gd name="T46" fmla="*/ 194561 w 346"/>
              <a:gd name="T47" fmla="*/ 224241 h 555"/>
              <a:gd name="T48" fmla="*/ 194561 w 346"/>
              <a:gd name="T49" fmla="*/ 66000 h 555"/>
              <a:gd name="T50" fmla="*/ 131726 w 346"/>
              <a:gd name="T51" fmla="*/ 0 h 555"/>
              <a:gd name="T52" fmla="*/ 130969 w 346"/>
              <a:gd name="T53" fmla="*/ 0 h 555"/>
              <a:gd name="T54" fmla="*/ 129455 w 346"/>
              <a:gd name="T55" fmla="*/ 0 h 555"/>
              <a:gd name="T56" fmla="*/ 67377 w 346"/>
              <a:gd name="T57" fmla="*/ 66000 h 555"/>
              <a:gd name="T58" fmla="*/ 67377 w 346"/>
              <a:gd name="T59" fmla="*/ 224241 h 555"/>
              <a:gd name="T60" fmla="*/ 129455 w 346"/>
              <a:gd name="T61" fmla="*/ 290241 h 55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346" h="555">
                <a:moveTo>
                  <a:pt x="346" y="284"/>
                </a:moveTo>
                <a:lnTo>
                  <a:pt x="346" y="183"/>
                </a:lnTo>
                <a:cubicBezTo>
                  <a:pt x="346" y="154"/>
                  <a:pt x="300" y="154"/>
                  <a:pt x="300" y="183"/>
                </a:cubicBezTo>
                <a:lnTo>
                  <a:pt x="300" y="284"/>
                </a:lnTo>
                <a:cubicBezTo>
                  <a:pt x="300" y="352"/>
                  <a:pt x="244" y="408"/>
                  <a:pt x="176" y="408"/>
                </a:cubicBezTo>
                <a:cubicBezTo>
                  <a:pt x="175" y="408"/>
                  <a:pt x="174" y="408"/>
                  <a:pt x="173" y="408"/>
                </a:cubicBezTo>
                <a:lnTo>
                  <a:pt x="172" y="408"/>
                </a:lnTo>
                <a:cubicBezTo>
                  <a:pt x="171" y="408"/>
                  <a:pt x="171" y="408"/>
                  <a:pt x="170" y="408"/>
                </a:cubicBezTo>
                <a:cubicBezTo>
                  <a:pt x="101" y="408"/>
                  <a:pt x="46" y="352"/>
                  <a:pt x="46" y="284"/>
                </a:cubicBezTo>
                <a:lnTo>
                  <a:pt x="46" y="183"/>
                </a:lnTo>
                <a:cubicBezTo>
                  <a:pt x="46" y="154"/>
                  <a:pt x="0" y="154"/>
                  <a:pt x="0" y="183"/>
                </a:cubicBezTo>
                <a:cubicBezTo>
                  <a:pt x="0" y="197"/>
                  <a:pt x="0" y="284"/>
                  <a:pt x="0" y="284"/>
                </a:cubicBezTo>
                <a:cubicBezTo>
                  <a:pt x="0" y="370"/>
                  <a:pt x="63" y="441"/>
                  <a:pt x="146" y="452"/>
                </a:cubicBezTo>
                <a:lnTo>
                  <a:pt x="146" y="526"/>
                </a:lnTo>
                <a:lnTo>
                  <a:pt x="42" y="555"/>
                </a:lnTo>
                <a:lnTo>
                  <a:pt x="304" y="555"/>
                </a:lnTo>
                <a:lnTo>
                  <a:pt x="200" y="525"/>
                </a:lnTo>
                <a:lnTo>
                  <a:pt x="200" y="453"/>
                </a:lnTo>
                <a:cubicBezTo>
                  <a:pt x="282" y="441"/>
                  <a:pt x="346" y="370"/>
                  <a:pt x="346" y="284"/>
                </a:cubicBezTo>
                <a:close/>
                <a:moveTo>
                  <a:pt x="171" y="365"/>
                </a:move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4" y="365"/>
                  <a:pt x="174" y="365"/>
                </a:cubicBezTo>
                <a:cubicBezTo>
                  <a:pt x="220" y="365"/>
                  <a:pt x="257" y="328"/>
                  <a:pt x="257" y="282"/>
                </a:cubicBezTo>
                <a:lnTo>
                  <a:pt x="257" y="83"/>
                </a:lnTo>
                <a:cubicBezTo>
                  <a:pt x="257" y="37"/>
                  <a:pt x="220" y="0"/>
                  <a:pt x="174" y="0"/>
                </a:cubicBezTo>
                <a:cubicBezTo>
                  <a:pt x="174" y="0"/>
                  <a:pt x="173" y="0"/>
                  <a:pt x="173" y="0"/>
                </a:cubicBezTo>
                <a:cubicBezTo>
                  <a:pt x="172" y="0"/>
                  <a:pt x="172" y="0"/>
                  <a:pt x="171" y="0"/>
                </a:cubicBezTo>
                <a:cubicBezTo>
                  <a:pt x="126" y="0"/>
                  <a:pt x="89" y="37"/>
                  <a:pt x="89" y="83"/>
                </a:cubicBezTo>
                <a:lnTo>
                  <a:pt x="89" y="282"/>
                </a:lnTo>
                <a:cubicBezTo>
                  <a:pt x="89" y="328"/>
                  <a:pt x="126" y="365"/>
                  <a:pt x="171" y="365"/>
                </a:cubicBezTo>
                <a:close/>
              </a:path>
            </a:pathLst>
          </a:custGeom>
          <a:solidFill>
            <a:srgbClr val="0058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394531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码反编译工具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椭圆 7"/>
          <p:cNvSpPr>
            <a:spLocks noChangeAspect="1" noChangeArrowheads="1"/>
          </p:cNvSpPr>
          <p:nvPr/>
        </p:nvSpPr>
        <p:spPr bwMode="auto">
          <a:xfrm>
            <a:off x="1018406" y="1318168"/>
            <a:ext cx="417512" cy="41751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8"/>
          <p:cNvSpPr>
            <a:spLocks noChangeAspect="1" noChangeArrowheads="1"/>
          </p:cNvSpPr>
          <p:nvPr/>
        </p:nvSpPr>
        <p:spPr bwMode="auto">
          <a:xfrm>
            <a:off x="1018406" y="1945231"/>
            <a:ext cx="417512" cy="41751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486743" y="1240381"/>
            <a:ext cx="7491958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Luadec.exe  			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仅支持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1485107" y="1908718"/>
            <a:ext cx="8717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Unluac.jar				java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开发、开源、支持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95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  <p:bldP spid="4" grpId="0" animBg="1" autoUpdateAnimBg="0"/>
      <p:bldP spid="5" grpId="0" animBg="1" autoUpdateAnimBg="0"/>
      <p:bldP spid="6" grpId="0" autoUpdateAnimBg="0"/>
      <p:bldP spid="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326" y="151904"/>
            <a:ext cx="12474137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1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32624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我们要实现的效果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椭圆 7"/>
          <p:cNvSpPr>
            <a:spLocks noChangeAspect="1" noChangeArrowheads="1"/>
          </p:cNvSpPr>
          <p:nvPr/>
        </p:nvSpPr>
        <p:spPr bwMode="auto">
          <a:xfrm>
            <a:off x="1018406" y="1058515"/>
            <a:ext cx="417512" cy="41751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8"/>
          <p:cNvSpPr>
            <a:spLocks noChangeAspect="1" noChangeArrowheads="1"/>
          </p:cNvSpPr>
          <p:nvPr/>
        </p:nvSpPr>
        <p:spPr bwMode="auto">
          <a:xfrm>
            <a:off x="1018406" y="1685578"/>
            <a:ext cx="417512" cy="41751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486743" y="980728"/>
            <a:ext cx="749195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防止代码被轻易反编译，避免工具的直接破解。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86743" y="1685578"/>
            <a:ext cx="506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防止通过</a:t>
            </a:r>
            <a:r>
              <a:rPr lang="en-US" altLang="zh-CN" dirty="0" smtClean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hook </a:t>
            </a:r>
            <a:r>
              <a:rPr lang="en-US" altLang="zh-CN" dirty="0" err="1" smtClean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luaL_loadbuffer</a:t>
            </a:r>
            <a:r>
              <a:rPr lang="zh-CN" altLang="en-US" dirty="0" smtClean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函数取得源码。</a:t>
            </a:r>
            <a:endParaRPr lang="zh-CN" altLang="en-US" dirty="0">
              <a:solidFill>
                <a:schemeClr val="tx2">
                  <a:lumMod val="1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27"/>
          <p:cNvSpPr txBox="1">
            <a:spLocks noChangeArrowheads="1"/>
          </p:cNvSpPr>
          <p:nvPr/>
        </p:nvSpPr>
        <p:spPr bwMode="auto">
          <a:xfrm>
            <a:off x="1018406" y="3334926"/>
            <a:ext cx="249299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我们怎么做？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432619" y="3379376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椭圆 7"/>
          <p:cNvSpPr>
            <a:spLocks noChangeAspect="1" noChangeArrowheads="1"/>
          </p:cNvSpPr>
          <p:nvPr/>
        </p:nvSpPr>
        <p:spPr bwMode="auto">
          <a:xfrm>
            <a:off x="1023987" y="4406326"/>
            <a:ext cx="417512" cy="41751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8"/>
          <p:cNvSpPr>
            <a:spLocks noChangeAspect="1" noChangeArrowheads="1"/>
          </p:cNvSpPr>
          <p:nvPr/>
        </p:nvSpPr>
        <p:spPr bwMode="auto">
          <a:xfrm>
            <a:off x="1023987" y="5033389"/>
            <a:ext cx="417512" cy="41751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492324" y="4328539"/>
            <a:ext cx="749195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在导出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码时做简单异或操作。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92324" y="503338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调整指令操作码的顺序。</a:t>
            </a:r>
            <a:endParaRPr lang="zh-CN" altLang="en-US" dirty="0">
              <a:solidFill>
                <a:schemeClr val="tx2">
                  <a:lumMod val="1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椭圆 8"/>
          <p:cNvSpPr>
            <a:spLocks noChangeAspect="1" noChangeArrowheads="1"/>
          </p:cNvSpPr>
          <p:nvPr/>
        </p:nvSpPr>
        <p:spPr bwMode="auto">
          <a:xfrm>
            <a:off x="1023987" y="2324256"/>
            <a:ext cx="417512" cy="41751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92324" y="2324256"/>
            <a:ext cx="467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防止直接通过</a:t>
            </a:r>
            <a:r>
              <a:rPr lang="en-US" altLang="zh-CN" dirty="0" smtClean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Proto</a:t>
            </a:r>
            <a:r>
              <a:rPr lang="zh-CN" altLang="en-US" dirty="0" smtClean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类型指针</a:t>
            </a:r>
            <a:r>
              <a:rPr lang="en-US" altLang="zh-CN" dirty="0" smtClean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dump</a:t>
            </a:r>
            <a:r>
              <a:rPr lang="zh-CN" altLang="en-US" dirty="0" smtClean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出源码。</a:t>
            </a:r>
            <a:endParaRPr lang="zh-CN" altLang="en-US" dirty="0">
              <a:solidFill>
                <a:schemeClr val="tx2">
                  <a:lumMod val="1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974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8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8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80"/>
                            </p:stCondLst>
                            <p:childTnLst>
                              <p:par>
                                <p:cTn id="4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48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  <p:bldP spid="4" grpId="0" animBg="1" autoUpdateAnimBg="0"/>
      <p:bldP spid="5" grpId="0" animBg="1" autoUpdateAnimBg="0"/>
      <p:bldP spid="6" grpId="0" autoUpdateAnimBg="0"/>
      <p:bldP spid="8" grpId="0"/>
      <p:bldP spid="9" grpId="0" autoUpdateAnimBg="0"/>
      <p:bldP spid="10" grpId="0" animBg="1"/>
      <p:bldP spid="13" grpId="0" animBg="1" autoUpdateAnimBg="0"/>
      <p:bldP spid="14" grpId="0" animBg="1" autoUpdateAnimBg="0"/>
      <p:bldP spid="15" grpId="0" autoUpdateAnimBg="0"/>
      <p:bldP spid="16" grpId="0"/>
      <p:bldP spid="17" grpId="0" animBg="1" autoUpdateAnimBg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240642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文件介绍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540698"/>
              </p:ext>
            </p:extLst>
          </p:nvPr>
        </p:nvGraphicFramePr>
        <p:xfrm>
          <a:off x="448395" y="980728"/>
          <a:ext cx="1090657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643"/>
                <a:gridCol w="2726643"/>
                <a:gridCol w="2726643"/>
                <a:gridCol w="2726643"/>
              </a:tblGrid>
              <a:tr h="2485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文件名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实现</a:t>
                      </a:r>
                      <a:endParaRPr lang="zh-CN" altLang="en-US" dirty="0"/>
                    </a:p>
                  </a:txBody>
                  <a:tcPr/>
                </a:tc>
              </a:tr>
              <a:tr h="42892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lzio.h</a:t>
                      </a:r>
                      <a:r>
                        <a:rPr lang="zh-CN" altLang="en-US" baseline="0" dirty="0" smtClean="0"/>
                        <a:t>、</a:t>
                      </a:r>
                      <a:r>
                        <a:rPr lang="en-US" altLang="zh-CN" baseline="0" dirty="0" err="1" smtClean="0"/>
                        <a:t>lzio.c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Ltable.h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ltable.c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ltm.h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ltm.c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表、元表实现</a:t>
                      </a:r>
                      <a:endParaRPr lang="zh-CN" altLang="en-US" dirty="0"/>
                    </a:p>
                  </a:txBody>
                  <a:tcPr/>
                </a:tc>
              </a:tr>
              <a:tr h="4289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lvm.h</a:t>
                      </a:r>
                      <a:r>
                        <a:rPr lang="zh-CN" altLang="en-US" baseline="0" dirty="0" smtClean="0"/>
                        <a:t>、</a:t>
                      </a:r>
                      <a:r>
                        <a:rPr lang="en-US" altLang="zh-CN" baseline="0" dirty="0" err="1" smtClean="0"/>
                        <a:t>lvm.c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虚拟机实现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Lfunc.h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lfunc.c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lstring.h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lstring.c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函数、字符串实现</a:t>
                      </a:r>
                      <a:endParaRPr lang="zh-CN" altLang="en-US" dirty="0"/>
                    </a:p>
                  </a:txBody>
                  <a:tcPr/>
                </a:tc>
              </a:tr>
              <a:tr h="11642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Lualb.h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loadlib.c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lbaselib.c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loslib.c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liolib.c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ldblib.c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ltablib.c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lstrlib.c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lmathlib.c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linit.c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lauxlib,c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lauxlib.h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math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string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io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debug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os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table</a:t>
                      </a:r>
                      <a:r>
                        <a:rPr lang="zh-CN" altLang="en-US" dirty="0" smtClean="0"/>
                        <a:t>基础库实现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Lobject.h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lstate.h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lstate.c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基础类型、</a:t>
                      </a:r>
                      <a:r>
                        <a:rPr lang="en-US" altLang="zh-CN" dirty="0" smtClean="0"/>
                        <a:t>Proto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Tkey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dirty="0" err="1" smtClean="0"/>
                        <a:t>Tvalue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Closure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UpValue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/>
                    </a:p>
                  </a:txBody>
                  <a:tcPr/>
                </a:tc>
              </a:tr>
              <a:tr h="42892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Lparse.h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lparser.c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llex.h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llex.c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解释器、词法分析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Lundump.h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ldump.c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lundump.c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字节码导出加载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48506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Lopcodes.h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lopcodes.c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指令集操作码声明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Lgc.h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lgc.c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垃圾收集</a:t>
                      </a:r>
                      <a:endParaRPr lang="zh-CN" altLang="en-US" dirty="0"/>
                    </a:p>
                  </a:txBody>
                  <a:tcPr/>
                </a:tc>
              </a:tr>
              <a:tr h="248506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Lmem.h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lmem.c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内存分配器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85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13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4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43300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字节码文件字节布局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051862"/>
              </p:ext>
            </p:extLst>
          </p:nvPr>
        </p:nvGraphicFramePr>
        <p:xfrm>
          <a:off x="207086" y="-3123728"/>
          <a:ext cx="11989677" cy="9289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Visio" r:id="rId4" imgW="7696087" imgH="5962680" progId="Visio.Drawing.15">
                  <p:embed/>
                </p:oleObj>
              </mc:Choice>
              <mc:Fallback>
                <p:oleObj name="Visio" r:id="rId4" imgW="7696087" imgH="596268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086" y="-3123728"/>
                        <a:ext cx="11989677" cy="9289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921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4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480452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操作码和</a:t>
            </a:r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位操作指令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9" y="772418"/>
            <a:ext cx="6681812" cy="59156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718" y="228923"/>
            <a:ext cx="5913234" cy="641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2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33" y="274216"/>
            <a:ext cx="6209524" cy="61333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966" y="274216"/>
            <a:ext cx="5504762" cy="6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3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394531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加载代码的调用树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809230"/>
              </p:ext>
            </p:extLst>
          </p:nvPr>
        </p:nvGraphicFramePr>
        <p:xfrm>
          <a:off x="2641997" y="672033"/>
          <a:ext cx="7344816" cy="5115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Visio" r:id="rId4" imgW="6496157" imgH="4524390" progId="Visio.Drawing.15">
                  <p:embed/>
                </p:oleObj>
              </mc:Choice>
              <mc:Fallback>
                <p:oleObj name="Visio" r:id="rId4" imgW="6496157" imgH="452439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1997" y="672033"/>
                        <a:ext cx="7344816" cy="5115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733" y="6035758"/>
            <a:ext cx="11209524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0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7"/>
          <p:cNvSpPr txBox="1">
            <a:spLocks noChangeArrowheads="1"/>
          </p:cNvSpPr>
          <p:nvPr/>
        </p:nvSpPr>
        <p:spPr bwMode="auto">
          <a:xfrm>
            <a:off x="2569989" y="2636912"/>
            <a:ext cx="710963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到这里，基本避免了反编译工具的破解。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7"/>
          <p:cNvSpPr txBox="1">
            <a:spLocks noChangeArrowheads="1"/>
          </p:cNvSpPr>
          <p:nvPr/>
        </p:nvSpPr>
        <p:spPr bwMode="auto">
          <a:xfrm>
            <a:off x="3936836" y="3633991"/>
            <a:ext cx="32624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然后并没有结束。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553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8" y="1124744"/>
            <a:ext cx="11599108" cy="5328592"/>
          </a:xfrm>
          <a:prstGeom prst="rect">
            <a:avLst/>
          </a:prstGeom>
        </p:spPr>
      </p:pic>
      <p:sp>
        <p:nvSpPr>
          <p:cNvPr id="5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381546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操作码乱序</a:t>
            </a:r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汇编分析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861" y="781050"/>
            <a:ext cx="10108493" cy="58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6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172354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个案例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椭圆 7"/>
          <p:cNvSpPr>
            <a:spLocks noChangeAspect="1" noChangeArrowheads="1"/>
          </p:cNvSpPr>
          <p:nvPr/>
        </p:nvSpPr>
        <p:spPr bwMode="auto">
          <a:xfrm>
            <a:off x="1018406" y="1318168"/>
            <a:ext cx="417512" cy="41751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8"/>
          <p:cNvSpPr>
            <a:spLocks noChangeAspect="1" noChangeArrowheads="1"/>
          </p:cNvSpPr>
          <p:nvPr/>
        </p:nvSpPr>
        <p:spPr bwMode="auto">
          <a:xfrm>
            <a:off x="1016770" y="2918764"/>
            <a:ext cx="417512" cy="41751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486743" y="1240381"/>
            <a:ext cx="349803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上线项目：光荣使命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1483471" y="2882251"/>
            <a:ext cx="2160240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内测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项目：七龙珠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 noChangeArrowheads="1"/>
          </p:cNvSpPr>
          <p:nvPr/>
        </p:nvSpPr>
        <p:spPr bwMode="auto">
          <a:xfrm>
            <a:off x="1018406" y="2106235"/>
            <a:ext cx="417512" cy="41751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1485107" y="2069722"/>
            <a:ext cx="281143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上线项目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：征途手游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02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  <p:bldP spid="5" grpId="0" animBg="1"/>
      <p:bldP spid="6" grpId="0" animBg="1"/>
      <p:bldP spid="7" grpId="0"/>
      <p:bldP spid="8" grpId="0"/>
      <p:bldP spid="9" grpId="0" animBg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59" y="1978920"/>
            <a:ext cx="6195160" cy="22859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226" y="2029844"/>
            <a:ext cx="5191604" cy="26729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11" y="1240914"/>
            <a:ext cx="11266667" cy="257143"/>
          </a:xfrm>
          <a:prstGeom prst="rect">
            <a:avLst/>
          </a:prstGeom>
        </p:spPr>
      </p:pic>
      <p:sp>
        <p:nvSpPr>
          <p:cNvPr id="9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420018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异或运算操作</a:t>
            </a:r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汇编分析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7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7"/>
          <p:cNvSpPr txBox="1">
            <a:spLocks noChangeArrowheads="1"/>
          </p:cNvSpPr>
          <p:nvPr/>
        </p:nvSpPr>
        <p:spPr bwMode="auto">
          <a:xfrm>
            <a:off x="3794125" y="2767856"/>
            <a:ext cx="51860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加个壳？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混淆？更安全？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22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4"/>
          <p:cNvSpPr txBox="1">
            <a:spLocks noChangeArrowheads="1"/>
          </p:cNvSpPr>
          <p:nvPr/>
        </p:nvSpPr>
        <p:spPr bwMode="auto">
          <a:xfrm>
            <a:off x="4874245" y="2221413"/>
            <a:ext cx="17235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致</a:t>
            </a:r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46"/>
          <p:cNvSpPr>
            <a:spLocks noChangeArrowheads="1"/>
          </p:cNvSpPr>
          <p:nvPr/>
        </p:nvSpPr>
        <p:spPr bwMode="auto">
          <a:xfrm>
            <a:off x="4334376" y="5758194"/>
            <a:ext cx="2700109" cy="4524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chemeClr val="accent2"/>
              </a:solidFill>
            </a:endParaRPr>
          </a:p>
        </p:txBody>
      </p:sp>
      <p:sp>
        <p:nvSpPr>
          <p:cNvPr id="9" name="TextBox 47"/>
          <p:cNvSpPr txBox="1">
            <a:spLocks noChangeArrowheads="1"/>
          </p:cNvSpPr>
          <p:nvPr/>
        </p:nvSpPr>
        <p:spPr bwMode="auto">
          <a:xfrm>
            <a:off x="7081268" y="5641964"/>
            <a:ext cx="47808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韦 </a:t>
            </a:r>
            <a:r>
              <a:rPr lang="zh-CN" altLang="en-US" sz="2400" dirty="0" smtClean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</a:rPr>
              <a:t>捷（亚信安全反病毒工程师）</a:t>
            </a:r>
            <a:endParaRPr lang="en-US" altLang="zh-CN" sz="2400" dirty="0">
              <a:solidFill>
                <a:schemeClr val="tx2">
                  <a:lumMod val="1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圆角矩形 46"/>
          <p:cNvSpPr>
            <a:spLocks noChangeArrowheads="1"/>
          </p:cNvSpPr>
          <p:nvPr/>
        </p:nvSpPr>
        <p:spPr bwMode="auto">
          <a:xfrm>
            <a:off x="4334376" y="5200965"/>
            <a:ext cx="2672526" cy="4524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chemeClr val="accent2"/>
              </a:solidFill>
            </a:endParaRPr>
          </a:p>
        </p:txBody>
      </p:sp>
      <p:sp>
        <p:nvSpPr>
          <p:cNvPr id="12" name="TextBox 47"/>
          <p:cNvSpPr txBox="1">
            <a:spLocks noChangeArrowheads="1"/>
          </p:cNvSpPr>
          <p:nvPr/>
        </p:nvSpPr>
        <p:spPr bwMode="auto">
          <a:xfrm>
            <a:off x="7062764" y="5063859"/>
            <a:ext cx="475252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高梓铖</a:t>
            </a:r>
            <a:r>
              <a:rPr lang="en-US" altLang="zh-CN" sz="2400" dirty="0" smtClean="0">
                <a:solidFill>
                  <a:schemeClr val="tx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solidFill>
                  <a:schemeClr val="tx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巨人手游安全工程师</a:t>
            </a:r>
            <a:r>
              <a:rPr lang="en-US" altLang="zh-CN" sz="2400" dirty="0" smtClean="0">
                <a:solidFill>
                  <a:schemeClr val="tx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solidFill>
                <a:schemeClr val="tx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7163" y="5250363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Android hook </a:t>
            </a:r>
            <a:r>
              <a:rPr lang="zh-CN" altLang="en-US" dirty="0" smtClean="0"/>
              <a:t>技术咨询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334376" y="5799746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Windows hook </a:t>
            </a:r>
            <a:r>
              <a:rPr lang="zh-CN" altLang="en-US" dirty="0" smtClean="0"/>
              <a:t>技术咨询</a:t>
            </a:r>
            <a:endParaRPr lang="zh-CN" altLang="en-US" dirty="0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  <p:bldP spid="8" grpId="0" animBg="1" autoUpdateAnimBg="0"/>
      <p:bldP spid="9" grpId="0" autoUpdateAnimBg="0"/>
      <p:bldP spid="11" grpId="0" animBg="1" autoUpdateAnimBg="0"/>
      <p:bldP spid="1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36487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 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资源提取工具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椭圆 7"/>
          <p:cNvSpPr>
            <a:spLocks noChangeAspect="1" noChangeArrowheads="1"/>
          </p:cNvSpPr>
          <p:nvPr/>
        </p:nvSpPr>
        <p:spPr bwMode="auto">
          <a:xfrm>
            <a:off x="1018406" y="1318168"/>
            <a:ext cx="417512" cy="41751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8"/>
          <p:cNvSpPr>
            <a:spLocks noChangeAspect="1" noChangeArrowheads="1"/>
          </p:cNvSpPr>
          <p:nvPr/>
        </p:nvSpPr>
        <p:spPr bwMode="auto">
          <a:xfrm>
            <a:off x="1018406" y="1945231"/>
            <a:ext cx="417512" cy="41751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486743" y="1240381"/>
            <a:ext cx="749195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DisUnity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				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源，提取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包资源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1485107" y="1908718"/>
            <a:ext cx="9509818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 Assets </a:t>
            </a:r>
            <a:r>
              <a:rPr lang="en-US" altLang="zh-CN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Boundle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Extractor   		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闭源，提供动态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库，提取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8"/>
          <p:cNvSpPr>
            <a:spLocks noChangeAspect="1" noChangeArrowheads="1"/>
          </p:cNvSpPr>
          <p:nvPr/>
        </p:nvSpPr>
        <p:spPr bwMode="auto">
          <a:xfrm>
            <a:off x="1018406" y="2541585"/>
            <a:ext cx="417512" cy="41751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1485107" y="2505072"/>
            <a:ext cx="778162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 Assets Explorer   			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资源预览工具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8"/>
          <p:cNvSpPr>
            <a:spLocks noChangeAspect="1" noChangeArrowheads="1"/>
          </p:cNvSpPr>
          <p:nvPr/>
        </p:nvSpPr>
        <p:spPr bwMode="auto">
          <a:xfrm>
            <a:off x="1022499" y="3228258"/>
            <a:ext cx="417512" cy="41751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1489199" y="3191745"/>
            <a:ext cx="8137573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 Studio				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预览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347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  <p:bldP spid="4" grpId="0" animBg="1"/>
      <p:bldP spid="5" grpId="0" animBg="1"/>
      <p:bldP spid="6" grpId="0"/>
      <p:bldP spid="7" grpId="0"/>
      <p:bldP spid="8" grpId="0" animBg="1"/>
      <p:bldP spid="9" grpId="0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172354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光荣使命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25" y="908720"/>
            <a:ext cx="9381798" cy="57442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69" y="1070848"/>
            <a:ext cx="10063831" cy="558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172354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征途手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005" y="790178"/>
            <a:ext cx="8640960" cy="58906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33" y="1096286"/>
            <a:ext cx="10079014" cy="556329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17" y="1921900"/>
            <a:ext cx="10924275" cy="19560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5973" y="2684043"/>
            <a:ext cx="7171428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1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2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133882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七龙珠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89" y="1072208"/>
            <a:ext cx="4353892" cy="28430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429" y="730583"/>
            <a:ext cx="5252321" cy="51964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38" y="3542630"/>
            <a:ext cx="7941652" cy="29284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7838" y="228055"/>
            <a:ext cx="7333280" cy="60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4298" y="877158"/>
            <a:ext cx="4514286" cy="6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595547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为什么做这件事？达到什么目的？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椭圆 7"/>
          <p:cNvSpPr>
            <a:spLocks noChangeAspect="1" noChangeArrowheads="1"/>
          </p:cNvSpPr>
          <p:nvPr/>
        </p:nvSpPr>
        <p:spPr bwMode="auto">
          <a:xfrm>
            <a:off x="2276029" y="4133452"/>
            <a:ext cx="417512" cy="41751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8"/>
          <p:cNvSpPr>
            <a:spLocks noChangeAspect="1" noChangeArrowheads="1"/>
          </p:cNvSpPr>
          <p:nvPr/>
        </p:nvSpPr>
        <p:spPr bwMode="auto">
          <a:xfrm>
            <a:off x="2276029" y="4760515"/>
            <a:ext cx="417512" cy="41751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2744366" y="4055665"/>
            <a:ext cx="215860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预防代码泄漏；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2742730" y="4724002"/>
            <a:ext cx="216024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增加破解难度；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20"/>
          <p:cNvCxnSpPr>
            <a:cxnSpLocks noChangeShapeType="1"/>
          </p:cNvCxnSpPr>
          <p:nvPr/>
        </p:nvCxnSpPr>
        <p:spPr bwMode="auto">
          <a:xfrm>
            <a:off x="2010545" y="4127167"/>
            <a:ext cx="0" cy="105086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Freeform 14"/>
          <p:cNvSpPr>
            <a:spLocks/>
          </p:cNvSpPr>
          <p:nvPr/>
        </p:nvSpPr>
        <p:spPr bwMode="auto">
          <a:xfrm>
            <a:off x="631654" y="4168377"/>
            <a:ext cx="1112837" cy="1111250"/>
          </a:xfrm>
          <a:custGeom>
            <a:avLst/>
            <a:gdLst>
              <a:gd name="T0" fmla="*/ 1112837 w 3227"/>
              <a:gd name="T1" fmla="*/ 562684 h 3227"/>
              <a:gd name="T2" fmla="*/ 556591 w 3227"/>
              <a:gd name="T3" fmla="*/ 1111250 h 3227"/>
              <a:gd name="T4" fmla="*/ 0 w 3227"/>
              <a:gd name="T5" fmla="*/ 555453 h 3227"/>
              <a:gd name="T6" fmla="*/ 549349 w 3227"/>
              <a:gd name="T7" fmla="*/ 0 h 3227"/>
              <a:gd name="T8" fmla="*/ 549349 w 3227"/>
              <a:gd name="T9" fmla="*/ 0 h 3227"/>
              <a:gd name="T10" fmla="*/ 556591 w 3227"/>
              <a:gd name="T11" fmla="*/ 0 h 3227"/>
              <a:gd name="T12" fmla="*/ 1112837 w 3227"/>
              <a:gd name="T13" fmla="*/ 0 h 3227"/>
              <a:gd name="T14" fmla="*/ 1112837 w 3227"/>
              <a:gd name="T15" fmla="*/ 555453 h 3227"/>
              <a:gd name="T16" fmla="*/ 1112837 w 3227"/>
              <a:gd name="T17" fmla="*/ 562684 h 32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670474" y="4517230"/>
            <a:ext cx="11001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目的？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7"/>
          <p:cNvSpPr>
            <a:spLocks noChangeAspect="1" noChangeArrowheads="1"/>
          </p:cNvSpPr>
          <p:nvPr/>
        </p:nvSpPr>
        <p:spPr bwMode="auto">
          <a:xfrm>
            <a:off x="2276029" y="1318168"/>
            <a:ext cx="417512" cy="41751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8"/>
          <p:cNvSpPr>
            <a:spLocks noChangeAspect="1" noChangeArrowheads="1"/>
          </p:cNvSpPr>
          <p:nvPr/>
        </p:nvSpPr>
        <p:spPr bwMode="auto">
          <a:xfrm>
            <a:off x="2276029" y="1945231"/>
            <a:ext cx="417512" cy="41751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2744366" y="1240381"/>
            <a:ext cx="493819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仙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端游未加壳，存在</a:t>
            </a:r>
            <a:r>
              <a:rPr lang="en-US" altLang="zh-CN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代码泄露的可能性。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2742729" y="1908718"/>
            <a:ext cx="493982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一定程度上预防任务自动化脚本外泄。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20"/>
          <p:cNvCxnSpPr>
            <a:cxnSpLocks noChangeShapeType="1"/>
          </p:cNvCxnSpPr>
          <p:nvPr/>
        </p:nvCxnSpPr>
        <p:spPr bwMode="auto">
          <a:xfrm>
            <a:off x="2010545" y="1311883"/>
            <a:ext cx="0" cy="105086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Freeform 14"/>
          <p:cNvSpPr>
            <a:spLocks/>
          </p:cNvSpPr>
          <p:nvPr/>
        </p:nvSpPr>
        <p:spPr bwMode="auto">
          <a:xfrm>
            <a:off x="631654" y="1353093"/>
            <a:ext cx="1112837" cy="1111250"/>
          </a:xfrm>
          <a:custGeom>
            <a:avLst/>
            <a:gdLst>
              <a:gd name="T0" fmla="*/ 1112837 w 3227"/>
              <a:gd name="T1" fmla="*/ 562684 h 3227"/>
              <a:gd name="T2" fmla="*/ 556591 w 3227"/>
              <a:gd name="T3" fmla="*/ 1111250 h 3227"/>
              <a:gd name="T4" fmla="*/ 0 w 3227"/>
              <a:gd name="T5" fmla="*/ 555453 h 3227"/>
              <a:gd name="T6" fmla="*/ 549349 w 3227"/>
              <a:gd name="T7" fmla="*/ 0 h 3227"/>
              <a:gd name="T8" fmla="*/ 549349 w 3227"/>
              <a:gd name="T9" fmla="*/ 0 h 3227"/>
              <a:gd name="T10" fmla="*/ 556591 w 3227"/>
              <a:gd name="T11" fmla="*/ 0 h 3227"/>
              <a:gd name="T12" fmla="*/ 1112837 w 3227"/>
              <a:gd name="T13" fmla="*/ 0 h 3227"/>
              <a:gd name="T14" fmla="*/ 1112837 w 3227"/>
              <a:gd name="T15" fmla="*/ 555453 h 3227"/>
              <a:gd name="T16" fmla="*/ 1112837 w 3227"/>
              <a:gd name="T17" fmla="*/ 562684 h 32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709441" y="1507081"/>
            <a:ext cx="11001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为什么做？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940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  <p:bldP spid="6" grpId="0" animBg="1"/>
      <p:bldP spid="7" grpId="0" animBg="1"/>
      <p:bldP spid="8" grpId="0"/>
      <p:bldP spid="9" grpId="0"/>
      <p:bldP spid="12" grpId="0" animBg="1"/>
      <p:bldP spid="13" grpId="0"/>
      <p:bldP spid="14" grpId="0" animBg="1"/>
      <p:bldP spid="15" grpId="0" animBg="1"/>
      <p:bldP spid="16" grpId="0"/>
      <p:bldP spid="17" grpId="0"/>
      <p:bldP spid="19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43300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代码的一般破解过程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838733"/>
              </p:ext>
            </p:extLst>
          </p:nvPr>
        </p:nvGraphicFramePr>
        <p:xfrm>
          <a:off x="121717" y="1124744"/>
          <a:ext cx="11975244" cy="504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Visio" r:id="rId4" imgW="7286566" imgH="3066930" progId="Visio.Drawing.15">
                  <p:embed/>
                </p:oleObj>
              </mc:Choice>
              <mc:Fallback>
                <p:oleObj name="Visio" r:id="rId4" imgW="7286566" imgH="306693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717" y="1124744"/>
                        <a:ext cx="11975244" cy="5040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706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1012825" y="176213"/>
            <a:ext cx="590450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Hook </a:t>
            </a:r>
            <a:r>
              <a:rPr lang="en-US" altLang="zh-CN" sz="30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luaL_loadbuffer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导出函数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427038" y="220663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885" y="725771"/>
            <a:ext cx="8187470" cy="56769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0" y="1360572"/>
            <a:ext cx="12011615" cy="499047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4279" y="149821"/>
            <a:ext cx="2629628" cy="663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2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</p:bld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jpeg"/></Relationships>
</file>

<file path=ppt/theme/theme1.xml><?xml version="1.0" encoding="utf-8"?>
<a:theme xmlns:a="http://schemas.openxmlformats.org/drawingml/2006/main" name="3_默认设计模板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默认设计模板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4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默认设计模板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5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25778</TotalTime>
  <Pages>0</Pages>
  <Words>849</Words>
  <Characters>0</Characters>
  <Application>Microsoft Office PowerPoint</Application>
  <DocSecurity>0</DocSecurity>
  <PresentationFormat>自定义</PresentationFormat>
  <Lines>0</Lines>
  <Paragraphs>127</Paragraphs>
  <Slides>22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仿宋_GB2312</vt:lpstr>
      <vt:lpstr>华文仿宋</vt:lpstr>
      <vt:lpstr>时尚中黑简体</vt:lpstr>
      <vt:lpstr>宋体</vt:lpstr>
      <vt:lpstr>微软雅黑</vt:lpstr>
      <vt:lpstr>Arial</vt:lpstr>
      <vt:lpstr>Calibri</vt:lpstr>
      <vt:lpstr>Tw Cen MT</vt:lpstr>
      <vt:lpstr>Tw Cen MT Condensed</vt:lpstr>
      <vt:lpstr>Wingdings 3</vt:lpstr>
      <vt:lpstr>3_默认设计模板</vt:lpstr>
      <vt:lpstr>4_默认设计模板</vt:lpstr>
      <vt:lpstr>5_默认设计模板</vt:lpstr>
      <vt:lpstr>积分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user</dc:creator>
  <cp:keywords>user</cp:keywords>
  <cp:lastModifiedBy>谭盼</cp:lastModifiedBy>
  <cp:revision>842</cp:revision>
  <dcterms:created xsi:type="dcterms:W3CDTF">2013-01-25T01:44:32Z</dcterms:created>
  <dcterms:modified xsi:type="dcterms:W3CDTF">2018-07-20T02:48:26Z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2052-9.1.0.5100</vt:lpwstr>
  </property>
</Properties>
</file>