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4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492"/>
    <a:srgbClr val="706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9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Real-Time Multi-Screen Video Editor</a:t>
            </a: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CS</a:t>
            </a:r>
            <a:r>
              <a:rPr kumimoji="1" lang="en-US" altLang="zh-CN" dirty="0" smtClean="0"/>
              <a:t>1530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Software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Engineering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893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0096" y="1302409"/>
            <a:ext cx="7749912" cy="905177"/>
          </a:xfrm>
        </p:spPr>
        <p:txBody>
          <a:bodyPr/>
          <a:lstStyle/>
          <a:p>
            <a:pPr algn="r"/>
            <a:r>
              <a:rPr kumimoji="1" lang="en-US" altLang="zh-CN" sz="5400" dirty="0"/>
              <a:t>Group</a:t>
            </a:r>
            <a:r>
              <a:rPr kumimoji="1" lang="en-US" altLang="zh-CN" sz="4800" dirty="0"/>
              <a:t> Members</a:t>
            </a:r>
            <a:endParaRPr kumimoji="1" lang="zh-CN" altLang="en-US" sz="4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9943" y="2588159"/>
            <a:ext cx="7874057" cy="2841072"/>
          </a:xfrm>
        </p:spPr>
        <p:txBody>
          <a:bodyPr>
            <a:normAutofit/>
          </a:bodyPr>
          <a:lstStyle/>
          <a:p>
            <a:pPr marL="463550" lvl="0" indent="-463550">
              <a:spcBef>
                <a:spcPts val="2000"/>
              </a:spcBef>
              <a:buBlip>
                <a:blip r:embed="rId2"/>
              </a:buBlip>
            </a:pPr>
            <a:r>
              <a:rPr lang="en-US" altLang="zh-CN" sz="3200" i="1" dirty="0" err="1">
                <a:solidFill>
                  <a:prstClr val="black"/>
                </a:solidFill>
              </a:rPr>
              <a:t>Domonic</a:t>
            </a:r>
            <a:r>
              <a:rPr lang="en-US" altLang="zh-CN" sz="3200" i="1" dirty="0">
                <a:solidFill>
                  <a:prstClr val="black"/>
                </a:solidFill>
              </a:rPr>
              <a:t> </a:t>
            </a:r>
            <a:r>
              <a:rPr lang="en-US" altLang="zh-CN" sz="3200" i="1" dirty="0" err="1">
                <a:solidFill>
                  <a:prstClr val="black"/>
                </a:solidFill>
              </a:rPr>
              <a:t>Milesi</a:t>
            </a:r>
            <a:r>
              <a:rPr lang="zh-CN" altLang="en-US" sz="3200" i="1" dirty="0">
                <a:solidFill>
                  <a:prstClr val="black"/>
                </a:solidFill>
              </a:rPr>
              <a:t> </a:t>
            </a:r>
            <a:r>
              <a:rPr lang="en-US" altLang="zh-CN" sz="3200" i="1" dirty="0">
                <a:solidFill>
                  <a:prstClr val="black"/>
                </a:solidFill>
              </a:rPr>
              <a:t>(Developer)</a:t>
            </a:r>
          </a:p>
          <a:p>
            <a:pPr marL="463550" lvl="0" indent="-463550">
              <a:spcBef>
                <a:spcPts val="2000"/>
              </a:spcBef>
              <a:buBlip>
                <a:blip r:embed="rId2"/>
              </a:buBlip>
            </a:pPr>
            <a:r>
              <a:rPr lang="en-US" altLang="zh-CN" sz="3200" i="1" dirty="0">
                <a:solidFill>
                  <a:prstClr val="black"/>
                </a:solidFill>
              </a:rPr>
              <a:t>Matthew </a:t>
            </a:r>
            <a:r>
              <a:rPr lang="en-US" altLang="zh-CN" sz="3200" i="1" dirty="0" err="1">
                <a:solidFill>
                  <a:prstClr val="black"/>
                </a:solidFill>
              </a:rPr>
              <a:t>Schnur</a:t>
            </a:r>
            <a:r>
              <a:rPr lang="zh-CN" altLang="zh-CN" sz="3200" i="1" dirty="0">
                <a:solidFill>
                  <a:prstClr val="black"/>
                </a:solidFill>
              </a:rPr>
              <a:t> </a:t>
            </a:r>
            <a:r>
              <a:rPr lang="en-US" altLang="zh-CN" sz="3200" i="1" dirty="0">
                <a:solidFill>
                  <a:prstClr val="black"/>
                </a:solidFill>
              </a:rPr>
              <a:t>(Developer)</a:t>
            </a:r>
          </a:p>
          <a:p>
            <a:pPr marL="463550" lvl="0" indent="-463550">
              <a:spcBef>
                <a:spcPts val="2000"/>
              </a:spcBef>
              <a:buBlip>
                <a:blip r:embed="rId2"/>
              </a:buBlip>
            </a:pPr>
            <a:r>
              <a:rPr lang="en-US" altLang="zh-CN" sz="3200" i="1" dirty="0" err="1">
                <a:solidFill>
                  <a:prstClr val="black"/>
                </a:solidFill>
              </a:rPr>
              <a:t>Arjun</a:t>
            </a:r>
            <a:r>
              <a:rPr lang="en-US" altLang="zh-CN" sz="3200" i="1" dirty="0">
                <a:solidFill>
                  <a:prstClr val="black"/>
                </a:solidFill>
              </a:rPr>
              <a:t> Mukherjee</a:t>
            </a:r>
            <a:r>
              <a:rPr lang="zh-CN" altLang="en-US" sz="3200" i="1" dirty="0">
                <a:solidFill>
                  <a:prstClr val="black"/>
                </a:solidFill>
              </a:rPr>
              <a:t> </a:t>
            </a:r>
            <a:r>
              <a:rPr lang="en-US" altLang="zh-CN" sz="3200" i="1" dirty="0">
                <a:solidFill>
                  <a:prstClr val="black"/>
                </a:solidFill>
              </a:rPr>
              <a:t>(Tester)</a:t>
            </a:r>
          </a:p>
          <a:p>
            <a:pPr marL="463550" lvl="0" indent="-463550">
              <a:spcBef>
                <a:spcPts val="2000"/>
              </a:spcBef>
              <a:buBlip>
                <a:blip r:embed="rId2"/>
              </a:buBlip>
            </a:pPr>
            <a:r>
              <a:rPr lang="en-US" altLang="zh-CN" sz="3200" i="1" dirty="0">
                <a:solidFill>
                  <a:prstClr val="black"/>
                </a:solidFill>
              </a:rPr>
              <a:t>Mengqi Wu</a:t>
            </a:r>
            <a:r>
              <a:rPr lang="zh-CN" altLang="zh-CN" sz="3200" i="1" dirty="0">
                <a:solidFill>
                  <a:prstClr val="black"/>
                </a:solidFill>
              </a:rPr>
              <a:t> </a:t>
            </a:r>
            <a:r>
              <a:rPr lang="en-US" altLang="zh-CN" sz="3200" i="1" dirty="0">
                <a:solidFill>
                  <a:prstClr val="black"/>
                </a:solidFill>
              </a:rPr>
              <a:t>(Project</a:t>
            </a:r>
            <a:r>
              <a:rPr lang="zh-CN" altLang="en-US" sz="3200" i="1" dirty="0">
                <a:solidFill>
                  <a:prstClr val="black"/>
                </a:solidFill>
              </a:rPr>
              <a:t> </a:t>
            </a:r>
            <a:r>
              <a:rPr lang="en-US" altLang="zh-CN" sz="3200" i="1" dirty="0">
                <a:solidFill>
                  <a:prstClr val="black"/>
                </a:solidFill>
              </a:rPr>
              <a:t>Manager</a:t>
            </a:r>
            <a:r>
              <a:rPr lang="zh-CN" altLang="en-US" sz="3200" i="1" dirty="0">
                <a:solidFill>
                  <a:prstClr val="black"/>
                </a:solidFill>
              </a:rPr>
              <a:t>)</a:t>
            </a:r>
            <a:endParaRPr kumimoji="1" lang="zh-CN" altLang="en-US" sz="3200" i="1" dirty="0">
              <a:solidFill>
                <a:prstClr val="black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44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8538" y="714880"/>
            <a:ext cx="7039476" cy="868362"/>
          </a:xfrm>
        </p:spPr>
        <p:txBody>
          <a:bodyPr/>
          <a:lstStyle/>
          <a:p>
            <a:pPr algn="r"/>
            <a:r>
              <a:rPr kumimoji="1" lang="en-US" altLang="zh-CN" sz="6600" b="1" dirty="0" smtClean="0"/>
              <a:t>Outline</a:t>
            </a:r>
            <a:endParaRPr kumimoji="1" lang="zh-CN" altLang="en-US" sz="6600" b="1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88538" y="1937334"/>
            <a:ext cx="7039476" cy="3853866"/>
          </a:xfrm>
        </p:spPr>
        <p:txBody>
          <a:bodyPr vert="horz">
            <a:normAutofit/>
          </a:bodyPr>
          <a:lstStyle/>
          <a:p>
            <a:pPr>
              <a:buFont typeface="Wingdings" charset="2"/>
              <a:buChar char="p"/>
            </a:pPr>
            <a:r>
              <a:rPr kumimoji="1" lang="en-US" altLang="zh-CN" sz="3200" i="1" dirty="0" smtClean="0"/>
              <a:t>The</a:t>
            </a:r>
            <a:r>
              <a:rPr kumimoji="1" lang="zh-CN" altLang="en-US" sz="3200" i="1" dirty="0" smtClean="0"/>
              <a:t> </a:t>
            </a:r>
            <a:r>
              <a:rPr kumimoji="1" lang="en-US" altLang="zh-CN" sz="3200" i="1" dirty="0" smtClean="0"/>
              <a:t>Customer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/>
              <a:t>The</a:t>
            </a:r>
            <a:r>
              <a:rPr kumimoji="1" lang="zh-CN" altLang="en-US" sz="3200" i="1" dirty="0" smtClean="0"/>
              <a:t> </a:t>
            </a:r>
            <a:r>
              <a:rPr kumimoji="1" lang="en-US" altLang="zh-CN" sz="3200" i="1" dirty="0" smtClean="0"/>
              <a:t>translation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/>
              <a:t>The</a:t>
            </a:r>
            <a:r>
              <a:rPr kumimoji="1" lang="zh-CN" altLang="en-US" sz="3200" i="1" dirty="0" smtClean="0"/>
              <a:t> </a:t>
            </a:r>
            <a:r>
              <a:rPr kumimoji="1" lang="en-US" altLang="zh-CN" sz="3200" i="1" dirty="0" smtClean="0"/>
              <a:t>Challenges</a:t>
            </a:r>
            <a:r>
              <a:rPr kumimoji="1" lang="zh-CN" altLang="en-US" sz="3200" i="1" dirty="0" smtClean="0"/>
              <a:t>,</a:t>
            </a:r>
            <a:r>
              <a:rPr kumimoji="1" lang="en-US" altLang="zh-CN" sz="3200" i="1" dirty="0" smtClean="0"/>
              <a:t>choices</a:t>
            </a:r>
            <a:r>
              <a:rPr kumimoji="1" lang="zh-CN" altLang="en-US" sz="3200" i="1" dirty="0"/>
              <a:t> </a:t>
            </a:r>
            <a:r>
              <a:rPr kumimoji="1" lang="en-US" altLang="zh-CN" sz="3200" i="1" dirty="0" smtClean="0"/>
              <a:t>and</a:t>
            </a:r>
            <a:r>
              <a:rPr kumimoji="1" lang="zh-CN" altLang="en-US" sz="3200" i="1" dirty="0" smtClean="0"/>
              <a:t> </a:t>
            </a:r>
            <a:r>
              <a:rPr kumimoji="1" lang="en-US" altLang="zh-CN" sz="3200" i="1" dirty="0" smtClean="0"/>
              <a:t>trade-offs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/>
              <a:t>Live</a:t>
            </a:r>
            <a:r>
              <a:rPr kumimoji="1" lang="zh-CN" altLang="en-US" sz="3200" i="1" dirty="0" smtClean="0"/>
              <a:t> </a:t>
            </a:r>
            <a:r>
              <a:rPr kumimoji="1" lang="en-US" altLang="zh-CN" sz="3200" i="1" dirty="0" smtClean="0"/>
              <a:t>demonstration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/>
              <a:t>The</a:t>
            </a:r>
            <a:r>
              <a:rPr kumimoji="1" lang="zh-CN" altLang="en-US" sz="3200" i="1" dirty="0" smtClean="0"/>
              <a:t> </a:t>
            </a:r>
            <a:r>
              <a:rPr kumimoji="1" lang="en-US" altLang="zh-CN" sz="3200" i="1" dirty="0" smtClean="0"/>
              <a:t>solutions</a:t>
            </a:r>
            <a:endParaRPr kumimoji="1" lang="zh-CN" altLang="en-US" sz="3200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1904915" y="13675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664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8538" y="714880"/>
            <a:ext cx="7039476" cy="868362"/>
          </a:xfrm>
        </p:spPr>
        <p:txBody>
          <a:bodyPr/>
          <a:lstStyle/>
          <a:p>
            <a:pPr algn="r"/>
            <a:r>
              <a:rPr kumimoji="1" lang="en-US" altLang="zh-CN" sz="6600" b="1" dirty="0" smtClean="0"/>
              <a:t>The</a:t>
            </a:r>
            <a:r>
              <a:rPr kumimoji="1" lang="zh-CN" altLang="en-US" sz="6600" b="1" dirty="0" smtClean="0"/>
              <a:t> </a:t>
            </a:r>
            <a:r>
              <a:rPr kumimoji="1" lang="en-US" altLang="zh-CN" sz="6600" b="1" dirty="0" smtClean="0"/>
              <a:t>Customer</a:t>
            </a:r>
            <a:endParaRPr kumimoji="1" lang="zh-CN" altLang="en-US" sz="6600" b="1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88538" y="1937334"/>
            <a:ext cx="7039476" cy="3853866"/>
          </a:xfrm>
        </p:spPr>
        <p:txBody>
          <a:bodyPr vert="horz">
            <a:normAutofit/>
          </a:bodyPr>
          <a:lstStyle/>
          <a:p>
            <a:pPr>
              <a:buFont typeface="Wingdings" charset="2"/>
              <a:buChar char="n"/>
            </a:pPr>
            <a:r>
              <a:rPr kumimoji="1" lang="en-US" altLang="zh-CN" sz="3200" b="1" i="1" dirty="0" smtClean="0">
                <a:solidFill>
                  <a:srgbClr val="000000"/>
                </a:solidFill>
              </a:rPr>
              <a:t>The</a:t>
            </a:r>
            <a:r>
              <a:rPr kumimoji="1" lang="zh-CN" altLang="en-US" sz="3200" b="1" i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3200" b="1" i="1" dirty="0" smtClean="0">
                <a:solidFill>
                  <a:srgbClr val="000000"/>
                </a:solidFill>
              </a:rPr>
              <a:t>Customer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>
                <a:solidFill>
                  <a:srgbClr val="70684D"/>
                </a:solidFill>
              </a:rPr>
              <a:t>The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translation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>
                <a:solidFill>
                  <a:srgbClr val="70684D"/>
                </a:solidFill>
              </a:rPr>
              <a:t>The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Challenges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,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choices</a:t>
            </a:r>
            <a:r>
              <a:rPr kumimoji="1" lang="zh-CN" altLang="en-US" sz="3200" i="1" dirty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and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trade-offs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>
                <a:solidFill>
                  <a:srgbClr val="70684D"/>
                </a:solidFill>
              </a:rPr>
              <a:t>Live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demonstration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>
                <a:solidFill>
                  <a:srgbClr val="70684D"/>
                </a:solidFill>
              </a:rPr>
              <a:t>The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solutions</a:t>
            </a:r>
            <a:endParaRPr kumimoji="1" lang="zh-CN" altLang="en-US" sz="3200" i="1" dirty="0">
              <a:solidFill>
                <a:srgbClr val="70684D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4915" y="13675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04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8538" y="714880"/>
            <a:ext cx="7039476" cy="868362"/>
          </a:xfrm>
        </p:spPr>
        <p:txBody>
          <a:bodyPr/>
          <a:lstStyle/>
          <a:p>
            <a:pPr algn="r"/>
            <a:r>
              <a:rPr kumimoji="1" lang="en-US" altLang="zh-CN" sz="6600" b="1" dirty="0" smtClean="0"/>
              <a:t>The</a:t>
            </a:r>
            <a:r>
              <a:rPr kumimoji="1" lang="zh-CN" altLang="en-US" sz="6600" b="1" dirty="0" smtClean="0"/>
              <a:t> </a:t>
            </a:r>
            <a:r>
              <a:rPr kumimoji="1" lang="en-US" altLang="zh-CN" sz="6600" b="1" dirty="0" smtClean="0"/>
              <a:t>Translation</a:t>
            </a:r>
            <a:endParaRPr kumimoji="1" lang="zh-CN" altLang="en-US" sz="6600" b="1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88538" y="1937334"/>
            <a:ext cx="7039476" cy="3853866"/>
          </a:xfrm>
        </p:spPr>
        <p:txBody>
          <a:bodyPr vert="horz">
            <a:normAutofit/>
          </a:bodyPr>
          <a:lstStyle/>
          <a:p>
            <a:pPr>
              <a:buFont typeface="Wingdings" charset="2"/>
              <a:buChar char="ü"/>
            </a:pP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The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Customer</a:t>
            </a:r>
          </a:p>
          <a:p>
            <a:pPr>
              <a:buFont typeface="Wingdings" charset="2"/>
              <a:buChar char="n"/>
            </a:pPr>
            <a:r>
              <a:rPr kumimoji="1" lang="en-US" altLang="zh-CN" sz="3200" b="1" i="1" dirty="0" smtClean="0"/>
              <a:t>The</a:t>
            </a:r>
            <a:r>
              <a:rPr kumimoji="1" lang="zh-CN" altLang="en-US" sz="3200" b="1" i="1" dirty="0" smtClean="0"/>
              <a:t> </a:t>
            </a:r>
            <a:r>
              <a:rPr kumimoji="1" lang="en-US" altLang="zh-CN" sz="3200" b="1" i="1" dirty="0"/>
              <a:t>T</a:t>
            </a:r>
            <a:r>
              <a:rPr kumimoji="1" lang="en-US" altLang="zh-CN" sz="3200" b="1" i="1" dirty="0" smtClean="0"/>
              <a:t>ranslation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>
                <a:solidFill>
                  <a:srgbClr val="70684D"/>
                </a:solidFill>
              </a:rPr>
              <a:t>The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Challenges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,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choices</a:t>
            </a:r>
            <a:r>
              <a:rPr kumimoji="1" lang="zh-CN" altLang="en-US" sz="3200" i="1" dirty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and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trade-offs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>
                <a:solidFill>
                  <a:srgbClr val="70684D"/>
                </a:solidFill>
              </a:rPr>
              <a:t>Live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demonstration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>
                <a:solidFill>
                  <a:srgbClr val="70684D"/>
                </a:solidFill>
              </a:rPr>
              <a:t>The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solutions</a:t>
            </a:r>
            <a:endParaRPr kumimoji="1" lang="zh-CN" altLang="en-US" sz="3200" i="1" dirty="0">
              <a:solidFill>
                <a:srgbClr val="70684D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4915" y="13675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832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8538" y="714880"/>
            <a:ext cx="7039476" cy="868362"/>
          </a:xfrm>
        </p:spPr>
        <p:txBody>
          <a:bodyPr/>
          <a:lstStyle/>
          <a:p>
            <a:pPr algn="r"/>
            <a:r>
              <a:rPr kumimoji="1" lang="en-US" altLang="zh-CN" sz="3200" b="1" dirty="0" smtClean="0"/>
              <a:t>The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Challenges,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Choices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and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Trade-offs</a:t>
            </a:r>
            <a:endParaRPr kumimoji="1" lang="zh-CN" altLang="en-US" sz="3200" b="1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88538" y="1937334"/>
            <a:ext cx="7039476" cy="3853866"/>
          </a:xfrm>
        </p:spPr>
        <p:txBody>
          <a:bodyPr vert="horz">
            <a:normAutofit/>
          </a:bodyPr>
          <a:lstStyle/>
          <a:p>
            <a:pPr>
              <a:buFont typeface="Wingdings" charset="2"/>
              <a:buChar char="ü"/>
            </a:pP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The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Customer</a:t>
            </a:r>
          </a:p>
          <a:p>
            <a:pPr>
              <a:buFont typeface="Wingdings" charset="2"/>
              <a:buChar char="ü"/>
            </a:pP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The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translation</a:t>
            </a:r>
          </a:p>
          <a:p>
            <a:pPr>
              <a:buFont typeface="Wingdings" charset="2"/>
              <a:buChar char="n"/>
            </a:pPr>
            <a:r>
              <a:rPr kumimoji="1" lang="en-US" altLang="zh-CN" sz="3200" b="1" i="1" dirty="0" smtClean="0"/>
              <a:t>The</a:t>
            </a:r>
            <a:r>
              <a:rPr kumimoji="1" lang="zh-CN" altLang="en-US" sz="3200" b="1" i="1" dirty="0" smtClean="0"/>
              <a:t> </a:t>
            </a:r>
            <a:r>
              <a:rPr kumimoji="1" lang="en-US" altLang="zh-CN" sz="3200" b="1" i="1" dirty="0" smtClean="0"/>
              <a:t>Challenges</a:t>
            </a:r>
            <a:r>
              <a:rPr kumimoji="1" lang="zh-CN" altLang="en-US" sz="3200" b="1" i="1" dirty="0" smtClean="0"/>
              <a:t>,</a:t>
            </a:r>
            <a:r>
              <a:rPr kumimoji="1" lang="en-US" altLang="zh-CN" sz="3200" b="1" i="1" dirty="0" smtClean="0"/>
              <a:t>choices</a:t>
            </a:r>
            <a:r>
              <a:rPr kumimoji="1" lang="zh-CN" altLang="en-US" sz="3200" b="1" i="1" dirty="0"/>
              <a:t> </a:t>
            </a:r>
            <a:r>
              <a:rPr kumimoji="1" lang="en-US" altLang="zh-CN" sz="3200" b="1" i="1" dirty="0" smtClean="0"/>
              <a:t>and</a:t>
            </a:r>
            <a:r>
              <a:rPr kumimoji="1" lang="zh-CN" altLang="en-US" sz="3200" b="1" i="1" dirty="0" smtClean="0"/>
              <a:t> </a:t>
            </a:r>
            <a:r>
              <a:rPr kumimoji="1" lang="en-US" altLang="zh-CN" sz="3200" b="1" i="1" dirty="0" smtClean="0"/>
              <a:t>trade-offs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>
                <a:solidFill>
                  <a:srgbClr val="70684D"/>
                </a:solidFill>
              </a:rPr>
              <a:t>Live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demonstration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>
                <a:solidFill>
                  <a:srgbClr val="70684D"/>
                </a:solidFill>
              </a:rPr>
              <a:t>The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solutions</a:t>
            </a:r>
            <a:endParaRPr kumimoji="1" lang="zh-CN" altLang="en-US" sz="3200" i="1" dirty="0">
              <a:solidFill>
                <a:srgbClr val="70684D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4915" y="13675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832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8538" y="714880"/>
            <a:ext cx="7039476" cy="868362"/>
          </a:xfrm>
        </p:spPr>
        <p:txBody>
          <a:bodyPr/>
          <a:lstStyle/>
          <a:p>
            <a:pPr algn="r"/>
            <a:r>
              <a:rPr kumimoji="1" lang="en-US" altLang="zh-CN" sz="5400" b="1" dirty="0" smtClean="0"/>
              <a:t>Live</a:t>
            </a:r>
            <a:r>
              <a:rPr kumimoji="1" lang="zh-CN" altLang="en-US" sz="5400" b="1" dirty="0" smtClean="0"/>
              <a:t> </a:t>
            </a:r>
            <a:r>
              <a:rPr kumimoji="1" lang="en-US" altLang="zh-CN" sz="5400" b="1" dirty="0" smtClean="0"/>
              <a:t>Demonstration</a:t>
            </a:r>
            <a:endParaRPr kumimoji="1" lang="zh-CN" altLang="en-US" sz="5400" b="1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88538" y="1937334"/>
            <a:ext cx="7039476" cy="3853866"/>
          </a:xfrm>
        </p:spPr>
        <p:txBody>
          <a:bodyPr vert="horz">
            <a:normAutofit/>
          </a:bodyPr>
          <a:lstStyle/>
          <a:p>
            <a:pPr>
              <a:buFont typeface="Wingdings" charset="2"/>
              <a:buChar char="ü"/>
            </a:pP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The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Customer</a:t>
            </a:r>
          </a:p>
          <a:p>
            <a:pPr>
              <a:buFont typeface="Wingdings" charset="2"/>
              <a:buChar char="ü"/>
            </a:pP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The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translation</a:t>
            </a:r>
          </a:p>
          <a:p>
            <a:pPr>
              <a:buFont typeface="Wingdings" charset="2"/>
              <a:buChar char="ü"/>
            </a:pP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The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Challenges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,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choices</a:t>
            </a:r>
            <a:r>
              <a:rPr kumimoji="1" lang="zh-CN" altLang="en-US" sz="3200" i="1" strike="sngStrike" dirty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and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trade-offs</a:t>
            </a:r>
          </a:p>
          <a:p>
            <a:pPr>
              <a:buFont typeface="Wingdings" charset="2"/>
              <a:buChar char="n"/>
            </a:pPr>
            <a:r>
              <a:rPr kumimoji="1" lang="en-US" altLang="zh-CN" sz="3200" b="1" i="1" dirty="0" smtClean="0"/>
              <a:t>Live</a:t>
            </a:r>
            <a:r>
              <a:rPr kumimoji="1" lang="zh-CN" altLang="en-US" sz="3200" b="1" i="1" dirty="0" smtClean="0"/>
              <a:t> </a:t>
            </a:r>
            <a:r>
              <a:rPr kumimoji="1" lang="en-US" altLang="zh-CN" sz="3200" b="1" i="1" dirty="0" smtClean="0"/>
              <a:t>demonstration</a:t>
            </a:r>
          </a:p>
          <a:p>
            <a:pPr>
              <a:buFont typeface="Wingdings" charset="2"/>
              <a:buChar char="p"/>
            </a:pPr>
            <a:r>
              <a:rPr kumimoji="1" lang="en-US" altLang="zh-CN" sz="3200" i="1" dirty="0" smtClean="0">
                <a:solidFill>
                  <a:srgbClr val="70684D"/>
                </a:solidFill>
              </a:rPr>
              <a:t>The</a:t>
            </a:r>
            <a:r>
              <a:rPr kumimoji="1" lang="zh-CN" altLang="en-US" sz="3200" i="1" dirty="0" smtClean="0">
                <a:solidFill>
                  <a:srgbClr val="70684D"/>
                </a:solidFill>
              </a:rPr>
              <a:t> </a:t>
            </a:r>
            <a:r>
              <a:rPr kumimoji="1" lang="en-US" altLang="zh-CN" sz="3200" i="1" dirty="0" smtClean="0">
                <a:solidFill>
                  <a:srgbClr val="70684D"/>
                </a:solidFill>
              </a:rPr>
              <a:t>solutions</a:t>
            </a:r>
            <a:endParaRPr kumimoji="1" lang="zh-CN" altLang="en-US" sz="3200" i="1" dirty="0">
              <a:solidFill>
                <a:srgbClr val="70684D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4915" y="13675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832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8538" y="714880"/>
            <a:ext cx="7039476" cy="868362"/>
          </a:xfrm>
        </p:spPr>
        <p:txBody>
          <a:bodyPr/>
          <a:lstStyle/>
          <a:p>
            <a:pPr algn="r"/>
            <a:r>
              <a:rPr kumimoji="1" lang="en-US" altLang="zh-CN" sz="6600" b="1" dirty="0" smtClean="0"/>
              <a:t>The</a:t>
            </a:r>
            <a:r>
              <a:rPr kumimoji="1" lang="zh-CN" altLang="en-US" sz="6600" b="1" dirty="0" smtClean="0"/>
              <a:t> </a:t>
            </a:r>
            <a:r>
              <a:rPr kumimoji="1" lang="en-US" altLang="zh-CN" sz="6600" b="1" dirty="0" smtClean="0"/>
              <a:t>Solutions</a:t>
            </a:r>
            <a:endParaRPr kumimoji="1" lang="zh-CN" altLang="en-US" sz="6600" b="1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88538" y="1937334"/>
            <a:ext cx="7039476" cy="3853866"/>
          </a:xfrm>
        </p:spPr>
        <p:txBody>
          <a:bodyPr vert="horz">
            <a:normAutofit/>
          </a:bodyPr>
          <a:lstStyle/>
          <a:p>
            <a:pPr>
              <a:buFont typeface="Wingdings" charset="2"/>
              <a:buChar char="ü"/>
            </a:pP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The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Customer</a:t>
            </a:r>
          </a:p>
          <a:p>
            <a:pPr>
              <a:buFont typeface="Wingdings" charset="2"/>
              <a:buChar char="ü"/>
            </a:pP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The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translation</a:t>
            </a:r>
          </a:p>
          <a:p>
            <a:pPr>
              <a:buFont typeface="Wingdings" charset="2"/>
              <a:buChar char="ü"/>
            </a:pP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The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Challenges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,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choices</a:t>
            </a:r>
            <a:r>
              <a:rPr kumimoji="1" lang="zh-CN" altLang="en-US" sz="3200" i="1" strike="sngStrike" dirty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and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trade-offs</a:t>
            </a:r>
          </a:p>
          <a:p>
            <a:pPr>
              <a:buFont typeface="Wingdings" charset="2"/>
              <a:buChar char="ü"/>
            </a:pP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Live</a:t>
            </a:r>
            <a:r>
              <a:rPr kumimoji="1" lang="zh-CN" altLang="en-US" sz="3200" i="1" strike="sngStrike" dirty="0" smtClean="0">
                <a:solidFill>
                  <a:srgbClr val="D3C492"/>
                </a:solidFill>
              </a:rPr>
              <a:t> </a:t>
            </a:r>
            <a:r>
              <a:rPr kumimoji="1" lang="en-US" altLang="zh-CN" sz="3200" i="1" strike="sngStrike" dirty="0" smtClean="0">
                <a:solidFill>
                  <a:srgbClr val="D3C492"/>
                </a:solidFill>
              </a:rPr>
              <a:t>demonstration</a:t>
            </a:r>
          </a:p>
          <a:p>
            <a:pPr>
              <a:buFont typeface="Wingdings" charset="2"/>
              <a:buChar char="n"/>
            </a:pPr>
            <a:r>
              <a:rPr kumimoji="1" lang="en-US" altLang="zh-CN" sz="3200" b="1" i="1" dirty="0" smtClean="0"/>
              <a:t>The</a:t>
            </a:r>
            <a:r>
              <a:rPr kumimoji="1" lang="zh-CN" altLang="en-US" sz="3200" b="1" i="1" dirty="0" smtClean="0"/>
              <a:t> </a:t>
            </a:r>
            <a:r>
              <a:rPr kumimoji="1" lang="en-US" altLang="zh-CN" sz="3200" b="1" i="1" dirty="0" smtClean="0"/>
              <a:t>solutions</a:t>
            </a:r>
            <a:endParaRPr kumimoji="1" lang="zh-CN" altLang="en-US" sz="3200" b="1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1904915" y="13675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04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6475" y="2116414"/>
            <a:ext cx="7270325" cy="2921929"/>
          </a:xfrm>
        </p:spPr>
        <p:txBody>
          <a:bodyPr/>
          <a:lstStyle/>
          <a:p>
            <a:r>
              <a:rPr kumimoji="1" lang="en-US" altLang="zh-CN" sz="11500" b="1" dirty="0" smtClean="0"/>
              <a:t>Thank</a:t>
            </a:r>
            <a:r>
              <a:rPr kumimoji="1" lang="zh-CN" altLang="en-US" sz="11500" b="1" dirty="0" smtClean="0"/>
              <a:t>      </a:t>
            </a:r>
            <a:r>
              <a:rPr kumimoji="1" lang="en-US" altLang="zh-CN" sz="11500" b="1" dirty="0" smtClean="0"/>
              <a:t/>
            </a:r>
            <a:br>
              <a:rPr kumimoji="1" lang="en-US" altLang="zh-CN" sz="11500" b="1" dirty="0" smtClean="0"/>
            </a:br>
            <a:r>
              <a:rPr kumimoji="1" lang="zh-CN" altLang="zh-CN" sz="11500" b="1" dirty="0"/>
              <a:t> </a:t>
            </a:r>
            <a:r>
              <a:rPr kumimoji="1" lang="zh-CN" altLang="en-US" sz="11500" b="1" dirty="0" smtClean="0"/>
              <a:t>     </a:t>
            </a:r>
            <a:r>
              <a:rPr kumimoji="1" lang="en-US" altLang="zh-CN" sz="11500" b="1" dirty="0" smtClean="0"/>
              <a:t>You!!</a:t>
            </a:r>
            <a:endParaRPr kumimoji="1" lang="zh-CN" altLang="en-US" sz="115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105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注入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墨水池.thmx</Template>
  <TotalTime>73</TotalTime>
  <Words>148</Words>
  <Application>Microsoft Macintosh PowerPoint</Application>
  <PresentationFormat>全屏显示(4:3)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Inkwell</vt:lpstr>
      <vt:lpstr>Real-Time Multi-Screen Video Editor</vt:lpstr>
      <vt:lpstr>Group Members</vt:lpstr>
      <vt:lpstr>Outline</vt:lpstr>
      <vt:lpstr>The Customer</vt:lpstr>
      <vt:lpstr>The Translation</vt:lpstr>
      <vt:lpstr>The Challenges, Choices and Trade-offs</vt:lpstr>
      <vt:lpstr>Live Demonstration</vt:lpstr>
      <vt:lpstr>The Solutions</vt:lpstr>
      <vt:lpstr>Thank             You!!</vt:lpstr>
    </vt:vector>
  </TitlesOfParts>
  <Company>University of Pittsburgh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Mengqi Wu</dc:creator>
  <cp:lastModifiedBy>Mengqi Wu</cp:lastModifiedBy>
  <cp:revision>5</cp:revision>
  <dcterms:created xsi:type="dcterms:W3CDTF">2015-12-08T06:11:43Z</dcterms:created>
  <dcterms:modified xsi:type="dcterms:W3CDTF">2015-12-08T07:25:37Z</dcterms:modified>
</cp:coreProperties>
</file>