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biomarkers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islet</a:t>
            </a:r>
            <a:r>
              <a:rPr/>
              <a:t> </a:t>
            </a:r>
            <a:r>
              <a:rPr/>
              <a:t>autoimmunity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diabetes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Tim</a:t>
            </a:r>
            <a:r>
              <a:rPr/>
              <a:t> </a:t>
            </a:r>
            <a:r>
              <a:rPr/>
              <a:t>Vigers,</a:t>
            </a:r>
            <a:r>
              <a:rPr/>
              <a:t> </a:t>
            </a:r>
            <a:r>
              <a:rPr/>
              <a:t>Bobbie-Jo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Webb-Robertson,</a:t>
            </a:r>
            <a:r>
              <a:rPr/>
              <a:t> </a:t>
            </a:r>
            <a:r>
              <a:rPr/>
              <a:t>Howard</a:t>
            </a:r>
            <a:r>
              <a:rPr/>
              <a:t> </a:t>
            </a:r>
            <a:r>
              <a:rPr/>
              <a:t>Davidson,</a:t>
            </a:r>
            <a:r>
              <a:rPr/>
              <a:t> </a:t>
            </a:r>
            <a:r>
              <a:rPr/>
              <a:t>Laura</a:t>
            </a:r>
            <a:r>
              <a:rPr/>
              <a:t> </a:t>
            </a:r>
            <a:r>
              <a:rPr/>
              <a:t>Pyle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July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Study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nested case-control study was performed in 157 case-control pairs</a:t>
            </a:r>
          </a:p>
          <a:p>
            <a:pPr lvl="1"/>
            <a:r>
              <a:rPr/>
              <a:t>Controls were selected from IA-free participants at the same time point for each case, and were matched by clinical center, sex, and family history of T1D</a:t>
            </a:r>
          </a:p>
          <a:p>
            <a:pPr lvl="1"/>
            <a:r>
              <a:rPr/>
              <a:t>Potential biomarkers collected include demographics, SNPs, HLA genotypes, dietary exposures, metabolomics, and lipidomics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Ensemble</a:t>
            </a:r>
            <a:r>
              <a:rPr/>
              <a:t> </a:t>
            </a:r>
            <a:r>
              <a:rPr/>
              <a:t>ML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(N=119) and validation (N=39) test sets were created</a:t>
            </a:r>
          </a:p>
          <a:p>
            <a:pPr lvl="1"/>
            <a:r>
              <a:rPr/>
              <a:t>Initial screening was performed using paired t-tests</a:t>
            </a:r>
          </a:p>
          <a:p>
            <a:pPr lvl="1"/>
            <a:r>
              <a:rPr/>
              <a:t>Multiple ML algorithms (logistic regression, naive Bayes classifier, random forest [RF], support vector machine) were applied with 5-fold cross-validation to evaluate the best algorithm</a:t>
            </a:r>
          </a:p>
          <a:p>
            <a:pPr lvl="1"/>
            <a:r>
              <a:rPr/>
              <a:t>RF was applied to the metabolomic and lipidomic data, and a naive Bayes classifier applied to the other data</a:t>
            </a:r>
          </a:p>
          <a:p>
            <a:pPr lvl="1"/>
            <a:r>
              <a:rPr/>
              <a:t>Models were merged as the product of the posterior probabilities of each model</a:t>
            </a:r>
          </a:p>
          <a:p>
            <a:pPr lvl="1"/>
            <a:r>
              <a:rPr/>
              <a:t>Repeated optimization for feature interpretation was used to identify features that best discriminated children who would develop IA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Ensemble</a:t>
            </a:r>
            <a:r>
              <a:rPr/>
              <a:t> </a:t>
            </a:r>
            <a:r>
              <a:rPr/>
              <a:t>ML</a:t>
            </a:r>
            <a:r>
              <a:rPr/>
              <a:t> </a:t>
            </a:r>
            <a:r>
              <a:rPr/>
              <a:t>approach</a:t>
            </a:r>
          </a:p>
        </p:txBody>
      </p:sp>
      <p:pic>
        <p:nvPicPr>
          <p:cNvPr descr="M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600200"/>
            <a:ext cx="770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DIFAcTO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Integration Flexible to Account for different Types of data and Outcomes was originally published as a computational tool aimed at reducing data dimensionality and integrating various data types (ref Speake)</a:t>
            </a:r>
          </a:p>
          <a:p>
            <a:pPr lvl="1"/>
            <a:r>
              <a:rPr/>
              <a:t>Variables were scaled and clustered using Pearson’s correlation</a:t>
            </a:r>
          </a:p>
          <a:p>
            <a:pPr lvl="1"/>
            <a:r>
              <a:rPr/>
              <a:t>The variable within a cluster with the strongest association with the outcome was selected to represent the cluster</a:t>
            </a:r>
          </a:p>
          <a:p>
            <a:pPr lvl="1"/>
            <a:r>
              <a:rPr/>
              <a:t>The minimum within-cluster correlation was selected using cross-validation</a:t>
            </a:r>
          </a:p>
          <a:p>
            <a:pPr lvl="1"/>
            <a:r>
              <a:rPr/>
              <a:t>LASSO regression was used to perform model selection on the remaining features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Elastic</a:t>
            </a:r>
            <a:r>
              <a:rPr/>
              <a:t> </a:t>
            </a:r>
            <a:r>
              <a:rPr/>
              <a:t>net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The elastic net is a regression shrinkage and model selection method that is particularly useful for high-dimensional data with correlated predictors (@Zhou and Hastie)</a:t>
                </a:r>
              </a:p>
              <a:p>
                <a:pPr lvl="1"/>
                <a:r>
                  <a:rPr/>
                  <a:t>Elastic net models are parameterized by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, a measure of shrinkage, and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, which describes the similarity to ridge and LASSO regression</a:t>
                </a:r>
              </a:p>
              <a:p>
                <a:pPr lvl="1"/>
                <a:r>
                  <a:rPr/>
                  <a:t>The </a:t>
                </a:r>
                <a:r>
                  <a:rPr i="1"/>
                  <a:t>ensr</a:t>
                </a:r>
                <a:r>
                  <a:rPr/>
                  <a:t> package in R (@ref) was used to perform a grid search for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 values that minimized the cross-validation error</a:t>
                </a:r>
              </a:p>
              <a:p>
                <a:pPr lvl="1"/>
                <a:r>
                  <a:rPr/>
                  <a:t>We chose the smallest model with the cross-validation error that was within 1 SD of the minimum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further compare the DIFAcTO pipeline and elastic net regression, we applied these methods to a simulated high-dimensional dataset</a:t>
            </a:r>
          </a:p>
          <a:p>
            <a:pPr lvl="1"/>
            <a:r>
              <a:rPr/>
              <a:t>We used metabolomic data from the COPD Gene study (@ref) as well as proteomic data from the TODAY study (@ref) to inform our choices of simulation parameters</a:t>
            </a:r>
          </a:p>
          <a:p>
            <a:pPr lvl="1"/>
            <a:r>
              <a:rPr/>
              <a:t>We simulated 1000 datasets of each of the following scenarios:</a:t>
            </a:r>
          </a:p>
          <a:p>
            <a:pPr lvl="2"/>
            <a:r>
              <a:rPr/>
              <a:t>50 or 200 features</a:t>
            </a:r>
          </a:p>
          <a:p>
            <a:pPr lvl="2"/>
            <a:r>
              <a:rPr/>
              <a:t>30, 100, 500 samples</a:t>
            </a:r>
          </a:p>
          <a:p>
            <a:pPr lvl="1"/>
            <a:r>
              <a:rPr/>
              <a:t>We first generated a random correlation matrix and controlled the sparsity by randomly setting some elements of the correlation matrix to zero, using a probability of a non-zero correlation at 5%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Means were drawn from a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1500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830</m:t>
                        </m:r>
                      </m:e>
                    </m:d>
                  </m:oMath>
                </a14:m>
                <a:r>
                  <a:rPr/>
                  <a:t> distribution and SDs were drawn from a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500</m:t>
                        </m:r>
                      </m:e>
                    </m:d>
                  </m:oMath>
                </a14:m>
                <a:r>
                  <a:rPr/>
                  <a:t> distribution</a:t>
                </a:r>
              </a:p>
              <a:p>
                <a:pPr lvl="1"/>
                <a:r>
                  <a:rPr/>
                  <a:t>We regressed metabolites on age and simulated </a:t>
                </a:r>
                <a14:m>
                  <m:oMath xmlns:m="http://schemas.openxmlformats.org/officeDocument/2006/math">
                    <m:r>
                      <m:t>β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0.002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0.04</m:t>
                        </m:r>
                      </m:e>
                    </m:d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ϵ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8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We randomly selected features to be included in the simulation model</a:t>
                </a:r>
              </a:p>
              <a:p>
                <a:pPr lvl="1"/>
                <a:r>
                  <a:rPr/>
                  <a:t>We evaluated the performance of DIFAcTO and elastic net by calculating the Jaccard similarity and RMSE vs. the true model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TEDDY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Cross-validated</a:t>
                      </a:r>
                      <a:r>
                        <a:rPr/>
                        <a:t> </a:t>
                      </a:r>
                      <a:r>
                        <a:rPr/>
                        <a:t>AUC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Ensemble</a:t>
                      </a:r>
                      <a:r>
                        <a:rPr/>
                        <a:t> </a:t>
                      </a:r>
                      <a:r>
                        <a:rPr/>
                        <a:t>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0.74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DIFAcTO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Elastic</a:t>
                      </a:r>
                      <a:r>
                        <a:rPr/>
                        <a:t> </a:t>
                      </a:r>
                      <a:r>
                        <a:rPr/>
                        <a:t>net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Adipic acid and rs2476601 were selected by all 3 approaches</a:t>
            </a:r>
          </a:p>
          <a:p>
            <a:pPr lvl="1"/>
            <a:r>
              <a:rPr/>
              <a:t>Elastic net and the ensemble ML selected rs6679667, rs6897932, and rs7804356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have no current or past relationships with commercial entities.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DIFAcTO</a:t>
                      </a:r>
                      <a:r>
                        <a:rPr/>
                        <a:t> </a:t>
                      </a:r>
                      <a:r>
                        <a:rPr/>
                        <a:t>Jaccard</a:t>
                      </a:r>
                      <a:r>
                        <a:rPr/>
                        <a:t> </a:t>
                      </a:r>
                      <a:r>
                        <a:rPr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</a:t>
                      </a:r>
                      <a:r>
                        <a:rPr/>
                        <a:t> </a:t>
                      </a:r>
                      <a:r>
                        <a:rPr/>
                        <a:t>Jaccard</a:t>
                      </a:r>
                      <a:r>
                        <a:rPr/>
                        <a:t> </a:t>
                      </a:r>
                      <a:r>
                        <a:rPr/>
                        <a:t>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DIFAcTO</a:t>
                      </a:r>
                      <a:r>
                        <a:rPr/>
                        <a:t> </a:t>
                      </a: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</a:t>
                      </a:r>
                      <a:r>
                        <a:rPr/>
                        <a:t> </a:t>
                      </a:r>
                      <a:r>
                        <a:rPr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DIFAcTO</a:t>
                      </a:r>
                      <a:r>
                        <a:rPr/>
                        <a:t> </a:t>
                      </a:r>
                      <a:r>
                        <a:rPr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</a:t>
                      </a:r>
                      <a:r>
                        <a:rPr/>
                        <a:t> </a:t>
                      </a:r>
                      <a:r>
                        <a:rPr/>
                        <a:t>size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24.2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16.0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23.4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24.3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10.1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True model size was 5 features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Comments:</a:t>
            </a:r>
          </a:p>
          <a:p>
            <a:pPr lvl="2"/>
            <a:r>
              <a:rPr/>
              <a:t>EN had higher Jaccard similarity and lower RMSE for all scenarios</a:t>
            </a:r>
          </a:p>
          <a:p>
            <a:pPr lvl="2"/>
            <a:r>
              <a:rPr/>
              <a:t>EN tended to choose larger models</a:t>
            </a:r>
          </a:p>
          <a:p>
            <a:pPr lvl="2"/>
            <a:r>
              <a:rPr/>
              <a:t>As N increased, EN JS decreased but D JS decreased slightly</a:t>
            </a:r>
          </a:p>
          <a:p>
            <a:pPr lvl="2"/>
            <a:r>
              <a:rPr/>
              <a:t>As N increased, RMSE actually tended to increase while model size decreased</a:t>
            </a:r>
          </a:p>
          <a:p>
            <a:pPr lvl="2"/>
            <a:r>
              <a:rPr/>
              <a:t>As P increased, JS decreased and RMSE decreased, while model size increased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Simulation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200 features, N=500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ensemble ML approach had the highest AUC when applied to the TEDDY data, but also selected the largest model</a:t>
            </a:r>
          </a:p>
          <a:p>
            <a:pPr lvl="1"/>
            <a:r>
              <a:rPr/>
              <a:t>There was little overlap in the features selected in the TEDDY data by the 3 methods</a:t>
            </a:r>
          </a:p>
          <a:p>
            <a:pPr lvl="1"/>
            <a:r>
              <a:rPr/>
              <a:t>When applied to simulated data, elastic net had higher Jaccard similarity with the true model and lower RMSE compared to DIFAcTO, although it selected larger models</a:t>
            </a:r>
          </a:p>
          <a:p>
            <a:pPr lvl="2"/>
            <a:r>
              <a:rPr/>
              <a:t>Elastic net encourages a “grouping effect” where strong correlated predictors are kept in the model (Zhou and Hastie)</a:t>
            </a:r>
          </a:p>
          <a:p>
            <a:pPr lvl="1"/>
            <a:r>
              <a:rPr/>
              <a:t>The DIFAcTO algorithm required significantly longer computational time compared to elastic net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Simulations</a:t>
            </a:r>
          </a:p>
          <a:p>
            <a:pPr lvl="2"/>
            <a:r>
              <a:rPr/>
              <a:t>We assumed MVN distribution for outcomes, linear model, no interactions</a:t>
            </a:r>
          </a:p>
          <a:p>
            <a:pPr lvl="2"/>
            <a:r>
              <a:rPr/>
              <a:t>We used a random correlation matrix, without structure, although there was not much structure in the COPD Gene data</a:t>
            </a:r>
          </a:p>
          <a:p>
            <a:pPr lvl="2"/>
            <a:r>
              <a:rPr/>
              <a:t>Examination of additional simulation scenarios, including sparsity and number of features in true model</a:t>
            </a:r>
          </a:p>
          <a:p>
            <a:pPr lvl="1"/>
            <a:r>
              <a:rPr/>
              <a:t>Further comparison of elastic net and ensemble ML approaches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thank the TEDDY study participants and families for providing data and for participation in the study</a:t>
            </a:r>
          </a:p>
          <a:p>
            <a:pPr lvl="1"/>
            <a:r>
              <a:rPr/>
              <a:t>Funding from NIDDK, NIAID, NICHD, NIEHS, CDC, JDRF</a:t>
            </a:r>
          </a:p>
          <a:p>
            <a:pPr lvl="1"/>
            <a:r>
              <a:rPr/>
              <a:t>The ensemble ML work was performed at Pacific Northwest National Laboratory, operated by Battelle for the DOE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1 diabetes (T1D) is an autoimmune disease that leads to destruction of the pancreatic β-cells and loss of insulin production</a:t>
            </a:r>
          </a:p>
          <a:p>
            <a:pPr lvl="1"/>
            <a:r>
              <a:rPr/>
              <a:t>T1D requires life-long insulin therapy and is associated with complications including cardiovascular disease, kidney disease, and microvascular complications</a:t>
            </a:r>
          </a:p>
          <a:p>
            <a:pPr lvl="1"/>
            <a:r>
              <a:rPr/>
              <a:t>On average, a 20-year-old male loses 11.1 years and a 20-year-old female loses 12.9 years of life expectancy [@livingstone_estimated_2015]</a:t>
            </a:r>
          </a:p>
          <a:p>
            <a:pPr lvl="1"/>
            <a:r>
              <a:rPr/>
              <a:t>The global incidence of T1D is increasing by 3-5% annually (ref CDC)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T1D is typically preceded by development of islet autoimmunity (IA), antibodies against the insulin-producing beta cells of the pancreas</a:t>
            </a:r>
          </a:p>
          <a:p>
            <a:pPr lvl="1"/>
            <a:r>
              <a:rPr/>
              <a:t>ref: Regnell and Lernmark 2013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1d_stag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TEDDY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Environmental Determinants of Diabetes in the Young (TEDDY) study is a multinational study with the following aims (ref Rewers 2018):</a:t>
            </a:r>
          </a:p>
          <a:p>
            <a:pPr lvl="2"/>
            <a:r>
              <a:rPr/>
              <a:t>Identifying environmental factors triggering IA</a:t>
            </a:r>
          </a:p>
          <a:p>
            <a:pPr lvl="2"/>
            <a:r>
              <a:rPr/>
              <a:t>Identifying biomarkers and predictors of progression to T1D in those with IA</a:t>
            </a:r>
          </a:p>
          <a:p>
            <a:pPr lvl="1"/>
            <a:r>
              <a:rPr/>
              <a:t>8,676 children with increased risk of T1D were enrolled in the US, Germany, Sweden, and Finland</a:t>
            </a:r>
            <a:br/>
          </a:p>
          <a:p>
            <a:pPr lvl="1"/>
            <a:r>
              <a:rPr/>
              <a:t>Children are evaluated for IA every 3 months until development of T1D or 48 months, after which visits are every 6 months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Our goal was to develop a risk prediction model for IA in TEDDY study participants</a:t>
            </a:r>
          </a:p>
          <a:p>
            <a:pPr lvl="1"/>
            <a:r>
              <a:rPr/>
              <a:t>Because the pool of potential biomarkers was large and complex, we planned to evaluate three machine learning (ML) approaches to model selection:</a:t>
            </a:r>
          </a:p>
          <a:p>
            <a:pPr lvl="2"/>
            <a:r>
              <a:rPr/>
              <a:t>An ensemble ML approach</a:t>
            </a:r>
          </a:p>
          <a:p>
            <a:pPr lvl="2"/>
            <a:r>
              <a:rPr/>
              <a:t>DIFAcTO pipeline [@ref]</a:t>
            </a:r>
          </a:p>
          <a:p>
            <a:pPr lvl="2"/>
            <a:r>
              <a:rPr/>
              <a:t>Elastic net regression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Methods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machine learning approaches to model selection in identifying biomarkers of islet autoimmunity in type 1 diabetes</dc:title>
  <dc:creator>Tim Vigers, Bobbie-Jo M. Webb-Robertson, Howard Davidson, Laura Pyle</dc:creator>
  <cp:keywords/>
  <dcterms:created xsi:type="dcterms:W3CDTF">2022-07-03T00:12:40Z</dcterms:created>
  <dcterms:modified xsi:type="dcterms:W3CDTF">2022-07-03T00:12:40Z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July 12, 2022</vt:lpwstr>
  </property>
  <property fmtid="{D5CDD505-2E9C-101B-9397-08002B2CF9AE}" pid="3" name="institute">
    <vt:lpwstr>University of Colorado Anschutz Medical Campus, Aurora, Colorado, USA</vt:lpwstr>
  </property>
  <property fmtid="{D5CDD505-2E9C-101B-9397-08002B2CF9AE}" pid="4" name="output">
    <vt:lpwstr>powerpoint_presentation</vt:lpwstr>
  </property>
</Properties>
</file>