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13716000" cy="195135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619"/>
  </p:normalViewPr>
  <p:slideViewPr>
    <p:cSldViewPr snapToGrid="0" snapToObjects="1">
      <p:cViewPr varScale="1">
        <p:scale>
          <a:sx n="52" d="100"/>
          <a:sy n="52" d="100"/>
        </p:scale>
        <p:origin x="510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01DB59-44AE-D049-9C20-02C1342334BE}" type="datetimeFigureOut">
              <a:rPr lang="en-US" smtClean="0"/>
              <a:t>1/16/19</a:t>
            </a:fld>
            <a:endParaRPr lang="en-US"/>
          </a:p>
        </p:txBody>
      </p:sp>
      <p:sp>
        <p:nvSpPr>
          <p:cNvPr id="4" name="Slide Image Placeholder 3"/>
          <p:cNvSpPr>
            <a:spLocks noGrp="1" noRot="1" noChangeAspect="1"/>
          </p:cNvSpPr>
          <p:nvPr>
            <p:ph type="sldImg" idx="2"/>
          </p:nvPr>
        </p:nvSpPr>
        <p:spPr>
          <a:xfrm>
            <a:off x="2344738" y="1143000"/>
            <a:ext cx="21685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BEEF19-9F2F-2749-907F-5DBBA3F39E98}" type="slidenum">
              <a:rPr lang="en-US" smtClean="0"/>
              <a:t>‹#›</a:t>
            </a:fld>
            <a:endParaRPr lang="en-US"/>
          </a:p>
        </p:txBody>
      </p:sp>
    </p:spTree>
    <p:extLst>
      <p:ext uri="{BB962C8B-B14F-4D97-AF65-F5344CB8AC3E}">
        <p14:creationId xmlns:p14="http://schemas.microsoft.com/office/powerpoint/2010/main" val="3822871577"/>
      </p:ext>
    </p:extLst>
  </p:cSld>
  <p:clrMap bg1="lt1" tx1="dk1" bg2="lt2" tx2="dk2" accent1="accent1" accent2="accent2" accent3="accent3" accent4="accent4" accent5="accent5" accent6="accent6" hlink="hlink" folHlink="folHlink"/>
  <p:notesStyle>
    <a:lvl1pPr marL="0" algn="l" defTabSz="1594988" rtl="0" eaLnBrk="1" latinLnBrk="0" hangingPunct="1">
      <a:defRPr sz="2093" kern="1200">
        <a:solidFill>
          <a:schemeClr val="tx1"/>
        </a:solidFill>
        <a:latin typeface="+mn-lt"/>
        <a:ea typeface="+mn-ea"/>
        <a:cs typeface="+mn-cs"/>
      </a:defRPr>
    </a:lvl1pPr>
    <a:lvl2pPr marL="797494" algn="l" defTabSz="1594988" rtl="0" eaLnBrk="1" latinLnBrk="0" hangingPunct="1">
      <a:defRPr sz="2093" kern="1200">
        <a:solidFill>
          <a:schemeClr val="tx1"/>
        </a:solidFill>
        <a:latin typeface="+mn-lt"/>
        <a:ea typeface="+mn-ea"/>
        <a:cs typeface="+mn-cs"/>
      </a:defRPr>
    </a:lvl2pPr>
    <a:lvl3pPr marL="1594988" algn="l" defTabSz="1594988" rtl="0" eaLnBrk="1" latinLnBrk="0" hangingPunct="1">
      <a:defRPr sz="2093" kern="1200">
        <a:solidFill>
          <a:schemeClr val="tx1"/>
        </a:solidFill>
        <a:latin typeface="+mn-lt"/>
        <a:ea typeface="+mn-ea"/>
        <a:cs typeface="+mn-cs"/>
      </a:defRPr>
    </a:lvl3pPr>
    <a:lvl4pPr marL="2392482" algn="l" defTabSz="1594988" rtl="0" eaLnBrk="1" latinLnBrk="0" hangingPunct="1">
      <a:defRPr sz="2093" kern="1200">
        <a:solidFill>
          <a:schemeClr val="tx1"/>
        </a:solidFill>
        <a:latin typeface="+mn-lt"/>
        <a:ea typeface="+mn-ea"/>
        <a:cs typeface="+mn-cs"/>
      </a:defRPr>
    </a:lvl4pPr>
    <a:lvl5pPr marL="3189976" algn="l" defTabSz="1594988" rtl="0" eaLnBrk="1" latinLnBrk="0" hangingPunct="1">
      <a:defRPr sz="2093" kern="1200">
        <a:solidFill>
          <a:schemeClr val="tx1"/>
        </a:solidFill>
        <a:latin typeface="+mn-lt"/>
        <a:ea typeface="+mn-ea"/>
        <a:cs typeface="+mn-cs"/>
      </a:defRPr>
    </a:lvl5pPr>
    <a:lvl6pPr marL="3987470" algn="l" defTabSz="1594988" rtl="0" eaLnBrk="1" latinLnBrk="0" hangingPunct="1">
      <a:defRPr sz="2093" kern="1200">
        <a:solidFill>
          <a:schemeClr val="tx1"/>
        </a:solidFill>
        <a:latin typeface="+mn-lt"/>
        <a:ea typeface="+mn-ea"/>
        <a:cs typeface="+mn-cs"/>
      </a:defRPr>
    </a:lvl6pPr>
    <a:lvl7pPr marL="4784964" algn="l" defTabSz="1594988" rtl="0" eaLnBrk="1" latinLnBrk="0" hangingPunct="1">
      <a:defRPr sz="2093" kern="1200">
        <a:solidFill>
          <a:schemeClr val="tx1"/>
        </a:solidFill>
        <a:latin typeface="+mn-lt"/>
        <a:ea typeface="+mn-ea"/>
        <a:cs typeface="+mn-cs"/>
      </a:defRPr>
    </a:lvl7pPr>
    <a:lvl8pPr marL="5582458" algn="l" defTabSz="1594988" rtl="0" eaLnBrk="1" latinLnBrk="0" hangingPunct="1">
      <a:defRPr sz="2093" kern="1200">
        <a:solidFill>
          <a:schemeClr val="tx1"/>
        </a:solidFill>
        <a:latin typeface="+mn-lt"/>
        <a:ea typeface="+mn-ea"/>
        <a:cs typeface="+mn-cs"/>
      </a:defRPr>
    </a:lvl8pPr>
    <a:lvl9pPr marL="6379952" algn="l" defTabSz="1594988" rtl="0" eaLnBrk="1" latinLnBrk="0" hangingPunct="1">
      <a:defRPr sz="209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BEEF19-9F2F-2749-907F-5DBBA3F39E98}" type="slidenum">
              <a:rPr lang="en-US" smtClean="0"/>
              <a:t>1</a:t>
            </a:fld>
            <a:endParaRPr lang="en-US"/>
          </a:p>
        </p:txBody>
      </p:sp>
    </p:spTree>
    <p:extLst>
      <p:ext uri="{BB962C8B-B14F-4D97-AF65-F5344CB8AC3E}">
        <p14:creationId xmlns:p14="http://schemas.microsoft.com/office/powerpoint/2010/main" val="465642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3193539"/>
            <a:ext cx="11658600" cy="6793606"/>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1714500" y="10249132"/>
            <a:ext cx="10287000" cy="4711256"/>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74D001-90D5-8A47-9CFD-DDAC29B64CD5}" type="datetimeFigureOut">
              <a:rPr lang="en-US" smtClean="0"/>
              <a:t>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770F7-BA65-EA48-AD83-AE52BD837673}" type="slidenum">
              <a:rPr lang="en-US" smtClean="0"/>
              <a:t>‹#›</a:t>
            </a:fld>
            <a:endParaRPr lang="en-US"/>
          </a:p>
        </p:txBody>
      </p:sp>
    </p:spTree>
    <p:extLst>
      <p:ext uri="{BB962C8B-B14F-4D97-AF65-F5344CB8AC3E}">
        <p14:creationId xmlns:p14="http://schemas.microsoft.com/office/powerpoint/2010/main" val="59974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74D001-90D5-8A47-9CFD-DDAC29B64CD5}" type="datetimeFigureOut">
              <a:rPr lang="en-US" smtClean="0"/>
              <a:t>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770F7-BA65-EA48-AD83-AE52BD837673}" type="slidenum">
              <a:rPr lang="en-US" smtClean="0"/>
              <a:t>‹#›</a:t>
            </a:fld>
            <a:endParaRPr lang="en-US"/>
          </a:p>
        </p:txBody>
      </p:sp>
    </p:spTree>
    <p:extLst>
      <p:ext uri="{BB962C8B-B14F-4D97-AF65-F5344CB8AC3E}">
        <p14:creationId xmlns:p14="http://schemas.microsoft.com/office/powerpoint/2010/main" val="223104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3" y="1038916"/>
            <a:ext cx="2957513" cy="165368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6" y="1038916"/>
            <a:ext cx="8701088" cy="1653683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74D001-90D5-8A47-9CFD-DDAC29B64CD5}" type="datetimeFigureOut">
              <a:rPr lang="en-US" smtClean="0"/>
              <a:t>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770F7-BA65-EA48-AD83-AE52BD837673}" type="slidenum">
              <a:rPr lang="en-US" smtClean="0"/>
              <a:t>‹#›</a:t>
            </a:fld>
            <a:endParaRPr lang="en-US"/>
          </a:p>
        </p:txBody>
      </p:sp>
    </p:spTree>
    <p:extLst>
      <p:ext uri="{BB962C8B-B14F-4D97-AF65-F5344CB8AC3E}">
        <p14:creationId xmlns:p14="http://schemas.microsoft.com/office/powerpoint/2010/main" val="1110922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74D001-90D5-8A47-9CFD-DDAC29B64CD5}" type="datetimeFigureOut">
              <a:rPr lang="en-US" smtClean="0"/>
              <a:t>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770F7-BA65-EA48-AD83-AE52BD837673}" type="slidenum">
              <a:rPr lang="en-US" smtClean="0"/>
              <a:t>‹#›</a:t>
            </a:fld>
            <a:endParaRPr lang="en-US"/>
          </a:p>
        </p:txBody>
      </p:sp>
    </p:spTree>
    <p:extLst>
      <p:ext uri="{BB962C8B-B14F-4D97-AF65-F5344CB8AC3E}">
        <p14:creationId xmlns:p14="http://schemas.microsoft.com/office/powerpoint/2010/main" val="1474233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2" y="4864842"/>
            <a:ext cx="11830050" cy="8117093"/>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935832" y="13058726"/>
            <a:ext cx="11830050" cy="4268588"/>
          </a:xfrm>
        </p:spPr>
        <p:txBody>
          <a:bodyPr/>
          <a:lstStyle>
            <a:lvl1pPr marL="0" indent="0">
              <a:buNone/>
              <a:defRPr sz="36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74D001-90D5-8A47-9CFD-DDAC29B64CD5}" type="datetimeFigureOut">
              <a:rPr lang="en-US" smtClean="0"/>
              <a:t>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770F7-BA65-EA48-AD83-AE52BD837673}" type="slidenum">
              <a:rPr lang="en-US" smtClean="0"/>
              <a:t>‹#›</a:t>
            </a:fld>
            <a:endParaRPr lang="en-US"/>
          </a:p>
        </p:txBody>
      </p:sp>
    </p:spTree>
    <p:extLst>
      <p:ext uri="{BB962C8B-B14F-4D97-AF65-F5344CB8AC3E}">
        <p14:creationId xmlns:p14="http://schemas.microsoft.com/office/powerpoint/2010/main" val="3861575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5194579"/>
            <a:ext cx="5829300" cy="123811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5194579"/>
            <a:ext cx="5829300" cy="123811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74D001-90D5-8A47-9CFD-DDAC29B64CD5}" type="datetimeFigureOut">
              <a:rPr lang="en-US" smtClean="0"/>
              <a:t>1/16/19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770F7-BA65-EA48-AD83-AE52BD837673}" type="slidenum">
              <a:rPr lang="en-US" smtClean="0"/>
              <a:t>‹#›</a:t>
            </a:fld>
            <a:endParaRPr lang="en-US"/>
          </a:p>
        </p:txBody>
      </p:sp>
    </p:spTree>
    <p:extLst>
      <p:ext uri="{BB962C8B-B14F-4D97-AF65-F5344CB8AC3E}">
        <p14:creationId xmlns:p14="http://schemas.microsoft.com/office/powerpoint/2010/main" val="1604732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1038920"/>
            <a:ext cx="11830050" cy="37717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4763" y="4783531"/>
            <a:ext cx="5802510" cy="2344335"/>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944763" y="7127866"/>
            <a:ext cx="5802510" cy="104840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6" y="4783531"/>
            <a:ext cx="5831087" cy="2344335"/>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6943726" y="7127866"/>
            <a:ext cx="5831087" cy="104840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74D001-90D5-8A47-9CFD-DDAC29B64CD5}" type="datetimeFigureOut">
              <a:rPr lang="en-US" smtClean="0"/>
              <a:t>1/16/19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770F7-BA65-EA48-AD83-AE52BD837673}" type="slidenum">
              <a:rPr lang="en-US" smtClean="0"/>
              <a:t>‹#›</a:t>
            </a:fld>
            <a:endParaRPr lang="en-US"/>
          </a:p>
        </p:txBody>
      </p:sp>
    </p:spTree>
    <p:extLst>
      <p:ext uri="{BB962C8B-B14F-4D97-AF65-F5344CB8AC3E}">
        <p14:creationId xmlns:p14="http://schemas.microsoft.com/office/powerpoint/2010/main" val="55880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74D001-90D5-8A47-9CFD-DDAC29B64CD5}" type="datetimeFigureOut">
              <a:rPr lang="en-US" smtClean="0"/>
              <a:t>1/16/19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770F7-BA65-EA48-AD83-AE52BD837673}" type="slidenum">
              <a:rPr lang="en-US" smtClean="0"/>
              <a:t>‹#›</a:t>
            </a:fld>
            <a:endParaRPr lang="en-US"/>
          </a:p>
        </p:txBody>
      </p:sp>
    </p:spTree>
    <p:extLst>
      <p:ext uri="{BB962C8B-B14F-4D97-AF65-F5344CB8AC3E}">
        <p14:creationId xmlns:p14="http://schemas.microsoft.com/office/powerpoint/2010/main" val="380099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74D001-90D5-8A47-9CFD-DDAC29B64CD5}" type="datetimeFigureOut">
              <a:rPr lang="en-US" smtClean="0"/>
              <a:t>1/16/19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770F7-BA65-EA48-AD83-AE52BD837673}" type="slidenum">
              <a:rPr lang="en-US" smtClean="0"/>
              <a:t>‹#›</a:t>
            </a:fld>
            <a:endParaRPr lang="en-US"/>
          </a:p>
        </p:txBody>
      </p:sp>
    </p:spTree>
    <p:extLst>
      <p:ext uri="{BB962C8B-B14F-4D97-AF65-F5344CB8AC3E}">
        <p14:creationId xmlns:p14="http://schemas.microsoft.com/office/powerpoint/2010/main" val="242915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300903"/>
            <a:ext cx="4423767" cy="4553162"/>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5831087" y="2809594"/>
            <a:ext cx="6943725" cy="1386726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5854065"/>
            <a:ext cx="4423767" cy="10845380"/>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7E74D001-90D5-8A47-9CFD-DDAC29B64CD5}" type="datetimeFigureOut">
              <a:rPr lang="en-US" smtClean="0"/>
              <a:t>1/16/19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770F7-BA65-EA48-AD83-AE52BD837673}" type="slidenum">
              <a:rPr lang="en-US" smtClean="0"/>
              <a:t>‹#›</a:t>
            </a:fld>
            <a:endParaRPr lang="en-US"/>
          </a:p>
        </p:txBody>
      </p:sp>
    </p:spTree>
    <p:extLst>
      <p:ext uri="{BB962C8B-B14F-4D97-AF65-F5344CB8AC3E}">
        <p14:creationId xmlns:p14="http://schemas.microsoft.com/office/powerpoint/2010/main" val="3151927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300903"/>
            <a:ext cx="4423767" cy="4553162"/>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7" y="2809594"/>
            <a:ext cx="6943725" cy="1386726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944762" y="5854065"/>
            <a:ext cx="4423767" cy="10845380"/>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7E74D001-90D5-8A47-9CFD-DDAC29B64CD5}" type="datetimeFigureOut">
              <a:rPr lang="en-US" smtClean="0"/>
              <a:t>1/16/19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770F7-BA65-EA48-AD83-AE52BD837673}" type="slidenum">
              <a:rPr lang="en-US" smtClean="0"/>
              <a:t>‹#›</a:t>
            </a:fld>
            <a:endParaRPr lang="en-US"/>
          </a:p>
        </p:txBody>
      </p:sp>
    </p:spTree>
    <p:extLst>
      <p:ext uri="{BB962C8B-B14F-4D97-AF65-F5344CB8AC3E}">
        <p14:creationId xmlns:p14="http://schemas.microsoft.com/office/powerpoint/2010/main" val="2516820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1038920"/>
            <a:ext cx="11830050" cy="37717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2975" y="5194579"/>
            <a:ext cx="11830050" cy="123811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975" y="18086174"/>
            <a:ext cx="3086100" cy="1038916"/>
          </a:xfrm>
          <a:prstGeom prst="rect">
            <a:avLst/>
          </a:prstGeom>
        </p:spPr>
        <p:txBody>
          <a:bodyPr vert="horz" lIns="91440" tIns="45720" rIns="91440" bIns="45720" rtlCol="0" anchor="ctr"/>
          <a:lstStyle>
            <a:lvl1pPr algn="l">
              <a:defRPr sz="1800">
                <a:solidFill>
                  <a:schemeClr val="tx1">
                    <a:tint val="75000"/>
                  </a:schemeClr>
                </a:solidFill>
              </a:defRPr>
            </a:lvl1pPr>
          </a:lstStyle>
          <a:p>
            <a:fld id="{7E74D001-90D5-8A47-9CFD-DDAC29B64CD5}" type="datetimeFigureOut">
              <a:rPr lang="en-US" smtClean="0"/>
              <a:t>1/16/19</a:t>
            </a:fld>
            <a:endParaRPr lang="en-US"/>
          </a:p>
        </p:txBody>
      </p:sp>
      <p:sp>
        <p:nvSpPr>
          <p:cNvPr id="5" name="Footer Placeholder 4"/>
          <p:cNvSpPr>
            <a:spLocks noGrp="1"/>
          </p:cNvSpPr>
          <p:nvPr>
            <p:ph type="ftr" sz="quarter" idx="3"/>
          </p:nvPr>
        </p:nvSpPr>
        <p:spPr>
          <a:xfrm>
            <a:off x="4543425" y="18086174"/>
            <a:ext cx="4629150" cy="1038916"/>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686925" y="18086174"/>
            <a:ext cx="3086100" cy="1038916"/>
          </a:xfrm>
          <a:prstGeom prst="rect">
            <a:avLst/>
          </a:prstGeom>
        </p:spPr>
        <p:txBody>
          <a:bodyPr vert="horz" lIns="91440" tIns="45720" rIns="91440" bIns="45720" rtlCol="0" anchor="ctr"/>
          <a:lstStyle>
            <a:lvl1pPr algn="r">
              <a:defRPr sz="1800">
                <a:solidFill>
                  <a:schemeClr val="tx1">
                    <a:tint val="75000"/>
                  </a:schemeClr>
                </a:solidFill>
              </a:defRPr>
            </a:lvl1pPr>
          </a:lstStyle>
          <a:p>
            <a:fld id="{AB9770F7-BA65-EA48-AD83-AE52BD837673}" type="slidenum">
              <a:rPr lang="en-US" smtClean="0"/>
              <a:t>‹#›</a:t>
            </a:fld>
            <a:endParaRPr lang="en-US"/>
          </a:p>
        </p:txBody>
      </p:sp>
    </p:spTree>
    <p:extLst>
      <p:ext uri="{BB962C8B-B14F-4D97-AF65-F5344CB8AC3E}">
        <p14:creationId xmlns:p14="http://schemas.microsoft.com/office/powerpoint/2010/main" val="701525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A55DD1-9D11-BC43-8F36-56331B0C34BF}"/>
              </a:ext>
            </a:extLst>
          </p:cNvPr>
          <p:cNvSpPr txBox="1"/>
          <p:nvPr/>
        </p:nvSpPr>
        <p:spPr>
          <a:xfrm>
            <a:off x="754946" y="482421"/>
            <a:ext cx="12206108" cy="1938992"/>
          </a:xfrm>
          <a:prstGeom prst="rect">
            <a:avLst/>
          </a:prstGeom>
          <a:noFill/>
        </p:spPr>
        <p:txBody>
          <a:bodyPr wrap="square" rtlCol="0">
            <a:spAutoFit/>
          </a:bodyPr>
          <a:lstStyle/>
          <a:p>
            <a:pPr algn="ctr"/>
            <a:r>
              <a:rPr lang="en-US" sz="6000" dirty="0">
                <a:latin typeface="Helvetica Neue" panose="02000503000000020004" pitchFamily="2" charset="0"/>
                <a:ea typeface="Helvetica Neue" panose="02000503000000020004" pitchFamily="2" charset="0"/>
                <a:cs typeface="Helvetica Neue" panose="02000503000000020004" pitchFamily="2" charset="0"/>
              </a:rPr>
              <a:t>An R Package for Analysis of Continuous Glucose Monitor Data</a:t>
            </a:r>
          </a:p>
        </p:txBody>
      </p:sp>
      <p:sp>
        <p:nvSpPr>
          <p:cNvPr id="5" name="TextBox 4">
            <a:extLst>
              <a:ext uri="{FF2B5EF4-FFF2-40B4-BE49-F238E27FC236}">
                <a16:creationId xmlns:a16="http://schemas.microsoft.com/office/drawing/2014/main" id="{99E6068E-B1E6-5843-8D87-186993D87A2B}"/>
              </a:ext>
            </a:extLst>
          </p:cNvPr>
          <p:cNvSpPr txBox="1"/>
          <p:nvPr/>
        </p:nvSpPr>
        <p:spPr>
          <a:xfrm>
            <a:off x="2547860" y="2460928"/>
            <a:ext cx="8184873" cy="842638"/>
          </a:xfrm>
          <a:prstGeom prst="rect">
            <a:avLst/>
          </a:prstGeom>
          <a:noFill/>
        </p:spPr>
        <p:txBody>
          <a:bodyPr wrap="square" rtlCol="0">
            <a:spAutoFit/>
          </a:bodyPr>
          <a:lstStyle/>
          <a:p>
            <a:pPr algn="ctr"/>
            <a:r>
              <a:rPr lang="en-US" sz="2400" dirty="0">
                <a:latin typeface="Helvetica Neue" panose="02000503000000020004" pitchFamily="2" charset="0"/>
                <a:ea typeface="Helvetica Neue" panose="02000503000000020004" pitchFamily="2" charset="0"/>
                <a:cs typeface="Helvetica Neue" panose="02000503000000020004" pitchFamily="2" charset="0"/>
              </a:rPr>
              <a:t>Tim Vigers, Christine L. Chan, Janet Snell-</a:t>
            </a:r>
            <a:r>
              <a:rPr lang="en-US" sz="2400" dirty="0" err="1">
                <a:latin typeface="Helvetica Neue" panose="02000503000000020004" pitchFamily="2" charset="0"/>
                <a:ea typeface="Helvetica Neue" panose="02000503000000020004" pitchFamily="2" charset="0"/>
                <a:cs typeface="Helvetica Neue" panose="02000503000000020004" pitchFamily="2" charset="0"/>
              </a:rPr>
              <a:t>Bergeon</a:t>
            </a:r>
            <a:r>
              <a:rPr 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sz="2400" dirty="0" err="1">
                <a:latin typeface="Helvetica Neue" panose="02000503000000020004" pitchFamily="2" charset="0"/>
                <a:ea typeface="Helvetica Neue" panose="02000503000000020004" pitchFamily="2" charset="0"/>
                <a:cs typeface="Helvetica Neue" panose="02000503000000020004" pitchFamily="2" charset="0"/>
              </a:rPr>
              <a:t>Petter</a:t>
            </a:r>
            <a:r>
              <a:rPr lang="en-US" sz="2400" dirty="0">
                <a:latin typeface="Helvetica Neue" panose="02000503000000020004" pitchFamily="2" charset="0"/>
                <a:ea typeface="Helvetica Neue" panose="02000503000000020004" pitchFamily="2" charset="0"/>
                <a:cs typeface="Helvetica Neue" panose="02000503000000020004" pitchFamily="2" charset="0"/>
              </a:rPr>
              <a:t> </a:t>
            </a:r>
            <a:r>
              <a:rPr lang="en-US" sz="2400" dirty="0" err="1">
                <a:latin typeface="Helvetica Neue" panose="02000503000000020004" pitchFamily="2" charset="0"/>
                <a:ea typeface="Helvetica Neue" panose="02000503000000020004" pitchFamily="2" charset="0"/>
                <a:cs typeface="Helvetica Neue" panose="02000503000000020004" pitchFamily="2" charset="0"/>
              </a:rPr>
              <a:t>Bjørnstad</a:t>
            </a:r>
            <a:r>
              <a:rPr lang="en-US" sz="2400" dirty="0">
                <a:latin typeface="Helvetica Neue" panose="02000503000000020004" pitchFamily="2" charset="0"/>
                <a:ea typeface="Helvetica Neue" panose="02000503000000020004" pitchFamily="2" charset="0"/>
                <a:cs typeface="Helvetica Neue" panose="02000503000000020004" pitchFamily="2" charset="0"/>
              </a:rPr>
              <a:t>, Philip S. </a:t>
            </a:r>
            <a:r>
              <a:rPr lang="en-US" sz="2400" dirty="0" err="1">
                <a:latin typeface="Helvetica Neue" panose="02000503000000020004" pitchFamily="2" charset="0"/>
                <a:ea typeface="Helvetica Neue" panose="02000503000000020004" pitchFamily="2" charset="0"/>
                <a:cs typeface="Helvetica Neue" panose="02000503000000020004" pitchFamily="2" charset="0"/>
              </a:rPr>
              <a:t>Zeitler</a:t>
            </a:r>
            <a:r>
              <a:rPr lang="en-US" sz="2400" dirty="0">
                <a:latin typeface="Helvetica Neue" panose="02000503000000020004" pitchFamily="2" charset="0"/>
                <a:ea typeface="Helvetica Neue" panose="02000503000000020004" pitchFamily="2" charset="0"/>
                <a:cs typeface="Helvetica Neue" panose="02000503000000020004" pitchFamily="2" charset="0"/>
              </a:rPr>
              <a:t>, Gregory </a:t>
            </a:r>
            <a:r>
              <a:rPr lang="en-US" sz="2400" dirty="0" err="1">
                <a:latin typeface="Helvetica Neue" panose="02000503000000020004" pitchFamily="2" charset="0"/>
                <a:ea typeface="Helvetica Neue" panose="02000503000000020004" pitchFamily="2" charset="0"/>
                <a:cs typeface="Helvetica Neue" panose="02000503000000020004" pitchFamily="2" charset="0"/>
              </a:rPr>
              <a:t>Forlenza</a:t>
            </a:r>
            <a:r>
              <a:rPr lang="en-US" sz="2400" dirty="0">
                <a:latin typeface="Helvetica Neue" panose="02000503000000020004" pitchFamily="2" charset="0"/>
                <a:ea typeface="Helvetica Neue" panose="02000503000000020004" pitchFamily="2" charset="0"/>
                <a:cs typeface="Helvetica Neue" panose="02000503000000020004" pitchFamily="2" charset="0"/>
              </a:rPr>
              <a:t>, Laura Pyle</a:t>
            </a:r>
          </a:p>
        </p:txBody>
      </p:sp>
      <p:sp>
        <p:nvSpPr>
          <p:cNvPr id="6" name="TextBox 5">
            <a:extLst>
              <a:ext uri="{FF2B5EF4-FFF2-40B4-BE49-F238E27FC236}">
                <a16:creationId xmlns:a16="http://schemas.microsoft.com/office/drawing/2014/main" id="{F2B84A98-3EF0-D840-81EE-68BC8A4BE31B}"/>
              </a:ext>
            </a:extLst>
          </p:cNvPr>
          <p:cNvSpPr txBox="1"/>
          <p:nvPr/>
        </p:nvSpPr>
        <p:spPr>
          <a:xfrm>
            <a:off x="751942" y="3606575"/>
            <a:ext cx="4387673" cy="3486437"/>
          </a:xfrm>
          <a:prstGeom prst="rect">
            <a:avLst/>
          </a:prstGeom>
          <a:noFill/>
        </p:spPr>
        <p:txBody>
          <a:bodyPr wrap="square" numCol="1" rtlCol="0">
            <a:spAutoFit/>
          </a:bodyPr>
          <a:lstStyle/>
          <a:p>
            <a:pPr algn="ctr"/>
            <a:r>
              <a:rPr lang="en-US" sz="2400" u="sng" dirty="0"/>
              <a:t>Objective</a:t>
            </a:r>
          </a:p>
          <a:p>
            <a:pPr algn="ctr"/>
            <a:endParaRPr lang="en-US" sz="2400" u="sng" dirty="0"/>
          </a:p>
          <a:p>
            <a:r>
              <a:rPr lang="en-US" dirty="0"/>
              <a:t>To develop a standardized, free, open-source method for data management and analysis of continuous glucose monitor (CGM) data, including calculation of the key metrics recommended in the International Consensus on Use of Continuous Glucose Monitoring, and graphical tools similar to the Ambulatory Glucose Profile (AGP). </a:t>
            </a:r>
          </a:p>
          <a:p>
            <a:endParaRPr lang="en-US" sz="2400" u="sng" dirty="0"/>
          </a:p>
        </p:txBody>
      </p:sp>
      <p:sp>
        <p:nvSpPr>
          <p:cNvPr id="7" name="TextBox 6">
            <a:extLst>
              <a:ext uri="{FF2B5EF4-FFF2-40B4-BE49-F238E27FC236}">
                <a16:creationId xmlns:a16="http://schemas.microsoft.com/office/drawing/2014/main" id="{40720AF9-BA8B-044C-872A-D5187DFEE590}"/>
              </a:ext>
            </a:extLst>
          </p:cNvPr>
          <p:cNvSpPr txBox="1"/>
          <p:nvPr/>
        </p:nvSpPr>
        <p:spPr>
          <a:xfrm>
            <a:off x="5480530" y="3608320"/>
            <a:ext cx="4824352" cy="3877985"/>
          </a:xfrm>
          <a:prstGeom prst="rect">
            <a:avLst/>
          </a:prstGeom>
          <a:noFill/>
        </p:spPr>
        <p:txBody>
          <a:bodyPr wrap="square" rtlCol="0">
            <a:spAutoFit/>
          </a:bodyPr>
          <a:lstStyle/>
          <a:p>
            <a:pPr algn="ctr"/>
            <a:r>
              <a:rPr lang="en-US" sz="2400" u="sng" dirty="0"/>
              <a:t>Methods</a:t>
            </a:r>
          </a:p>
          <a:p>
            <a:endParaRPr lang="en-US" sz="2400" dirty="0"/>
          </a:p>
          <a:p>
            <a:r>
              <a:rPr lang="en-US" dirty="0"/>
              <a:t>We wrote a package in the freely available statistical programming language R (R Foundation for Statistical Computing, Vienna, Austria). Summary variables and aggregate daily overlays were compared to proprietary CGM software using clinically collected data from multiple CGM devices. Data were not cleaned prior to analysis. A subset of the comparisons is shown here. Proprietary software does not calculate MAGE or other more complex variables, so these were not compared.</a:t>
            </a:r>
            <a:endParaRPr lang="en-US" u="sng" dirty="0"/>
          </a:p>
        </p:txBody>
      </p:sp>
      <p:pic>
        <p:nvPicPr>
          <p:cNvPr id="9" name="Picture 8">
            <a:extLst>
              <a:ext uri="{FF2B5EF4-FFF2-40B4-BE49-F238E27FC236}">
                <a16:creationId xmlns:a16="http://schemas.microsoft.com/office/drawing/2014/main" id="{1E727657-763B-EF48-BBF3-4191BF7D83A6}"/>
              </a:ext>
            </a:extLst>
          </p:cNvPr>
          <p:cNvPicPr/>
          <p:nvPr/>
        </p:nvPicPr>
        <p:blipFill rotWithShape="1">
          <a:blip r:embed="rId3" cstate="print">
            <a:extLst>
              <a:ext uri="{28A0092B-C50C-407E-A947-70E740481C1C}">
                <a14:useLocalDpi xmlns:a14="http://schemas.microsoft.com/office/drawing/2010/main" val="0"/>
              </a:ext>
            </a:extLst>
          </a:blip>
          <a:srcRect t="3555"/>
          <a:stretch/>
        </p:blipFill>
        <p:spPr bwMode="auto">
          <a:xfrm>
            <a:off x="751942" y="9025008"/>
            <a:ext cx="2329260" cy="1735683"/>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7CF31F98-643C-7643-946C-7AB0C1349DE2}"/>
              </a:ext>
            </a:extLst>
          </p:cNvPr>
          <p:cNvPicPr/>
          <p:nvPr/>
        </p:nvPicPr>
        <p:blipFill rotWithShape="1">
          <a:blip r:embed="rId4" cstate="print">
            <a:extLst>
              <a:ext uri="{28A0092B-C50C-407E-A947-70E740481C1C}">
                <a14:useLocalDpi xmlns:a14="http://schemas.microsoft.com/office/drawing/2010/main" val="0"/>
              </a:ext>
            </a:extLst>
          </a:blip>
          <a:srcRect t="3377" b="-1"/>
          <a:stretch/>
        </p:blipFill>
        <p:spPr bwMode="auto">
          <a:xfrm>
            <a:off x="3213666" y="9025008"/>
            <a:ext cx="2324309" cy="1735683"/>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55AD6A6D-EA0D-8247-8FE4-6AC85CEE13D4}"/>
              </a:ext>
            </a:extLst>
          </p:cNvPr>
          <p:cNvPicPr/>
          <p:nvPr/>
        </p:nvPicPr>
        <p:blipFill rotWithShape="1">
          <a:blip r:embed="rId5">
            <a:extLst>
              <a:ext uri="{28A0092B-C50C-407E-A947-70E740481C1C}">
                <a14:useLocalDpi xmlns:a14="http://schemas.microsoft.com/office/drawing/2010/main" val="0"/>
              </a:ext>
            </a:extLst>
          </a:blip>
          <a:srcRect l="3379" t="28658" r="3959" b="26695"/>
          <a:stretch/>
        </p:blipFill>
        <p:spPr bwMode="auto">
          <a:xfrm>
            <a:off x="789440" y="10850803"/>
            <a:ext cx="4745937" cy="1815550"/>
          </a:xfrm>
          <a:prstGeom prst="rect">
            <a:avLst/>
          </a:prstGeom>
          <a:ln>
            <a:noFill/>
          </a:ln>
          <a:extLst>
            <a:ext uri="{53640926-AAD7-44D8-BBD7-CCE9431645EC}">
              <a14:shadowObscured xmlns:a14="http://schemas.microsoft.com/office/drawing/2010/main"/>
            </a:ext>
          </a:extLst>
        </p:spPr>
      </p:pic>
      <p:graphicFrame>
        <p:nvGraphicFramePr>
          <p:cNvPr id="12" name="Table 11">
            <a:extLst>
              <a:ext uri="{FF2B5EF4-FFF2-40B4-BE49-F238E27FC236}">
                <a16:creationId xmlns:a16="http://schemas.microsoft.com/office/drawing/2014/main" id="{6B3BB8C7-29DB-A447-88B9-58C36A14E40A}"/>
              </a:ext>
            </a:extLst>
          </p:cNvPr>
          <p:cNvGraphicFramePr>
            <a:graphicFrameLocks noGrp="1"/>
          </p:cNvGraphicFramePr>
          <p:nvPr>
            <p:extLst>
              <p:ext uri="{D42A27DB-BD31-4B8C-83A1-F6EECF244321}">
                <p14:modId xmlns:p14="http://schemas.microsoft.com/office/powerpoint/2010/main" val="3305188622"/>
              </p:ext>
            </p:extLst>
          </p:nvPr>
        </p:nvGraphicFramePr>
        <p:xfrm>
          <a:off x="1258750" y="12826191"/>
          <a:ext cx="3644901" cy="1458815"/>
        </p:xfrm>
        <a:graphic>
          <a:graphicData uri="http://schemas.openxmlformats.org/drawingml/2006/table">
            <a:tbl>
              <a:tblPr firstRow="1" firstCol="1" bandRow="1">
                <a:tableStyleId>{5C22544A-7EE6-4342-B048-85BDC9FD1C3A}</a:tableStyleId>
              </a:tblPr>
              <a:tblGrid>
                <a:gridCol w="1728186">
                  <a:extLst>
                    <a:ext uri="{9D8B030D-6E8A-4147-A177-3AD203B41FA5}">
                      <a16:colId xmlns:a16="http://schemas.microsoft.com/office/drawing/2014/main" val="131008491"/>
                    </a:ext>
                  </a:extLst>
                </a:gridCol>
                <a:gridCol w="1303122">
                  <a:extLst>
                    <a:ext uri="{9D8B030D-6E8A-4147-A177-3AD203B41FA5}">
                      <a16:colId xmlns:a16="http://schemas.microsoft.com/office/drawing/2014/main" val="266582003"/>
                    </a:ext>
                  </a:extLst>
                </a:gridCol>
                <a:gridCol w="613593">
                  <a:extLst>
                    <a:ext uri="{9D8B030D-6E8A-4147-A177-3AD203B41FA5}">
                      <a16:colId xmlns:a16="http://schemas.microsoft.com/office/drawing/2014/main" val="924640412"/>
                    </a:ext>
                  </a:extLst>
                </a:gridCol>
              </a:tblGrid>
              <a:tr h="149641">
                <a:tc>
                  <a:txBody>
                    <a:bodyPr/>
                    <a:lstStyle/>
                    <a:p>
                      <a:pPr>
                        <a:lnSpc>
                          <a:spcPct val="107000"/>
                        </a:lnSpc>
                      </a:pPr>
                      <a:endParaRPr lang="en-US" sz="800">
                        <a:effectLst/>
                        <a:latin typeface="Calibri" panose="020F0502020204030204" pitchFamily="34" charset="0"/>
                        <a:cs typeface="Times New Roman" panose="02020603050405020304" pitchFamily="18" charset="0"/>
                      </a:endParaRPr>
                    </a:p>
                  </a:txBody>
                  <a:tcPr marL="54077" marR="54077" marT="0" marB="0" anchor="b"/>
                </a:tc>
                <a:tc>
                  <a:txBody>
                    <a:bodyPr/>
                    <a:lstStyle/>
                    <a:p>
                      <a:pPr marL="0" marR="0">
                        <a:lnSpc>
                          <a:spcPct val="107000"/>
                        </a:lnSpc>
                        <a:spcBef>
                          <a:spcPts val="0"/>
                        </a:spcBef>
                        <a:spcAft>
                          <a:spcPts val="0"/>
                        </a:spcAft>
                      </a:pPr>
                      <a:r>
                        <a:rPr lang="en-US" sz="800">
                          <a:effectLst/>
                        </a:rPr>
                        <a:t>cgmanalysis</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tc>
                  <a:txBody>
                    <a:bodyPr/>
                    <a:lstStyle/>
                    <a:p>
                      <a:pPr marL="0" marR="0">
                        <a:lnSpc>
                          <a:spcPct val="107000"/>
                        </a:lnSpc>
                        <a:spcBef>
                          <a:spcPts val="0"/>
                        </a:spcBef>
                        <a:spcAft>
                          <a:spcPts val="0"/>
                        </a:spcAft>
                      </a:pPr>
                      <a:r>
                        <a:rPr lang="en-US" sz="800">
                          <a:effectLst/>
                        </a:rPr>
                        <a:t>iPro </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extLst>
                  <a:ext uri="{0D108BD9-81ED-4DB2-BD59-A6C34878D82A}">
                    <a16:rowId xmlns:a16="http://schemas.microsoft.com/office/drawing/2014/main" val="2082807376"/>
                  </a:ext>
                </a:extLst>
              </a:tr>
              <a:tr h="149598">
                <a:tc>
                  <a:txBody>
                    <a:bodyPr/>
                    <a:lstStyle/>
                    <a:p>
                      <a:pPr marL="0" marR="0">
                        <a:lnSpc>
                          <a:spcPct val="107000"/>
                        </a:lnSpc>
                        <a:spcBef>
                          <a:spcPts val="0"/>
                        </a:spcBef>
                        <a:spcAft>
                          <a:spcPts val="0"/>
                        </a:spcAft>
                      </a:pPr>
                      <a:r>
                        <a:rPr lang="en-US" sz="800">
                          <a:effectLst/>
                        </a:rPr>
                        <a:t># Sensor Values </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tc>
                  <a:txBody>
                    <a:bodyPr/>
                    <a:lstStyle/>
                    <a:p>
                      <a:pPr marL="0" marR="0" algn="r">
                        <a:lnSpc>
                          <a:spcPct val="107000"/>
                        </a:lnSpc>
                        <a:spcBef>
                          <a:spcPts val="0"/>
                        </a:spcBef>
                        <a:spcAft>
                          <a:spcPts val="0"/>
                        </a:spcAft>
                      </a:pPr>
                      <a:r>
                        <a:rPr lang="en-US" sz="800">
                          <a:effectLst/>
                        </a:rPr>
                        <a:t>2000</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tc>
                  <a:txBody>
                    <a:bodyPr/>
                    <a:lstStyle/>
                    <a:p>
                      <a:pPr marL="0" marR="0" algn="r">
                        <a:lnSpc>
                          <a:spcPct val="107000"/>
                        </a:lnSpc>
                        <a:spcBef>
                          <a:spcPts val="0"/>
                        </a:spcBef>
                        <a:spcAft>
                          <a:spcPts val="0"/>
                        </a:spcAft>
                      </a:pPr>
                      <a:r>
                        <a:rPr lang="en-US" sz="800" dirty="0">
                          <a:effectLst/>
                        </a:rPr>
                        <a:t>2000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extLst>
                  <a:ext uri="{0D108BD9-81ED-4DB2-BD59-A6C34878D82A}">
                    <a16:rowId xmlns:a16="http://schemas.microsoft.com/office/drawing/2014/main" val="1491783715"/>
                  </a:ext>
                </a:extLst>
              </a:tr>
              <a:tr h="140253">
                <a:tc>
                  <a:txBody>
                    <a:bodyPr/>
                    <a:lstStyle/>
                    <a:p>
                      <a:pPr marL="0" marR="0">
                        <a:lnSpc>
                          <a:spcPct val="107000"/>
                        </a:lnSpc>
                        <a:spcBef>
                          <a:spcPts val="0"/>
                        </a:spcBef>
                        <a:spcAft>
                          <a:spcPts val="0"/>
                        </a:spcAft>
                      </a:pPr>
                      <a:r>
                        <a:rPr lang="en-US" sz="800">
                          <a:effectLst/>
                        </a:rPr>
                        <a:t>Highest </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tc>
                  <a:txBody>
                    <a:bodyPr/>
                    <a:lstStyle/>
                    <a:p>
                      <a:pPr marL="0" marR="0" algn="r">
                        <a:lnSpc>
                          <a:spcPct val="107000"/>
                        </a:lnSpc>
                        <a:spcBef>
                          <a:spcPts val="0"/>
                        </a:spcBef>
                        <a:spcAft>
                          <a:spcPts val="0"/>
                        </a:spcAft>
                      </a:pPr>
                      <a:r>
                        <a:rPr lang="en-US" sz="800">
                          <a:effectLst/>
                        </a:rPr>
                        <a:t>282</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tc>
                  <a:txBody>
                    <a:bodyPr/>
                    <a:lstStyle/>
                    <a:p>
                      <a:pPr marL="0" marR="0" algn="r">
                        <a:lnSpc>
                          <a:spcPct val="107000"/>
                        </a:lnSpc>
                        <a:spcBef>
                          <a:spcPts val="0"/>
                        </a:spcBef>
                        <a:spcAft>
                          <a:spcPts val="0"/>
                        </a:spcAft>
                      </a:pPr>
                      <a:r>
                        <a:rPr lang="en-US" sz="800">
                          <a:effectLst/>
                        </a:rPr>
                        <a:t>282</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extLst>
                  <a:ext uri="{0D108BD9-81ED-4DB2-BD59-A6C34878D82A}">
                    <a16:rowId xmlns:a16="http://schemas.microsoft.com/office/drawing/2014/main" val="2518366214"/>
                  </a:ext>
                </a:extLst>
              </a:tr>
              <a:tr h="140253">
                <a:tc>
                  <a:txBody>
                    <a:bodyPr/>
                    <a:lstStyle/>
                    <a:p>
                      <a:pPr marL="0" marR="0">
                        <a:lnSpc>
                          <a:spcPct val="107000"/>
                        </a:lnSpc>
                        <a:spcBef>
                          <a:spcPts val="0"/>
                        </a:spcBef>
                        <a:spcAft>
                          <a:spcPts val="0"/>
                        </a:spcAft>
                      </a:pPr>
                      <a:r>
                        <a:rPr lang="en-US" sz="800">
                          <a:effectLst/>
                        </a:rPr>
                        <a:t>Lowest </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tc>
                  <a:txBody>
                    <a:bodyPr/>
                    <a:lstStyle/>
                    <a:p>
                      <a:pPr marL="0" marR="0" algn="r">
                        <a:lnSpc>
                          <a:spcPct val="107000"/>
                        </a:lnSpc>
                        <a:spcBef>
                          <a:spcPts val="0"/>
                        </a:spcBef>
                        <a:spcAft>
                          <a:spcPts val="0"/>
                        </a:spcAft>
                      </a:pPr>
                      <a:r>
                        <a:rPr lang="en-US" sz="800">
                          <a:effectLst/>
                        </a:rPr>
                        <a:t>70</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tc>
                  <a:txBody>
                    <a:bodyPr/>
                    <a:lstStyle/>
                    <a:p>
                      <a:pPr marL="0" marR="0" algn="r">
                        <a:lnSpc>
                          <a:spcPct val="107000"/>
                        </a:lnSpc>
                        <a:spcBef>
                          <a:spcPts val="0"/>
                        </a:spcBef>
                        <a:spcAft>
                          <a:spcPts val="0"/>
                        </a:spcAft>
                      </a:pPr>
                      <a:r>
                        <a:rPr lang="en-US" sz="800">
                          <a:effectLst/>
                        </a:rPr>
                        <a:t>70</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extLst>
                  <a:ext uri="{0D108BD9-81ED-4DB2-BD59-A6C34878D82A}">
                    <a16:rowId xmlns:a16="http://schemas.microsoft.com/office/drawing/2014/main" val="3314510014"/>
                  </a:ext>
                </a:extLst>
              </a:tr>
              <a:tr h="140253">
                <a:tc>
                  <a:txBody>
                    <a:bodyPr/>
                    <a:lstStyle/>
                    <a:p>
                      <a:pPr marL="0" marR="0">
                        <a:lnSpc>
                          <a:spcPct val="107000"/>
                        </a:lnSpc>
                        <a:spcBef>
                          <a:spcPts val="0"/>
                        </a:spcBef>
                        <a:spcAft>
                          <a:spcPts val="0"/>
                        </a:spcAft>
                      </a:pPr>
                      <a:r>
                        <a:rPr lang="en-US" sz="800">
                          <a:effectLst/>
                        </a:rPr>
                        <a:t>Average </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tc>
                  <a:txBody>
                    <a:bodyPr/>
                    <a:lstStyle/>
                    <a:p>
                      <a:pPr marL="0" marR="0" algn="r">
                        <a:lnSpc>
                          <a:spcPct val="107000"/>
                        </a:lnSpc>
                        <a:spcBef>
                          <a:spcPts val="0"/>
                        </a:spcBef>
                        <a:spcAft>
                          <a:spcPts val="0"/>
                        </a:spcAft>
                      </a:pPr>
                      <a:r>
                        <a:rPr lang="en-US" sz="800" dirty="0">
                          <a:effectLst/>
                        </a:rPr>
                        <a:t>126.87</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tc>
                  <a:txBody>
                    <a:bodyPr/>
                    <a:lstStyle/>
                    <a:p>
                      <a:pPr marL="0" marR="0" algn="r">
                        <a:lnSpc>
                          <a:spcPct val="107000"/>
                        </a:lnSpc>
                        <a:spcBef>
                          <a:spcPts val="0"/>
                        </a:spcBef>
                        <a:spcAft>
                          <a:spcPts val="0"/>
                        </a:spcAft>
                      </a:pPr>
                      <a:r>
                        <a:rPr lang="en-US" sz="800">
                          <a:effectLst/>
                        </a:rPr>
                        <a:t>127</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extLst>
                  <a:ext uri="{0D108BD9-81ED-4DB2-BD59-A6C34878D82A}">
                    <a16:rowId xmlns:a16="http://schemas.microsoft.com/office/drawing/2014/main" val="277957977"/>
                  </a:ext>
                </a:extLst>
              </a:tr>
              <a:tr h="140253">
                <a:tc>
                  <a:txBody>
                    <a:bodyPr/>
                    <a:lstStyle/>
                    <a:p>
                      <a:pPr marL="0" marR="0">
                        <a:lnSpc>
                          <a:spcPct val="107000"/>
                        </a:lnSpc>
                        <a:spcBef>
                          <a:spcPts val="0"/>
                        </a:spcBef>
                        <a:spcAft>
                          <a:spcPts val="0"/>
                        </a:spcAft>
                      </a:pPr>
                      <a:r>
                        <a:rPr lang="en-US" sz="800">
                          <a:effectLst/>
                        </a:rPr>
                        <a:t>Standard Dev </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tc>
                  <a:txBody>
                    <a:bodyPr/>
                    <a:lstStyle/>
                    <a:p>
                      <a:pPr marL="0" marR="0" algn="r">
                        <a:lnSpc>
                          <a:spcPct val="107000"/>
                        </a:lnSpc>
                        <a:spcBef>
                          <a:spcPts val="0"/>
                        </a:spcBef>
                        <a:spcAft>
                          <a:spcPts val="0"/>
                        </a:spcAft>
                      </a:pPr>
                      <a:r>
                        <a:rPr lang="en-US" sz="800" dirty="0">
                          <a:effectLst/>
                        </a:rPr>
                        <a:t>30.79</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tc>
                  <a:txBody>
                    <a:bodyPr/>
                    <a:lstStyle/>
                    <a:p>
                      <a:pPr marL="0" marR="0" algn="r">
                        <a:lnSpc>
                          <a:spcPct val="107000"/>
                        </a:lnSpc>
                        <a:spcBef>
                          <a:spcPts val="0"/>
                        </a:spcBef>
                        <a:spcAft>
                          <a:spcPts val="0"/>
                        </a:spcAft>
                      </a:pPr>
                      <a:r>
                        <a:rPr lang="en-US" sz="800">
                          <a:effectLst/>
                        </a:rPr>
                        <a:t>31</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extLst>
                  <a:ext uri="{0D108BD9-81ED-4DB2-BD59-A6C34878D82A}">
                    <a16:rowId xmlns:a16="http://schemas.microsoft.com/office/drawing/2014/main" val="2574480324"/>
                  </a:ext>
                </a:extLst>
              </a:tr>
              <a:tr h="149641">
                <a:tc>
                  <a:txBody>
                    <a:bodyPr/>
                    <a:lstStyle/>
                    <a:p>
                      <a:pPr marL="0" marR="0">
                        <a:lnSpc>
                          <a:spcPct val="107000"/>
                        </a:lnSpc>
                        <a:spcBef>
                          <a:spcPts val="0"/>
                        </a:spcBef>
                        <a:spcAft>
                          <a:spcPts val="0"/>
                        </a:spcAft>
                      </a:pPr>
                      <a:r>
                        <a:rPr lang="en-US" sz="800">
                          <a:effectLst/>
                        </a:rPr>
                        <a:t># High Excursions</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tc>
                  <a:txBody>
                    <a:bodyPr/>
                    <a:lstStyle/>
                    <a:p>
                      <a:pPr marL="0" marR="0" algn="r">
                        <a:lnSpc>
                          <a:spcPct val="107000"/>
                        </a:lnSpc>
                        <a:spcBef>
                          <a:spcPts val="0"/>
                        </a:spcBef>
                        <a:spcAft>
                          <a:spcPts val="0"/>
                        </a:spcAft>
                      </a:pPr>
                      <a:r>
                        <a:rPr lang="en-US" sz="800" dirty="0">
                          <a:effectLst/>
                        </a:rPr>
                        <a:t>31</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tc>
                  <a:txBody>
                    <a:bodyPr/>
                    <a:lstStyle/>
                    <a:p>
                      <a:pPr marL="0" marR="0" algn="r">
                        <a:lnSpc>
                          <a:spcPct val="107000"/>
                        </a:lnSpc>
                        <a:spcBef>
                          <a:spcPts val="0"/>
                        </a:spcBef>
                        <a:spcAft>
                          <a:spcPts val="0"/>
                        </a:spcAft>
                      </a:pPr>
                      <a:r>
                        <a:rPr lang="en-US" sz="800">
                          <a:effectLst/>
                        </a:rPr>
                        <a:t>32</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extLst>
                  <a:ext uri="{0D108BD9-81ED-4DB2-BD59-A6C34878D82A}">
                    <a16:rowId xmlns:a16="http://schemas.microsoft.com/office/drawing/2014/main" val="3657701414"/>
                  </a:ext>
                </a:extLst>
              </a:tr>
              <a:tr h="149641">
                <a:tc>
                  <a:txBody>
                    <a:bodyPr/>
                    <a:lstStyle/>
                    <a:p>
                      <a:pPr marL="0" marR="0">
                        <a:lnSpc>
                          <a:spcPct val="107000"/>
                        </a:lnSpc>
                        <a:spcBef>
                          <a:spcPts val="0"/>
                        </a:spcBef>
                        <a:spcAft>
                          <a:spcPts val="0"/>
                        </a:spcAft>
                      </a:pPr>
                      <a:r>
                        <a:rPr lang="en-US" sz="800">
                          <a:effectLst/>
                        </a:rPr>
                        <a:t># Low Excursions</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tc>
                  <a:txBody>
                    <a:bodyPr/>
                    <a:lstStyle/>
                    <a:p>
                      <a:pPr marL="0" marR="0" algn="r">
                        <a:lnSpc>
                          <a:spcPct val="107000"/>
                        </a:lnSpc>
                        <a:spcBef>
                          <a:spcPts val="0"/>
                        </a:spcBef>
                        <a:spcAft>
                          <a:spcPts val="0"/>
                        </a:spcAft>
                      </a:pPr>
                      <a:r>
                        <a:rPr lang="en-US" sz="800">
                          <a:effectLst/>
                        </a:rPr>
                        <a:t>0</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tc>
                  <a:txBody>
                    <a:bodyPr/>
                    <a:lstStyle/>
                    <a:p>
                      <a:pPr marL="0" marR="0" algn="r">
                        <a:lnSpc>
                          <a:spcPct val="107000"/>
                        </a:lnSpc>
                        <a:spcBef>
                          <a:spcPts val="0"/>
                        </a:spcBef>
                        <a:spcAft>
                          <a:spcPts val="0"/>
                        </a:spcAft>
                      </a:pPr>
                      <a:r>
                        <a:rPr lang="en-US" sz="800" dirty="0">
                          <a:effectLst/>
                        </a:rPr>
                        <a:t>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extLst>
                  <a:ext uri="{0D108BD9-81ED-4DB2-BD59-A6C34878D82A}">
                    <a16:rowId xmlns:a16="http://schemas.microsoft.com/office/drawing/2014/main" val="195880245"/>
                  </a:ext>
                </a:extLst>
              </a:tr>
              <a:tr h="149641">
                <a:tc>
                  <a:txBody>
                    <a:bodyPr/>
                    <a:lstStyle/>
                    <a:p>
                      <a:pPr marL="0" marR="0">
                        <a:lnSpc>
                          <a:spcPct val="107000"/>
                        </a:lnSpc>
                        <a:spcBef>
                          <a:spcPts val="0"/>
                        </a:spcBef>
                        <a:spcAft>
                          <a:spcPts val="0"/>
                        </a:spcAft>
                      </a:pPr>
                      <a:r>
                        <a:rPr lang="en-US" sz="800">
                          <a:effectLst/>
                        </a:rPr>
                        <a:t>% Time Above 140</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tc>
                  <a:txBody>
                    <a:bodyPr/>
                    <a:lstStyle/>
                    <a:p>
                      <a:pPr marL="0" marR="0" algn="r">
                        <a:lnSpc>
                          <a:spcPct val="107000"/>
                        </a:lnSpc>
                        <a:spcBef>
                          <a:spcPts val="0"/>
                        </a:spcBef>
                        <a:spcAft>
                          <a:spcPts val="0"/>
                        </a:spcAft>
                      </a:pPr>
                      <a:r>
                        <a:rPr lang="en-US" sz="800">
                          <a:effectLst/>
                        </a:rPr>
                        <a:t>24.85</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tc>
                  <a:txBody>
                    <a:bodyPr/>
                    <a:lstStyle/>
                    <a:p>
                      <a:pPr marL="0" marR="0" algn="r">
                        <a:lnSpc>
                          <a:spcPct val="107000"/>
                        </a:lnSpc>
                        <a:spcBef>
                          <a:spcPts val="0"/>
                        </a:spcBef>
                        <a:spcAft>
                          <a:spcPts val="0"/>
                        </a:spcAft>
                      </a:pPr>
                      <a:r>
                        <a:rPr lang="en-US" sz="800">
                          <a:effectLst/>
                        </a:rPr>
                        <a:t>24</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extLst>
                  <a:ext uri="{0D108BD9-81ED-4DB2-BD59-A6C34878D82A}">
                    <a16:rowId xmlns:a16="http://schemas.microsoft.com/office/drawing/2014/main" val="2576404079"/>
                  </a:ext>
                </a:extLst>
              </a:tr>
              <a:tr h="149641">
                <a:tc>
                  <a:txBody>
                    <a:bodyPr/>
                    <a:lstStyle/>
                    <a:p>
                      <a:pPr marL="0" marR="0">
                        <a:lnSpc>
                          <a:spcPct val="107000"/>
                        </a:lnSpc>
                        <a:spcBef>
                          <a:spcPts val="0"/>
                        </a:spcBef>
                        <a:spcAft>
                          <a:spcPts val="0"/>
                        </a:spcAft>
                      </a:pPr>
                      <a:r>
                        <a:rPr lang="en-US" sz="800" dirty="0">
                          <a:effectLst/>
                        </a:rPr>
                        <a:t>% Time Below 60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tc>
                  <a:txBody>
                    <a:bodyPr/>
                    <a:lstStyle/>
                    <a:p>
                      <a:pPr marL="0" marR="0" algn="r">
                        <a:lnSpc>
                          <a:spcPct val="107000"/>
                        </a:lnSpc>
                        <a:spcBef>
                          <a:spcPts val="0"/>
                        </a:spcBef>
                        <a:spcAft>
                          <a:spcPts val="0"/>
                        </a:spcAft>
                      </a:pPr>
                      <a:r>
                        <a:rPr lang="en-US" sz="800">
                          <a:effectLst/>
                        </a:rPr>
                        <a:t>0</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tc>
                  <a:txBody>
                    <a:bodyPr/>
                    <a:lstStyle/>
                    <a:p>
                      <a:pPr marL="0" marR="0" algn="r">
                        <a:lnSpc>
                          <a:spcPct val="107000"/>
                        </a:lnSpc>
                        <a:spcBef>
                          <a:spcPts val="0"/>
                        </a:spcBef>
                        <a:spcAft>
                          <a:spcPts val="0"/>
                        </a:spcAft>
                      </a:pPr>
                      <a:r>
                        <a:rPr lang="en-US" sz="800" dirty="0">
                          <a:effectLst/>
                        </a:rPr>
                        <a:t>0</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077" marR="54077" marT="0" marB="0" anchor="b"/>
                </a:tc>
                <a:extLst>
                  <a:ext uri="{0D108BD9-81ED-4DB2-BD59-A6C34878D82A}">
                    <a16:rowId xmlns:a16="http://schemas.microsoft.com/office/drawing/2014/main" val="1879967436"/>
                  </a:ext>
                </a:extLst>
              </a:tr>
            </a:tbl>
          </a:graphicData>
        </a:graphic>
      </p:graphicFrame>
      <p:pic>
        <p:nvPicPr>
          <p:cNvPr id="13" name="Picture 12">
            <a:extLst>
              <a:ext uri="{FF2B5EF4-FFF2-40B4-BE49-F238E27FC236}">
                <a16:creationId xmlns:a16="http://schemas.microsoft.com/office/drawing/2014/main" id="{9B23CEE9-5DCD-C543-819C-5C75B7AF9D0D}"/>
              </a:ext>
            </a:extLst>
          </p:cNvPr>
          <p:cNvPicPr>
            <a:picLocks noChangeAspect="1"/>
          </p:cNvPicPr>
          <p:nvPr/>
        </p:nvPicPr>
        <p:blipFill>
          <a:blip r:embed="rId6"/>
          <a:stretch>
            <a:fillRect/>
          </a:stretch>
        </p:blipFill>
        <p:spPr>
          <a:xfrm>
            <a:off x="11264310" y="17560698"/>
            <a:ext cx="1671436" cy="1493332"/>
          </a:xfrm>
          <a:prstGeom prst="rect">
            <a:avLst/>
          </a:prstGeom>
        </p:spPr>
      </p:pic>
      <p:sp>
        <p:nvSpPr>
          <p:cNvPr id="17" name="TextBox 16">
            <a:extLst>
              <a:ext uri="{FF2B5EF4-FFF2-40B4-BE49-F238E27FC236}">
                <a16:creationId xmlns:a16="http://schemas.microsoft.com/office/drawing/2014/main" id="{84735460-C585-FB40-BDAC-547882D9FE4B}"/>
              </a:ext>
            </a:extLst>
          </p:cNvPr>
          <p:cNvSpPr txBox="1"/>
          <p:nvPr/>
        </p:nvSpPr>
        <p:spPr>
          <a:xfrm>
            <a:off x="2449482" y="8284633"/>
            <a:ext cx="966871" cy="461665"/>
          </a:xfrm>
          <a:prstGeom prst="rect">
            <a:avLst/>
          </a:prstGeom>
          <a:noFill/>
        </p:spPr>
        <p:txBody>
          <a:bodyPr wrap="square" rtlCol="0">
            <a:spAutoFit/>
          </a:bodyPr>
          <a:lstStyle/>
          <a:p>
            <a:r>
              <a:rPr lang="en-US" sz="2400" dirty="0"/>
              <a:t>iPro 2</a:t>
            </a:r>
          </a:p>
        </p:txBody>
      </p:sp>
      <p:sp>
        <p:nvSpPr>
          <p:cNvPr id="18" name="TextBox 17">
            <a:extLst>
              <a:ext uri="{FF2B5EF4-FFF2-40B4-BE49-F238E27FC236}">
                <a16:creationId xmlns:a16="http://schemas.microsoft.com/office/drawing/2014/main" id="{69F9E250-3DE2-9549-9F00-5E422089AE00}"/>
              </a:ext>
            </a:extLst>
          </p:cNvPr>
          <p:cNvSpPr txBox="1"/>
          <p:nvPr/>
        </p:nvSpPr>
        <p:spPr>
          <a:xfrm>
            <a:off x="3142884" y="7674554"/>
            <a:ext cx="4902765" cy="461665"/>
          </a:xfrm>
          <a:prstGeom prst="rect">
            <a:avLst/>
          </a:prstGeom>
          <a:noFill/>
        </p:spPr>
        <p:txBody>
          <a:bodyPr wrap="square" rtlCol="0">
            <a:spAutoFit/>
          </a:bodyPr>
          <a:lstStyle/>
          <a:p>
            <a:pPr algn="ctr"/>
            <a:r>
              <a:rPr lang="en-US" sz="2400" u="sng" dirty="0"/>
              <a:t>Comparisons to Proprietary Devices</a:t>
            </a:r>
          </a:p>
        </p:txBody>
      </p:sp>
      <p:pic>
        <p:nvPicPr>
          <p:cNvPr id="19" name="Picture 18">
            <a:extLst>
              <a:ext uri="{FF2B5EF4-FFF2-40B4-BE49-F238E27FC236}">
                <a16:creationId xmlns:a16="http://schemas.microsoft.com/office/drawing/2014/main" id="{55982FF2-349B-E549-A0E4-9F4179972F75}"/>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8238211" y="9025008"/>
            <a:ext cx="2274429" cy="1757407"/>
          </a:xfrm>
          <a:prstGeom prst="rect">
            <a:avLst/>
          </a:prstGeom>
        </p:spPr>
      </p:pic>
      <p:pic>
        <p:nvPicPr>
          <p:cNvPr id="20" name="Picture 19">
            <a:extLst>
              <a:ext uri="{FF2B5EF4-FFF2-40B4-BE49-F238E27FC236}">
                <a16:creationId xmlns:a16="http://schemas.microsoft.com/office/drawing/2014/main" id="{AD978A9F-8296-924F-BD24-B514865253D2}"/>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5896505" y="9025008"/>
            <a:ext cx="2273961" cy="1757407"/>
          </a:xfrm>
          <a:prstGeom prst="rect">
            <a:avLst/>
          </a:prstGeom>
        </p:spPr>
      </p:pic>
      <p:pic>
        <p:nvPicPr>
          <p:cNvPr id="21" name="Picture 20">
            <a:extLst>
              <a:ext uri="{FF2B5EF4-FFF2-40B4-BE49-F238E27FC236}">
                <a16:creationId xmlns:a16="http://schemas.microsoft.com/office/drawing/2014/main" id="{1EA6915F-B845-7543-B4D6-3618B38BC888}"/>
              </a:ext>
            </a:extLst>
          </p:cNvPr>
          <p:cNvPicPr/>
          <p:nvPr/>
        </p:nvPicPr>
        <p:blipFill>
          <a:blip r:embed="rId9" cstate="print">
            <a:extLst>
              <a:ext uri="{28A0092B-C50C-407E-A947-70E740481C1C}">
                <a14:useLocalDpi xmlns:a14="http://schemas.microsoft.com/office/drawing/2010/main" val="0"/>
              </a:ext>
            </a:extLst>
          </a:blip>
          <a:stretch>
            <a:fillRect/>
          </a:stretch>
        </p:blipFill>
        <p:spPr>
          <a:xfrm>
            <a:off x="5896505" y="10893853"/>
            <a:ext cx="4616135" cy="1523423"/>
          </a:xfrm>
          <a:prstGeom prst="rect">
            <a:avLst/>
          </a:prstGeom>
        </p:spPr>
      </p:pic>
      <p:graphicFrame>
        <p:nvGraphicFramePr>
          <p:cNvPr id="22" name="Table 21">
            <a:extLst>
              <a:ext uri="{FF2B5EF4-FFF2-40B4-BE49-F238E27FC236}">
                <a16:creationId xmlns:a16="http://schemas.microsoft.com/office/drawing/2014/main" id="{2D3D0BA5-9091-5D47-A096-6EE4FB0628F4}"/>
              </a:ext>
            </a:extLst>
          </p:cNvPr>
          <p:cNvGraphicFramePr>
            <a:graphicFrameLocks noGrp="1"/>
          </p:cNvGraphicFramePr>
          <p:nvPr>
            <p:extLst>
              <p:ext uri="{D42A27DB-BD31-4B8C-83A1-F6EECF244321}">
                <p14:modId xmlns:p14="http://schemas.microsoft.com/office/powerpoint/2010/main" val="1842887164"/>
              </p:ext>
            </p:extLst>
          </p:nvPr>
        </p:nvGraphicFramePr>
        <p:xfrm>
          <a:off x="6753861" y="12749059"/>
          <a:ext cx="3000479" cy="1504432"/>
        </p:xfrm>
        <a:graphic>
          <a:graphicData uri="http://schemas.openxmlformats.org/drawingml/2006/table">
            <a:tbl>
              <a:tblPr firstRow="1" firstCol="1" bandRow="1">
                <a:tableStyleId>{5C22544A-7EE6-4342-B048-85BDC9FD1C3A}</a:tableStyleId>
              </a:tblPr>
              <a:tblGrid>
                <a:gridCol w="1202620">
                  <a:extLst>
                    <a:ext uri="{9D8B030D-6E8A-4147-A177-3AD203B41FA5}">
                      <a16:colId xmlns:a16="http://schemas.microsoft.com/office/drawing/2014/main" val="189847003"/>
                    </a:ext>
                  </a:extLst>
                </a:gridCol>
                <a:gridCol w="886783">
                  <a:extLst>
                    <a:ext uri="{9D8B030D-6E8A-4147-A177-3AD203B41FA5}">
                      <a16:colId xmlns:a16="http://schemas.microsoft.com/office/drawing/2014/main" val="1812364948"/>
                    </a:ext>
                  </a:extLst>
                </a:gridCol>
                <a:gridCol w="911076">
                  <a:extLst>
                    <a:ext uri="{9D8B030D-6E8A-4147-A177-3AD203B41FA5}">
                      <a16:colId xmlns:a16="http://schemas.microsoft.com/office/drawing/2014/main" val="1774513129"/>
                    </a:ext>
                  </a:extLst>
                </a:gridCol>
              </a:tblGrid>
              <a:tr h="376108">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5596" marR="65596" marT="0" marB="0" anchor="b"/>
                </a:tc>
                <a:tc>
                  <a:txBody>
                    <a:bodyPr/>
                    <a:lstStyle/>
                    <a:p>
                      <a:pPr marL="0" marR="0">
                        <a:lnSpc>
                          <a:spcPct val="107000"/>
                        </a:lnSpc>
                        <a:spcBef>
                          <a:spcPts val="0"/>
                        </a:spcBef>
                        <a:spcAft>
                          <a:spcPts val="0"/>
                        </a:spcAft>
                      </a:pPr>
                      <a:r>
                        <a:rPr lang="en-US" sz="1100">
                          <a:effectLst/>
                        </a:rPr>
                        <a:t>cgmanalysis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596" marR="65596" marT="0" marB="0" anchor="b"/>
                </a:tc>
                <a:tc>
                  <a:txBody>
                    <a:bodyPr/>
                    <a:lstStyle/>
                    <a:p>
                      <a:pPr marL="0" marR="0">
                        <a:lnSpc>
                          <a:spcPct val="107000"/>
                        </a:lnSpc>
                        <a:spcBef>
                          <a:spcPts val="0"/>
                        </a:spcBef>
                        <a:spcAft>
                          <a:spcPts val="0"/>
                        </a:spcAft>
                      </a:pPr>
                      <a:r>
                        <a:rPr lang="en-US" sz="1100">
                          <a:effectLst/>
                        </a:rPr>
                        <a:t>Dexcom Clarity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596" marR="65596" marT="0" marB="0" anchor="b"/>
                </a:tc>
                <a:extLst>
                  <a:ext uri="{0D108BD9-81ED-4DB2-BD59-A6C34878D82A}">
                    <a16:rowId xmlns:a16="http://schemas.microsoft.com/office/drawing/2014/main" val="839417107"/>
                  </a:ext>
                </a:extLst>
              </a:tr>
              <a:tr h="376108">
                <a:tc>
                  <a:txBody>
                    <a:bodyPr/>
                    <a:lstStyle/>
                    <a:p>
                      <a:pPr marL="0" marR="0">
                        <a:lnSpc>
                          <a:spcPct val="107000"/>
                        </a:lnSpc>
                        <a:spcBef>
                          <a:spcPts val="0"/>
                        </a:spcBef>
                        <a:spcAft>
                          <a:spcPts val="0"/>
                        </a:spcAft>
                      </a:pPr>
                      <a:r>
                        <a:rPr lang="en-US" sz="1100">
                          <a:effectLst/>
                        </a:rPr>
                        <a:t>Average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596" marR="65596" marT="0" marB="0" anchor="b"/>
                </a:tc>
                <a:tc>
                  <a:txBody>
                    <a:bodyPr/>
                    <a:lstStyle/>
                    <a:p>
                      <a:pPr marL="0" marR="0" algn="r">
                        <a:lnSpc>
                          <a:spcPct val="107000"/>
                        </a:lnSpc>
                        <a:spcBef>
                          <a:spcPts val="0"/>
                        </a:spcBef>
                        <a:spcAft>
                          <a:spcPts val="0"/>
                        </a:spcAft>
                      </a:pPr>
                      <a:r>
                        <a:rPr lang="en-US" sz="1100">
                          <a:effectLst/>
                        </a:rPr>
                        <a:t>175.6790404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596" marR="65596" marT="0" marB="0" anchor="b"/>
                </a:tc>
                <a:tc>
                  <a:txBody>
                    <a:bodyPr/>
                    <a:lstStyle/>
                    <a:p>
                      <a:pPr marL="0" marR="0" algn="r">
                        <a:lnSpc>
                          <a:spcPct val="107000"/>
                        </a:lnSpc>
                        <a:spcBef>
                          <a:spcPts val="0"/>
                        </a:spcBef>
                        <a:spcAft>
                          <a:spcPts val="0"/>
                        </a:spcAft>
                      </a:pPr>
                      <a:r>
                        <a:rPr lang="en-US" sz="1100">
                          <a:effectLst/>
                        </a:rPr>
                        <a:t>176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596" marR="65596" marT="0" marB="0" anchor="b"/>
                </a:tc>
                <a:extLst>
                  <a:ext uri="{0D108BD9-81ED-4DB2-BD59-A6C34878D82A}">
                    <a16:rowId xmlns:a16="http://schemas.microsoft.com/office/drawing/2014/main" val="1085554326"/>
                  </a:ext>
                </a:extLst>
              </a:tr>
              <a:tr h="376108">
                <a:tc>
                  <a:txBody>
                    <a:bodyPr/>
                    <a:lstStyle/>
                    <a:p>
                      <a:pPr marL="0" marR="0">
                        <a:lnSpc>
                          <a:spcPct val="107000"/>
                        </a:lnSpc>
                        <a:spcBef>
                          <a:spcPts val="0"/>
                        </a:spcBef>
                        <a:spcAft>
                          <a:spcPts val="0"/>
                        </a:spcAft>
                      </a:pPr>
                      <a:r>
                        <a:rPr lang="en-US" sz="1100">
                          <a:effectLst/>
                        </a:rPr>
                        <a:t>Standard Dev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596" marR="65596" marT="0" marB="0" anchor="b"/>
                </a:tc>
                <a:tc>
                  <a:txBody>
                    <a:bodyPr/>
                    <a:lstStyle/>
                    <a:p>
                      <a:pPr marL="0" marR="0" algn="r">
                        <a:lnSpc>
                          <a:spcPct val="107000"/>
                        </a:lnSpc>
                        <a:spcBef>
                          <a:spcPts val="0"/>
                        </a:spcBef>
                        <a:spcAft>
                          <a:spcPts val="0"/>
                        </a:spcAft>
                      </a:pPr>
                      <a:r>
                        <a:rPr lang="en-US" sz="1100">
                          <a:effectLst/>
                        </a:rPr>
                        <a:t>67.09674726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596" marR="65596" marT="0" marB="0" anchor="b"/>
                </a:tc>
                <a:tc>
                  <a:txBody>
                    <a:bodyPr/>
                    <a:lstStyle/>
                    <a:p>
                      <a:pPr marL="0" marR="0" algn="r">
                        <a:lnSpc>
                          <a:spcPct val="107000"/>
                        </a:lnSpc>
                        <a:spcBef>
                          <a:spcPts val="0"/>
                        </a:spcBef>
                        <a:spcAft>
                          <a:spcPts val="0"/>
                        </a:spcAft>
                      </a:pPr>
                      <a:r>
                        <a:rPr lang="en-US" sz="1100" dirty="0">
                          <a:effectLst/>
                        </a:rPr>
                        <a:t>68</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596" marR="65596" marT="0" marB="0" anchor="b"/>
                </a:tc>
                <a:extLst>
                  <a:ext uri="{0D108BD9-81ED-4DB2-BD59-A6C34878D82A}">
                    <a16:rowId xmlns:a16="http://schemas.microsoft.com/office/drawing/2014/main" val="2499604588"/>
                  </a:ext>
                </a:extLst>
              </a:tr>
              <a:tr h="376108">
                <a:tc>
                  <a:txBody>
                    <a:bodyPr/>
                    <a:lstStyle/>
                    <a:p>
                      <a:pPr marL="0" marR="0">
                        <a:lnSpc>
                          <a:spcPct val="107000"/>
                        </a:lnSpc>
                        <a:spcBef>
                          <a:spcPts val="0"/>
                        </a:spcBef>
                        <a:spcAft>
                          <a:spcPts val="0"/>
                        </a:spcAft>
                      </a:pPr>
                      <a:r>
                        <a:rPr lang="en-US" sz="1100">
                          <a:effectLst/>
                        </a:rPr>
                        <a:t>Time in Range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596" marR="65596" marT="0" marB="0" anchor="b"/>
                </a:tc>
                <a:tc>
                  <a:txBody>
                    <a:bodyPr/>
                    <a:lstStyle/>
                    <a:p>
                      <a:pPr marL="0" marR="0" algn="r">
                        <a:lnSpc>
                          <a:spcPct val="107000"/>
                        </a:lnSpc>
                        <a:spcBef>
                          <a:spcPts val="0"/>
                        </a:spcBef>
                        <a:spcAft>
                          <a:spcPts val="0"/>
                        </a:spcAft>
                      </a:pPr>
                      <a:r>
                        <a:rPr lang="en-US" sz="1100">
                          <a:effectLst/>
                        </a:rPr>
                        <a:t>55.65656566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596" marR="65596" marT="0" marB="0" anchor="b"/>
                </a:tc>
                <a:tc>
                  <a:txBody>
                    <a:bodyPr/>
                    <a:lstStyle/>
                    <a:p>
                      <a:pPr marL="0" marR="0" algn="r">
                        <a:lnSpc>
                          <a:spcPct val="107000"/>
                        </a:lnSpc>
                        <a:spcBef>
                          <a:spcPts val="0"/>
                        </a:spcBef>
                        <a:spcAft>
                          <a:spcPts val="0"/>
                        </a:spcAft>
                      </a:pPr>
                      <a:r>
                        <a:rPr lang="en-US" sz="1100" dirty="0">
                          <a:effectLst/>
                        </a:rPr>
                        <a:t>56</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596" marR="65596" marT="0" marB="0" anchor="b"/>
                </a:tc>
                <a:extLst>
                  <a:ext uri="{0D108BD9-81ED-4DB2-BD59-A6C34878D82A}">
                    <a16:rowId xmlns:a16="http://schemas.microsoft.com/office/drawing/2014/main" val="4046815817"/>
                  </a:ext>
                </a:extLst>
              </a:tr>
            </a:tbl>
          </a:graphicData>
        </a:graphic>
      </p:graphicFrame>
      <p:sp>
        <p:nvSpPr>
          <p:cNvPr id="23" name="TextBox 22">
            <a:extLst>
              <a:ext uri="{FF2B5EF4-FFF2-40B4-BE49-F238E27FC236}">
                <a16:creationId xmlns:a16="http://schemas.microsoft.com/office/drawing/2014/main" id="{AE9C89B6-6D61-AD49-B83B-E00283ECA838}"/>
              </a:ext>
            </a:extLst>
          </p:cNvPr>
          <p:cNvSpPr txBox="1"/>
          <p:nvPr/>
        </p:nvSpPr>
        <p:spPr>
          <a:xfrm>
            <a:off x="7553083" y="8111749"/>
            <a:ext cx="1221972" cy="850879"/>
          </a:xfrm>
          <a:prstGeom prst="rect">
            <a:avLst/>
          </a:prstGeom>
          <a:noFill/>
        </p:spPr>
        <p:txBody>
          <a:bodyPr wrap="square" rtlCol="0">
            <a:spAutoFit/>
          </a:bodyPr>
          <a:lstStyle/>
          <a:p>
            <a:r>
              <a:rPr lang="en-US" sz="2400" dirty="0"/>
              <a:t>Dexcom Clarity</a:t>
            </a:r>
          </a:p>
        </p:txBody>
      </p:sp>
      <p:sp>
        <p:nvSpPr>
          <p:cNvPr id="24" name="TextBox 23">
            <a:extLst>
              <a:ext uri="{FF2B5EF4-FFF2-40B4-BE49-F238E27FC236}">
                <a16:creationId xmlns:a16="http://schemas.microsoft.com/office/drawing/2014/main" id="{C55958D2-FEA4-A049-842D-2374F6DFAC73}"/>
              </a:ext>
            </a:extLst>
          </p:cNvPr>
          <p:cNvSpPr txBox="1"/>
          <p:nvPr/>
        </p:nvSpPr>
        <p:spPr>
          <a:xfrm>
            <a:off x="895465" y="14474292"/>
            <a:ext cx="5041775" cy="2215991"/>
          </a:xfrm>
          <a:prstGeom prst="rect">
            <a:avLst/>
          </a:prstGeom>
          <a:noFill/>
        </p:spPr>
        <p:txBody>
          <a:bodyPr wrap="square" rtlCol="0">
            <a:spAutoFit/>
          </a:bodyPr>
          <a:lstStyle/>
          <a:p>
            <a:pPr algn="ctr"/>
            <a:r>
              <a:rPr lang="en-US" sz="2400" u="sng" dirty="0"/>
              <a:t>Results</a:t>
            </a:r>
          </a:p>
          <a:p>
            <a:pPr algn="ctr"/>
            <a:endParaRPr lang="en-US" sz="2400" u="sng" dirty="0"/>
          </a:p>
          <a:p>
            <a:r>
              <a:rPr lang="en-US" dirty="0"/>
              <a:t>Summary variables calculated by our package compare well to those generated by various CGM software, and our functions increase the number and complexity of summary measures readily available to clinicians and researchers. </a:t>
            </a:r>
          </a:p>
        </p:txBody>
      </p:sp>
      <p:sp>
        <p:nvSpPr>
          <p:cNvPr id="25" name="TextBox 24">
            <a:extLst>
              <a:ext uri="{FF2B5EF4-FFF2-40B4-BE49-F238E27FC236}">
                <a16:creationId xmlns:a16="http://schemas.microsoft.com/office/drawing/2014/main" id="{445BB32A-3901-ED41-B940-1954D44A8116}"/>
              </a:ext>
            </a:extLst>
          </p:cNvPr>
          <p:cNvSpPr txBox="1"/>
          <p:nvPr/>
        </p:nvSpPr>
        <p:spPr>
          <a:xfrm>
            <a:off x="5954935" y="14474292"/>
            <a:ext cx="5125547" cy="2006830"/>
          </a:xfrm>
          <a:prstGeom prst="rect">
            <a:avLst/>
          </a:prstGeom>
          <a:noFill/>
        </p:spPr>
        <p:txBody>
          <a:bodyPr wrap="square" rtlCol="0">
            <a:spAutoFit/>
          </a:bodyPr>
          <a:lstStyle/>
          <a:p>
            <a:pPr algn="ctr"/>
            <a:r>
              <a:rPr lang="en-US" sz="2400" u="sng" dirty="0"/>
              <a:t>Conclusions</a:t>
            </a:r>
          </a:p>
          <a:p>
            <a:pPr algn="ctr"/>
            <a:endParaRPr lang="en-US" sz="2400" u="sng" dirty="0"/>
          </a:p>
          <a:p>
            <a:r>
              <a:rPr lang="en-US" dirty="0"/>
              <a:t>Consistent handling of CGM data using our R package will allow for collaboration between research groups and contribute to a better understanding of free-living glucose patterns. </a:t>
            </a:r>
          </a:p>
        </p:txBody>
      </p:sp>
      <p:graphicFrame>
        <p:nvGraphicFramePr>
          <p:cNvPr id="8" name="Table 7">
            <a:extLst>
              <a:ext uri="{FF2B5EF4-FFF2-40B4-BE49-F238E27FC236}">
                <a16:creationId xmlns:a16="http://schemas.microsoft.com/office/drawing/2014/main" id="{780815A4-F311-C84E-8ECE-D7761A89B092}"/>
              </a:ext>
            </a:extLst>
          </p:cNvPr>
          <p:cNvGraphicFramePr>
            <a:graphicFrameLocks noGrp="1"/>
          </p:cNvGraphicFramePr>
          <p:nvPr>
            <p:extLst>
              <p:ext uri="{D42A27DB-BD31-4B8C-83A1-F6EECF244321}">
                <p14:modId xmlns:p14="http://schemas.microsoft.com/office/powerpoint/2010/main" val="4101122982"/>
              </p:ext>
            </p:extLst>
          </p:nvPr>
        </p:nvGraphicFramePr>
        <p:xfrm>
          <a:off x="10873768" y="3606575"/>
          <a:ext cx="2452521" cy="13467050"/>
        </p:xfrm>
        <a:graphic>
          <a:graphicData uri="http://schemas.openxmlformats.org/drawingml/2006/table">
            <a:tbl>
              <a:tblPr firstRow="1" bandRow="1">
                <a:tableStyleId>{5C22544A-7EE6-4342-B048-85BDC9FD1C3A}</a:tableStyleId>
              </a:tblPr>
              <a:tblGrid>
                <a:gridCol w="2452521">
                  <a:extLst>
                    <a:ext uri="{9D8B030D-6E8A-4147-A177-3AD203B41FA5}">
                      <a16:colId xmlns:a16="http://schemas.microsoft.com/office/drawing/2014/main" val="1935579932"/>
                    </a:ext>
                  </a:extLst>
                </a:gridCol>
              </a:tblGrid>
              <a:tr h="837159">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400" dirty="0">
                          <a:effectLst/>
                        </a:rPr>
                        <a:t>Calculated Variables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353713372"/>
                  </a:ext>
                </a:extLst>
              </a:tr>
              <a:tr h="372071">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1800" b="0" dirty="0">
                          <a:effectLst/>
                        </a:rPr>
                        <a:t>Percent CGM wear</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244946589"/>
                  </a:ext>
                </a:extLst>
              </a:tr>
              <a:tr h="2604494">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1800" dirty="0">
                          <a:effectLst/>
                        </a:rPr>
                        <a:t>Sensor glucose: average, standard deviation, coefficient of variation, minimum, maximum, and quartiles</a:t>
                      </a:r>
                    </a:p>
                    <a:p>
                      <a:pPr marL="0" marR="0" lvl="0" indent="0" algn="l" defTabSz="13716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1371600" rtl="0" eaLnBrk="1" fontAlgn="auto" latinLnBrk="0" hangingPunct="1">
                        <a:lnSpc>
                          <a:spcPct val="100000"/>
                        </a:lnSpc>
                        <a:spcBef>
                          <a:spcPts val="0"/>
                        </a:spcBef>
                        <a:spcAft>
                          <a:spcPts val="0"/>
                        </a:spcAft>
                        <a:buClrTx/>
                        <a:buSzTx/>
                        <a:buFontTx/>
                        <a:buNone/>
                        <a:tabLst/>
                        <a:defRPr/>
                      </a:pPr>
                      <a:r>
                        <a:rPr lang="en-US" sz="1800" dirty="0">
                          <a:effectLst/>
                        </a:rPr>
                        <a:t>Variables above for daytime and nighttime periods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657130882"/>
                  </a:ext>
                </a:extLst>
              </a:tr>
              <a:tr h="372071">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1800" dirty="0">
                          <a:effectLst/>
                        </a:rPr>
                        <a:t>Estimated A1c (eA1c)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277253956"/>
                  </a:ext>
                </a:extLst>
              </a:tr>
              <a:tr h="651123">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1800" dirty="0">
                          <a:effectLst/>
                        </a:rPr>
                        <a:t>Glucose management indicator (GMI)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917346314"/>
                  </a:ext>
                </a:extLst>
              </a:tr>
              <a:tr h="930177">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1800" dirty="0">
                          <a:effectLst/>
                        </a:rPr>
                        <a:t>Excursions, minutes spent, and time spent above/below threshold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428009264"/>
                  </a:ext>
                </a:extLst>
              </a:tr>
              <a:tr h="1209229">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1800" dirty="0">
                          <a:effectLst/>
                        </a:rPr>
                        <a:t>Minutes and percent time in range (70 – 180 mg/</a:t>
                      </a:r>
                      <a:r>
                        <a:rPr lang="en-US" sz="1800" dirty="0" err="1">
                          <a:effectLst/>
                        </a:rPr>
                        <a:t>dL</a:t>
                      </a: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a:txBody>
                  <a:tcPr/>
                </a:tc>
                <a:extLst>
                  <a:ext uri="{0D108BD9-81ED-4DB2-BD59-A6C34878D82A}">
                    <a16:rowId xmlns:a16="http://schemas.microsoft.com/office/drawing/2014/main" val="2674594255"/>
                  </a:ext>
                </a:extLst>
              </a:tr>
              <a:tr h="1209229">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1800" dirty="0">
                          <a:effectLst/>
                        </a:rPr>
                        <a:t>Area under the curve (using the trapezoidal rule)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a:txBody>
                  <a:tcPr/>
                </a:tc>
                <a:extLst>
                  <a:ext uri="{0D108BD9-81ED-4DB2-BD59-A6C34878D82A}">
                    <a16:rowId xmlns:a16="http://schemas.microsoft.com/office/drawing/2014/main" val="657520865"/>
                  </a:ext>
                </a:extLst>
              </a:tr>
              <a:tr h="1209229">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1800" dirty="0">
                          <a:effectLst/>
                        </a:rPr>
                        <a:t>Mean amplitude of glycemic excursions (MAGE)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a:txBody>
                  <a:tcPr/>
                </a:tc>
                <a:extLst>
                  <a:ext uri="{0D108BD9-81ED-4DB2-BD59-A6C34878D82A}">
                    <a16:rowId xmlns:a16="http://schemas.microsoft.com/office/drawing/2014/main" val="745737918"/>
                  </a:ext>
                </a:extLst>
              </a:tr>
              <a:tr h="372071">
                <a:tc>
                  <a:txBody>
                    <a:bodyPr/>
                    <a:lstStyle/>
                    <a:p>
                      <a:r>
                        <a:rPr lang="en-US" sz="1800" dirty="0"/>
                        <a:t>J index</a:t>
                      </a:r>
                    </a:p>
                  </a:txBody>
                  <a:tcPr/>
                </a:tc>
                <a:extLst>
                  <a:ext uri="{0D108BD9-81ED-4DB2-BD59-A6C34878D82A}">
                    <a16:rowId xmlns:a16="http://schemas.microsoft.com/office/drawing/2014/main" val="3195290677"/>
                  </a:ext>
                </a:extLst>
              </a:tr>
              <a:tr h="1167720">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1800" dirty="0">
                          <a:effectLst/>
                        </a:rPr>
                        <a:t>Continuous overall net glycemic action (CONGA)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a:txBody>
                  <a:tcPr/>
                </a:tc>
                <a:extLst>
                  <a:ext uri="{0D108BD9-81ED-4DB2-BD59-A6C34878D82A}">
                    <a16:rowId xmlns:a16="http://schemas.microsoft.com/office/drawing/2014/main" val="2545810445"/>
                  </a:ext>
                </a:extLst>
              </a:tr>
              <a:tr h="930177">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1800" dirty="0">
                          <a:effectLst/>
                        </a:rPr>
                        <a:t>Mean of daily differences (MODD)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a:txBody>
                  <a:tcPr/>
                </a:tc>
                <a:extLst>
                  <a:ext uri="{0D108BD9-81ED-4DB2-BD59-A6C34878D82A}">
                    <a16:rowId xmlns:a16="http://schemas.microsoft.com/office/drawing/2014/main" val="1622510417"/>
                  </a:ext>
                </a:extLst>
              </a:tr>
              <a:tr h="930177">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1800" dirty="0">
                          <a:effectLst/>
                        </a:rPr>
                        <a:t>Low blood glucose index (LBGI)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a:txBody>
                  <a:tcPr/>
                </a:tc>
                <a:extLst>
                  <a:ext uri="{0D108BD9-81ED-4DB2-BD59-A6C34878D82A}">
                    <a16:rowId xmlns:a16="http://schemas.microsoft.com/office/drawing/2014/main" val="1252139115"/>
                  </a:ext>
                </a:extLst>
              </a:tr>
              <a:tr h="651123">
                <a:tc>
                  <a:txBody>
                    <a:bodyPr/>
                    <a:lstStyle/>
                    <a:p>
                      <a:pPr marL="0" marR="0">
                        <a:spcBef>
                          <a:spcPts val="0"/>
                        </a:spcBef>
                        <a:spcAft>
                          <a:spcPts val="0"/>
                        </a:spcAft>
                      </a:pPr>
                      <a:r>
                        <a:rPr lang="en-US" sz="1800" dirty="0">
                          <a:effectLst/>
                        </a:rPr>
                        <a:t>High blood glucose index (HBGI)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792631115"/>
                  </a:ext>
                </a:extLst>
              </a:tr>
            </a:tbl>
          </a:graphicData>
        </a:graphic>
      </p:graphicFrame>
      <p:sp>
        <p:nvSpPr>
          <p:cNvPr id="29" name="TextBox 28">
            <a:extLst>
              <a:ext uri="{FF2B5EF4-FFF2-40B4-BE49-F238E27FC236}">
                <a16:creationId xmlns:a16="http://schemas.microsoft.com/office/drawing/2014/main" id="{92FF74A4-6389-CF41-8B9A-15084598CF67}"/>
              </a:ext>
            </a:extLst>
          </p:cNvPr>
          <p:cNvSpPr txBox="1"/>
          <p:nvPr/>
        </p:nvSpPr>
        <p:spPr>
          <a:xfrm>
            <a:off x="2547860" y="17173093"/>
            <a:ext cx="3777427" cy="1200329"/>
          </a:xfrm>
          <a:prstGeom prst="rect">
            <a:avLst/>
          </a:prstGeom>
          <a:noFill/>
        </p:spPr>
        <p:txBody>
          <a:bodyPr wrap="square" rtlCol="0">
            <a:spAutoFit/>
          </a:bodyPr>
          <a:lstStyle/>
          <a:p>
            <a:r>
              <a:rPr lang="en-US" sz="2400" u="sng" dirty="0"/>
              <a:t>Download the Package Here or on CRAN (“</a:t>
            </a:r>
            <a:r>
              <a:rPr lang="en-US" sz="2400" u="sng" dirty="0" err="1"/>
              <a:t>cgmanalysis</a:t>
            </a:r>
            <a:r>
              <a:rPr lang="en-US" sz="2400" u="sng" dirty="0"/>
              <a:t>”):</a:t>
            </a:r>
          </a:p>
          <a:p>
            <a:endParaRPr lang="en-US" sz="2400" u="sng" dirty="0"/>
          </a:p>
        </p:txBody>
      </p:sp>
      <p:pic>
        <p:nvPicPr>
          <p:cNvPr id="35" name="Picture 34">
            <a:extLst>
              <a:ext uri="{FF2B5EF4-FFF2-40B4-BE49-F238E27FC236}">
                <a16:creationId xmlns:a16="http://schemas.microsoft.com/office/drawing/2014/main" id="{113BDDB2-A17D-8941-AF2B-CF9A91B17F7D}"/>
              </a:ext>
            </a:extLst>
          </p:cNvPr>
          <p:cNvPicPr>
            <a:picLocks noChangeAspect="1"/>
          </p:cNvPicPr>
          <p:nvPr/>
        </p:nvPicPr>
        <p:blipFill>
          <a:blip r:embed="rId10"/>
          <a:stretch>
            <a:fillRect/>
          </a:stretch>
        </p:blipFill>
        <p:spPr>
          <a:xfrm>
            <a:off x="7553083" y="16846129"/>
            <a:ext cx="2067210" cy="2067210"/>
          </a:xfrm>
          <a:prstGeom prst="rect">
            <a:avLst/>
          </a:prstGeom>
        </p:spPr>
      </p:pic>
      <p:pic>
        <p:nvPicPr>
          <p:cNvPr id="3" name="Picture 2">
            <a:extLst>
              <a:ext uri="{FF2B5EF4-FFF2-40B4-BE49-F238E27FC236}">
                <a16:creationId xmlns:a16="http://schemas.microsoft.com/office/drawing/2014/main" id="{6AEB0BC9-A0AF-4247-914B-D8C7B233B446}"/>
              </a:ext>
            </a:extLst>
          </p:cNvPr>
          <p:cNvPicPr>
            <a:picLocks noChangeAspect="1"/>
          </p:cNvPicPr>
          <p:nvPr/>
        </p:nvPicPr>
        <p:blipFill>
          <a:blip r:embed="rId11"/>
          <a:stretch>
            <a:fillRect/>
          </a:stretch>
        </p:blipFill>
        <p:spPr>
          <a:xfrm>
            <a:off x="421039" y="18391093"/>
            <a:ext cx="5585253" cy="728511"/>
          </a:xfrm>
          <a:prstGeom prst="rect">
            <a:avLst/>
          </a:prstGeom>
        </p:spPr>
      </p:pic>
    </p:spTree>
    <p:extLst>
      <p:ext uri="{BB962C8B-B14F-4D97-AF65-F5344CB8AC3E}">
        <p14:creationId xmlns:p14="http://schemas.microsoft.com/office/powerpoint/2010/main" val="34649270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TotalTime>
  <Words>423</Words>
  <Application>Microsoft Macintosh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Helvetica Neue</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Vigers, Timothy</dc:creator>
  <cp:lastModifiedBy>Vigers, Timothy</cp:lastModifiedBy>
  <cp:revision>54</cp:revision>
  <dcterms:created xsi:type="dcterms:W3CDTF">2019-01-07T18:32:20Z</dcterms:created>
  <dcterms:modified xsi:type="dcterms:W3CDTF">2019-01-16T21:44:58Z</dcterms:modified>
</cp:coreProperties>
</file>