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69"/>
  </p:normalViewPr>
  <p:slideViewPr>
    <p:cSldViewPr snapToGrid="0" snapToObjects="1">
      <p:cViewPr>
        <p:scale>
          <a:sx n="100" d="100"/>
          <a:sy n="100" d="100"/>
        </p:scale>
        <p:origin x="440" y="-832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DB59-44AE-D049-9C20-02C1342334B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19-9F2F-2749-907F-5DBBA3F39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79749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59498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239248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3189976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398747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478496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558245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637995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19-9F2F-2749-907F-5DBBA3F39E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3539"/>
            <a:ext cx="11658600" cy="679360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249132"/>
            <a:ext cx="10287000" cy="47112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38916"/>
            <a:ext cx="2957513" cy="16536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38916"/>
            <a:ext cx="8701088" cy="165368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864842"/>
            <a:ext cx="11830050" cy="81170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058726"/>
            <a:ext cx="11830050" cy="426858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8920"/>
            <a:ext cx="11830050" cy="3771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783531"/>
            <a:ext cx="5802510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127866"/>
            <a:ext cx="5802510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783531"/>
            <a:ext cx="5831087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127866"/>
            <a:ext cx="5831087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09594"/>
            <a:ext cx="6943725" cy="1386726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09594"/>
            <a:ext cx="6943725" cy="1386726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38920"/>
            <a:ext cx="11830050" cy="377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194579"/>
            <a:ext cx="11830050" cy="123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D001-90D5-8A47-9CFD-DDAC29B64CD5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086174"/>
            <a:ext cx="462915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70F7-BA65-EA48-AD83-AE52BD8376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5DD1-9D11-BC43-8F36-56331B0C34BF}"/>
              </a:ext>
            </a:extLst>
          </p:cNvPr>
          <p:cNvSpPr txBox="1"/>
          <p:nvPr/>
        </p:nvSpPr>
        <p:spPr>
          <a:xfrm>
            <a:off x="754946" y="482421"/>
            <a:ext cx="122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 Package for Analysis of </a:t>
            </a:r>
          </a:p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Glucose Monitor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068E-B1E6-5843-8D87-186993D87A2B}"/>
              </a:ext>
            </a:extLst>
          </p:cNvPr>
          <p:cNvSpPr txBox="1"/>
          <p:nvPr/>
        </p:nvSpPr>
        <p:spPr>
          <a:xfrm>
            <a:off x="423186" y="1879936"/>
            <a:ext cx="128696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 Vigers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Christine L. Chan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Janet Snell-Bergeon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Petter Bjørnstad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pPr algn="ctr"/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Philip S. Zeitler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Gregory Forlenza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Laura Pyle</a:t>
            </a:r>
            <a:r>
              <a:rPr lang="en-US" sz="2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1,2,3</a:t>
            </a:r>
          </a:p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Department of Pediatric Endocrinology, University of Colorado School of Medicine,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Barbara Davis Center, Aurora, Colorado, United States</a:t>
            </a:r>
          </a:p>
          <a:p>
            <a:pPr marL="342900" indent="-342900">
              <a:buAutoNum type="arabicPeriod"/>
            </a:pPr>
            <a:r>
              <a:rPr lang="en-US" dirty="0"/>
              <a:t>Department of Biostatistics and Informatics, Colorado School of Public Health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4A98-3EF0-D840-81EE-68BC8A4BE31B}"/>
              </a:ext>
            </a:extLst>
          </p:cNvPr>
          <p:cNvSpPr txBox="1"/>
          <p:nvPr/>
        </p:nvSpPr>
        <p:spPr>
          <a:xfrm>
            <a:off x="423186" y="3891209"/>
            <a:ext cx="633067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u="sng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develop a standardized, free, open-source method for data management and analysis of continuous glucose monitor (CGM)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key metrics recommended in the International Consensus on Use of Continuous Glucose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graphical tools similar to the Ambulatory Glucose Profile (AGP). </a:t>
            </a:r>
          </a:p>
          <a:p>
            <a:endParaRPr lang="en-US" sz="2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0AF9-BA8B-044C-872A-D5187DFEE590}"/>
              </a:ext>
            </a:extLst>
          </p:cNvPr>
          <p:cNvSpPr txBox="1"/>
          <p:nvPr/>
        </p:nvSpPr>
        <p:spPr>
          <a:xfrm>
            <a:off x="7221533" y="3888683"/>
            <a:ext cx="5739519" cy="385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Methods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wrote a package in the freely available statistical programming language R (R Foundation for Statistical Computing, Vienna, Austria).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and aggregate daily overlays were compared to proprietary CGM software (only one device shown here).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Proprietary software does not calculate MAGE or other more complex variables, so these were not compared.</a:t>
            </a:r>
            <a:endParaRPr lang="en-US" sz="22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27657-763B-EF48-BBF3-4191BF7D83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55" b="-906"/>
          <a:stretch/>
        </p:blipFill>
        <p:spPr bwMode="auto">
          <a:xfrm>
            <a:off x="3758367" y="7665653"/>
            <a:ext cx="3325104" cy="2710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31F98-643C-7643-946C-7AB0C1349D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b="-1"/>
          <a:stretch/>
        </p:blipFill>
        <p:spPr bwMode="auto">
          <a:xfrm>
            <a:off x="421039" y="7645253"/>
            <a:ext cx="3369292" cy="25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D6A6D-EA0D-8247-8FE4-6AC85CEE13D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8658" r="3959" b="26695"/>
          <a:stretch/>
        </p:blipFill>
        <p:spPr bwMode="auto">
          <a:xfrm>
            <a:off x="421039" y="10012007"/>
            <a:ext cx="6332945" cy="24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BB8C7-29DB-A447-88B9-58C36A14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160"/>
              </p:ext>
            </p:extLst>
          </p:nvPr>
        </p:nvGraphicFramePr>
        <p:xfrm>
          <a:off x="2472923" y="12424384"/>
          <a:ext cx="2229175" cy="15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131008491"/>
                    </a:ext>
                  </a:extLst>
                </a:gridCol>
                <a:gridCol w="643142">
                  <a:extLst>
                    <a:ext uri="{9D8B030D-6E8A-4147-A177-3AD203B41FA5}">
                      <a16:colId xmlns:a16="http://schemas.microsoft.com/office/drawing/2014/main" val="266582003"/>
                    </a:ext>
                  </a:extLst>
                </a:gridCol>
                <a:gridCol w="680954">
                  <a:extLst>
                    <a:ext uri="{9D8B030D-6E8A-4147-A177-3AD203B41FA5}">
                      <a16:colId xmlns:a16="http://schemas.microsoft.com/office/drawing/2014/main" val="924640412"/>
                    </a:ext>
                  </a:extLst>
                </a:gridCol>
              </a:tblGrid>
              <a:tr h="5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cgmanalysis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iPro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082807376"/>
                  </a:ext>
                </a:extLst>
              </a:tr>
              <a:tr h="166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Sensor Values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4917837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Highest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183662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Lowest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3145100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Average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126.87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77957977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Standard Dev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30.79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448032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High Excursions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65770141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# Low Excursions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95880245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Above 140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24.85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6404079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Below 60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87996743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B23CEE9-5DCD-C543-819C-5C75B7AF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39" y="482421"/>
            <a:ext cx="699401" cy="624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5460-C585-FB40-BDAC-547882D9FE4B}"/>
              </a:ext>
            </a:extLst>
          </p:cNvPr>
          <p:cNvSpPr txBox="1"/>
          <p:nvPr/>
        </p:nvSpPr>
        <p:spPr>
          <a:xfrm>
            <a:off x="754946" y="7168348"/>
            <a:ext cx="61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cgmanalysis vs. iPro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82FF2-349B-E549-A0E4-9F4179972F7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221533" y="8173715"/>
            <a:ext cx="3423655" cy="2531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78A9F-8296-924F-BD24-B514865253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4530" r="16852" b="235"/>
          <a:stretch/>
        </p:blipFill>
        <p:spPr>
          <a:xfrm>
            <a:off x="10649672" y="8173715"/>
            <a:ext cx="2645289" cy="2516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A6915F-B845-7543-B4D6-3618B38BC88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1" y="10689741"/>
            <a:ext cx="6207195" cy="2048507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3D0BA5-9091-5D47-A096-6EE4FB06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21241"/>
              </p:ext>
            </p:extLst>
          </p:nvPr>
        </p:nvGraphicFramePr>
        <p:xfrm>
          <a:off x="8948817" y="12781587"/>
          <a:ext cx="2476502" cy="1220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235">
                  <a:extLst>
                    <a:ext uri="{9D8B030D-6E8A-4147-A177-3AD203B41FA5}">
                      <a16:colId xmlns:a16="http://schemas.microsoft.com/office/drawing/2014/main" val="189847003"/>
                    </a:ext>
                  </a:extLst>
                </a:gridCol>
                <a:gridCol w="991074">
                  <a:extLst>
                    <a:ext uri="{9D8B030D-6E8A-4147-A177-3AD203B41FA5}">
                      <a16:colId xmlns:a16="http://schemas.microsoft.com/office/drawing/2014/main" val="1812364948"/>
                    </a:ext>
                  </a:extLst>
                </a:gridCol>
                <a:gridCol w="807193">
                  <a:extLst>
                    <a:ext uri="{9D8B030D-6E8A-4147-A177-3AD203B41FA5}">
                      <a16:colId xmlns:a16="http://schemas.microsoft.com/office/drawing/2014/main" val="1774513129"/>
                    </a:ext>
                  </a:extLst>
                </a:gridCol>
              </a:tblGrid>
              <a:tr h="17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cgmanalysis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Dexcom Clarity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839417107"/>
                  </a:ext>
                </a:extLst>
              </a:tr>
              <a:tr h="86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Average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175.679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1085554326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67.097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2499604588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 in Range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55.657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40468158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9C89B6-6D61-AD49-B83B-E00283ECA838}"/>
              </a:ext>
            </a:extLst>
          </p:cNvPr>
          <p:cNvSpPr txBox="1"/>
          <p:nvPr/>
        </p:nvSpPr>
        <p:spPr>
          <a:xfrm>
            <a:off x="6753859" y="7696810"/>
            <a:ext cx="62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cgmanalysis vs. Dexcom Clarity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958D2-FEA4-A049-842D-2374F6DFAC73}"/>
              </a:ext>
            </a:extLst>
          </p:cNvPr>
          <p:cNvSpPr txBox="1"/>
          <p:nvPr/>
        </p:nvSpPr>
        <p:spPr>
          <a:xfrm>
            <a:off x="423186" y="14266422"/>
            <a:ext cx="63306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calculated by our package compare well to those generated by various CGM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Our functions increase the number and complexity of summary measures readily available to clinicians and researchers.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BB32A-3901-ED41-B940-1954D44A8116}"/>
              </a:ext>
            </a:extLst>
          </p:cNvPr>
          <p:cNvSpPr txBox="1"/>
          <p:nvPr/>
        </p:nvSpPr>
        <p:spPr>
          <a:xfrm>
            <a:off x="423186" y="16941321"/>
            <a:ext cx="64042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Consistent handling of CGM data using our R package will allow for collaboration between research groups and contribute to a better understanding of free-living glucose patterns.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3BDDB2-A17D-8941-AF2B-CF9A91B17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8412" y="384020"/>
            <a:ext cx="1446549" cy="1446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0BC9-A0AF-4247-914B-D8C7B233B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29"/>
          <a:stretch/>
        </p:blipFill>
        <p:spPr>
          <a:xfrm>
            <a:off x="421039" y="1412423"/>
            <a:ext cx="1568696" cy="3959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86705" y="14288000"/>
            <a:ext cx="4600725" cy="476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Variables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CGM wear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sensor glucose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standard deviation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coefficient of variation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sensor glucose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sensor glucose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glucose quartiles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above for daytime and nighttime periods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A1c (eA1c)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Glucose management indicator (GMI)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Excursions, minutes and % time above/below threshold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Minutes and % time in range (70 – 180 mg/dL)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under the curve (trapezoidal rule)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amplitude of glycemic excursions (MAGE)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index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overall net glycemic action (CONGA)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of daily differences (MODD)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blood glucose index (LBGI)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blood glucose index (HBGI)</a:t>
            </a:r>
          </a:p>
        </p:txBody>
      </p:sp>
    </p:spTree>
    <p:extLst>
      <p:ext uri="{BB962C8B-B14F-4D97-AF65-F5344CB8AC3E}">
        <p14:creationId xmlns:p14="http://schemas.microsoft.com/office/powerpoint/2010/main" val="34649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431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Vigers, Timothy</dc:creator>
  <cp:lastModifiedBy>Vigers, Timothy</cp:lastModifiedBy>
  <cp:revision>106</cp:revision>
  <dcterms:created xsi:type="dcterms:W3CDTF">2019-01-07T18:32:20Z</dcterms:created>
  <dcterms:modified xsi:type="dcterms:W3CDTF">2019-02-05T18:39:37Z</dcterms:modified>
</cp:coreProperties>
</file>