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3716000" cy="1951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51"/>
  </p:normalViewPr>
  <p:slideViewPr>
    <p:cSldViewPr snapToGrid="0" snapToObjects="1">
      <p:cViewPr>
        <p:scale>
          <a:sx n="66" d="100"/>
          <a:sy n="66" d="100"/>
        </p:scale>
        <p:origin x="4504" y="-141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DB59-44AE-D049-9C20-02C1342334BE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EF19-9F2F-2749-907F-5DBBA3F39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1pPr>
    <a:lvl2pPr marL="79749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2pPr>
    <a:lvl3pPr marL="159498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3pPr>
    <a:lvl4pPr marL="239248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4pPr>
    <a:lvl5pPr marL="3189976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5pPr>
    <a:lvl6pPr marL="3987470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6pPr>
    <a:lvl7pPr marL="4784964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7pPr>
    <a:lvl8pPr marL="5582458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8pPr>
    <a:lvl9pPr marL="6379952" algn="l" defTabSz="1594988" rtl="0" eaLnBrk="1" latinLnBrk="0" hangingPunct="1">
      <a:defRPr sz="20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EEF19-9F2F-2749-907F-5DBBA3F39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193539"/>
            <a:ext cx="11658600" cy="6793606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10249132"/>
            <a:ext cx="10287000" cy="471125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1038916"/>
            <a:ext cx="2957513" cy="165368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1038916"/>
            <a:ext cx="8701088" cy="165368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4864842"/>
            <a:ext cx="11830050" cy="8117093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3058726"/>
            <a:ext cx="11830050" cy="426858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5194579"/>
            <a:ext cx="5829300" cy="123811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8920"/>
            <a:ext cx="11830050" cy="3771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4783531"/>
            <a:ext cx="5802510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7127866"/>
            <a:ext cx="5802510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4783531"/>
            <a:ext cx="5831087" cy="2344335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7127866"/>
            <a:ext cx="5831087" cy="10484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5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809594"/>
            <a:ext cx="6943725" cy="1386726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300903"/>
            <a:ext cx="4423767" cy="455316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809594"/>
            <a:ext cx="6943725" cy="1386726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5854065"/>
            <a:ext cx="4423767" cy="10845380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1038920"/>
            <a:ext cx="11830050" cy="3771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5194579"/>
            <a:ext cx="11830050" cy="1238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4D001-90D5-8A47-9CFD-DDAC29B64CD5}" type="datetimeFigureOut">
              <a:rPr lang="en-US" smtClean="0"/>
              <a:t>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8086174"/>
            <a:ext cx="462915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8086174"/>
            <a:ext cx="3086100" cy="103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70F7-BA65-EA48-AD83-AE52BD837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55DD1-9D11-BC43-8F36-56331B0C34BF}"/>
              </a:ext>
            </a:extLst>
          </p:cNvPr>
          <p:cNvSpPr txBox="1"/>
          <p:nvPr/>
        </p:nvSpPr>
        <p:spPr>
          <a:xfrm>
            <a:off x="754946" y="482421"/>
            <a:ext cx="122061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 Package for Analysis of </a:t>
            </a:r>
          </a:p>
          <a:p>
            <a:pPr algn="ctr"/>
            <a:r>
              <a:rPr lang="en-US" sz="4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Glucose Monitor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E6068E-B1E6-5843-8D87-186993D87A2B}"/>
              </a:ext>
            </a:extLst>
          </p:cNvPr>
          <p:cNvSpPr txBox="1"/>
          <p:nvPr/>
        </p:nvSpPr>
        <p:spPr>
          <a:xfrm>
            <a:off x="2761977" y="1979851"/>
            <a:ext cx="7983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 Vigers, Christine L. Chan, Janet Snell-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Bergeon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Petter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Bjørnstad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Philip S.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Zeitler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Gregory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Forlenza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Laura Pyle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84A98-3EF0-D840-81EE-68BC8A4BE31B}"/>
              </a:ext>
            </a:extLst>
          </p:cNvPr>
          <p:cNvSpPr txBox="1"/>
          <p:nvPr/>
        </p:nvSpPr>
        <p:spPr>
          <a:xfrm>
            <a:off x="878916" y="3024867"/>
            <a:ext cx="5979084" cy="34778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2200" u="sng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develop a standardized, free, open-source method for data management and analysis of continuous glucose monitor (CGM)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key metrics recommended in the International Consensus on Use of Continuous Glucose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 graphical tools similar to the Ambulatory Glucose Profile (AGP). </a:t>
            </a:r>
          </a:p>
          <a:p>
            <a:endParaRPr lang="en-US" sz="22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0AF9-BA8B-044C-872A-D5187DFEE590}"/>
              </a:ext>
            </a:extLst>
          </p:cNvPr>
          <p:cNvSpPr txBox="1"/>
          <p:nvPr/>
        </p:nvSpPr>
        <p:spPr>
          <a:xfrm>
            <a:off x="6858000" y="3071586"/>
            <a:ext cx="59790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Methods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wrote a package in the freely available statistical programming language R (R Foundation for Statistical Computing, Vienna, Austria).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and aggregate daily overlays were compared to proprietary CGM software (only one device shown here).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Proprietary software does not calculate MAGE or other more complex variables, so these were not compared.</a:t>
            </a:r>
            <a:endParaRPr lang="en-US" sz="22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27657-763B-EF48-BBF3-4191BF7D83A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4" t="3555" b="-906"/>
          <a:stretch/>
        </p:blipFill>
        <p:spPr bwMode="auto">
          <a:xfrm>
            <a:off x="3758367" y="7418509"/>
            <a:ext cx="3325104" cy="2710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F31F98-643C-7643-946C-7AB0C1349DE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" b="-1"/>
          <a:stretch/>
        </p:blipFill>
        <p:spPr bwMode="auto">
          <a:xfrm>
            <a:off x="421039" y="7398109"/>
            <a:ext cx="3369292" cy="25160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AD6A6D-EA0D-8247-8FE4-6AC85CEE13D4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28658" r="3959" b="26695"/>
          <a:stretch/>
        </p:blipFill>
        <p:spPr bwMode="auto">
          <a:xfrm>
            <a:off x="421039" y="9764863"/>
            <a:ext cx="6332945" cy="24226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B3BB8C7-29DB-A447-88B9-58C36A14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52460"/>
              </p:ext>
            </p:extLst>
          </p:nvPr>
        </p:nvGraphicFramePr>
        <p:xfrm>
          <a:off x="2472923" y="12177240"/>
          <a:ext cx="2229175" cy="1577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5079">
                  <a:extLst>
                    <a:ext uri="{9D8B030D-6E8A-4147-A177-3AD203B41FA5}">
                      <a16:colId xmlns:a16="http://schemas.microsoft.com/office/drawing/2014/main" val="131008491"/>
                    </a:ext>
                  </a:extLst>
                </a:gridCol>
                <a:gridCol w="643142">
                  <a:extLst>
                    <a:ext uri="{9D8B030D-6E8A-4147-A177-3AD203B41FA5}">
                      <a16:colId xmlns:a16="http://schemas.microsoft.com/office/drawing/2014/main" val="266582003"/>
                    </a:ext>
                  </a:extLst>
                </a:gridCol>
                <a:gridCol w="680954">
                  <a:extLst>
                    <a:ext uri="{9D8B030D-6E8A-4147-A177-3AD203B41FA5}">
                      <a16:colId xmlns:a16="http://schemas.microsoft.com/office/drawing/2014/main" val="924640412"/>
                    </a:ext>
                  </a:extLst>
                </a:gridCol>
              </a:tblGrid>
              <a:tr h="584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cgmanalysis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iPro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082807376"/>
                  </a:ext>
                </a:extLst>
              </a:tr>
              <a:tr h="1660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Sensor Values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491783715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Highest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282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282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183662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Lowest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70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314510014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Average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126.87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127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77957977"/>
                  </a:ext>
                </a:extLst>
              </a:tr>
              <a:tr h="155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Standard Dev 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30.79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448032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High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32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3657701414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# Low Excursions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95880245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% Time Above 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24.85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2576404079"/>
                  </a:ext>
                </a:extLst>
              </a:tr>
              <a:tr h="1660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% Time Below 60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4077" marR="54077" marT="0" marB="0" anchor="b"/>
                </a:tc>
                <a:extLst>
                  <a:ext uri="{0D108BD9-81ED-4DB2-BD59-A6C34878D82A}">
                    <a16:rowId xmlns:a16="http://schemas.microsoft.com/office/drawing/2014/main" val="1879967436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B23CEE9-5DCD-C543-819C-5C75B7AF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39" y="482421"/>
            <a:ext cx="699401" cy="6248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735460-C585-FB40-BDAC-547882D9FE4B}"/>
              </a:ext>
            </a:extLst>
          </p:cNvPr>
          <p:cNvSpPr txBox="1"/>
          <p:nvPr/>
        </p:nvSpPr>
        <p:spPr>
          <a:xfrm>
            <a:off x="754946" y="6921204"/>
            <a:ext cx="61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iPro 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982FF2-349B-E549-A0E4-9F4179972F75}"/>
              </a:ext>
            </a:extLst>
          </p:cNvPr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/>
          <a:stretch/>
        </p:blipFill>
        <p:spPr>
          <a:xfrm>
            <a:off x="7221533" y="7382869"/>
            <a:ext cx="3423655" cy="2531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978A9F-8296-924F-BD24-B514865253D2}"/>
              </a:ext>
            </a:extLst>
          </p:cNvPr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" t="4530" r="16852" b="235"/>
          <a:stretch/>
        </p:blipFill>
        <p:spPr>
          <a:xfrm>
            <a:off x="10649672" y="7382869"/>
            <a:ext cx="2645289" cy="25160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A6915F-B845-7543-B4D6-3618B38BC888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71" y="9898895"/>
            <a:ext cx="6207195" cy="2048507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D3D0BA5-9091-5D47-A096-6EE4FB062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06840"/>
              </p:ext>
            </p:extLst>
          </p:nvPr>
        </p:nvGraphicFramePr>
        <p:xfrm>
          <a:off x="8948817" y="12177240"/>
          <a:ext cx="2476502" cy="1220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8235">
                  <a:extLst>
                    <a:ext uri="{9D8B030D-6E8A-4147-A177-3AD203B41FA5}">
                      <a16:colId xmlns:a16="http://schemas.microsoft.com/office/drawing/2014/main" val="189847003"/>
                    </a:ext>
                  </a:extLst>
                </a:gridCol>
                <a:gridCol w="991074">
                  <a:extLst>
                    <a:ext uri="{9D8B030D-6E8A-4147-A177-3AD203B41FA5}">
                      <a16:colId xmlns:a16="http://schemas.microsoft.com/office/drawing/2014/main" val="1812364948"/>
                    </a:ext>
                  </a:extLst>
                </a:gridCol>
                <a:gridCol w="807193">
                  <a:extLst>
                    <a:ext uri="{9D8B030D-6E8A-4147-A177-3AD203B41FA5}">
                      <a16:colId xmlns:a16="http://schemas.microsoft.com/office/drawing/2014/main" val="1774513129"/>
                    </a:ext>
                  </a:extLst>
                </a:gridCol>
              </a:tblGrid>
              <a:tr h="1784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cgmanalysis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Dexcom Clarity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839417107"/>
                  </a:ext>
                </a:extLst>
              </a:tr>
              <a:tr h="869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Average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175.679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176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1085554326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Standard Dev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67.097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2499604588"/>
                  </a:ext>
                </a:extLst>
              </a:tr>
              <a:tr h="1784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in Range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55.657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596" marR="65596" marT="0" marB="0" anchor="b"/>
                </a:tc>
                <a:extLst>
                  <a:ext uri="{0D108BD9-81ED-4DB2-BD59-A6C34878D82A}">
                    <a16:rowId xmlns:a16="http://schemas.microsoft.com/office/drawing/2014/main" val="40468158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E9C89B6-6D61-AD49-B83B-E00283ECA838}"/>
              </a:ext>
            </a:extLst>
          </p:cNvPr>
          <p:cNvSpPr txBox="1"/>
          <p:nvPr/>
        </p:nvSpPr>
        <p:spPr>
          <a:xfrm>
            <a:off x="6753859" y="6905964"/>
            <a:ext cx="6207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cgmanalysis</a:t>
            </a:r>
            <a:r>
              <a:rPr lang="en-US" sz="2400" u="sng" dirty="0"/>
              <a:t> vs. Dexcom Clarity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5958D2-FEA4-A049-842D-2374F6DFAC73}"/>
              </a:ext>
            </a:extLst>
          </p:cNvPr>
          <p:cNvSpPr txBox="1"/>
          <p:nvPr/>
        </p:nvSpPr>
        <p:spPr>
          <a:xfrm>
            <a:off x="754946" y="14177605"/>
            <a:ext cx="599891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Summary variables calculated by our package compare well to those generated by various CGM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Our functions increase the number and complexity of summary measures readily available to clinicians and researchers.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5BB32A-3901-ED41-B940-1954D44A8116}"/>
              </a:ext>
            </a:extLst>
          </p:cNvPr>
          <p:cNvSpPr txBox="1"/>
          <p:nvPr/>
        </p:nvSpPr>
        <p:spPr>
          <a:xfrm>
            <a:off x="753192" y="16951360"/>
            <a:ext cx="6074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u="sng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Consistent handling of CGM data using our R package will allow for collaboration between research groups and contribute to a better understanding of free-living glucose patterns.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0815A4-F311-C84E-8ECE-D7761A89B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27018"/>
              </p:ext>
            </p:extLst>
          </p:nvPr>
        </p:nvGraphicFramePr>
        <p:xfrm>
          <a:off x="7938857" y="14002034"/>
          <a:ext cx="4496422" cy="487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422">
                  <a:extLst>
                    <a:ext uri="{9D8B030D-6E8A-4147-A177-3AD203B41FA5}">
                      <a16:colId xmlns:a16="http://schemas.microsoft.com/office/drawing/2014/main" val="1935579932"/>
                    </a:ext>
                  </a:extLst>
                </a:gridCol>
              </a:tblGrid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Calculated Variables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35371337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>
                          <a:effectLst/>
                        </a:rPr>
                        <a:t>Percent CGM wear</a:t>
                      </a:r>
                      <a:endParaRPr lang="en-US" sz="15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44946589"/>
                  </a:ext>
                </a:extLst>
              </a:tr>
              <a:tr h="1391700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Average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standard deviation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coefficient of variation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Minimum sensor glucose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Maximum sensor glucose 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Sensor glucose quartiles</a:t>
                      </a:r>
                    </a:p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Variables above for daytime and nighttime periods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57130882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Estimated A1c (eA1c)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77253956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Glucose management indicator (GMI)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91734631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Excursions, minutes and % time above/below threshold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428009264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Minutes and % time in range (70 – 180 mg/</a:t>
                      </a:r>
                      <a:r>
                        <a:rPr lang="en-US" sz="1500" dirty="0" err="1">
                          <a:effectLst/>
                        </a:rPr>
                        <a:t>dL</a:t>
                      </a:r>
                      <a:r>
                        <a:rPr lang="en-US" sz="1500" dirty="0">
                          <a:effectLst/>
                        </a:rPr>
                        <a:t>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67459425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Area under the curve (trapezoidal rule)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65752086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Mean amplitude of glycemic excursions (MAGE)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745737918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r>
                        <a:rPr lang="en-US" sz="1500" dirty="0"/>
                        <a:t>J index</a:t>
                      </a: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319529067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Continuous overall net glycemic action (CONGA) 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54581044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Mean of daily differences (MODD)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622510417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effectLst/>
                        </a:rPr>
                        <a:t>Low blood glucose index (LBGI)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1252139115"/>
                  </a:ext>
                </a:extLst>
              </a:tr>
              <a:tr h="216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High blood glucose index (HBGI)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989" marR="21989" marT="10995" marB="10995"/>
                </a:tc>
                <a:extLst>
                  <a:ext uri="{0D108BD9-81ED-4DB2-BD59-A6C34878D82A}">
                    <a16:rowId xmlns:a16="http://schemas.microsoft.com/office/drawing/2014/main" val="2792631115"/>
                  </a:ext>
                </a:extLst>
              </a:tr>
            </a:tbl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113BDDB2-A17D-8941-AF2B-CF9A91B17F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848412" y="384020"/>
            <a:ext cx="1446549" cy="1446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EB0BC9-A0AF-4247-914B-D8C7B233B44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8329"/>
          <a:stretch/>
        </p:blipFill>
        <p:spPr>
          <a:xfrm>
            <a:off x="421039" y="1235961"/>
            <a:ext cx="1568696" cy="3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2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392</Words>
  <Application>Microsoft Macintosh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Vigers, Timothy</dc:creator>
  <cp:lastModifiedBy>Vigers, Timothy</cp:lastModifiedBy>
  <cp:revision>95</cp:revision>
  <dcterms:created xsi:type="dcterms:W3CDTF">2019-01-07T18:32:20Z</dcterms:created>
  <dcterms:modified xsi:type="dcterms:W3CDTF">2019-02-04T18:03:25Z</dcterms:modified>
</cp:coreProperties>
</file>