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716000" cy="1951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19"/>
  </p:normalViewPr>
  <p:slideViewPr>
    <p:cSldViewPr snapToGrid="0" snapToObjects="1">
      <p:cViewPr>
        <p:scale>
          <a:sx n="50" d="100"/>
          <a:sy n="50" d="100"/>
        </p:scale>
        <p:origin x="5160" y="30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DB59-44AE-D049-9C20-02C1342334BE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EF19-9F2F-2749-907F-5DBBA3F3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1pPr>
    <a:lvl2pPr marL="79749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2pPr>
    <a:lvl3pPr marL="159498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3pPr>
    <a:lvl4pPr marL="239248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4pPr>
    <a:lvl5pPr marL="3189976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5pPr>
    <a:lvl6pPr marL="398747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6pPr>
    <a:lvl7pPr marL="478496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7pPr>
    <a:lvl8pPr marL="558245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8pPr>
    <a:lvl9pPr marL="637995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EEF19-9F2F-2749-907F-5DBBA3F39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93539"/>
            <a:ext cx="11658600" cy="6793606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0249132"/>
            <a:ext cx="10287000" cy="471125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038916"/>
            <a:ext cx="2957513" cy="16536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038916"/>
            <a:ext cx="8701088" cy="165368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864842"/>
            <a:ext cx="11830050" cy="81170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3058726"/>
            <a:ext cx="11830050" cy="426858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8920"/>
            <a:ext cx="11830050" cy="3771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783531"/>
            <a:ext cx="5802510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127866"/>
            <a:ext cx="5802510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783531"/>
            <a:ext cx="5831087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127866"/>
            <a:ext cx="5831087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809594"/>
            <a:ext cx="6943725" cy="1386726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809594"/>
            <a:ext cx="6943725" cy="1386726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038920"/>
            <a:ext cx="11830050" cy="377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194579"/>
            <a:ext cx="11830050" cy="1238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8086174"/>
            <a:ext cx="462915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55DD1-9D11-BC43-8F36-56331B0C34BF}"/>
              </a:ext>
            </a:extLst>
          </p:cNvPr>
          <p:cNvSpPr txBox="1"/>
          <p:nvPr/>
        </p:nvSpPr>
        <p:spPr>
          <a:xfrm>
            <a:off x="754946" y="482421"/>
            <a:ext cx="12206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R Package for Analysis of </a:t>
            </a:r>
          </a:p>
          <a:p>
            <a:pPr algn="ctr"/>
            <a:r>
              <a:rPr lang="en-US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Glucose Monitor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6068E-B1E6-5843-8D87-186993D87A2B}"/>
              </a:ext>
            </a:extLst>
          </p:cNvPr>
          <p:cNvSpPr txBox="1"/>
          <p:nvPr/>
        </p:nvSpPr>
        <p:spPr>
          <a:xfrm>
            <a:off x="2661424" y="2077385"/>
            <a:ext cx="8184873" cy="84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 Vigers, Christine L. Chan, Janet Snell-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Bergeon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Petter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Bjørnstad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Philip S.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Zeitler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Gregory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Forlenza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Laura Pyle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84A98-3EF0-D840-81EE-68BC8A4BE31B}"/>
              </a:ext>
            </a:extLst>
          </p:cNvPr>
          <p:cNvSpPr txBox="1"/>
          <p:nvPr/>
        </p:nvSpPr>
        <p:spPr>
          <a:xfrm>
            <a:off x="878916" y="3371298"/>
            <a:ext cx="5979084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200" u="sng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develop a standardized, free, open-source method for data management and analysis of continuous glucose monitor (CGM)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Calculate the key metrics recommended in the International Consensus on Use of Continuous Glucose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 graphical tools similar to the Ambulatory Glucose Profile (AGP). </a:t>
            </a:r>
          </a:p>
          <a:p>
            <a:endParaRPr lang="en-US" sz="2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0AF9-BA8B-044C-872A-D5187DFEE590}"/>
              </a:ext>
            </a:extLst>
          </p:cNvPr>
          <p:cNvSpPr txBox="1"/>
          <p:nvPr/>
        </p:nvSpPr>
        <p:spPr>
          <a:xfrm>
            <a:off x="6858000" y="3303040"/>
            <a:ext cx="59790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Methods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wrote a package in the freely available statistical programming language R (R Foundation for Statistical Computing, Vienna, Austria).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and aggregate daily overlays were compared to proprietary CGM software (only one device shown here).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Proprietary software does not calculate MAGE or other more complex variables, so these were not compared.</a:t>
            </a:r>
            <a:endParaRPr lang="en-US" sz="22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27657-763B-EF48-BBF3-4191BF7D83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3555" b="-906"/>
          <a:stretch/>
        </p:blipFill>
        <p:spPr bwMode="auto">
          <a:xfrm>
            <a:off x="3758367" y="7807616"/>
            <a:ext cx="3325104" cy="2710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31F98-643C-7643-946C-7AB0C1349DE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 b="-1"/>
          <a:stretch/>
        </p:blipFill>
        <p:spPr bwMode="auto">
          <a:xfrm>
            <a:off x="421039" y="7787216"/>
            <a:ext cx="3369292" cy="251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D6A6D-EA0D-8247-8FE4-6AC85CEE13D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8658" r="3959" b="26695"/>
          <a:stretch/>
        </p:blipFill>
        <p:spPr bwMode="auto">
          <a:xfrm>
            <a:off x="421039" y="10153970"/>
            <a:ext cx="6332945" cy="24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3BB8C7-29DB-A447-88B9-58C36A14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92182"/>
              </p:ext>
            </p:extLst>
          </p:nvPr>
        </p:nvGraphicFramePr>
        <p:xfrm>
          <a:off x="2301764" y="12500427"/>
          <a:ext cx="2229175" cy="1577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131008491"/>
                    </a:ext>
                  </a:extLst>
                </a:gridCol>
                <a:gridCol w="643142">
                  <a:extLst>
                    <a:ext uri="{9D8B030D-6E8A-4147-A177-3AD203B41FA5}">
                      <a16:colId xmlns:a16="http://schemas.microsoft.com/office/drawing/2014/main" val="266582003"/>
                    </a:ext>
                  </a:extLst>
                </a:gridCol>
                <a:gridCol w="680954">
                  <a:extLst>
                    <a:ext uri="{9D8B030D-6E8A-4147-A177-3AD203B41FA5}">
                      <a16:colId xmlns:a16="http://schemas.microsoft.com/office/drawing/2014/main" val="924640412"/>
                    </a:ext>
                  </a:extLst>
                </a:gridCol>
              </a:tblGrid>
              <a:tr h="58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cgmanalysis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iPro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082807376"/>
                  </a:ext>
                </a:extLst>
              </a:tr>
              <a:tr h="166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Sensor Values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491783715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Highest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183662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Lowest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3145100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Average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126.87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77957977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Dev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30.79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448032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High Excursions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65770141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Low Excursions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95880245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Time Above 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24.85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6404079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% Time Below 60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87996743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B23CEE9-5DCD-C543-819C-5C75B7AF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86" y="570378"/>
            <a:ext cx="699401" cy="624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735460-C585-FB40-BDAC-547882D9FE4B}"/>
              </a:ext>
            </a:extLst>
          </p:cNvPr>
          <p:cNvSpPr txBox="1"/>
          <p:nvPr/>
        </p:nvSpPr>
        <p:spPr>
          <a:xfrm>
            <a:off x="754946" y="7310311"/>
            <a:ext cx="61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cgmanalysis</a:t>
            </a:r>
            <a:r>
              <a:rPr lang="en-US" sz="2400" u="sng" dirty="0"/>
              <a:t> vs. iPro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82FF2-349B-E549-A0E4-9F4179972F7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>
          <a:xfrm>
            <a:off x="7227108" y="7771976"/>
            <a:ext cx="3423655" cy="2531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978A9F-8296-924F-BD24-B514865253D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4530" r="16852" b="235"/>
          <a:stretch/>
        </p:blipFill>
        <p:spPr>
          <a:xfrm>
            <a:off x="10655247" y="7771976"/>
            <a:ext cx="2645289" cy="2516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A6915F-B845-7543-B4D6-3618B38BC88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017" y="10303242"/>
            <a:ext cx="6332944" cy="2090007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D3D0BA5-9091-5D47-A096-6EE4FB062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16693"/>
              </p:ext>
            </p:extLst>
          </p:nvPr>
        </p:nvGraphicFramePr>
        <p:xfrm>
          <a:off x="9244089" y="12500427"/>
          <a:ext cx="2813348" cy="1504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855">
                  <a:extLst>
                    <a:ext uri="{9D8B030D-6E8A-4147-A177-3AD203B41FA5}">
                      <a16:colId xmlns:a16="http://schemas.microsoft.com/office/drawing/2014/main" val="189847003"/>
                    </a:ext>
                  </a:extLst>
                </a:gridCol>
                <a:gridCol w="915417">
                  <a:extLst>
                    <a:ext uri="{9D8B030D-6E8A-4147-A177-3AD203B41FA5}">
                      <a16:colId xmlns:a16="http://schemas.microsoft.com/office/drawing/2014/main" val="1812364948"/>
                    </a:ext>
                  </a:extLst>
                </a:gridCol>
                <a:gridCol w="911076">
                  <a:extLst>
                    <a:ext uri="{9D8B030D-6E8A-4147-A177-3AD203B41FA5}">
                      <a16:colId xmlns:a16="http://schemas.microsoft.com/office/drawing/2014/main" val="1774513129"/>
                    </a:ext>
                  </a:extLst>
                </a:gridCol>
              </a:tblGrid>
              <a:tr h="376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cgmanalysis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Dexcom Clarity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839417107"/>
                  </a:ext>
                </a:extLst>
              </a:tr>
              <a:tr h="376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175.6790404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1085554326"/>
                  </a:ext>
                </a:extLst>
              </a:tr>
              <a:tr h="376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 Dev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67.09674726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2499604588"/>
                  </a:ext>
                </a:extLst>
              </a:tr>
              <a:tr h="376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in Range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55.65656566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40468158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9C89B6-6D61-AD49-B83B-E00283ECA838}"/>
              </a:ext>
            </a:extLst>
          </p:cNvPr>
          <p:cNvSpPr txBox="1"/>
          <p:nvPr/>
        </p:nvSpPr>
        <p:spPr>
          <a:xfrm>
            <a:off x="6753859" y="7295071"/>
            <a:ext cx="620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cgmanalysis</a:t>
            </a:r>
            <a:r>
              <a:rPr lang="en-US" sz="2400" u="sng" dirty="0"/>
              <a:t> vs. Dexcom Clarity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958D2-FEA4-A049-842D-2374F6DFAC73}"/>
              </a:ext>
            </a:extLst>
          </p:cNvPr>
          <p:cNvSpPr txBox="1"/>
          <p:nvPr/>
        </p:nvSpPr>
        <p:spPr>
          <a:xfrm>
            <a:off x="754946" y="14313790"/>
            <a:ext cx="59989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calculated by our package compare well to those generated by various CGM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Our functions increase the number and complexity of summary measures readily available to clinicians and researchers.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BB32A-3901-ED41-B940-1954D44A8116}"/>
              </a:ext>
            </a:extLst>
          </p:cNvPr>
          <p:cNvSpPr txBox="1"/>
          <p:nvPr/>
        </p:nvSpPr>
        <p:spPr>
          <a:xfrm>
            <a:off x="753192" y="16904669"/>
            <a:ext cx="60742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Consistent handling of CGM data using our R package will allow for collaboration between research groups and contribute to a better understanding of free-living glucose patterns.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0815A4-F311-C84E-8ECE-D7761A89B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29967"/>
              </p:ext>
            </p:extLst>
          </p:nvPr>
        </p:nvGraphicFramePr>
        <p:xfrm>
          <a:off x="7227109" y="14488473"/>
          <a:ext cx="5733946" cy="457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46">
                  <a:extLst>
                    <a:ext uri="{9D8B030D-6E8A-4147-A177-3AD203B41FA5}">
                      <a16:colId xmlns:a16="http://schemas.microsoft.com/office/drawing/2014/main" val="1935579932"/>
                    </a:ext>
                  </a:extLst>
                </a:gridCol>
              </a:tblGrid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Calculated Variables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353713372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</a:rPr>
                        <a:t>Percent CGM wear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44946589"/>
                  </a:ext>
                </a:extLst>
              </a:tr>
              <a:tr h="139170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Average sensor glucose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Sensor glucose standard deviation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Sensor glucose coefficient of variation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Minimum sensor glucose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Maximum sensor glucose 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Sensor glucose quartiles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Variables above for daytime and nighttime periods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657130882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Estimated A1c (eA1c)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77253956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Glucose management indicator (GMI)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917346314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Excursions, minutes and % time above/below threshold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3428009264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Minutes and % time in range (70 – 180 mg/</a:t>
                      </a:r>
                      <a:r>
                        <a:rPr lang="en-US" sz="1400" dirty="0" err="1">
                          <a:effectLst/>
                        </a:rPr>
                        <a:t>dL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67459425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Area under the curve (trapezoidal rule)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65752086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Mean amplitude of glycemic excursions (MAGE)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745737918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r>
                        <a:rPr lang="en-US" sz="1400" dirty="0"/>
                        <a:t>J index</a:t>
                      </a: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3195290677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Continuous overall net glycemic action (CONGA)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54581044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Mean of daily differences (MODD)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622510417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Low blood glucose index (LBGI)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5213911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 blood glucose index (HBGI)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7926311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2FF74A4-6389-CF41-8B9A-15084598CF67}"/>
              </a:ext>
            </a:extLst>
          </p:cNvPr>
          <p:cNvSpPr txBox="1"/>
          <p:nvPr/>
        </p:nvSpPr>
        <p:spPr>
          <a:xfrm>
            <a:off x="5451327" y="12541726"/>
            <a:ext cx="281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the Package Here or on CRAN (“</a:t>
            </a:r>
            <a:r>
              <a:rPr lang="en-US" dirty="0" err="1"/>
              <a:t>cgmanalysis</a:t>
            </a:r>
            <a:r>
              <a:rPr lang="en-US" dirty="0"/>
              <a:t>”):</a:t>
            </a:r>
          </a:p>
          <a:p>
            <a:endParaRPr lang="en-US" sz="2400" u="sn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13BDDB2-A17D-8941-AF2B-CF9A91B17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6155" y="13365406"/>
            <a:ext cx="855407" cy="8554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B0BC9-A0AF-4247-914B-D8C7B233B44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29"/>
          <a:stretch/>
        </p:blipFill>
        <p:spPr>
          <a:xfrm>
            <a:off x="421039" y="1313128"/>
            <a:ext cx="1568696" cy="3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2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402</Words>
  <Application>Microsoft Macintosh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Vigers, Timothy</dc:creator>
  <cp:lastModifiedBy>Vigers, Timothy</cp:lastModifiedBy>
  <cp:revision>91</cp:revision>
  <dcterms:created xsi:type="dcterms:W3CDTF">2019-01-07T18:32:20Z</dcterms:created>
  <dcterms:modified xsi:type="dcterms:W3CDTF">2019-02-04T17:48:18Z</dcterms:modified>
</cp:coreProperties>
</file>