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4"/>
  </p:notesMasterIdLst>
  <p:sldIdLst>
    <p:sldId id="257" r:id="rId2"/>
    <p:sldId id="281" r:id="rId3"/>
    <p:sldId id="269" r:id="rId4"/>
    <p:sldId id="266" r:id="rId5"/>
    <p:sldId id="267" r:id="rId6"/>
    <p:sldId id="268" r:id="rId7"/>
    <p:sldId id="289" r:id="rId8"/>
    <p:sldId id="259" r:id="rId9"/>
    <p:sldId id="290" r:id="rId10"/>
    <p:sldId id="284" r:id="rId11"/>
    <p:sldId id="278" r:id="rId12"/>
    <p:sldId id="283" r:id="rId13"/>
    <p:sldId id="285" r:id="rId14"/>
    <p:sldId id="291" r:id="rId15"/>
    <p:sldId id="260" r:id="rId16"/>
    <p:sldId id="261" r:id="rId17"/>
    <p:sldId id="275" r:id="rId18"/>
    <p:sldId id="292" r:id="rId19"/>
    <p:sldId id="293" r:id="rId20"/>
    <p:sldId id="276" r:id="rId21"/>
    <p:sldId id="277" r:id="rId22"/>
    <p:sldId id="294" r:id="rId23"/>
    <p:sldId id="286" r:id="rId24"/>
    <p:sldId id="280" r:id="rId25"/>
    <p:sldId id="295" r:id="rId26"/>
    <p:sldId id="296" r:id="rId27"/>
    <p:sldId id="282" r:id="rId28"/>
    <p:sldId id="287" r:id="rId29"/>
    <p:sldId id="258" r:id="rId30"/>
    <p:sldId id="288" r:id="rId31"/>
    <p:sldId id="297" r:id="rId32"/>
    <p:sldId id="264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  <p15:guide id="3" orient="horz" pos="1919" userDrawn="1">
          <p15:clr>
            <a:srgbClr val="A4A3A4"/>
          </p15:clr>
        </p15:guide>
        <p15:guide id="4" pos="37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567B"/>
    <a:srgbClr val="38CDE1"/>
    <a:srgbClr val="000000"/>
    <a:srgbClr val="0069A5"/>
    <a:srgbClr val="FFFFFF"/>
    <a:srgbClr val="EEAE30"/>
    <a:srgbClr val="C5C5C5"/>
    <a:srgbClr val="F9F9F9"/>
    <a:srgbClr val="EF7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0" autoAdjust="0"/>
    <p:restoredTop sz="94656"/>
  </p:normalViewPr>
  <p:slideViewPr>
    <p:cSldViewPr snapToGrid="0" showGuides="1">
      <p:cViewPr varScale="1">
        <p:scale>
          <a:sx n="91" d="100"/>
          <a:sy n="91" d="100"/>
        </p:scale>
        <p:origin x="200" y="528"/>
      </p:cViewPr>
      <p:guideLst>
        <p:guide orient="horz" pos="2160"/>
        <p:guide pos="3872"/>
        <p:guide orient="horz" pos="1919"/>
        <p:guide pos="37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50"/>
    </p:cViewPr>
  </p:sorterViewPr>
  <p:notesViewPr>
    <p:cSldViewPr snapToGrid="0">
      <p:cViewPr varScale="1">
        <p:scale>
          <a:sx n="81" d="100"/>
          <a:sy n="81" d="100"/>
        </p:scale>
        <p:origin x="27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50018E0-2955-4D05-A9AB-3C504B6627C8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9C6141-B6E6-47EC-A4CF-93B7383F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0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79C09A-CC6A-2346-BEF1-B20FCAC491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831" y="2984284"/>
            <a:ext cx="9365948" cy="540970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algn="l">
              <a:defRPr sz="3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EBBC5C-1209-384F-B7D0-5957E3684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436" y="3597668"/>
            <a:ext cx="8590323" cy="540970"/>
          </a:xfrm>
        </p:spPr>
        <p:txBody>
          <a:bodyPr lIns="0" tIns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1314A8-B937-8BB2-1266-123EDE288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4" y="485864"/>
            <a:ext cx="2767262" cy="10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4D2B8A-7DAC-1C4D-A034-9B6E4398E7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6DFEA5-9C5B-9349-8E1C-5D46DD08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4416" y="3071021"/>
            <a:ext cx="7519589" cy="494428"/>
          </a:xfrm>
          <a:prstGeom prst="rect">
            <a:avLst/>
          </a:prstGeom>
        </p:spPr>
        <p:txBody>
          <a:bodyPr vert="horz" lIns="0" tIns="0" anchor="t" anchorCtr="0">
            <a:noAutofit/>
          </a:bodyPr>
          <a:lstStyle>
            <a:lvl1pPr algn="l">
              <a:defRPr sz="33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184C59-5DB9-F544-B6FE-2E5F6AAEC9CE}"/>
              </a:ext>
            </a:extLst>
          </p:cNvPr>
          <p:cNvCxnSpPr/>
          <p:nvPr userDrawn="1"/>
        </p:nvCxnSpPr>
        <p:spPr>
          <a:xfrm>
            <a:off x="3716421" y="2608481"/>
            <a:ext cx="0" cy="1600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C22EFEA-E6BB-3142-AE5A-05A5845BC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4418" y="3597447"/>
            <a:ext cx="7519585" cy="385006"/>
          </a:xfrm>
        </p:spPr>
        <p:txBody>
          <a:bodyPr lIns="0" tIns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1F2EF4C-E245-2088-D39F-814DDC20AC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6411" y="2521994"/>
            <a:ext cx="1740693" cy="1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6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011" y="1878151"/>
            <a:ext cx="11385981" cy="394476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 panose="020B0604020202020204" pitchFamily="34" charset="0"/>
              <a:buChar char="•"/>
              <a:defRPr b="0"/>
            </a:lvl1pPr>
            <a:lvl2pPr marL="685800" indent="-228600"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6002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20574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6156" y="6475556"/>
            <a:ext cx="2937933" cy="277617"/>
          </a:xfrm>
          <a:prstGeom prst="rect">
            <a:avLst/>
          </a:prstGeom>
        </p:spPr>
        <p:txBody>
          <a:bodyPr rIns="0"/>
          <a:lstStyle>
            <a:lvl1pPr>
              <a:defRPr sz="1000"/>
            </a:lvl1pPr>
          </a:lstStyle>
          <a:p>
            <a:r>
              <a:rPr lang="en-US" dirty="0"/>
              <a:t>collaborative programming with GitHub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3009" y="1312081"/>
            <a:ext cx="11371080" cy="45801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05D40F-C60A-0F49-BC7E-9C8F2FA4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10" y="319084"/>
            <a:ext cx="11385980" cy="704405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9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6156" y="6475556"/>
            <a:ext cx="2937933" cy="277617"/>
          </a:xfrm>
          <a:prstGeom prst="rect">
            <a:avLst/>
          </a:prstGeom>
        </p:spPr>
        <p:txBody>
          <a:bodyPr rIns="0"/>
          <a:lstStyle>
            <a:lvl1pPr>
              <a:defRPr sz="1000"/>
            </a:lvl1pPr>
          </a:lstStyle>
          <a:p>
            <a:r>
              <a:rPr lang="en-US" dirty="0"/>
              <a:t>collaborative programming with GitHub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1562AD-DB28-4D4F-B156-1A497BA9DB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3011" y="1312084"/>
            <a:ext cx="11385981" cy="394476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 panose="020B0604020202020204" pitchFamily="34" charset="0"/>
              <a:buChar char="•"/>
              <a:defRPr b="0"/>
            </a:lvl1pPr>
            <a:lvl2pPr marL="685800" indent="-228600"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6002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20574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C1FFF4-7F1C-DE4B-A583-F233E099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10" y="319084"/>
            <a:ext cx="11385980" cy="704405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49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009" y="1312081"/>
            <a:ext cx="5489355" cy="4295224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 panose="020B0604020202020204" pitchFamily="34" charset="0"/>
              <a:buChar char="•"/>
              <a:defRPr/>
            </a:lvl1pPr>
            <a:lvl2pPr marL="685800" indent="-228600">
              <a:buSzPct val="10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772" y="1312081"/>
            <a:ext cx="5465829" cy="4295224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 panose="020B0604020202020204" pitchFamily="34" charset="0"/>
              <a:buChar char="•"/>
              <a:defRPr/>
            </a:lvl1pPr>
            <a:lvl2pPr marL="685800" indent="-228600">
              <a:buSzPct val="10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6156" y="6475556"/>
            <a:ext cx="2937933" cy="277617"/>
          </a:xfrm>
          <a:prstGeom prst="rect">
            <a:avLst/>
          </a:prstGeom>
        </p:spPr>
        <p:txBody>
          <a:bodyPr rIns="0"/>
          <a:lstStyle>
            <a:lvl1pPr>
              <a:defRPr sz="1000"/>
            </a:lvl1pPr>
          </a:lstStyle>
          <a:p>
            <a:r>
              <a:rPr lang="en-US" dirty="0"/>
              <a:t>collaborative programming with GitHub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715A86-10B7-3D48-9232-3D1C5D60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10" y="319084"/>
            <a:ext cx="11385980" cy="704405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09" y="1239520"/>
            <a:ext cx="5489355" cy="609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637" y="1239520"/>
            <a:ext cx="5485963" cy="609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6156" y="6475556"/>
            <a:ext cx="2937933" cy="277617"/>
          </a:xfrm>
          <a:prstGeom prst="rect">
            <a:avLst/>
          </a:prstGeom>
        </p:spPr>
        <p:txBody>
          <a:bodyPr rIns="0"/>
          <a:lstStyle>
            <a:lvl1pPr>
              <a:defRPr sz="1000"/>
            </a:lvl1pPr>
          </a:lstStyle>
          <a:p>
            <a:r>
              <a:rPr lang="en-US" dirty="0"/>
              <a:t>collaborative programming with GitHub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0F9711-7D3C-0C43-930D-F99543A3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10" y="319084"/>
            <a:ext cx="11385980" cy="704405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49241F-5CCB-E64B-8428-9C0B665267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03009" y="1977135"/>
            <a:ext cx="5489355" cy="3765297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 panose="020B0604020202020204" pitchFamily="34" charset="0"/>
              <a:buChar char="•"/>
              <a:defRPr/>
            </a:lvl1pPr>
            <a:lvl2pPr marL="685800" indent="-228600">
              <a:buSzPct val="10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0E10533-3CBC-974D-980E-E1767C298E7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19772" y="1977135"/>
            <a:ext cx="5465829" cy="3765297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 panose="020B0604020202020204" pitchFamily="34" charset="0"/>
              <a:buChar char="•"/>
              <a:defRPr/>
            </a:lvl1pPr>
            <a:lvl2pPr marL="685800" indent="-228600">
              <a:buSzPct val="10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27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6156" y="6475556"/>
            <a:ext cx="2937933" cy="277617"/>
          </a:xfrm>
          <a:prstGeom prst="rect">
            <a:avLst/>
          </a:prstGeom>
        </p:spPr>
        <p:txBody>
          <a:bodyPr rIns="0"/>
          <a:lstStyle>
            <a:lvl1pPr>
              <a:defRPr sz="1000"/>
            </a:lvl1pPr>
          </a:lstStyle>
          <a:p>
            <a:r>
              <a:rPr lang="en-US" dirty="0"/>
              <a:t>collaborative programming with GitHub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70CA25-B35B-5048-AAE8-B087E6CC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10" y="319084"/>
            <a:ext cx="11385980" cy="704405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9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6156" y="6475556"/>
            <a:ext cx="2937933" cy="277617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1000" b="0">
                <a:solidFill>
                  <a:srgbClr val="0067A0"/>
                </a:solidFill>
              </a:defRPr>
            </a:lvl1pPr>
          </a:lstStyle>
          <a:p>
            <a:r>
              <a:rPr lang="en-US" dirty="0"/>
              <a:t>collaborative programming with GitHub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758FA8-BA60-7541-A7F7-55C6906A8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010" y="318761"/>
            <a:ext cx="11385980" cy="9089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Two-line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CF27CE-456D-7240-AB69-397BAF15C8A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3009" y="1552074"/>
            <a:ext cx="11385979" cy="394476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 panose="020B0604020202020204" pitchFamily="34" charset="0"/>
              <a:buChar char="•"/>
              <a:defRPr b="0"/>
            </a:lvl1pPr>
            <a:lvl2pPr marL="685800" indent="-228600"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6002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20574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7650C220-ED42-FC2F-976A-E7AE80E7AF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6" y="6245455"/>
            <a:ext cx="1300487" cy="4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90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A3613C-5881-9846-9502-5C8E87674ED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AE69CE-FB5E-894F-9F26-1D63BA30BC76}"/>
              </a:ext>
            </a:extLst>
          </p:cNvPr>
          <p:cNvSpPr txBox="1">
            <a:spLocks/>
          </p:cNvSpPr>
          <p:nvPr userDrawn="1"/>
        </p:nvSpPr>
        <p:spPr>
          <a:xfrm>
            <a:off x="2373637" y="6208297"/>
            <a:ext cx="7444729" cy="3974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err="1">
                <a:latin typeface="+mn-lt"/>
              </a:rPr>
              <a:t>childmind.org</a:t>
            </a:r>
            <a:endParaRPr lang="en-US" sz="1200" b="1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DA9C0F-1049-E549-AEAB-4FEB1495F64D}"/>
              </a:ext>
            </a:extLst>
          </p:cNvPr>
          <p:cNvSpPr txBox="1">
            <a:spLocks/>
          </p:cNvSpPr>
          <p:nvPr userDrawn="1"/>
        </p:nvSpPr>
        <p:spPr>
          <a:xfrm>
            <a:off x="2373638" y="5919539"/>
            <a:ext cx="7444729" cy="3974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38CDE1"/>
                </a:solidFill>
                <a:latin typeface="+mn-lt"/>
              </a:rPr>
              <a:t>Transforming Children’s Lives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322BAD1-1F10-02E7-D1F8-75713F73B6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5674" y="2290266"/>
            <a:ext cx="1820652" cy="182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6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619" y="319081"/>
            <a:ext cx="11385983" cy="820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11" y="1320803"/>
            <a:ext cx="11385983" cy="445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37FA26-A1E6-9249-882D-F082904BD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7668" y="6475556"/>
            <a:ext cx="2937933" cy="277617"/>
          </a:xfrm>
          <a:prstGeom prst="rect">
            <a:avLst/>
          </a:prstGeom>
        </p:spPr>
        <p:txBody>
          <a:bodyPr rIns="0"/>
          <a:lstStyle>
            <a:lvl1pPr algn="r">
              <a:defRPr sz="1000"/>
            </a:lvl1pPr>
          </a:lstStyle>
          <a:p>
            <a:fld id="{B700F21C-8F8F-42F3-B54E-DA825E5380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0C794F65-DC82-6508-542D-BE36BB3BCCB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6" y="6245455"/>
            <a:ext cx="1300487" cy="4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8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9" r:id="rId2"/>
    <p:sldLayoutId id="2147483701" r:id="rId3"/>
    <p:sldLayoutId id="2147483711" r:id="rId4"/>
    <p:sldLayoutId id="2147483703" r:id="rId5"/>
    <p:sldLayoutId id="2147483704" r:id="rId6"/>
    <p:sldLayoutId id="2147483705" r:id="rId7"/>
    <p:sldLayoutId id="2147483714" r:id="rId8"/>
    <p:sldLayoutId id="214748371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rgbClr val="0069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None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" userDrawn="1">
          <p15:clr>
            <a:srgbClr val="F26B43"/>
          </p15:clr>
        </p15:guide>
        <p15:guide id="3" pos="7488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144" userDrawn="1">
          <p15:clr>
            <a:srgbClr val="F26B43"/>
          </p15:clr>
        </p15:guide>
        <p15:guide id="6" orient="horz" pos="4176" userDrawn="1">
          <p15:clr>
            <a:srgbClr val="F26B43"/>
          </p15:clr>
        </p15:guide>
        <p15:guide id="7" orient="horz" pos="696" userDrawn="1">
          <p15:clr>
            <a:srgbClr val="F26B43"/>
          </p15:clr>
        </p15:guide>
        <p15:guide id="8" orient="horz" pos="912" userDrawn="1">
          <p15:clr>
            <a:srgbClr val="F26B43"/>
          </p15:clr>
        </p15:guide>
        <p15:guide id="9" orient="horz" pos="7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he-turing-way.netlify.app/collaboration/github-novice/github-novice-features#using-github-features-to-foster-collaboration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he-turing-way.netlify.app/collaboration/github-novice/github-novice-features#using-github-features-to-foster-collaboration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20/#the-zen-of-python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bea.ms/git-commit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onventionalcommits.org/en/v1.0.0/#summary" TargetMode="External"/><Relationship Id="rId4" Type="http://schemas.openxmlformats.org/officeDocument/2006/relationships/hyperlink" Target="https://gitmoji.dev/abou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tlassian.com/git/tutorials/comparing-workflows/gitflow-workflo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atlassian.com/git/tutorials/comparing-workflows/feature-branch-workflow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guide/how-to-contribute/#anatomy-of-an-open-source-projec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opensource.guide/how-to-contribute/#anatomy-of-an-open-source-project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uthentication/keeping-your-account-and-data-secure/removing-sensitive-data-from-a-repository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version.net/docs/learn/branching-strategie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meldmerge.org/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git.io/git-tips" TargetMode="External"/><Relationship Id="rId7" Type="http://schemas.openxmlformats.org/officeDocument/2006/relationships/hyperlink" Target="https://git-scm.com/book/en/v2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-scm.com/docs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_next/data/Q1PdjUCscxXu6K_thersU/en.json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kills.github.com/" TargetMode="Externa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ctodex.github.com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yhunner.com/2017/07/craft-your-python-like-poetr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camp.com/shapeup/3.5-chapter-14#scope-grows-like-gras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camp.com/shapeup/3.5-chapter-14#cutting-scope-isnt-lowering-qualit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atb.org/~esr/writings/taoup/html/ch01s06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linger.io/posts/managing-people-&#129327;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F60C-188E-994D-81EF-3AFFE0071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7DC2A-5DF0-B44C-8FBE-700B54789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4418" y="3597447"/>
            <a:ext cx="7519585" cy="888828"/>
          </a:xfrm>
        </p:spPr>
        <p:txBody>
          <a:bodyPr>
            <a:normAutofit/>
          </a:bodyPr>
          <a:lstStyle/>
          <a:p>
            <a:r>
              <a:rPr lang="en-US" dirty="0"/>
              <a:t>Jon Clucas</a:t>
            </a:r>
          </a:p>
          <a:p>
            <a:r>
              <a:rPr lang="en-US" dirty="0" err="1"/>
              <a:t>MoBI</a:t>
            </a:r>
            <a:r>
              <a:rPr lang="en-US" dirty="0"/>
              <a:t> Retreat | Monday 26 February 2024</a:t>
            </a:r>
          </a:p>
        </p:txBody>
      </p:sp>
    </p:spTree>
    <p:extLst>
      <p:ext uri="{BB962C8B-B14F-4D97-AF65-F5344CB8AC3E}">
        <p14:creationId xmlns:p14="http://schemas.microsoft.com/office/powerpoint/2010/main" val="429306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tuptocat">
            <a:extLst>
              <a:ext uri="{FF2B5EF4-FFF2-40B4-BE49-F238E27FC236}">
                <a16:creationId xmlns:a16="http://schemas.microsoft.com/office/drawing/2014/main" id="{5986D6F2-824B-3328-BA69-53CDBA215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5"/>
          <a:stretch/>
        </p:blipFill>
        <p:spPr bwMode="auto">
          <a:xfrm>
            <a:off x="2367955" y="1520483"/>
            <a:ext cx="5636561" cy="52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F87B1F-F817-5F77-59EC-9328516B0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Why?</a:t>
            </a:r>
            <a:endParaRPr lang="en-US" sz="4800" dirty="0">
              <a:solidFill>
                <a:schemeClr val="tx1"/>
              </a:solidFill>
            </a:endParaRPr>
          </a:p>
          <a:p>
            <a:r>
              <a:rPr lang="en-US" sz="4800" b="1" dirty="0">
                <a:solidFill>
                  <a:schemeClr val="tx1"/>
                </a:solidFill>
              </a:rPr>
              <a:t>What?</a:t>
            </a:r>
          </a:p>
          <a:p>
            <a:r>
              <a:rPr lang="en-US" sz="4800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24D6-3855-1D30-A880-E24C7331B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Danger?</a:t>
            </a:r>
          </a:p>
          <a:p>
            <a:r>
              <a:rPr lang="en-US" sz="4800" dirty="0"/>
              <a:t>Help?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83128-AF4E-6E39-C42D-EA60C6C1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EF3ED-A695-E1AF-E0CF-280C0D2E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</p:spTree>
    <p:extLst>
      <p:ext uri="{BB962C8B-B14F-4D97-AF65-F5344CB8AC3E}">
        <p14:creationId xmlns:p14="http://schemas.microsoft.com/office/powerpoint/2010/main" val="409343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80F34-931B-3121-9897-6B5D1349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055" y="6446879"/>
            <a:ext cx="2937933" cy="277617"/>
          </a:xfrm>
        </p:spPr>
        <p:txBody>
          <a:bodyPr/>
          <a:lstStyle/>
          <a:p>
            <a:r>
              <a:rPr lang="en-US" dirty="0"/>
              <a:t>collaborative programming with GitHub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3EFE61-3796-9528-7F7A-25DFE2C1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 between git and GitHub?</a:t>
            </a:r>
          </a:p>
        </p:txBody>
      </p:sp>
      <p:pic>
        <p:nvPicPr>
          <p:cNvPr id="3074" name="Picture 2" descr="Git">
            <a:extLst>
              <a:ext uri="{FF2B5EF4-FFF2-40B4-BE49-F238E27FC236}">
                <a16:creationId xmlns:a16="http://schemas.microsoft.com/office/drawing/2014/main" id="{4A90124B-A937-84DE-E789-2BD873F92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49" y="1232145"/>
            <a:ext cx="13970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6293A23-7806-5383-2126-4C45C792B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6" y="2232215"/>
            <a:ext cx="49403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notated diagram of a collaborative project repository. Explained in the caption.">
            <a:extLst>
              <a:ext uri="{FF2B5EF4-FFF2-40B4-BE49-F238E27FC236}">
                <a16:creationId xmlns:a16="http://schemas.microsoft.com/office/drawing/2014/main" id="{791AEC4C-A9F9-AA8B-F8B2-7702E09E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518" y="2082889"/>
            <a:ext cx="6095998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C0331F-383B-3CA7-4D41-ECF373F89B27}"/>
              </a:ext>
            </a:extLst>
          </p:cNvPr>
          <p:cNvSpPr txBox="1"/>
          <p:nvPr/>
        </p:nvSpPr>
        <p:spPr>
          <a:xfrm>
            <a:off x="677536" y="535589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Git. “Git.” </a:t>
            </a:r>
            <a:r>
              <a:rPr lang="en-US" dirty="0">
                <a:effectLst/>
                <a:hlinkClick r:id="rId5"/>
              </a:rPr>
              <a:t>https://git-scm.com/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F58CE-6855-C45F-0420-F4058208B22E}"/>
              </a:ext>
            </a:extLst>
          </p:cNvPr>
          <p:cNvSpPr txBox="1"/>
          <p:nvPr/>
        </p:nvSpPr>
        <p:spPr>
          <a:xfrm>
            <a:off x="5617836" y="5108359"/>
            <a:ext cx="6093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The Turing Way Community. “Using GitHub Features to Foster Collaboration.” In </a:t>
            </a:r>
            <a:r>
              <a:rPr lang="en-US" i="1" dirty="0">
                <a:effectLst/>
              </a:rPr>
              <a:t>The Turing Way</a:t>
            </a:r>
            <a:r>
              <a:rPr lang="en-US" dirty="0">
                <a:effectLst/>
              </a:rPr>
              <a:t>, 2024. </a:t>
            </a:r>
            <a:r>
              <a:rPr lang="en-US" dirty="0">
                <a:effectLst/>
                <a:hlinkClick r:id="rId6"/>
              </a:rPr>
              <a:t>https://the-turing-way.netlify.app/collaboration/github-novice/github-novice-features#using-github-features-to-foster-collaboration</a:t>
            </a:r>
            <a:r>
              <a:rPr lang="en-US" dirty="0">
                <a:effectLst/>
              </a:rPr>
              <a:t>.</a:t>
            </a:r>
          </a:p>
        </p:txBody>
      </p:sp>
      <p:pic>
        <p:nvPicPr>
          <p:cNvPr id="16" name="Picture 15" descr="GitHub">
            <a:extLst>
              <a:ext uri="{FF2B5EF4-FFF2-40B4-BE49-F238E27FC236}">
                <a16:creationId xmlns:a16="http://schemas.microsoft.com/office/drawing/2014/main" id="{46D64573-78E6-1389-FE8B-3950001D0D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155" y="1109214"/>
            <a:ext cx="2050724" cy="8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2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80F34-931B-3121-9897-6B5D1349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055" y="6446879"/>
            <a:ext cx="2937933" cy="277617"/>
          </a:xfrm>
        </p:spPr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3EFE61-3796-9528-7F7A-25DFE2C1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 between git and GitHub?</a:t>
            </a:r>
          </a:p>
        </p:txBody>
      </p:sp>
      <p:pic>
        <p:nvPicPr>
          <p:cNvPr id="3074" name="Picture 2" descr="Git">
            <a:extLst>
              <a:ext uri="{FF2B5EF4-FFF2-40B4-BE49-F238E27FC236}">
                <a16:creationId xmlns:a16="http://schemas.microsoft.com/office/drawing/2014/main" id="{4A90124B-A937-84DE-E789-2BD873F92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49" y="1232145"/>
            <a:ext cx="13970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6293A23-7806-5383-2126-4C45C792B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6" y="2232215"/>
            <a:ext cx="49403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notated diagram of a collaborative project repository. Explained in the caption.">
            <a:extLst>
              <a:ext uri="{FF2B5EF4-FFF2-40B4-BE49-F238E27FC236}">
                <a16:creationId xmlns:a16="http://schemas.microsoft.com/office/drawing/2014/main" id="{791AEC4C-A9F9-AA8B-F8B2-7702E09E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518" y="2082889"/>
            <a:ext cx="6095998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C0331F-383B-3CA7-4D41-ECF373F89B27}"/>
              </a:ext>
            </a:extLst>
          </p:cNvPr>
          <p:cNvSpPr txBox="1"/>
          <p:nvPr/>
        </p:nvSpPr>
        <p:spPr>
          <a:xfrm>
            <a:off x="677536" y="535589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25000"/>
                  </a:schemeClr>
                </a:solidFill>
                <a:effectLst/>
              </a:rPr>
              <a:t>― Git. “Git.”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  <a:effectLst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F58CE-6855-C45F-0420-F4058208B22E}"/>
              </a:ext>
            </a:extLst>
          </p:cNvPr>
          <p:cNvSpPr txBox="1"/>
          <p:nvPr/>
        </p:nvSpPr>
        <p:spPr>
          <a:xfrm>
            <a:off x="5617836" y="5108359"/>
            <a:ext cx="6093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25000"/>
                  </a:schemeClr>
                </a:solidFill>
                <a:effectLst/>
              </a:rPr>
              <a:t>― The Turing Way Community. “Using GitHub Features to Foster Collaboration.” In </a:t>
            </a:r>
            <a:r>
              <a:rPr lang="en-US" i="1" dirty="0">
                <a:solidFill>
                  <a:schemeClr val="tx1">
                    <a:alpha val="25000"/>
                  </a:schemeClr>
                </a:solidFill>
                <a:effectLst/>
              </a:rPr>
              <a:t>The Turing Way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  <a:effectLst/>
              </a:rPr>
              <a:t>, 2024.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https://the-turing-way.netlify.app/collaboration/github-novice/github-novice-features#using-github-features-to-foster-collaboration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  <a:effectLst/>
              </a:rPr>
              <a:t>.</a:t>
            </a:r>
          </a:p>
        </p:txBody>
      </p:sp>
      <p:pic>
        <p:nvPicPr>
          <p:cNvPr id="16" name="Picture 15" descr="GitHub">
            <a:extLst>
              <a:ext uri="{FF2B5EF4-FFF2-40B4-BE49-F238E27FC236}">
                <a16:creationId xmlns:a16="http://schemas.microsoft.com/office/drawing/2014/main" id="{46D64573-78E6-1389-FE8B-3950001D0D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155" y="1109214"/>
            <a:ext cx="2050724" cy="84079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462C7-733F-A1FE-97AC-FD6FF40E8542}"/>
              </a:ext>
            </a:extLst>
          </p:cNvPr>
          <p:cNvSpPr txBox="1">
            <a:spLocks/>
          </p:cNvSpPr>
          <p:nvPr/>
        </p:nvSpPr>
        <p:spPr>
          <a:xfrm>
            <a:off x="403009" y="1312081"/>
            <a:ext cx="5489355" cy="42952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0" dirty="0">
                <a:solidFill>
                  <a:schemeClr val="tx1"/>
                </a:solidFill>
              </a:rPr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4024-BFDC-2AA1-767B-F749C2C121BE}"/>
              </a:ext>
            </a:extLst>
          </p:cNvPr>
          <p:cNvSpPr txBox="1">
            <a:spLocks/>
          </p:cNvSpPr>
          <p:nvPr/>
        </p:nvSpPr>
        <p:spPr>
          <a:xfrm>
            <a:off x="6319772" y="1312081"/>
            <a:ext cx="5465829" cy="42952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Communication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43074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ocialite">
            <a:extLst>
              <a:ext uri="{FF2B5EF4-FFF2-40B4-BE49-F238E27FC236}">
                <a16:creationId xmlns:a16="http://schemas.microsoft.com/office/drawing/2014/main" id="{F7FF2638-0B12-3856-CB25-8FDA0E65E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2"/>
          <a:stretch/>
        </p:blipFill>
        <p:spPr bwMode="auto">
          <a:xfrm>
            <a:off x="1421570" y="1023490"/>
            <a:ext cx="6953682" cy="572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F87B1F-F817-5F77-59EC-9328516B0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Why?</a:t>
            </a:r>
          </a:p>
          <a:p>
            <a:r>
              <a:rPr lang="en-US" sz="4800" dirty="0"/>
              <a:t>What?</a:t>
            </a:r>
          </a:p>
          <a:p>
            <a:r>
              <a:rPr lang="en-US" sz="4800" b="1" dirty="0">
                <a:solidFill>
                  <a:schemeClr val="tx1"/>
                </a:solidFill>
              </a:rPr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24D6-3855-1D30-A880-E24C7331B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Danger?</a:t>
            </a:r>
          </a:p>
          <a:p>
            <a:r>
              <a:rPr lang="en-US" sz="4800" dirty="0"/>
              <a:t>Help?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83128-AF4E-6E39-C42D-EA60C6C1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EF3ED-A695-E1AF-E0CF-280C0D2E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</p:spTree>
    <p:extLst>
      <p:ext uri="{BB962C8B-B14F-4D97-AF65-F5344CB8AC3E}">
        <p14:creationId xmlns:p14="http://schemas.microsoft.com/office/powerpoint/2010/main" val="393474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ocialite">
            <a:extLst>
              <a:ext uri="{FF2B5EF4-FFF2-40B4-BE49-F238E27FC236}">
                <a16:creationId xmlns:a16="http://schemas.microsoft.com/office/drawing/2014/main" id="{5911DD96-2A32-0F26-616D-6683B844B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6" b="17602"/>
          <a:stretch/>
        </p:blipFill>
        <p:spPr bwMode="auto">
          <a:xfrm>
            <a:off x="1674789" y="840"/>
            <a:ext cx="1796087" cy="1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B847-50EB-9933-3A15-C473018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collaborative programming with GitHub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69B821-49B6-7DF2-04B2-42B875EEBC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Readability counts.</a:t>
            </a:r>
          </a:p>
          <a:p>
            <a:pPr marL="0" indent="0">
              <a:buNone/>
            </a:pPr>
            <a:r>
              <a:rPr lang="en-US" sz="3600" i="1" dirty="0"/>
              <a:t>Special cases aren't special enough to break the rules.</a:t>
            </a:r>
          </a:p>
          <a:p>
            <a:pPr marL="0" indent="0">
              <a:buNone/>
            </a:pPr>
            <a:r>
              <a:rPr lang="en-US" sz="3600" i="1" dirty="0"/>
              <a:t>Although practicality beats purity.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9D79E6-8000-6829-0446-5161A3CA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BA729-6F18-F7B0-0296-6861F58778F7}"/>
              </a:ext>
            </a:extLst>
          </p:cNvPr>
          <p:cNvSpPr txBox="1"/>
          <p:nvPr/>
        </p:nvSpPr>
        <p:spPr>
          <a:xfrm>
            <a:off x="403007" y="3284466"/>
            <a:ext cx="11259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Peters, Tim. “PEP 20 – The Zen of Python.” Python Enhancement Proposals, August 22, 2004. </a:t>
            </a:r>
            <a:r>
              <a:rPr lang="en-US" dirty="0">
                <a:effectLst/>
                <a:hlinkClick r:id="rId3"/>
              </a:rPr>
              <a:t>https://peps.python.org/pep-0020/#the-zen-of-python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86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79229-589A-F74D-A1C7-D61B9433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F42D6-F774-F3C8-A613-1228A192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319136"/>
            <a:ext cx="7772400" cy="5603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F0D54A-646F-E2AE-1CC4-0584CB393B98}"/>
              </a:ext>
            </a:extLst>
          </p:cNvPr>
          <p:cNvSpPr txBox="1"/>
          <p:nvPr/>
        </p:nvSpPr>
        <p:spPr>
          <a:xfrm>
            <a:off x="2209800" y="5922735"/>
            <a:ext cx="777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Beams, Chris. “How to Write a Git Commit Message.” </a:t>
            </a:r>
            <a:r>
              <a:rPr lang="en-US" i="1" dirty="0" err="1"/>
              <a:t>c</a:t>
            </a:r>
            <a:r>
              <a:rPr lang="en-US" i="1" dirty="0" err="1">
                <a:effectLst/>
              </a:rPr>
              <a:t>beams</a:t>
            </a:r>
            <a:r>
              <a:rPr lang="en-US" dirty="0">
                <a:effectLst/>
              </a:rPr>
              <a:t>, August 31, 2014. </a:t>
            </a:r>
            <a:r>
              <a:rPr lang="en-US" dirty="0">
                <a:effectLst/>
                <a:hlinkClick r:id="rId3"/>
              </a:rPr>
              <a:t>https://cbea.ms/git-commit/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86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42E92-DB79-0D4C-B25A-2CFB07CB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99B158-FEA2-5740-9B45-9D2B14F4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project’s existing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403769-53EC-56C1-05BE-88273CEC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10" y="816088"/>
            <a:ext cx="7772400" cy="15893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07F659-DE3A-3CF4-4D76-0EA6D5EA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90" y="2284777"/>
            <a:ext cx="7772400" cy="36086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C729F0-76E0-CDF2-6210-BC2A01A2F4D1}"/>
              </a:ext>
            </a:extLst>
          </p:cNvPr>
          <p:cNvSpPr txBox="1"/>
          <p:nvPr/>
        </p:nvSpPr>
        <p:spPr>
          <a:xfrm>
            <a:off x="403010" y="2386900"/>
            <a:ext cx="3508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Cuesta, Carlos. “About.” </a:t>
            </a:r>
            <a:r>
              <a:rPr lang="en-US" dirty="0" err="1">
                <a:effectLst/>
              </a:rPr>
              <a:t>gitmoji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4"/>
              </a:rPr>
              <a:t>https://gitmoji.dev/about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AFAA2-9892-2AA4-2669-0F842C584E7A}"/>
              </a:ext>
            </a:extLst>
          </p:cNvPr>
          <p:cNvSpPr txBox="1"/>
          <p:nvPr/>
        </p:nvSpPr>
        <p:spPr>
          <a:xfrm>
            <a:off x="4087705" y="5778556"/>
            <a:ext cx="798237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Conventional Commits. “Conventional Commits 1.0.0 Summary.” Conventional Commits. </a:t>
            </a:r>
            <a:r>
              <a:rPr lang="en-US" dirty="0">
                <a:effectLst/>
                <a:hlinkClick r:id="rId5"/>
              </a:rPr>
              <a:t>https://www.conventionalcommits.org/en/v1.0.0/#summary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57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77AEC-E21F-D39F-6DD3-0303DECF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239725-A89A-828C-131B-2198A1B0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project’s existing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204F9-6C79-5FAA-12EA-E67957FA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49" y="1470337"/>
            <a:ext cx="7581900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87CA7-6090-0EBC-5C5F-3C597C42596F}"/>
              </a:ext>
            </a:extLst>
          </p:cNvPr>
          <p:cNvSpPr txBox="1"/>
          <p:nvPr/>
        </p:nvSpPr>
        <p:spPr>
          <a:xfrm>
            <a:off x="2305049" y="4383116"/>
            <a:ext cx="75818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Driessen, Vincent. “A Successful Git Branching Model: Note of Reflection.” </a:t>
            </a:r>
            <a:r>
              <a:rPr lang="en-US" i="1" dirty="0" err="1"/>
              <a:t>n</a:t>
            </a:r>
            <a:r>
              <a:rPr lang="en-US" i="1" dirty="0" err="1">
                <a:effectLst/>
              </a:rPr>
              <a:t>vie.com</a:t>
            </a:r>
            <a:r>
              <a:rPr lang="en-US" dirty="0">
                <a:effectLst/>
              </a:rPr>
              <a:t>, March 5, 2020. </a:t>
            </a:r>
            <a:r>
              <a:rPr lang="en-US" dirty="0">
                <a:effectLst/>
                <a:hlinkClick r:id="rId3"/>
              </a:rPr>
              <a:t>http://nvie.com/posts/a-successful-git-branching-model/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49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FC1E10-64D7-87C5-9CC2-EAE37654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collaborative programming with GitHub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5AE15-9E9A-700A-C6CD-8024D13A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5FACBC4-2E07-0532-0AEE-E799F074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4296" y="319084"/>
            <a:ext cx="7620000" cy="546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68BF3E-9AD6-39DD-E11F-4CBF817D15DD}"/>
              </a:ext>
            </a:extLst>
          </p:cNvPr>
          <p:cNvSpPr txBox="1"/>
          <p:nvPr/>
        </p:nvSpPr>
        <p:spPr>
          <a:xfrm>
            <a:off x="3594296" y="5778346"/>
            <a:ext cx="7853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Atlassian. “</a:t>
            </a:r>
            <a:r>
              <a:rPr lang="en-US" dirty="0" err="1">
                <a:effectLst/>
              </a:rPr>
              <a:t>Gitflow</a:t>
            </a:r>
            <a:r>
              <a:rPr lang="en-US" dirty="0">
                <a:effectLst/>
              </a:rPr>
              <a:t> Workflow.” Software Development, 2024. </a:t>
            </a:r>
            <a:r>
              <a:rPr lang="en-US" dirty="0">
                <a:effectLst/>
                <a:hlinkClick r:id="rId4"/>
              </a:rPr>
              <a:t>https://www.atlassian.com/git/tutorials/comparing-workflows/gitflow-workflow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76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04F9E9-CDF9-A959-EFEE-FF2AE282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collaborative programming with GitHub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3C851-29EB-5A67-21E2-FB974EB8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0D5E5-E5A1-8F50-2BC2-98B7AA4A4C14}"/>
              </a:ext>
            </a:extLst>
          </p:cNvPr>
          <p:cNvSpPr txBox="1"/>
          <p:nvPr/>
        </p:nvSpPr>
        <p:spPr>
          <a:xfrm>
            <a:off x="4572000" y="2741399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Atlassian. “Git Feature Branch Workflow.” Software Development, 2024. </a:t>
            </a:r>
            <a:r>
              <a:rPr lang="en-US" dirty="0">
                <a:effectLst/>
                <a:hlinkClick r:id="rId2"/>
              </a:rPr>
              <a:t>https://www.atlassian.com/git/tutorials/comparing-workflows/feature-branch-workflow</a:t>
            </a:r>
            <a:r>
              <a:rPr lang="en-US" dirty="0">
                <a:effectLst/>
              </a:rPr>
              <a:t>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B822B1F-0A59-BE58-50B7-5D0DB2B9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4089" y="1215694"/>
            <a:ext cx="7620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A83C2E-DE31-7CF6-0BF7-F397725A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6156" y="6475556"/>
            <a:ext cx="2937933" cy="277617"/>
          </a:xfrm>
        </p:spPr>
        <p:txBody>
          <a:bodyPr/>
          <a:lstStyle/>
          <a:p>
            <a:r>
              <a:rPr lang="en-US" dirty="0"/>
              <a:t>collaborative programming with GitHub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22FD-312A-7AE9-198C-F68F7F56E3B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Commit often.</a:t>
            </a:r>
          </a:p>
          <a:p>
            <a:r>
              <a:rPr lang="en-US" dirty="0"/>
              <a:t>Keep the content of each commit as single-purpose as possible.</a:t>
            </a:r>
          </a:p>
          <a:p>
            <a:r>
              <a:rPr lang="en-US" dirty="0"/>
              <a:t>Write clear commit messages describing the content of the commits.</a:t>
            </a:r>
          </a:p>
          <a:p>
            <a:r>
              <a:rPr lang="en-US" dirty="0"/>
              <a:t>Develop separate features in separate branches. These branches can be cascaded or from the same commit-in-common.</a:t>
            </a:r>
          </a:p>
          <a:p>
            <a:r>
              <a:rPr lang="en-US" dirty="0"/>
              <a:t>Review as many PRs as makes sense for you.</a:t>
            </a:r>
          </a:p>
          <a:p>
            <a:r>
              <a:rPr lang="en-US" dirty="0"/>
              <a:t>Review the project’s community files (e.g., CONTRIBUTING, README).</a:t>
            </a:r>
          </a:p>
          <a:p>
            <a:r>
              <a:rPr lang="en-US" dirty="0"/>
              <a:t>Different projects have different needs at different times.</a:t>
            </a:r>
          </a:p>
          <a:p>
            <a:r>
              <a:rPr lang="en-US" dirty="0"/>
              <a:t>If you have a suggestion, share your suggestion.</a:t>
            </a:r>
          </a:p>
          <a:p>
            <a:r>
              <a:rPr lang="en-US" dirty="0"/>
              <a:t>If you have a question, ask.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FFB598-C372-126A-2D38-7248998E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</p:spTree>
    <p:extLst>
      <p:ext uri="{BB962C8B-B14F-4D97-AF65-F5344CB8AC3E}">
        <p14:creationId xmlns:p14="http://schemas.microsoft.com/office/powerpoint/2010/main" val="1262887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963EC-CACE-695B-218D-962516D6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F21C-8F8F-42F3-B54E-DA825E53800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980DD-D8BB-1835-C47C-225DD849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project’s existing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1EE1B-EC66-5B4D-955D-95D4DABE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75278"/>
            <a:ext cx="7772400" cy="5412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177BA4-C9C4-EBE6-39F3-4E92E5D893FD}"/>
              </a:ext>
            </a:extLst>
          </p:cNvPr>
          <p:cNvSpPr txBox="1"/>
          <p:nvPr/>
        </p:nvSpPr>
        <p:spPr>
          <a:xfrm>
            <a:off x="223024" y="6215750"/>
            <a:ext cx="11565966" cy="64633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Open Source Guides. “Anatomy of an Open Source Project.” How to Contribute to Open Source, February 8, 2024. </a:t>
            </a:r>
            <a:r>
              <a:rPr lang="en-US" dirty="0">
                <a:effectLst/>
                <a:hlinkClick r:id="rId3"/>
              </a:rPr>
              <a:t>https://opensource.guide/how-to-contribute/#anatomy-of-an-open-source-project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05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963EC-CACE-695B-218D-962516D6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980DD-D8BB-1835-C47C-225DD849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project’s existing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7BA4-C9C4-EBE6-39F3-4E92E5D893FD}"/>
              </a:ext>
            </a:extLst>
          </p:cNvPr>
          <p:cNvSpPr txBox="1"/>
          <p:nvPr/>
        </p:nvSpPr>
        <p:spPr>
          <a:xfrm>
            <a:off x="223024" y="5438849"/>
            <a:ext cx="11565966" cy="64633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Open Source Guides. “Anatomy of an Open Source Project.” How to Contribute to Open Source, February 8, 2024. </a:t>
            </a:r>
            <a:r>
              <a:rPr lang="en-US" dirty="0">
                <a:effectLst/>
                <a:hlinkClick r:id="rId2"/>
              </a:rPr>
              <a:t>https://opensource.guide/how-to-contribute/#anatomy-of-an-open-source-project</a:t>
            </a:r>
            <a:r>
              <a:rPr lang="en-US" dirty="0">
                <a:effectLst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8ABC0-32AC-6E05-F0EC-3923496B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023489"/>
            <a:ext cx="7772400" cy="4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4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D6E65-2372-8A08-74AF-36911C60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collaborative programming with GitHub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9F4314-334D-F875-27DF-257F1955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cascade of pull requests for related feature branches</a:t>
            </a:r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B0075999-1DDF-BDE0-C906-B0243CA0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24" y="729738"/>
            <a:ext cx="7772400" cy="574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1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r.Octocat">
            <a:extLst>
              <a:ext uri="{FF2B5EF4-FFF2-40B4-BE49-F238E27FC236}">
                <a16:creationId xmlns:a16="http://schemas.microsoft.com/office/drawing/2014/main" id="{FACD0D86-1CCA-944B-3DD2-1C85B3F0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23" y="2201594"/>
            <a:ext cx="4656406" cy="46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F87B1F-F817-5F77-59EC-9328516B0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Why?</a:t>
            </a:r>
          </a:p>
          <a:p>
            <a:r>
              <a:rPr lang="en-US" sz="4800" dirty="0"/>
              <a:t>What?</a:t>
            </a:r>
          </a:p>
          <a:p>
            <a:r>
              <a:rPr lang="en-US" sz="4800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24D6-3855-1D30-A880-E24C7331B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Danger?</a:t>
            </a:r>
          </a:p>
          <a:p>
            <a:r>
              <a:rPr lang="en-US" sz="4800" dirty="0"/>
              <a:t>Help?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83128-AF4E-6E39-C42D-EA60C6C1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EF3ED-A695-E1AF-E0CF-280C0D2E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</p:spTree>
    <p:extLst>
      <p:ext uri="{BB962C8B-B14F-4D97-AF65-F5344CB8AC3E}">
        <p14:creationId xmlns:p14="http://schemas.microsoft.com/office/powerpoint/2010/main" val="417163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755AF-1FFC-49A1-E216-165053D2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6156" y="6475556"/>
            <a:ext cx="2937933" cy="277617"/>
          </a:xfrm>
        </p:spPr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BB61-6459-632F-D900-E6D3408143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3011" y="1023490"/>
            <a:ext cx="11385981" cy="4233360"/>
          </a:xfrm>
        </p:spPr>
        <p:txBody>
          <a:bodyPr/>
          <a:lstStyle/>
          <a:p>
            <a:r>
              <a:rPr lang="en-US" dirty="0"/>
              <a:t>As long as what was working was committed,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makes permanent irreversible changes hard to do by design.</a:t>
            </a:r>
          </a:p>
          <a:p>
            <a:r>
              <a:rPr lang="en-US" dirty="0"/>
              <a:t>GitHub has features like ”branch protection rules” to add further friction to publishing unintentional changes.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137628-43D1-5317-EB54-ACBC2EB4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mess something up?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2717F20-7B6F-0761-A2F4-6DA15D8E7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6" b="60549"/>
          <a:stretch/>
        </p:blipFill>
        <p:spPr bwMode="auto">
          <a:xfrm>
            <a:off x="4888985" y="1023489"/>
            <a:ext cx="3822700" cy="19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51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06E7A-0085-6EA3-C078-6BBD9E29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collaborative programming with GitHub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68E85C-396F-ED1B-FBAC-220630CF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</a:t>
            </a:r>
            <a:r>
              <a:rPr lang="en-US" i="1" dirty="0"/>
              <a:t>need</a:t>
            </a:r>
            <a:r>
              <a:rPr lang="en-US" dirty="0"/>
              <a:t> </a:t>
            </a:r>
            <a:r>
              <a:rPr lang="en-US" i="1" dirty="0"/>
              <a:t>to</a:t>
            </a:r>
            <a:r>
              <a:rPr lang="en-US" dirty="0"/>
              <a:t> permanently delete a mistake?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9E00C-7348-6073-DFE4-CD2173FB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1023489"/>
            <a:ext cx="47879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48CCF-A57E-2299-4466-C4C98CB3815B}"/>
              </a:ext>
            </a:extLst>
          </p:cNvPr>
          <p:cNvSpPr txBox="1"/>
          <p:nvPr/>
        </p:nvSpPr>
        <p:spPr>
          <a:xfrm>
            <a:off x="3702050" y="2356989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GitHub, Inc. “Removing Sensitive Data from a Repository.” GitHub Docs. </a:t>
            </a:r>
            <a:r>
              <a:rPr lang="en-US" dirty="0">
                <a:effectLst/>
                <a:hlinkClick r:id="rId3"/>
              </a:rPr>
              <a:t>https://docs.github.com/en/authentication/keeping-your-account-and-data-secure/removing-sensitive-data-from-a-repository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76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mmit graph">
            <a:extLst>
              <a:ext uri="{FF2B5EF4-FFF2-40B4-BE49-F238E27FC236}">
                <a16:creationId xmlns:a16="http://schemas.microsoft.com/office/drawing/2014/main" id="{F2559B87-D600-4575-BB88-66391CDB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49581"/>
            <a:ext cx="101600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29D6A-D74D-C03D-AC4D-33C6B5EF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collaborative programming with GitHub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15C79D-AACE-19AE-2C5D-D79DD5AE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SHAs (grey) and branches (yellow) and tags (blue)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2D820-3E09-187D-56FD-F138AB2C4E33}"/>
              </a:ext>
            </a:extLst>
          </p:cNvPr>
          <p:cNvSpPr txBox="1"/>
          <p:nvPr/>
        </p:nvSpPr>
        <p:spPr>
          <a:xfrm>
            <a:off x="1016000" y="3917653"/>
            <a:ext cx="1016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Git Tools. “Branching Strategies.” In </a:t>
            </a:r>
            <a:r>
              <a:rPr lang="en-US" i="1" dirty="0" err="1">
                <a:effectLst/>
              </a:rPr>
              <a:t>GitVersion</a:t>
            </a:r>
            <a:r>
              <a:rPr lang="en-US" i="1" dirty="0">
                <a:effectLst/>
              </a:rPr>
              <a:t> Documentation: Learn</a:t>
            </a:r>
            <a:r>
              <a:rPr lang="en-US" dirty="0">
                <a:effectLst/>
              </a:rPr>
              <a:t>, 2022. </a:t>
            </a:r>
            <a:r>
              <a:rPr lang="en-US" dirty="0">
                <a:effectLst/>
                <a:hlinkClick r:id="rId3"/>
              </a:rPr>
              <a:t>https://gitversion.net/docs/learn/branching-strategies/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  <a:p>
            <a:r>
              <a:rPr lang="en-US" dirty="0">
                <a:effectLst/>
              </a:rPr>
              <a:t>Note: the arrows here and in the Git Pro book point to sources, reverse-chronologically.</a:t>
            </a:r>
          </a:p>
        </p:txBody>
      </p:sp>
    </p:spTree>
    <p:extLst>
      <p:ext uri="{BB962C8B-B14F-4D97-AF65-F5344CB8AC3E}">
        <p14:creationId xmlns:p14="http://schemas.microsoft.com/office/powerpoint/2010/main" val="12219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F92D95-3E9B-9E1D-EEC4-675E7A1E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6156" y="6475556"/>
            <a:ext cx="2937933" cy="277617"/>
          </a:xfrm>
        </p:spPr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B5D8-3A0F-8B39-83CD-C5E2D81544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Merge conflict resolutions are absolutely necessary.</a:t>
            </a:r>
          </a:p>
          <a:p>
            <a:r>
              <a:rPr lang="en-US" dirty="0"/>
              <a:t>Conflicts arise when parallel changes are made to the same code and git can’t tell how those changes should interact or affect each other.</a:t>
            </a:r>
          </a:p>
          <a:p>
            <a:r>
              <a:rPr lang="en-US" dirty="0"/>
              <a:t>Find a tool that works for you.</a:t>
            </a:r>
          </a:p>
          <a:p>
            <a:r>
              <a:rPr lang="en-US" dirty="0"/>
              <a:t>I adore Meld (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meldmerge.org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7BF2F4-2A70-DD57-059A-730363B7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merge conflict resolution is a nightmare.</a:t>
            </a:r>
          </a:p>
        </p:txBody>
      </p:sp>
      <p:pic>
        <p:nvPicPr>
          <p:cNvPr id="5124" name="Picture 4" descr="File comparison">
            <a:extLst>
              <a:ext uri="{FF2B5EF4-FFF2-40B4-BE49-F238E27FC236}">
                <a16:creationId xmlns:a16="http://schemas.microsoft.com/office/drawing/2014/main" id="{09EB7DB2-1D51-8187-0442-DDA195632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293" y="2046913"/>
            <a:ext cx="6777381" cy="44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144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ntrytocat">
            <a:extLst>
              <a:ext uri="{FF2B5EF4-FFF2-40B4-BE49-F238E27FC236}">
                <a16:creationId xmlns:a16="http://schemas.microsoft.com/office/drawing/2014/main" id="{ED691389-AD60-D52A-DC5A-3DA171494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9"/>
          <a:stretch/>
        </p:blipFill>
        <p:spPr bwMode="auto">
          <a:xfrm>
            <a:off x="2012853" y="1416908"/>
            <a:ext cx="5989051" cy="544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F87B1F-F817-5F77-59EC-9328516B0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Why?</a:t>
            </a:r>
          </a:p>
          <a:p>
            <a:r>
              <a:rPr lang="en-US" sz="4800" dirty="0"/>
              <a:t>What?</a:t>
            </a:r>
          </a:p>
          <a:p>
            <a:r>
              <a:rPr lang="en-US" sz="4800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24D6-3855-1D30-A880-E24C7331B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Danger?</a:t>
            </a:r>
          </a:p>
          <a:p>
            <a:r>
              <a:rPr lang="en-US" sz="4800" b="1" dirty="0">
                <a:solidFill>
                  <a:schemeClr val="tx1"/>
                </a:solidFill>
              </a:rPr>
              <a:t>Help?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83128-AF4E-6E39-C42D-EA60C6C1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EF3ED-A695-E1AF-E0CF-280C0D2E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</p:spTree>
    <p:extLst>
      <p:ext uri="{BB962C8B-B14F-4D97-AF65-F5344CB8AC3E}">
        <p14:creationId xmlns:p14="http://schemas.microsoft.com/office/powerpoint/2010/main" val="3553576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74E00-6072-7643-B732-4E05FC28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D36B5E-1392-AB4B-B3E9-4F810856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git documentation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EEC87-6FD2-AC16-40B0-38182EBC5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790" y="1023489"/>
            <a:ext cx="5791200" cy="330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45D5ED-0373-E1DB-81AE-E36D9441DD7B}"/>
              </a:ext>
            </a:extLst>
          </p:cNvPr>
          <p:cNvSpPr txBox="1"/>
          <p:nvPr/>
        </p:nvSpPr>
        <p:spPr>
          <a:xfrm>
            <a:off x="6092284" y="423831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git-tips. “Git-Tips.” 2024. </a:t>
            </a:r>
            <a:r>
              <a:rPr lang="en-US" dirty="0">
                <a:effectLst/>
                <a:hlinkClick r:id="rId3"/>
              </a:rPr>
              <a:t>git.io/git-tips</a:t>
            </a:r>
            <a:r>
              <a:rPr lang="en-US" dirty="0">
                <a:effectLst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59073F-15A6-7428-1A45-E40CFC42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39" y="3567309"/>
            <a:ext cx="2060746" cy="274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93F18-441A-F200-87E9-70D321C0C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87064"/>
            <a:ext cx="5997790" cy="19738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6C9315-1665-78AC-BF5C-C01A9CDEE2CA}"/>
              </a:ext>
            </a:extLst>
          </p:cNvPr>
          <p:cNvSpPr txBox="1"/>
          <p:nvPr/>
        </p:nvSpPr>
        <p:spPr>
          <a:xfrm>
            <a:off x="70954" y="3118923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Git. “Reference.” Git. </a:t>
            </a:r>
            <a:r>
              <a:rPr lang="en-US" dirty="0">
                <a:effectLst/>
                <a:hlinkClick r:id="rId6"/>
              </a:rPr>
              <a:t>https://git-scm.com/docs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DD160-46AF-4983-ABD5-62548CC49149}"/>
              </a:ext>
            </a:extLst>
          </p:cNvPr>
          <p:cNvSpPr txBox="1"/>
          <p:nvPr/>
        </p:nvSpPr>
        <p:spPr>
          <a:xfrm>
            <a:off x="4151185" y="5682679"/>
            <a:ext cx="7012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Chacon, Scott, and Ben Straub. </a:t>
            </a:r>
            <a:r>
              <a:rPr lang="en-US" i="1" dirty="0">
                <a:effectLst/>
              </a:rPr>
              <a:t>Pro Git</a:t>
            </a:r>
            <a:r>
              <a:rPr lang="en-US" dirty="0">
                <a:effectLst/>
              </a:rPr>
              <a:t>. 2nd ed. </a:t>
            </a:r>
            <a:r>
              <a:rPr lang="en-US" dirty="0" err="1">
                <a:effectLst/>
              </a:rPr>
              <a:t>Apress</a:t>
            </a:r>
            <a:r>
              <a:rPr lang="en-US" dirty="0">
                <a:effectLst/>
              </a:rPr>
              <a:t>, 2014. </a:t>
            </a:r>
            <a:r>
              <a:rPr lang="en-US" dirty="0">
                <a:effectLst/>
                <a:hlinkClick r:id="rId7"/>
              </a:rPr>
              <a:t>https://git-scm.com/book/en/v2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09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F87B1F-F817-5F77-59EC-9328516B0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Why?</a:t>
            </a:r>
          </a:p>
          <a:p>
            <a:r>
              <a:rPr lang="en-US" sz="4800" dirty="0"/>
              <a:t>What?</a:t>
            </a:r>
          </a:p>
          <a:p>
            <a:r>
              <a:rPr lang="en-US" sz="4800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24D6-3855-1D30-A880-E24C7331B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Danger?</a:t>
            </a:r>
          </a:p>
          <a:p>
            <a:r>
              <a:rPr lang="en-US" sz="4800" dirty="0"/>
              <a:t>Help?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83128-AF4E-6E39-C42D-EA60C6C1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292" y="6475556"/>
            <a:ext cx="2937933" cy="277617"/>
          </a:xfrm>
        </p:spPr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EF3ED-A695-E1AF-E0CF-280C0D2E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pic>
        <p:nvPicPr>
          <p:cNvPr id="2050" name="Picture 2" descr="professortocat_v2">
            <a:extLst>
              <a:ext uri="{FF2B5EF4-FFF2-40B4-BE49-F238E27FC236}">
                <a16:creationId xmlns:a16="http://schemas.microsoft.com/office/drawing/2014/main" id="{D156204A-9DCF-AC5D-20D8-A02EBAED7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62774"/>
            <a:ext cx="4295225" cy="429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170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74E00-6072-7643-B732-4E05FC28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D36B5E-1392-AB4B-B3E9-4F810856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GitHub 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A0AB2-8051-2C15-179C-59987BAC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" y="1023490"/>
            <a:ext cx="5406947" cy="2949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39A997-9D67-D023-4D38-9CCE49566C07}"/>
              </a:ext>
            </a:extLst>
          </p:cNvPr>
          <p:cNvSpPr txBox="1"/>
          <p:nvPr/>
        </p:nvSpPr>
        <p:spPr>
          <a:xfrm>
            <a:off x="60216" y="4003800"/>
            <a:ext cx="5406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― </a:t>
            </a:r>
            <a:r>
              <a:rPr lang="en-US" dirty="0">
                <a:effectLst/>
              </a:rPr>
              <a:t>GitHub, Inc. “GitHub Docs.” GitHub Docs, 2024. </a:t>
            </a:r>
            <a:r>
              <a:rPr lang="en-US" dirty="0">
                <a:effectLst/>
                <a:hlinkClick r:id="rId3"/>
              </a:rPr>
              <a:t>https://docs.github.com</a:t>
            </a:r>
            <a:r>
              <a:rPr lang="en-US" dirty="0">
                <a:effectLst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D8909D-B140-93E6-BD3E-5AC9EDD49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635" y="1023489"/>
            <a:ext cx="6437042" cy="29497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111B6E-CDD4-AA11-6D81-ABA6257D19B7}"/>
              </a:ext>
            </a:extLst>
          </p:cNvPr>
          <p:cNvSpPr txBox="1"/>
          <p:nvPr/>
        </p:nvSpPr>
        <p:spPr>
          <a:xfrm>
            <a:off x="5617635" y="3942037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GitHub, Inc. “GitHub Skills,” 2023. </a:t>
            </a:r>
            <a:r>
              <a:rPr lang="en-US" dirty="0">
                <a:effectLst/>
                <a:hlinkClick r:id="rId5"/>
              </a:rPr>
              <a:t>https://skills.github.com/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763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CE05D-1B02-992D-FE15-7C9A610D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collaborative programming with GitHub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1CA725-FA20-4825-4E99-134DFAD6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 and attention.</a:t>
            </a:r>
          </a:p>
        </p:txBody>
      </p:sp>
      <p:pic>
        <p:nvPicPr>
          <p:cNvPr id="9218" name="Picture 2" descr="Benevocats">
            <a:extLst>
              <a:ext uri="{FF2B5EF4-FFF2-40B4-BE49-F238E27FC236}">
                <a16:creationId xmlns:a16="http://schemas.microsoft.com/office/drawing/2014/main" id="{E5CAD027-0A11-8A60-F0B0-49B6F04B5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43" y="1023489"/>
            <a:ext cx="4346114" cy="43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E32EB-8974-28C1-84A4-C579C339B361}"/>
              </a:ext>
            </a:extLst>
          </p:cNvPr>
          <p:cNvSpPr txBox="1"/>
          <p:nvPr/>
        </p:nvSpPr>
        <p:spPr>
          <a:xfrm>
            <a:off x="3922943" y="5414304"/>
            <a:ext cx="4346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</a:rPr>
              <a:t>This and all other </a:t>
            </a:r>
            <a:r>
              <a:rPr lang="en-US" dirty="0" err="1">
                <a:effectLst/>
              </a:rPr>
              <a:t>octocat</a:t>
            </a:r>
            <a:r>
              <a:rPr lang="en-US" dirty="0">
                <a:effectLst/>
              </a:rPr>
              <a:t> illustrations in this presentation from </a:t>
            </a:r>
            <a:r>
              <a:rPr lang="en-US" dirty="0" err="1">
                <a:effectLst/>
              </a:rPr>
              <a:t>Octodex</a:t>
            </a:r>
            <a:r>
              <a:rPr lang="en-US" dirty="0">
                <a:effectLst/>
              </a:rPr>
              <a:t> (</a:t>
            </a:r>
            <a:r>
              <a:rPr lang="en-US" dirty="0">
                <a:effectLst/>
                <a:hlinkClick r:id="rId3"/>
              </a:rPr>
              <a:t>octodex.github.com</a:t>
            </a:r>
            <a:r>
              <a:rPr lang="en-US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0352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2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917C69-1106-10D3-BACA-4D339E77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98E4E-5CBB-6381-55E4-ACECB569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readability decreases with time and 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8718B-274D-BD05-A90D-D6429693E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29899"/>
            <a:ext cx="7772400" cy="1299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6AB05-0DDF-D7C6-2A44-3A44CF09689E}"/>
              </a:ext>
            </a:extLst>
          </p:cNvPr>
          <p:cNvSpPr txBox="1"/>
          <p:nvPr/>
        </p:nvSpPr>
        <p:spPr>
          <a:xfrm>
            <a:off x="2209800" y="3429000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</a:t>
            </a:r>
            <a:r>
              <a:rPr lang="en-US" dirty="0" err="1">
                <a:effectLst/>
              </a:rPr>
              <a:t>Hunner</a:t>
            </a:r>
            <a:r>
              <a:rPr lang="en-US" dirty="0">
                <a:effectLst/>
              </a:rPr>
              <a:t>, Trey. “Craft Your Python Like Poetry.” </a:t>
            </a:r>
            <a:r>
              <a:rPr lang="en-US" i="1" dirty="0">
                <a:effectLst/>
              </a:rPr>
              <a:t>Trey </a:t>
            </a:r>
            <a:r>
              <a:rPr lang="en-US" i="1" dirty="0" err="1">
                <a:effectLst/>
              </a:rPr>
              <a:t>Hunner</a:t>
            </a:r>
            <a:r>
              <a:rPr lang="en-US" dirty="0">
                <a:effectLst/>
              </a:rPr>
              <a:t>, July 23, 2017. </a:t>
            </a:r>
            <a:r>
              <a:rPr lang="en-US" dirty="0">
                <a:effectLst/>
                <a:hlinkClick r:id="rId3"/>
              </a:rPr>
              <a:t>https://treyhunner.com/2017/07/craft-your-python-like-poetry/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30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DCF673-AFF8-1561-737A-44873AB2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2F4A3-04BB-FF3F-00A6-CD5A3A0E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70916"/>
            <a:ext cx="7772400" cy="4716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5EE669-DA9D-94AD-35B3-C02B1514A7C8}"/>
              </a:ext>
            </a:extLst>
          </p:cNvPr>
          <p:cNvSpPr txBox="1"/>
          <p:nvPr/>
        </p:nvSpPr>
        <p:spPr>
          <a:xfrm>
            <a:off x="2209800" y="5615586"/>
            <a:ext cx="907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Singer, Ryan. “Scope Grows like Grass.” In </a:t>
            </a:r>
            <a:r>
              <a:rPr lang="en-US" i="1" dirty="0">
                <a:effectLst/>
              </a:rPr>
              <a:t>Shape Up: Stop Running in Circles and Ship Work That Matters</a:t>
            </a:r>
            <a:r>
              <a:rPr lang="en-US" dirty="0">
                <a:effectLst/>
              </a:rPr>
              <a:t>, 2024. </a:t>
            </a:r>
            <a:r>
              <a:rPr lang="en-US" dirty="0">
                <a:effectLst/>
                <a:hlinkClick r:id="rId3"/>
              </a:rPr>
              <a:t>https://basecamp.com/shapeup/3.5-chapter-14#scope-grows-like-grass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BC62AF3-2656-852E-FFCE-11127D52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10" y="319084"/>
            <a:ext cx="11385980" cy="704405"/>
          </a:xfrm>
        </p:spPr>
        <p:txBody>
          <a:bodyPr/>
          <a:lstStyle/>
          <a:p>
            <a:r>
              <a:rPr lang="en-US" dirty="0"/>
              <a:t>Scope is hard to manage</a:t>
            </a:r>
          </a:p>
        </p:txBody>
      </p:sp>
    </p:spTree>
    <p:extLst>
      <p:ext uri="{BB962C8B-B14F-4D97-AF65-F5344CB8AC3E}">
        <p14:creationId xmlns:p14="http://schemas.microsoft.com/office/powerpoint/2010/main" val="363203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C2CDB-11D8-BCF1-C43E-5F75202F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6156" y="6475556"/>
            <a:ext cx="2937933" cy="277617"/>
          </a:xfrm>
        </p:spPr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F7BD7-7E90-A5E5-4D8B-3D67DEFF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77243"/>
            <a:ext cx="7772400" cy="4624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086BB-AFBD-0F02-1B33-A5582F6032BC}"/>
              </a:ext>
            </a:extLst>
          </p:cNvPr>
          <p:cNvSpPr txBox="1"/>
          <p:nvPr/>
        </p:nvSpPr>
        <p:spPr>
          <a:xfrm>
            <a:off x="2209800" y="5401329"/>
            <a:ext cx="907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Singer, Ryan. “Cutting scope isn’t lowering quality.” In </a:t>
            </a:r>
            <a:r>
              <a:rPr lang="en-US" i="1" dirty="0">
                <a:effectLst/>
              </a:rPr>
              <a:t>Shape Up: Stop Running in Circles and Ship Work That Matters</a:t>
            </a:r>
            <a:r>
              <a:rPr lang="en-US" dirty="0">
                <a:effectLst/>
              </a:rPr>
              <a:t>, 2024. </a:t>
            </a:r>
            <a:r>
              <a:rPr lang="en-US" dirty="0">
                <a:effectLst/>
                <a:hlinkClick r:id="rId3"/>
              </a:rPr>
              <a:t>https://basecamp.com/shapeup/3.5-chapter-14#cutting-scope-isnt-lowering-quality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3375B29-E68E-CDD2-4D27-BB12E72D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10" y="319084"/>
            <a:ext cx="11385980" cy="704405"/>
          </a:xfrm>
        </p:spPr>
        <p:txBody>
          <a:bodyPr/>
          <a:lstStyle/>
          <a:p>
            <a:r>
              <a:rPr lang="en-US" dirty="0"/>
              <a:t>Scope needs to be managed</a:t>
            </a:r>
          </a:p>
        </p:txBody>
      </p:sp>
    </p:spTree>
    <p:extLst>
      <p:ext uri="{BB962C8B-B14F-4D97-AF65-F5344CB8AC3E}">
        <p14:creationId xmlns:p14="http://schemas.microsoft.com/office/powerpoint/2010/main" val="33039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59A1A3-063E-ADA2-B8B2-B7C86C42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6156" y="6475556"/>
            <a:ext cx="2937933" cy="277617"/>
          </a:xfrm>
        </p:spPr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07D596-4136-DC43-B4EB-F5046215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needs to be managed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CD437-4EED-D26C-3E91-E5EA4906CB2E}"/>
              </a:ext>
            </a:extLst>
          </p:cNvPr>
          <p:cNvSpPr txBox="1"/>
          <p:nvPr/>
        </p:nvSpPr>
        <p:spPr>
          <a:xfrm>
            <a:off x="403010" y="4028279"/>
            <a:ext cx="8433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― Raymond, Eric Steven. “Basics of the Unix Philosophy.” In </a:t>
            </a:r>
            <a:r>
              <a:rPr lang="en-US" i="1" dirty="0">
                <a:effectLst/>
              </a:rPr>
              <a:t>The Art of Unix Programming</a:t>
            </a:r>
            <a:r>
              <a:rPr lang="en-US" dirty="0">
                <a:effectLst/>
              </a:rPr>
              <a:t>, Revision 1.0., 2003. </a:t>
            </a:r>
            <a:r>
              <a:rPr lang="en-US" dirty="0">
                <a:effectLst/>
                <a:hlinkClick r:id="rId2"/>
              </a:rPr>
              <a:t>http://www.catb.org/~esr/writings/taoup/html/ch01s06.html</a:t>
            </a:r>
            <a:r>
              <a:rPr lang="en-US" dirty="0">
                <a:effectLst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069F6-D5B6-CD24-F839-37BBEF9C6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10" y="1324836"/>
            <a:ext cx="7772400" cy="27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5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BACE2-37D9-1C48-A94D-7B333E90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6156" y="6475556"/>
            <a:ext cx="2937933" cy="277617"/>
          </a:xfrm>
        </p:spPr>
        <p:txBody>
          <a:bodyPr/>
          <a:lstStyle/>
          <a:p>
            <a:r>
              <a:rPr lang="en-US" dirty="0"/>
              <a:t>collaborative programming with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A1384-F53E-F7B7-091F-E3EF19582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536688"/>
            <a:ext cx="7772400" cy="2768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93077E-D1C0-DF3A-4D5D-0ED28C5E3649}"/>
              </a:ext>
            </a:extLst>
          </p:cNvPr>
          <p:cNvSpPr txBox="1"/>
          <p:nvPr/>
        </p:nvSpPr>
        <p:spPr>
          <a:xfrm>
            <a:off x="2209799" y="4674981"/>
            <a:ext cx="777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Klinger, Andreas. “Managing People 🤯.” </a:t>
            </a:r>
            <a:r>
              <a:rPr lang="en-US" i="1" dirty="0">
                <a:effectLst/>
              </a:rPr>
              <a:t>Andreas Klinger</a:t>
            </a:r>
            <a:r>
              <a:rPr lang="en-US" dirty="0">
                <a:effectLst/>
              </a:rPr>
              <a:t>, February 5, 2022. </a:t>
            </a:r>
            <a:r>
              <a:rPr lang="en-US" dirty="0">
                <a:effectLst/>
                <a:hlinkClick r:id="rId3"/>
              </a:rPr>
              <a:t>https://klinger.io/posts/managing-people-🤯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9587817-64D1-6F45-10E1-4EC6A304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10" y="319084"/>
            <a:ext cx="11385980" cy="704405"/>
          </a:xfrm>
        </p:spPr>
        <p:txBody>
          <a:bodyPr/>
          <a:lstStyle/>
          <a:p>
            <a:r>
              <a:rPr lang="en-US" dirty="0"/>
              <a:t>Contributions need to be trustworthy</a:t>
            </a:r>
          </a:p>
        </p:txBody>
      </p:sp>
    </p:spTree>
    <p:extLst>
      <p:ext uri="{BB962C8B-B14F-4D97-AF65-F5344CB8AC3E}">
        <p14:creationId xmlns:p14="http://schemas.microsoft.com/office/powerpoint/2010/main" val="238363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B8A8F-0F21-6C51-2943-EE68DA16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collaborative programming with GitHub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97BD6-0AC7-150F-97B7-59D436059E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Code readability decreases with time and distance.</a:t>
            </a:r>
          </a:p>
          <a:p>
            <a:r>
              <a:rPr lang="en-US" sz="3600" dirty="0"/>
              <a:t>Scope is hard to manage.</a:t>
            </a:r>
          </a:p>
          <a:p>
            <a:r>
              <a:rPr lang="en-US" sz="3600" dirty="0"/>
              <a:t>Scope needs to be managed.</a:t>
            </a:r>
          </a:p>
          <a:p>
            <a:r>
              <a:rPr lang="en-US" sz="3600" dirty="0"/>
              <a:t>Contributions need to be trustworthy.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311FEC-73B5-9BCF-485B-0A1BC395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8" name="Picture 2" descr="professortocat_v2">
            <a:extLst>
              <a:ext uri="{FF2B5EF4-FFF2-40B4-BE49-F238E27FC236}">
                <a16:creationId xmlns:a16="http://schemas.microsoft.com/office/drawing/2014/main" id="{BABD0740-AA31-7C54-EFE7-F6EE54E0F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85" y="-7825"/>
            <a:ext cx="1319909" cy="131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916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3">
      <a:dk1>
        <a:srgbClr val="0067A0"/>
      </a:dk1>
      <a:lt1>
        <a:srgbClr val="FFFFFF"/>
      </a:lt1>
      <a:dk2>
        <a:srgbClr val="242A6A"/>
      </a:dk2>
      <a:lt2>
        <a:srgbClr val="FFFFFF"/>
      </a:lt2>
      <a:accent1>
        <a:srgbClr val="00C1D3"/>
      </a:accent1>
      <a:accent2>
        <a:srgbClr val="B2009C"/>
      </a:accent2>
      <a:accent3>
        <a:srgbClr val="00A07C"/>
      </a:accent3>
      <a:accent4>
        <a:srgbClr val="F57700"/>
      </a:accent4>
      <a:accent5>
        <a:srgbClr val="E0004D"/>
      </a:accent5>
      <a:accent6>
        <a:srgbClr val="AFCB00"/>
      </a:accent6>
      <a:hlink>
        <a:srgbClr val="B0B3B1"/>
      </a:hlink>
      <a:folHlink>
        <a:srgbClr val="FFFF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I_PPT_Widescreen_Template_2023" id="{09391A16-B611-DB40-87FD-EFA75C78541C}" vid="{A428DCFD-E1CD-4346-8644-F87F9B8FCE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1624</TotalTime>
  <Words>1315</Words>
  <Application>Microsoft Macintosh PowerPoint</Application>
  <PresentationFormat>Widescreen</PresentationFormat>
  <Paragraphs>146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Custom Design</vt:lpstr>
      <vt:lpstr>Collaborative programming with GitHub</vt:lpstr>
      <vt:lpstr>General advice</vt:lpstr>
      <vt:lpstr>Collaborative programming with GitHub</vt:lpstr>
      <vt:lpstr>Code readability decreases with time and distance</vt:lpstr>
      <vt:lpstr>Scope is hard to manage</vt:lpstr>
      <vt:lpstr>Scope needs to be managed</vt:lpstr>
      <vt:lpstr>Scope needs to be managed</vt:lpstr>
      <vt:lpstr>Contributions need to be trustworthy</vt:lpstr>
      <vt:lpstr>Why?</vt:lpstr>
      <vt:lpstr>Collaborative programming with GitHub</vt:lpstr>
      <vt:lpstr>What’s the difference between git and GitHub?</vt:lpstr>
      <vt:lpstr>What’s the difference between git and GitHub?</vt:lpstr>
      <vt:lpstr>Collaborative programming with GitHub</vt:lpstr>
      <vt:lpstr>How?</vt:lpstr>
      <vt:lpstr>PowerPoint Presentation</vt:lpstr>
      <vt:lpstr>Follow the project’s existing style</vt:lpstr>
      <vt:lpstr>Follow the project’s existing style</vt:lpstr>
      <vt:lpstr>Gitflow</vt:lpstr>
      <vt:lpstr>GitHub Flow</vt:lpstr>
      <vt:lpstr>Follow the project’s existing style</vt:lpstr>
      <vt:lpstr>Follow the project’s existing style</vt:lpstr>
      <vt:lpstr>example cascade of pull requests for related feature branches</vt:lpstr>
      <vt:lpstr>Collaborative programming with GitHub</vt:lpstr>
      <vt:lpstr>What if I mess something up?</vt:lpstr>
      <vt:lpstr>What if I need to permanently delete a mistake?</vt:lpstr>
      <vt:lpstr>SHAs (grey) and branches (yellow) and tags (blue) …</vt:lpstr>
      <vt:lpstr>This merge conflict resolution is a nightmare.</vt:lpstr>
      <vt:lpstr>Collaborative programming with GitHub</vt:lpstr>
      <vt:lpstr>official git documentation</vt:lpstr>
      <vt:lpstr>official GitHub documentation</vt:lpstr>
      <vt:lpstr>Thank you for your time and attention.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programming with GitHub</dc:title>
  <dc:creator>Jon Clucas</dc:creator>
  <cp:lastModifiedBy>Jon Clucas</cp:lastModifiedBy>
  <cp:revision>5</cp:revision>
  <cp:lastPrinted>2016-03-08T21:20:15Z</cp:lastPrinted>
  <dcterms:created xsi:type="dcterms:W3CDTF">2024-02-22T19:56:21Z</dcterms:created>
  <dcterms:modified xsi:type="dcterms:W3CDTF">2024-02-24T07:33:25Z</dcterms:modified>
</cp:coreProperties>
</file>