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2" r:id="rId14"/>
    <p:sldId id="265" r:id="rId15"/>
    <p:sldId id="266" r:id="rId16"/>
    <p:sldId id="284" r:id="rId17"/>
    <p:sldId id="283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63" r:id="rId2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B2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allpapercave.com/wp/MQy6rh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3" y="8467"/>
            <a:ext cx="9154706" cy="5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499742"/>
            <a:ext cx="7772400" cy="110251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6" y="339502"/>
            <a:ext cx="4367647" cy="1296144"/>
          </a:xfrm>
          <a:prstGeom prst="rect">
            <a:avLst/>
          </a:prstGeom>
        </p:spPr>
      </p:pic>
      <p:cxnSp>
        <p:nvCxnSpPr>
          <p:cNvPr id="12" name="Łącznik prostoliniowy 11"/>
          <p:cNvCxnSpPr/>
          <p:nvPr userDrawn="1"/>
        </p:nvCxnSpPr>
        <p:spPr>
          <a:xfrm>
            <a:off x="0" y="4766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ole tekstowe 3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join-conference.com</a:t>
            </a:r>
          </a:p>
        </p:txBody>
      </p:sp>
      <p:sp>
        <p:nvSpPr>
          <p:cNvPr id="11" name="pole tekstowe 3"/>
          <p:cNvSpPr txBox="1"/>
          <p:nvPr userDrawn="1"/>
        </p:nvSpPr>
        <p:spPr>
          <a:xfrm>
            <a:off x="184559" y="4809156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6795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41871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8671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67262"/>
            <a:ext cx="9144000" cy="376237"/>
          </a:xfrm>
          <a:prstGeom prst="rect">
            <a:avLst/>
          </a:prstGeom>
          <a:gradFill flip="none" rotWithShape="1">
            <a:gsLst>
              <a:gs pos="47000">
                <a:srgbClr val="FF0300">
                  <a:lumMod val="61000"/>
                </a:srgbClr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6726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4820540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81503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78437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9" name="Prostokąt 18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oliniowy 19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2" name="pole tekstowe 21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3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1518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152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771550"/>
            <a:ext cx="4244280" cy="38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388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31868"/>
            <a:ext cx="4245868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2458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831868"/>
            <a:ext cx="4247454" cy="799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474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7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Prostokąt 21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oliniowy 22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5" name="pole tekstowe 24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6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3309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3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8" name="Prostokąt 17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oliniowy 18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Obraz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1" name="pole tekstowe 20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2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1796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Prostokąt 16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oliniowy 17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0" name="pole tekstowe 19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1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8688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4555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0EF2D44-A5CD-463A-8B81-06014B7980E5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87EB1E-7828-4274-906E-B93937B2D05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Symbol zastępczy daty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EF2D44-A5CD-463A-8B81-06014B7980E5}" type="datetimeFigureOut">
              <a:rPr lang="pl-PL" smtClean="0"/>
              <a:pPr/>
              <a:t>18.11.2019</a:t>
            </a:fld>
            <a:endParaRPr lang="pl-PL"/>
          </a:p>
        </p:txBody>
      </p:sp>
      <p:sp>
        <p:nvSpPr>
          <p:cNvPr id="1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numeru slajdu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7EB1E-7828-4274-906E-B93937B2D05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Prostokąt 19"/>
          <p:cNvSpPr/>
          <p:nvPr userDrawn="1"/>
        </p:nvSpPr>
        <p:spPr>
          <a:xfrm>
            <a:off x="0" y="4726948"/>
            <a:ext cx="9144000" cy="416552"/>
          </a:xfrm>
          <a:prstGeom prst="rect">
            <a:avLst/>
          </a:prstGeom>
          <a:solidFill>
            <a:srgbClr val="AE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oliniowy 20"/>
          <p:cNvCxnSpPr/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07112"/>
            <a:ext cx="864096" cy="256225"/>
          </a:xfrm>
          <a:prstGeom prst="rect">
            <a:avLst/>
          </a:prstGeom>
        </p:spPr>
      </p:pic>
      <p:sp>
        <p:nvSpPr>
          <p:cNvPr id="23" name="pole tekstowe 22"/>
          <p:cNvSpPr txBox="1"/>
          <p:nvPr userDrawn="1"/>
        </p:nvSpPr>
        <p:spPr>
          <a:xfrm>
            <a:off x="3727859" y="4796725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join-conference.com</a:t>
            </a:r>
          </a:p>
        </p:txBody>
      </p:sp>
      <p:sp>
        <p:nvSpPr>
          <p:cNvPr id="14" name="pole tekstowe 22"/>
          <p:cNvSpPr txBox="1"/>
          <p:nvPr userDrawn="1"/>
        </p:nvSpPr>
        <p:spPr>
          <a:xfrm>
            <a:off x="210298" y="481503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</a:rPr>
              <a:t>@join_db_conf</a:t>
            </a:r>
          </a:p>
        </p:txBody>
      </p:sp>
    </p:spTree>
    <p:extLst>
      <p:ext uri="{BB962C8B-B14F-4D97-AF65-F5344CB8AC3E}">
        <p14:creationId xmlns:p14="http://schemas.microsoft.com/office/powerpoint/2010/main" val="20884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51520" y="123479"/>
            <a:ext cx="864096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1520" y="843558"/>
            <a:ext cx="864096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6440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Multiple: elastic pools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C09-2FDC-468B-8FA4-70D4FA53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vCore</a:t>
            </a:r>
            <a:r>
              <a:rPr lang="en-US" dirty="0"/>
              <a:t> model has same price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A9072-5E11-44D4-BE9C-6380AF5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15566"/>
            <a:ext cx="8028384" cy="27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356-527C-45A7-B927-0F81004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Security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262-ABCF-469F-A851-2EBA2D9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Server-level:</a:t>
            </a:r>
          </a:p>
          <a:p>
            <a:pPr lvl="1"/>
            <a:r>
              <a:rPr lang="it-IT" dirty="0"/>
              <a:t>Virtual Network</a:t>
            </a:r>
          </a:p>
          <a:p>
            <a:pPr lvl="1"/>
            <a:r>
              <a:rPr lang="it-IT" dirty="0"/>
              <a:t>Encryption (TDE + TLS)</a:t>
            </a:r>
          </a:p>
          <a:p>
            <a:r>
              <a:rPr lang="it-IT" dirty="0"/>
              <a:t>Both Server-level and Database-level</a:t>
            </a:r>
          </a:p>
          <a:p>
            <a:pPr lvl="1"/>
            <a:r>
              <a:rPr lang="it-IT" dirty="0"/>
              <a:t>Firewall</a:t>
            </a:r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/>
              <a:t>Always Encrypted</a:t>
            </a:r>
          </a:p>
          <a:p>
            <a:pPr lvl="1"/>
            <a:r>
              <a:rPr lang="it-IT" dirty="0"/>
              <a:t>Dynamic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Firewall, Authentication, Always Encrypted, Data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A64-8EC4-4A02-ABFE-E3E3AF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Automatic tuning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EABCE-B3D2-464E-8057-42BEFFE0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57" y="868216"/>
            <a:ext cx="7379286" cy="34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Read replica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Always available in:</a:t>
            </a:r>
          </a:p>
          <a:p>
            <a:pPr lvl="1"/>
            <a:r>
              <a:rPr lang="it-IT" dirty="0"/>
              <a:t>DTU-based Premium Tier</a:t>
            </a:r>
          </a:p>
          <a:p>
            <a:pPr lvl="1"/>
            <a:r>
              <a:rPr lang="it-IT" dirty="0"/>
              <a:t>vCore-based Business Critical </a:t>
            </a:r>
          </a:p>
          <a:p>
            <a:pPr lvl="1"/>
            <a:r>
              <a:rPr lang="it-IT" dirty="0"/>
              <a:t>vCore-based Hyperscale</a:t>
            </a:r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ApplicationIntent</a:t>
            </a:r>
            <a:r>
              <a:rPr lang="en-US" b="1" dirty="0"/>
              <a:t> = </a:t>
            </a:r>
            <a:r>
              <a:rPr lang="en-US" b="1" dirty="0" err="1"/>
              <a:t>ReadOnly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101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Read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7D8-FA7D-4DAA-B196-1644F022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Geo-replication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5E883-8AE4-49ED-8A18-05097B5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6DE5-B9CB-46A4-A2F0-860611DE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68" y="915566"/>
            <a:ext cx="574066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6BA3-057E-44BB-9EE5-9FF56AB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Failover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9F2B-888F-4354-B7B1-00E6913D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a primary DNS endpoint</a:t>
            </a:r>
          </a:p>
          <a:p>
            <a:r>
              <a:rPr lang="it-IT" dirty="0"/>
              <a:t>Bound the (current) primary DB to the endpoint</a:t>
            </a:r>
          </a:p>
          <a:p>
            <a:r>
              <a:rPr lang="it-IT" dirty="0"/>
              <a:t>To the same with a secondary endpoint</a:t>
            </a:r>
          </a:p>
          <a:p>
            <a:r>
              <a:rPr lang="it-IT" dirty="0"/>
              <a:t>Transparent usage of the primary endpoint from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Geo-replication and Failover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BA48-0688-4612-9A04-36D95D23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Chapter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A67D-1DAF-4EBD-B44B-8E48FE95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5937919" cy="1125140"/>
          </a:xfrm>
        </p:spPr>
        <p:txBody>
          <a:bodyPr/>
          <a:lstStyle/>
          <a:p>
            <a:r>
              <a:rPr lang="it-IT" dirty="0"/>
              <a:t>Cloud Data Design, Orchestration and Management Using Microsoft Azure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463A1-EE67-4B57-8FC3-803F9574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6" y="2571750"/>
            <a:ext cx="998605" cy="14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Point-In-Time restore (up to 35 days)</a:t>
            </a:r>
          </a:p>
          <a:p>
            <a:r>
              <a:rPr lang="it-IT" dirty="0"/>
              <a:t>Long-term backups</a:t>
            </a:r>
          </a:p>
          <a:p>
            <a:r>
              <a:rPr lang="it-IT" dirty="0"/>
              <a:t>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Backups and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788-5941-4848-946F-3726679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Security basics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1513-BFFB-4755-B34C-5BE0613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Performance Insight</a:t>
            </a:r>
          </a:p>
          <a:p>
            <a:r>
              <a:rPr lang="it-IT" dirty="0"/>
              <a:t>Database Auditing</a:t>
            </a:r>
          </a:p>
          <a:p>
            <a:r>
              <a:rPr lang="en-US" dirty="0"/>
              <a:t>Advanced Data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80EE9-D562-415E-881F-B1D6261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75606"/>
            <a:ext cx="4694792" cy="32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989-05E9-40B8-A918-C450F35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4D2C-3EDE-4BBD-A730-1C89E6244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Query store &amp; Auditing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EABA-C71A-4068-957F-436D34B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5DA-AE69-47EF-BC35-0946B9E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Reduced effort in governance</a:t>
            </a:r>
          </a:p>
          <a:p>
            <a:r>
              <a:rPr lang="it-IT" dirty="0"/>
              <a:t>Many deployment and consolidation options</a:t>
            </a:r>
          </a:p>
          <a:p>
            <a:r>
              <a:rPr lang="it-IT" dirty="0"/>
              <a:t>Several pricing tiers</a:t>
            </a:r>
          </a:p>
          <a:p>
            <a:r>
              <a:rPr lang="it-IT" dirty="0"/>
              <a:t>Many of the SQL Server features (preview ones!)</a:t>
            </a:r>
          </a:p>
          <a:p>
            <a:r>
              <a:rPr lang="it-IT" dirty="0"/>
              <a:t>Intelligent features (like auto-tuning)</a:t>
            </a:r>
          </a:p>
          <a:p>
            <a:r>
              <a:rPr lang="it-IT" dirty="0"/>
              <a:t>Designed for HA/HR (geo-replication, failover groups)</a:t>
            </a:r>
          </a:p>
          <a:p>
            <a:r>
              <a:rPr lang="it-IT" dirty="0"/>
              <a:t>No backup hassle</a:t>
            </a:r>
          </a:p>
        </p:txBody>
      </p:sp>
    </p:spTree>
    <p:extLst>
      <p:ext uri="{BB962C8B-B14F-4D97-AF65-F5344CB8AC3E}">
        <p14:creationId xmlns:p14="http://schemas.microsoft.com/office/powerpoint/2010/main" val="421721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itchFamily="34" charset="0"/>
              </a:rPr>
              <a:t>Working with Azure Database Services Platform</a:t>
            </a:r>
            <a:endParaRPr lang="pl-PL" dirty="0">
              <a:latin typeface="Ubuntu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579862"/>
            <a:ext cx="6400800" cy="648072"/>
          </a:xfrm>
        </p:spPr>
        <p:txBody>
          <a:bodyPr/>
          <a:lstStyle/>
          <a:p>
            <a:r>
              <a:rPr lang="it-IT" dirty="0">
                <a:latin typeface="Ubuntu" pitchFamily="34" charset="0"/>
              </a:rPr>
              <a:t>Roberto Freato</a:t>
            </a:r>
            <a:endParaRPr lang="pl-PL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1"/>
          <p:cNvSpPr txBox="1"/>
          <p:nvPr/>
        </p:nvSpPr>
        <p:spPr>
          <a:xfrm>
            <a:off x="33481" y="269235"/>
            <a:ext cx="906477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Please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rate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this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36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</a:t>
            </a:r>
            <a:r>
              <a:rPr lang="pl-PL" sz="36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using</a:t>
            </a:r>
            <a:endParaRPr lang="pl-PL" sz="36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9" name="pole tekstowe 2"/>
          <p:cNvSpPr txBox="1"/>
          <p:nvPr/>
        </p:nvSpPr>
        <p:spPr>
          <a:xfrm>
            <a:off x="65588" y="2952156"/>
            <a:ext cx="2970601" cy="6771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Event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Master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Mobile </a:t>
            </a:r>
            <a:r>
              <a:rPr lang="pl-PL" sz="1600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App</a:t>
            </a:r>
            <a:endParaRPr lang="pl-PL" sz="1600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6127651" y="2967544"/>
            <a:ext cx="2970601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 err="1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Session</a:t>
            </a:r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rating</a:t>
            </a:r>
            <a:r>
              <a:rPr lang="en-US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 booth</a:t>
            </a:r>
            <a:endParaRPr lang="pl-PL" sz="2200" b="1" dirty="0">
              <a:solidFill>
                <a:schemeClr val="bg1"/>
              </a:solidFill>
              <a:latin typeface="Ubuntu" pitchFamily="34" charset="0"/>
              <a:ea typeface="Roboto" pitchFamily="2" charset="0"/>
            </a:endParaRPr>
          </a:p>
        </p:txBody>
      </p:sp>
      <p:sp>
        <p:nvSpPr>
          <p:cNvPr id="11" name="pole tekstowe 4"/>
          <p:cNvSpPr txBox="1"/>
          <p:nvPr/>
        </p:nvSpPr>
        <p:spPr>
          <a:xfrm>
            <a:off x="3080566" y="2967544"/>
            <a:ext cx="297060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200" b="1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User Panel</a:t>
            </a:r>
            <a:br>
              <a:rPr lang="pl-PL" sz="22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</a:br>
            <a:r>
              <a:rPr lang="pl-PL" sz="1400" dirty="0">
                <a:solidFill>
                  <a:schemeClr val="bg1"/>
                </a:solidFill>
                <a:latin typeface="Ubuntu" pitchFamily="34" charset="0"/>
                <a:ea typeface="Roboto" pitchFamily="2" charset="0"/>
              </a:rPr>
              <a:t>(registration.join-conference.com)</a:t>
            </a:r>
          </a:p>
        </p:txBody>
      </p:sp>
      <p:sp>
        <p:nvSpPr>
          <p:cNvPr id="12" name="Elipsa 11"/>
          <p:cNvSpPr/>
          <p:nvPr/>
        </p:nvSpPr>
        <p:spPr>
          <a:xfrm>
            <a:off x="1120312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4135289" y="1870555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7194641" y="1851670"/>
            <a:ext cx="861154" cy="82716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15" y="2022150"/>
            <a:ext cx="517027" cy="516711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3" y="2033480"/>
            <a:ext cx="516711" cy="516711"/>
          </a:xfrm>
          <a:prstGeom prst="rect">
            <a:avLst/>
          </a:prstGeom>
        </p:spPr>
      </p:pic>
      <p:sp>
        <p:nvSpPr>
          <p:cNvPr id="20" name="Prostokąt zaokrąglony 19"/>
          <p:cNvSpPr/>
          <p:nvPr/>
        </p:nvSpPr>
        <p:spPr>
          <a:xfrm>
            <a:off x="1292055" y="2031345"/>
            <a:ext cx="517668" cy="505581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1" y="1962237"/>
            <a:ext cx="643796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0505-CA9F-44A3-997C-5F17B9CB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Platform-as-a-Service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AE97-AFC0-4980-B862-8B48808D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PROS:</a:t>
            </a:r>
          </a:p>
          <a:p>
            <a:pPr lvl="1"/>
            <a:r>
              <a:rPr lang="it-IT" dirty="0"/>
              <a:t>No VMs to maintain</a:t>
            </a:r>
          </a:p>
          <a:p>
            <a:pPr lvl="1"/>
            <a:r>
              <a:rPr lang="it-IT" dirty="0"/>
              <a:t>No separate licence to manage</a:t>
            </a:r>
          </a:p>
          <a:p>
            <a:pPr lvl="1"/>
            <a:r>
              <a:rPr lang="it-IT" dirty="0"/>
              <a:t>No need to implement HA/HR</a:t>
            </a:r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«Limited» size (up to 4TB or 100TB on Hyperscale)</a:t>
            </a:r>
          </a:p>
          <a:p>
            <a:pPr lvl="1"/>
            <a:r>
              <a:rPr lang="it-IT" dirty="0"/>
              <a:t>«Limited» performance levels (from 0 to 80 cores)</a:t>
            </a:r>
          </a:p>
          <a:p>
            <a:pPr lvl="1"/>
            <a:r>
              <a:rPr lang="it-IT" dirty="0"/>
              <a:t>No low-level tuning (missing interface with the underlying OS)</a:t>
            </a:r>
          </a:p>
          <a:p>
            <a:pPr lvl="1"/>
            <a:r>
              <a:rPr lang="it-IT" dirty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F71-3897-4599-B351-116539B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C50C-AF4C-4BD8-8E62-B22828F6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Public endpoint</a:t>
            </a:r>
          </a:p>
          <a:p>
            <a:r>
              <a:rPr lang="it-IT" dirty="0"/>
              <a:t>Virtual Network (and/or specific endpoints)</a:t>
            </a:r>
          </a:p>
          <a:p>
            <a:endParaRPr lang="it-IT" dirty="0"/>
          </a:p>
        </p:txBody>
      </p:sp>
      <p:pic>
        <p:nvPicPr>
          <p:cNvPr id="1026" name="Picture 2" descr="panoramica dell'architettura">
            <a:extLst>
              <a:ext uri="{FF2B5EF4-FFF2-40B4-BE49-F238E27FC236}">
                <a16:creationId xmlns:a16="http://schemas.microsoft.com/office/drawing/2014/main" id="{1C52F6E1-4BF2-4DF7-864E-DB5366D9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4455276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E81D8-2E39-456B-B9D3-F0A5C3B3E219}"/>
              </a:ext>
            </a:extLst>
          </p:cNvPr>
          <p:cNvSpPr txBox="1"/>
          <p:nvPr/>
        </p:nvSpPr>
        <p:spPr>
          <a:xfrm>
            <a:off x="5580112" y="2931790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PROXY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7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F3F5-2E64-4A46-86E1-01D8BF7B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Tiers and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F110-B09D-43CB-B89A-D190E72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 database:</a:t>
            </a:r>
          </a:p>
          <a:p>
            <a:pPr lvl="1"/>
            <a:r>
              <a:rPr lang="it-IT" dirty="0"/>
              <a:t>DTU-based</a:t>
            </a:r>
          </a:p>
          <a:p>
            <a:pPr lvl="1"/>
            <a:r>
              <a:rPr lang="it-IT" dirty="0"/>
              <a:t>vCore-based</a:t>
            </a:r>
          </a:p>
          <a:p>
            <a:pPr lvl="2"/>
            <a:r>
              <a:rPr lang="it-IT" dirty="0"/>
              <a:t>Serverless</a:t>
            </a:r>
          </a:p>
          <a:p>
            <a:r>
              <a:rPr lang="it-IT" dirty="0"/>
              <a:t>Multiple databases:</a:t>
            </a:r>
          </a:p>
          <a:p>
            <a:pPr lvl="1"/>
            <a:r>
              <a:rPr lang="it-IT" dirty="0"/>
              <a:t>Elastic Pools (DTU or vCore based)</a:t>
            </a:r>
          </a:p>
          <a:p>
            <a:pPr lvl="1"/>
            <a:r>
              <a:rPr lang="it-IT" dirty="0"/>
              <a:t>Managed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(Basic)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77758-C39A-4E03-8382-D169583B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63638"/>
            <a:ext cx="8642350" cy="1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(Standard)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52B3A-DE17-4E50-BAD7-3EDBC2C6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9542"/>
            <a:ext cx="8244408" cy="39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DTU-based (Premium)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6A09A-FE7E-419A-9ED4-DCFB327D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07" y="935211"/>
            <a:ext cx="8532440" cy="32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780-9566-425B-BD5B-7619029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Single: vCore-based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98B6F-0782-4436-B551-15CC9172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General purpose: some caps in performance</a:t>
            </a:r>
          </a:p>
          <a:p>
            <a:r>
              <a:rPr lang="it-IT" dirty="0"/>
              <a:t>Business critical: much performance</a:t>
            </a:r>
          </a:p>
          <a:p>
            <a:r>
              <a:rPr lang="it-IT" dirty="0"/>
              <a:t>Hyperscale: different architecture (up to 100TB)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PLUS</a:t>
            </a:r>
          </a:p>
          <a:p>
            <a:r>
              <a:rPr lang="it-IT" dirty="0"/>
              <a:t>Hybrid Benefit</a:t>
            </a:r>
          </a:p>
          <a:p>
            <a:r>
              <a:rPr lang="it-IT" dirty="0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9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364</Words>
  <Application>Microsoft Office PowerPoint</Application>
  <PresentationFormat>On-screen Show (16:9)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Ubuntu</vt:lpstr>
      <vt:lpstr>Motyw pakietu Office</vt:lpstr>
      <vt:lpstr>Working with Azure Database Services Platform</vt:lpstr>
      <vt:lpstr>Chapter 1</vt:lpstr>
      <vt:lpstr>Platform-as-a-Service</vt:lpstr>
      <vt:lpstr>Connectivity</vt:lpstr>
      <vt:lpstr>Tiers and models</vt:lpstr>
      <vt:lpstr>Single: DTU-based (Basic)</vt:lpstr>
      <vt:lpstr>Single: DTU-based (Standard)</vt:lpstr>
      <vt:lpstr>Single: DTU-based (Premium)</vt:lpstr>
      <vt:lpstr>Single: vCore-based</vt:lpstr>
      <vt:lpstr>Multiple: elastic pools</vt:lpstr>
      <vt:lpstr>DEMO</vt:lpstr>
      <vt:lpstr>Security Basics</vt:lpstr>
      <vt:lpstr>DEMO</vt:lpstr>
      <vt:lpstr>Automatic tuning</vt:lpstr>
      <vt:lpstr>Read replica</vt:lpstr>
      <vt:lpstr>DEMO</vt:lpstr>
      <vt:lpstr>Geo-replication</vt:lpstr>
      <vt:lpstr>Failover groups</vt:lpstr>
      <vt:lpstr>DEMO</vt:lpstr>
      <vt:lpstr>Backups</vt:lpstr>
      <vt:lpstr>DEMO</vt:lpstr>
      <vt:lpstr>Security basics (2)</vt:lpstr>
      <vt:lpstr>DEMO</vt:lpstr>
      <vt:lpstr>Takeaways</vt:lpstr>
      <vt:lpstr>Working with Azure Database Services Platform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Jakiś tytuł</dc:title>
  <dc:creator>Artur</dc:creator>
  <cp:lastModifiedBy>Roberto Freato</cp:lastModifiedBy>
  <cp:revision>46</cp:revision>
  <dcterms:created xsi:type="dcterms:W3CDTF">2016-04-18T12:04:31Z</dcterms:created>
  <dcterms:modified xsi:type="dcterms:W3CDTF">2019-11-18T17:58:30Z</dcterms:modified>
</cp:coreProperties>
</file>