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8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2" r:id="rId17"/>
    <p:sldId id="260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665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024135-93D9-48A1-999B-327E151C2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5FED6-75D2-4373-AD90-80F995839BC6}" type="slidenum">
              <a:rPr lang="it-IT" sz="90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it-I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560F9D0-BAC5-42A3-946D-523846CFA6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63C0-C575-4308-84DA-A48E882C4A4C}" type="datetimeFigureOut">
              <a:rPr lang="it-IT" sz="900">
                <a:latin typeface="Arial" panose="020B0604020202020204" pitchFamily="34" charset="0"/>
                <a:cs typeface="Arial" panose="020B0604020202020204" pitchFamily="34" charset="0"/>
              </a:rPr>
              <a:t>02/12/2019</a:t>
            </a:fld>
            <a:endParaRPr lang="it-I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8C7B8CB3-F6AF-41BE-9093-444C5E2D8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www.wpc2019.it</a:t>
            </a:r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D9F337C7-4FFF-4B55-BC4A-1EE5A02AD1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WPC2019</a:t>
            </a:r>
          </a:p>
        </p:txBody>
      </p:sp>
    </p:spTree>
    <p:extLst>
      <p:ext uri="{BB962C8B-B14F-4D97-AF65-F5344CB8AC3E}">
        <p14:creationId xmlns:p14="http://schemas.microsoft.com/office/powerpoint/2010/main" val="859805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dirty="0"/>
              <a:t>WPC2019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75155-3A06-40EE-AA1A-6BFD0DD7E898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dirty="0"/>
              <a:t>www.wpc2019.it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089FE-6C0D-4D4D-9DB7-A685F8EA12C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31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FA01-D144-49A6-B546-E1A5F31D8EB7}" type="datetime1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9EE5D8-E484-49C4-B36C-A55E7580AD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9F87-6CCE-4A09-81CE-903DF8768F67}" type="datetime1">
              <a:rPr lang="it-IT" smtClean="0"/>
              <a:t>02/12/2019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B1026D4-25BF-4F8B-9A1B-D0828B0A0A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5690D29-0682-4FCC-AEFA-9F18BCE39F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995C-6038-4249-9B66-E2B926FC3731}" type="datetime1">
              <a:rPr lang="it-IT" smtClean="0"/>
              <a:t>02/12/2019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D8BE49F-BADE-48F8-B75A-68AF70FDBA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D9EF950-1A97-4591-8610-00C48ACA2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BFF-93F8-4C07-874D-FC7F40FC0455}" type="datetime1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EAF51C5-3B75-41AB-8E54-3E210A8FB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01D43C3-29C3-42B8-9103-09E6AA9E2F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7FD2A7FF-2AD3-41BE-9BC7-E49508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10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EE0A-5D0F-4157-9013-BF574B1C8182}" type="datetime1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A6ABC3-FD3E-44AB-8291-F48E3CDCE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AC59301-96A9-4F98-BCB0-3086072F25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F90C-E2A3-4050-8DA7-3EC2280DFA02}" type="datetime1">
              <a:rPr lang="it-IT" smtClean="0"/>
              <a:t>02/12/2019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it-I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EF260EC-3432-40B1-A2B4-F33E859D51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21A80D2-0327-4525-9AC0-32F19A8EA4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D34D-6B01-4E6F-94E0-84171C639E72}" type="datetime1">
              <a:rPr lang="it-IT" smtClean="0"/>
              <a:t>02/12/2019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1734837-0EED-41AA-BEE6-CB5A15DEF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D0C6D40-BDEF-46C4-A7EE-41E683F41E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76FA-DCD3-4771-8761-C63D83CBBCB2}" type="datetime1">
              <a:rPr lang="it-IT" smtClean="0"/>
              <a:t>02/12/2019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1862BA-3643-477C-8701-F7D6644C15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1855F3A-21D7-49FC-A5AE-583B4D6014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8B17-F54A-4317-AD3F-FE8CFB83EE6F}" type="datetime1">
              <a:rPr lang="it-IT" smtClean="0"/>
              <a:t>02/12/2019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27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18A6-F45E-4D08-8BE5-AB18AB10B1B7}" type="datetime1">
              <a:rPr lang="it-IT" smtClean="0"/>
              <a:t>02/12/2019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FF463D7-04BD-4A98-9D3E-D921C4BDD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DA32BE5-3689-4D8F-A019-D226D41BD0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6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CD17-166F-4FA5-814B-C7459BC64EE0}" type="datetime1">
              <a:rPr lang="it-IT" smtClean="0"/>
              <a:t>02/12/2019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8CBA327-A076-4D7B-A2AA-3361DB6BC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6F40A7C-520D-4D1D-9BB1-A90ABC2A66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3443590" cy="608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77A4E6-DF1B-41EE-9CF7-35DC26879315}" type="datetime1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FB3817-86CF-4BA2-BD5F-FA147AEAEEF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7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overnet-solutions" TargetMode="External"/><Relationship Id="rId13" Type="http://schemas.openxmlformats.org/officeDocument/2006/relationships/image" Target="../media/image10.jpg"/><Relationship Id="rId3" Type="http://schemas.openxmlformats.org/officeDocument/2006/relationships/hyperlink" Target="http://www.overneteducation.it/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9.jpg"/><Relationship Id="rId2" Type="http://schemas.openxmlformats.org/officeDocument/2006/relationships/hyperlink" Target="mailto:Info@OverNetEducation.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OverNetE" TargetMode="External"/><Relationship Id="rId11" Type="http://schemas.openxmlformats.org/officeDocument/2006/relationships/image" Target="../media/image8.jpeg"/><Relationship Id="rId5" Type="http://schemas.openxmlformats.org/officeDocument/2006/relationships/image" Target="../media/image1.png"/><Relationship Id="rId10" Type="http://schemas.openxmlformats.org/officeDocument/2006/relationships/hyperlink" Target="https://www.facebook.com/OverNetEducation" TargetMode="External"/><Relationship Id="rId4" Type="http://schemas.openxmlformats.org/officeDocument/2006/relationships/hyperlink" Target="http://www.wpc-overneteducation.it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65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5C43-4DD7-4977-B0CE-0156B5D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534C-5635-4654-A1FE-B1204B27F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Browserless.io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D905-B7EA-4CE3-89A5-5FAAD69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B519-44F0-4BC5-AB53-1B56BBF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19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5C43-4DD7-4977-B0CE-0156B5D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Serverless scraping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534C-5635-4654-A1FE-B1204B27F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How Azure WebJobs can host almost everything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D905-B7EA-4CE3-89A5-5FAAD69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B519-44F0-4BC5-AB53-1B56BBF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78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5C43-4DD7-4977-B0CE-0156B5D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534C-5635-4654-A1FE-B1204B27F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Azure WebJobs wrap up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D905-B7EA-4CE3-89A5-5FAAD69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B519-44F0-4BC5-AB53-1B56BBF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10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8D537D8-0FDB-41AA-83B5-9CC43D8D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Basic of getting content</a:t>
            </a:r>
          </a:p>
          <a:p>
            <a:r>
              <a:rPr lang="it-IT" dirty="0"/>
              <a:t>Basic of parsing content</a:t>
            </a:r>
          </a:p>
          <a:p>
            <a:r>
              <a:rPr lang="it-IT" dirty="0"/>
              <a:t>How to get user-parity data form the web</a:t>
            </a:r>
          </a:p>
          <a:p>
            <a:r>
              <a:rPr lang="it-IT" dirty="0"/>
              <a:t>How to offload the problem of hosting UI processes</a:t>
            </a:r>
          </a:p>
          <a:p>
            <a:r>
              <a:rPr lang="it-IT" dirty="0"/>
              <a:t>How WebJobs help doing all the stuff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C15984-7801-4C22-BCEB-B37AB5A4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5CEAEF-6CC3-4F44-9F40-44F6487F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13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F3C80949-7C73-4E81-A36B-727FD30F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Recap	</a:t>
            </a:r>
          </a:p>
        </p:txBody>
      </p:sp>
    </p:spTree>
    <p:extLst>
      <p:ext uri="{BB962C8B-B14F-4D97-AF65-F5344CB8AC3E}">
        <p14:creationId xmlns:p14="http://schemas.microsoft.com/office/powerpoint/2010/main" val="328694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9272C1-1848-4BB7-B128-F320E777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 sz="6600" dirty="0"/>
              <a:t>Q&amp;A</a:t>
            </a:r>
          </a:p>
        </p:txBody>
      </p:sp>
      <p:pic>
        <p:nvPicPr>
          <p:cNvPr id="7" name="Segnaposto contenuto 6" descr="Recensione cliente">
            <a:extLst>
              <a:ext uri="{FF2B5EF4-FFF2-40B4-BE49-F238E27FC236}">
                <a16:creationId xmlns:a16="http://schemas.microsoft.com/office/drawing/2014/main" id="{08FC478D-C5FD-4B04-A2E4-A804C9277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3454" y="1017844"/>
            <a:ext cx="4119159" cy="41191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A0192D-1B24-4358-B7C1-88A5FE9A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3ED0B4-0AD9-40EC-B891-E7CE9E60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79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7229304-F30B-4C74-8369-57DAA92C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Contatti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gnaposto contenuto 5">
            <a:extLst>
              <a:ext uri="{FF2B5EF4-FFF2-40B4-BE49-F238E27FC236}">
                <a16:creationId xmlns:a16="http://schemas.microsoft.com/office/drawing/2014/main" id="{D970BB9C-35B8-4E05-8837-B3D3F8AF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1041599"/>
            <a:ext cx="5910677" cy="406391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it-IT" sz="2800" b="1" dirty="0"/>
              <a:t>OverNet Education</a:t>
            </a:r>
          </a:p>
          <a:p>
            <a:pPr>
              <a:spcBef>
                <a:spcPts val="600"/>
              </a:spcBef>
              <a:defRPr/>
            </a:pPr>
            <a:r>
              <a:rPr lang="it-IT" dirty="0">
                <a:hlinkClick r:id="rId2"/>
              </a:rPr>
              <a:t>Info@OverNetEducation.it</a:t>
            </a:r>
            <a:r>
              <a:rPr lang="it-IT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it-IT" dirty="0">
                <a:hlinkClick r:id="rId3"/>
              </a:rPr>
              <a:t>www.OverNetEducation.it</a:t>
            </a:r>
            <a:r>
              <a:rPr lang="it-IT" dirty="0"/>
              <a:t> 	</a:t>
            </a:r>
          </a:p>
          <a:p>
            <a:pPr>
              <a:spcBef>
                <a:spcPts val="600"/>
              </a:spcBef>
              <a:defRPr/>
            </a:pPr>
            <a:r>
              <a:rPr lang="it-IT" dirty="0"/>
              <a:t>Rozzano (MI)	+39  02   365738</a:t>
            </a:r>
          </a:p>
          <a:p>
            <a:pPr>
              <a:spcBef>
                <a:spcPts val="600"/>
              </a:spcBef>
              <a:defRPr/>
            </a:pPr>
            <a:r>
              <a:rPr lang="it-IT" dirty="0"/>
              <a:t>Bologna	+39 051  269911</a:t>
            </a:r>
          </a:p>
          <a:p>
            <a:pPr>
              <a:spcBef>
                <a:spcPts val="600"/>
              </a:spcBef>
              <a:defRPr/>
            </a:pPr>
            <a:endParaRPr lang="it-IT" dirty="0"/>
          </a:p>
          <a:p>
            <a:pPr>
              <a:spcBef>
                <a:spcPct val="50000"/>
              </a:spcBef>
              <a:defRPr/>
            </a:pPr>
            <a:r>
              <a:rPr lang="it-IT" dirty="0">
                <a:hlinkClick r:id="rId4"/>
              </a:rPr>
              <a:t>www.wpc-overneteducation.it</a:t>
            </a:r>
            <a:r>
              <a:rPr lang="it-IT" dirty="0"/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it-IT" dirty="0"/>
              <a:t>#wpc19it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AAD0E0E0-FB23-4E87-8794-5D0EE50C2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" y="3231299"/>
            <a:ext cx="1208926" cy="401223"/>
          </a:xfrm>
          <a:prstGeom prst="rect">
            <a:avLst/>
          </a:prstGeom>
        </p:spPr>
      </p:pic>
      <p:grpSp>
        <p:nvGrpSpPr>
          <p:cNvPr id="32" name="Gruppo 31">
            <a:extLst>
              <a:ext uri="{FF2B5EF4-FFF2-40B4-BE49-F238E27FC236}">
                <a16:creationId xmlns:a16="http://schemas.microsoft.com/office/drawing/2014/main" id="{FD6B5CC8-BC8B-497A-8299-800AA50B6938}"/>
              </a:ext>
            </a:extLst>
          </p:cNvPr>
          <p:cNvGrpSpPr/>
          <p:nvPr/>
        </p:nvGrpSpPr>
        <p:grpSpPr>
          <a:xfrm>
            <a:off x="5411754" y="5022476"/>
            <a:ext cx="6199003" cy="924152"/>
            <a:chOff x="3945693" y="4891846"/>
            <a:chExt cx="6461416" cy="936000"/>
          </a:xfrm>
        </p:grpSpPr>
        <p:pic>
          <p:nvPicPr>
            <p:cNvPr id="33" name="Immagine 32">
              <a:hlinkClick r:id="rId6"/>
              <a:extLst>
                <a:ext uri="{FF2B5EF4-FFF2-40B4-BE49-F238E27FC236}">
                  <a16:creationId xmlns:a16="http://schemas.microsoft.com/office/drawing/2014/main" id="{775F19EC-8D26-42CA-9387-943017B95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871" y="4975950"/>
              <a:ext cx="720000" cy="720000"/>
            </a:xfrm>
            <a:prstGeom prst="rect">
              <a:avLst/>
            </a:prstGeom>
          </p:spPr>
        </p:pic>
        <p:pic>
          <p:nvPicPr>
            <p:cNvPr id="34" name="Immagine 33">
              <a:hlinkClick r:id="rId8"/>
              <a:extLst>
                <a:ext uri="{FF2B5EF4-FFF2-40B4-BE49-F238E27FC236}">
                  <a16:creationId xmlns:a16="http://schemas.microsoft.com/office/drawing/2014/main" id="{87A6418E-BF3D-4866-ABE2-C67DDA6B7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109" y="4891846"/>
              <a:ext cx="936000" cy="936000"/>
            </a:xfrm>
            <a:prstGeom prst="rect">
              <a:avLst/>
            </a:prstGeom>
          </p:spPr>
        </p:pic>
        <p:pic>
          <p:nvPicPr>
            <p:cNvPr id="36" name="Immagine 35">
              <a:hlinkClick r:id="rId10"/>
              <a:extLst>
                <a:ext uri="{FF2B5EF4-FFF2-40B4-BE49-F238E27FC236}">
                  <a16:creationId xmlns:a16="http://schemas.microsoft.com/office/drawing/2014/main" id="{18501A01-1CEC-4332-AF2D-691B6E53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667" y="4975950"/>
              <a:ext cx="720000" cy="720000"/>
            </a:xfrm>
            <a:prstGeom prst="rect">
              <a:avLst/>
            </a:prstGeom>
          </p:spPr>
        </p:pic>
        <p:pic>
          <p:nvPicPr>
            <p:cNvPr id="38" name="Immagine 37">
              <a:extLst>
                <a:ext uri="{FF2B5EF4-FFF2-40B4-BE49-F238E27FC236}">
                  <a16:creationId xmlns:a16="http://schemas.microsoft.com/office/drawing/2014/main" id="{D20D365E-795E-4245-9BE3-B732B2FFB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5693" y="4975950"/>
              <a:ext cx="720000" cy="720000"/>
            </a:xfrm>
            <a:prstGeom prst="rect">
              <a:avLst/>
            </a:prstGeom>
          </p:spPr>
        </p:pic>
        <p:pic>
          <p:nvPicPr>
            <p:cNvPr id="40" name="Immagine 39">
              <a:extLst>
                <a:ext uri="{FF2B5EF4-FFF2-40B4-BE49-F238E27FC236}">
                  <a16:creationId xmlns:a16="http://schemas.microsoft.com/office/drawing/2014/main" id="{652739EB-B4AE-4D06-B3BB-CA16E9F73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165" y="4975950"/>
              <a:ext cx="720000" cy="720000"/>
            </a:xfrm>
            <a:prstGeom prst="rect">
              <a:avLst/>
            </a:prstGeom>
          </p:spPr>
        </p:pic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11E10087-2409-4304-9CCD-5BF6EECA3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219" y="4975950"/>
              <a:ext cx="720000" cy="720000"/>
            </a:xfrm>
            <a:prstGeom prst="rect">
              <a:avLst/>
            </a:prstGeom>
          </p:spPr>
        </p:pic>
      </p:grp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0AA4A35-94C4-4F95-B6F0-AB58C8AA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5E5DC3-EF2E-4BB0-A408-FE7E39C8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99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C807576-DA49-4AA3-8923-284EDF64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Scraping the Web using C#, Selenium, Azure </a:t>
            </a:r>
            <a:r>
              <a:rPr lang="en-US" b="1" dirty="0" err="1"/>
              <a:t>Webjobs</a:t>
            </a:r>
            <a:r>
              <a:rPr lang="en-US" b="1" dirty="0"/>
              <a:t> and </a:t>
            </a:r>
            <a:r>
              <a:rPr lang="en-US" b="1" dirty="0" err="1"/>
              <a:t>Browserless</a:t>
            </a:r>
            <a:endParaRPr lang="en-US" b="1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4874AE9-8A69-42EC-A4BE-6FFBD2928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BE862C-9FF0-4EC2-8EF0-850438CD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2F964C-26A8-44EE-B918-48DAA1A6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0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5C43-4DD7-4977-B0CE-0156B5D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Scraping 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534C-5635-4654-A1FE-B1204B27F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Scraping is far away from HttpClient or WebClient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D905-B7EA-4CE3-89A5-5FAAD69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B519-44F0-4BC5-AB53-1B56BBF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36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5C43-4DD7-4977-B0CE-0156B5D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534C-5635-4654-A1FE-B1204B27F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Using plain-old-manual HTTP requests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D905-B7EA-4CE3-89A5-5FAAD69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B519-44F0-4BC5-AB53-1B56BBF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0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5C43-4DD7-4977-B0CE-0156B5D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Navigating HTML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534C-5635-4654-A1FE-B1204B27F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art of XPath and HtmlAgilityPack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D905-B7EA-4CE3-89A5-5FAAD69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B519-44F0-4BC5-AB53-1B56BBF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01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5C43-4DD7-4977-B0CE-0156B5D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534C-5635-4654-A1FE-B1204B27F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Getting content with XPath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D905-B7EA-4CE3-89A5-5FAAD69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B519-44F0-4BC5-AB53-1B56BBF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92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5C43-4DD7-4977-B0CE-0156B5D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Mimic the Browser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534C-5635-4654-A1FE-B1204B27F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Real-user impersonation with real browser navigation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D905-B7EA-4CE3-89A5-5FAAD69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B519-44F0-4BC5-AB53-1B56BBF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1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5C43-4DD7-4977-B0CE-0156B5D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534C-5635-4654-A1FE-B1204B27F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Chrome-based scraping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D905-B7EA-4CE3-89A5-5FAAD69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B519-44F0-4BC5-AB53-1B56BBF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0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5C43-4DD7-4977-B0CE-0156B5D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hosting problem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534C-5635-4654-A1FE-B1204B27F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How to automate stuff which need UI and user logged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D905-B7EA-4CE3-89A5-5FAAD69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B519-44F0-4BC5-AB53-1B56BBF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395653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C2019_POT.potx" id="{98D12F94-D3C0-491E-BEFE-DD5138CA8B61}" vid="{9DBD3CAD-E200-4594-9873-1054ABEC10F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607788D2CFE34A80926B996B06412D" ma:contentTypeVersion="8" ma:contentTypeDescription="Creare un nuovo documento." ma:contentTypeScope="" ma:versionID="f4f329a3aab4cff4a31282ade2cc55c9">
  <xsd:schema xmlns:xsd="http://www.w3.org/2001/XMLSchema" xmlns:xs="http://www.w3.org/2001/XMLSchema" xmlns:p="http://schemas.microsoft.com/office/2006/metadata/properties" xmlns:ns2="7933a977-450f-4814-84ae-c5f88ea3cdeb" targetNamespace="http://schemas.microsoft.com/office/2006/metadata/properties" ma:root="true" ma:fieldsID="d090ab6e16b1dce756d0bce1265fafd1" ns2:_="">
    <xsd:import namespace="7933a977-450f-4814-84ae-c5f88ea3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3a977-450f-4814-84ae-c5f88ea3cd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9C1DF-5572-4BEE-86C9-03E078BAFE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3D1726-D882-4B15-811A-75B93EC1505D}">
  <ds:schemaRefs>
    <ds:schemaRef ds:uri="http://purl.org/dc/elements/1.1/"/>
    <ds:schemaRef ds:uri="http://schemas.microsoft.com/office/2006/metadata/properties"/>
    <ds:schemaRef ds:uri="7933a977-450f-4814-84ae-c5f88ea3cde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A0D2F1-4B12-4D57-BD64-C133004C5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3a977-450f-4814-84ae-c5f88ea3cd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WPC2019_POT_SPEAKER</Template>
  <TotalTime>264</TotalTime>
  <Words>218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 2</vt:lpstr>
      <vt:lpstr>Cornice</vt:lpstr>
      <vt:lpstr>PowerPoint Presentation</vt:lpstr>
      <vt:lpstr>Scraping the Web using C#, Selenium, Azure Webjobs and Browserless</vt:lpstr>
      <vt:lpstr>Scraping art</vt:lpstr>
      <vt:lpstr>DEMO</vt:lpstr>
      <vt:lpstr>Navigating HTML</vt:lpstr>
      <vt:lpstr>DEMO</vt:lpstr>
      <vt:lpstr>Mimic the Browser</vt:lpstr>
      <vt:lpstr>DEMO</vt:lpstr>
      <vt:lpstr>The hosting problem</vt:lpstr>
      <vt:lpstr>DEMO</vt:lpstr>
      <vt:lpstr>Serverless scraping</vt:lpstr>
      <vt:lpstr>DEMO</vt:lpstr>
      <vt:lpstr>Recap </vt:lpstr>
      <vt:lpstr>Q&amp;A</vt:lpstr>
      <vt:lpstr>Contatti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Freato</dc:creator>
  <cp:lastModifiedBy>Roberto Freato</cp:lastModifiedBy>
  <cp:revision>5</cp:revision>
  <dcterms:created xsi:type="dcterms:W3CDTF">2019-12-02T16:58:07Z</dcterms:created>
  <dcterms:modified xsi:type="dcterms:W3CDTF">2019-12-02T21:22:59Z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0x01010026607788D2CFE34A80926B996B06412D</vt:lpwstr>
  </property>
</Properties>
</file>