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2" r:id="rId14"/>
    <p:sldId id="265" r:id="rId15"/>
    <p:sldId id="266" r:id="rId16"/>
    <p:sldId id="284" r:id="rId17"/>
    <p:sldId id="283" r:id="rId18"/>
    <p:sldId id="285" r:id="rId19"/>
    <p:sldId id="286" r:id="rId20"/>
    <p:sldId id="288" r:id="rId21"/>
    <p:sldId id="289" r:id="rId22"/>
    <p:sldId id="290" r:id="rId23"/>
    <p:sldId id="291" r:id="rId24"/>
    <p:sldId id="294" r:id="rId25"/>
    <p:sldId id="295" r:id="rId26"/>
    <p:sldId id="292" r:id="rId27"/>
    <p:sldId id="293" r:id="rId28"/>
    <p:sldId id="263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B2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allpapercave.com/wp/MQy6rh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3" y="8467"/>
            <a:ext cx="9154706" cy="5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499742"/>
            <a:ext cx="7772400" cy="110251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6" y="339502"/>
            <a:ext cx="4367647" cy="1296144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 userDrawn="1"/>
        </p:nvCxnSpPr>
        <p:spPr>
          <a:xfrm>
            <a:off x="0" y="4766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ole tekstowe 3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join-conference.com</a:t>
            </a:r>
          </a:p>
        </p:txBody>
      </p:sp>
      <p:sp>
        <p:nvSpPr>
          <p:cNvPr id="11" name="pole tekstowe 3"/>
          <p:cNvSpPr txBox="1"/>
          <p:nvPr userDrawn="1"/>
        </p:nvSpPr>
        <p:spPr>
          <a:xfrm>
            <a:off x="184559" y="480915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6795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41871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8671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67262"/>
            <a:ext cx="9144000" cy="376237"/>
          </a:xfrm>
          <a:prstGeom prst="rect">
            <a:avLst/>
          </a:prstGeom>
          <a:gradFill flip="none" rotWithShape="1">
            <a:gsLst>
              <a:gs pos="47000">
                <a:srgbClr val="FF0300">
                  <a:lumMod val="61000"/>
                </a:srgbClr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6726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4820540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78437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1518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152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388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31868"/>
            <a:ext cx="4245868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2458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831868"/>
            <a:ext cx="4247454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474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7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Prostokąt 21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oliniowy 22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5" name="pole tekstowe 24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6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309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3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8" name="Prostokąt 17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1" name="pole tekstowe 20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2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796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Prostokąt 16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oliniowy 17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0" name="pole tekstowe 19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1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8688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4555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21.11.2019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0884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51520" y="123479"/>
            <a:ext cx="864096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43558"/>
            <a:ext cx="864096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6440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Multiple: elastic pools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C09-2FDC-468B-8FA4-70D4FA53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vCore</a:t>
            </a:r>
            <a:r>
              <a:rPr lang="en-US" dirty="0"/>
              <a:t> model has same price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A9072-5E11-44D4-BE9C-6380AF5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8028384" cy="27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356-527C-45A7-B927-0F81004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262-ABCF-469F-A851-2EBA2D9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Server-level:</a:t>
            </a:r>
          </a:p>
          <a:p>
            <a:pPr lvl="1"/>
            <a:r>
              <a:rPr lang="it-IT" dirty="0"/>
              <a:t>Virtual Network</a:t>
            </a:r>
          </a:p>
          <a:p>
            <a:pPr lvl="1"/>
            <a:r>
              <a:rPr lang="it-IT" dirty="0"/>
              <a:t>Encryption (TDE + TLS)</a:t>
            </a:r>
          </a:p>
          <a:p>
            <a:r>
              <a:rPr lang="it-IT" dirty="0"/>
              <a:t>Both Server-level and Database-level</a:t>
            </a:r>
          </a:p>
          <a:p>
            <a:pPr lvl="1"/>
            <a:r>
              <a:rPr lang="it-IT" dirty="0"/>
              <a:t>Firewall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Always Encrypted</a:t>
            </a:r>
          </a:p>
          <a:p>
            <a:pPr lvl="1"/>
            <a:r>
              <a:rPr lang="it-IT" dirty="0"/>
              <a:t>Dynamic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Firewall, Always Encrypted, Authentication,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Automatic tuning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EABCE-B3D2-464E-8057-42BEFFE0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57" y="868216"/>
            <a:ext cx="7379286" cy="34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Read replica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Always available in:</a:t>
            </a:r>
          </a:p>
          <a:p>
            <a:pPr lvl="1"/>
            <a:r>
              <a:rPr lang="it-IT" dirty="0"/>
              <a:t>DTU-based Premium Tier</a:t>
            </a:r>
          </a:p>
          <a:p>
            <a:pPr lvl="1"/>
            <a:r>
              <a:rPr lang="it-IT" dirty="0"/>
              <a:t>vCore-based Business Critical </a:t>
            </a:r>
          </a:p>
          <a:p>
            <a:pPr lvl="1"/>
            <a:r>
              <a:rPr lang="it-IT" dirty="0"/>
              <a:t>vCore-based Hyperscale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ApplicationIntent</a:t>
            </a:r>
            <a:r>
              <a:rPr lang="en-US" b="1" dirty="0"/>
              <a:t> = </a:t>
            </a:r>
            <a:r>
              <a:rPr lang="en-US" b="1" dirty="0" err="1"/>
              <a:t>ReadOnly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Read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Geo-replication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6DE5-B9CB-46A4-A2F0-860611DE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68" y="915566"/>
            <a:ext cx="574066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6BA3-057E-44BB-9EE5-9FF56AB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Failover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9F2B-888F-4354-B7B1-00E6913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primary DNS endpoint</a:t>
            </a:r>
          </a:p>
          <a:p>
            <a:r>
              <a:rPr lang="it-IT" dirty="0"/>
              <a:t>Bound the (current) primary DB to the endpoint</a:t>
            </a:r>
          </a:p>
          <a:p>
            <a:r>
              <a:rPr lang="it-IT" dirty="0"/>
              <a:t>To the same with a secondary endpoint</a:t>
            </a:r>
          </a:p>
          <a:p>
            <a:r>
              <a:rPr lang="it-IT" dirty="0"/>
              <a:t>Transparent usage of the primary endpoint from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Geo-replication and Failover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A48-0688-4612-9A04-36D95D2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Chapter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A67D-1DAF-4EBD-B44B-8E48FE95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5937919" cy="1125140"/>
          </a:xfrm>
        </p:spPr>
        <p:txBody>
          <a:bodyPr/>
          <a:lstStyle/>
          <a:p>
            <a:r>
              <a:rPr lang="it-IT" dirty="0"/>
              <a:t>Cloud Data Design, Orchestration and Management Using Microsoft Azure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63A1-EE67-4B57-8FC3-803F9574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6" y="2571750"/>
            <a:ext cx="998605" cy="14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Point-In-Time restore (up to 35 days)</a:t>
            </a:r>
          </a:p>
          <a:p>
            <a:r>
              <a:rPr lang="it-IT" dirty="0"/>
              <a:t>Long-term backups</a:t>
            </a:r>
          </a:p>
          <a:p>
            <a:r>
              <a:rPr lang="it-IT" dirty="0"/>
              <a:t>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Backups and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Performance Insight</a:t>
            </a:r>
          </a:p>
          <a:p>
            <a:r>
              <a:rPr lang="it-IT" dirty="0"/>
              <a:t>Database Auditing</a:t>
            </a:r>
          </a:p>
          <a:p>
            <a:r>
              <a:rPr lang="en-US" dirty="0"/>
              <a:t>Advanced Data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0EE9-D562-415E-881F-B1D6261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75606"/>
            <a:ext cx="4694792" cy="3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Query store &amp; 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 Automation (Powershell-as-a-Service)</a:t>
            </a:r>
          </a:p>
          <a:p>
            <a:r>
              <a:rPr lang="it-IT" dirty="0"/>
              <a:t>Organize tools in Runbooks</a:t>
            </a:r>
          </a:p>
          <a:p>
            <a:r>
              <a:rPr lang="en-US" dirty="0"/>
              <a:t>Centralize variables and secrets</a:t>
            </a:r>
          </a:p>
          <a:p>
            <a:r>
              <a:rPr lang="en-US" dirty="0"/>
              <a:t>Capture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EDF44-1B02-4272-928E-5E9081C2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39702"/>
            <a:ext cx="5436096" cy="2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Reduced effort in governance</a:t>
            </a:r>
          </a:p>
          <a:p>
            <a:r>
              <a:rPr lang="it-IT" dirty="0"/>
              <a:t>Many deployment and consolidation options</a:t>
            </a:r>
          </a:p>
          <a:p>
            <a:r>
              <a:rPr lang="it-IT" dirty="0"/>
              <a:t>Several pricing tiers</a:t>
            </a:r>
          </a:p>
          <a:p>
            <a:r>
              <a:rPr lang="it-IT" dirty="0"/>
              <a:t>Many of the SQL Server features (preview ones!)</a:t>
            </a:r>
          </a:p>
          <a:p>
            <a:r>
              <a:rPr lang="it-IT" dirty="0"/>
              <a:t>Intelligent features (like auto-tuning)</a:t>
            </a:r>
          </a:p>
          <a:p>
            <a:r>
              <a:rPr lang="it-IT" dirty="0"/>
              <a:t>Designed for HA/HR (geo-replication, failover groups)</a:t>
            </a:r>
          </a:p>
          <a:p>
            <a:r>
              <a:rPr lang="it-IT" dirty="0"/>
              <a:t>No backup hassle</a:t>
            </a:r>
          </a:p>
        </p:txBody>
      </p:sp>
    </p:spTree>
    <p:extLst>
      <p:ext uri="{BB962C8B-B14F-4D97-AF65-F5344CB8AC3E}">
        <p14:creationId xmlns:p14="http://schemas.microsoft.com/office/powerpoint/2010/main" val="421721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1"/>
          <p:cNvSpPr txBox="1"/>
          <p:nvPr/>
        </p:nvSpPr>
        <p:spPr>
          <a:xfrm>
            <a:off x="33481" y="269235"/>
            <a:ext cx="906477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Please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rate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this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using</a:t>
            </a:r>
            <a:endParaRPr lang="pl-PL" sz="36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9" name="pole tekstowe 2"/>
          <p:cNvSpPr txBox="1"/>
          <p:nvPr/>
        </p:nvSpPr>
        <p:spPr>
          <a:xfrm>
            <a:off x="65588" y="2952156"/>
            <a:ext cx="2970601" cy="6771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Event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Master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Mobile </a:t>
            </a:r>
            <a:r>
              <a:rPr lang="pl-PL" sz="1600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App</a:t>
            </a:r>
            <a:endParaRPr lang="pl-PL" sz="1600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6127651" y="2967544"/>
            <a:ext cx="2970601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rating</a:t>
            </a:r>
            <a:r>
              <a:rPr lang="en-US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booth</a:t>
            </a:r>
            <a:endParaRPr lang="pl-PL" sz="22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080566" y="2967544"/>
            <a:ext cx="297060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User Panel</a:t>
            </a:r>
            <a:br>
              <a:rPr lang="pl-PL" sz="22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</a:br>
            <a:r>
              <a:rPr lang="pl-PL" sz="14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(registration.join-conference.com)</a:t>
            </a:r>
          </a:p>
        </p:txBody>
      </p:sp>
      <p:sp>
        <p:nvSpPr>
          <p:cNvPr id="12" name="Elipsa 11"/>
          <p:cNvSpPr/>
          <p:nvPr/>
        </p:nvSpPr>
        <p:spPr>
          <a:xfrm>
            <a:off x="1120312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4135289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7194641" y="1851670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15" y="2022150"/>
            <a:ext cx="517027" cy="516711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3" y="2033480"/>
            <a:ext cx="516711" cy="516711"/>
          </a:xfrm>
          <a:prstGeom prst="rect">
            <a:avLst/>
          </a:prstGeom>
        </p:spPr>
      </p:pic>
      <p:sp>
        <p:nvSpPr>
          <p:cNvPr id="20" name="Prostokąt zaokrąglony 19"/>
          <p:cNvSpPr/>
          <p:nvPr/>
        </p:nvSpPr>
        <p:spPr>
          <a:xfrm>
            <a:off x="1292055" y="2031345"/>
            <a:ext cx="517668" cy="505581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1" y="1962237"/>
            <a:ext cx="643796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0505-CA9F-44A3-997C-5F17B9CB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Platform-as-a-Service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AE97-AFC0-4980-B862-8B48808D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PROS:</a:t>
            </a:r>
          </a:p>
          <a:p>
            <a:pPr lvl="1"/>
            <a:r>
              <a:rPr lang="it-IT" dirty="0"/>
              <a:t>No VMs to maintain</a:t>
            </a:r>
          </a:p>
          <a:p>
            <a:pPr lvl="1"/>
            <a:r>
              <a:rPr lang="it-IT" dirty="0"/>
              <a:t>No separate licence to manage</a:t>
            </a:r>
          </a:p>
          <a:p>
            <a:pPr lvl="1"/>
            <a:r>
              <a:rPr lang="it-IT" dirty="0"/>
              <a:t>No need to implement HA/HR</a:t>
            </a:r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«Limited» size (up to 4TB or 100TB on Hyperscale)</a:t>
            </a:r>
          </a:p>
          <a:p>
            <a:pPr lvl="1"/>
            <a:r>
              <a:rPr lang="it-IT" dirty="0"/>
              <a:t>«Limited» performance levels (from 0 to 80 cores)</a:t>
            </a:r>
          </a:p>
          <a:p>
            <a:pPr lvl="1"/>
            <a:r>
              <a:rPr lang="it-IT" dirty="0"/>
              <a:t>No low-level tuning (missing interface with the underlying OS)</a:t>
            </a:r>
          </a:p>
          <a:p>
            <a:pPr lvl="1"/>
            <a:r>
              <a:rPr lang="it-IT" dirty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F71-3897-4599-B351-116539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C50C-AF4C-4BD8-8E62-B22828F6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Public endpoint</a:t>
            </a:r>
          </a:p>
          <a:p>
            <a:r>
              <a:rPr lang="it-IT" dirty="0"/>
              <a:t>Virtual Network (and/or specific endpoints)</a:t>
            </a:r>
          </a:p>
          <a:p>
            <a:endParaRPr lang="it-IT" dirty="0"/>
          </a:p>
        </p:txBody>
      </p:sp>
      <p:pic>
        <p:nvPicPr>
          <p:cNvPr id="1026" name="Picture 2" descr="panoramica dell'architettura">
            <a:extLst>
              <a:ext uri="{FF2B5EF4-FFF2-40B4-BE49-F238E27FC236}">
                <a16:creationId xmlns:a16="http://schemas.microsoft.com/office/drawing/2014/main" id="{1C52F6E1-4BF2-4DF7-864E-DB5366D9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4455276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E81D8-2E39-456B-B9D3-F0A5C3B3E219}"/>
              </a:ext>
            </a:extLst>
          </p:cNvPr>
          <p:cNvSpPr txBox="1"/>
          <p:nvPr/>
        </p:nvSpPr>
        <p:spPr>
          <a:xfrm>
            <a:off x="5580112" y="2931790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PROXY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7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F3F5-2E64-4A46-86E1-01D8BF7B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Tiers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F110-B09D-43CB-B89A-D190E72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 database:</a:t>
            </a:r>
          </a:p>
          <a:p>
            <a:pPr lvl="1"/>
            <a:r>
              <a:rPr lang="it-IT" dirty="0"/>
              <a:t>DTU-based</a:t>
            </a:r>
          </a:p>
          <a:p>
            <a:pPr lvl="1"/>
            <a:r>
              <a:rPr lang="it-IT" dirty="0"/>
              <a:t>vCore-based</a:t>
            </a:r>
          </a:p>
          <a:p>
            <a:pPr lvl="2"/>
            <a:r>
              <a:rPr lang="it-IT" dirty="0"/>
              <a:t>Serverless</a:t>
            </a:r>
          </a:p>
          <a:p>
            <a:r>
              <a:rPr lang="it-IT" dirty="0"/>
              <a:t>Multiple databases:</a:t>
            </a:r>
          </a:p>
          <a:p>
            <a:pPr lvl="1"/>
            <a:r>
              <a:rPr lang="it-IT" dirty="0"/>
              <a:t>Elastic Pools (DTU or vCore based)</a:t>
            </a:r>
          </a:p>
          <a:p>
            <a:pPr lvl="1"/>
            <a:r>
              <a:rPr lang="it-IT" dirty="0"/>
              <a:t>Managed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(Basic)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77758-C39A-4E03-8382-D169583B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63638"/>
            <a:ext cx="8642350" cy="1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(Standard)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52B3A-DE17-4E50-BAD7-3EDBC2C6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8244408" cy="39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(Premium)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A09A-FE7E-419A-9ED4-DCFB327D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7" y="935211"/>
            <a:ext cx="8532440" cy="32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vCore-based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General purpose: some caps in performance</a:t>
            </a:r>
          </a:p>
          <a:p>
            <a:r>
              <a:rPr lang="it-IT" dirty="0"/>
              <a:t>Business critical: much performance</a:t>
            </a:r>
          </a:p>
          <a:p>
            <a:r>
              <a:rPr lang="it-IT" dirty="0"/>
              <a:t>Hyperscale: different architecture (up to 100TB)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PLUS</a:t>
            </a:r>
          </a:p>
          <a:p>
            <a:r>
              <a:rPr lang="it-IT" dirty="0"/>
              <a:t>Hybrid Benefit</a:t>
            </a:r>
          </a:p>
          <a:p>
            <a:r>
              <a:rPr lang="it-IT" dirty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382</Words>
  <Application>Microsoft Office PowerPoint</Application>
  <PresentationFormat>On-screen Show (16:9)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Ubuntu</vt:lpstr>
      <vt:lpstr>Motyw pakietu Office</vt:lpstr>
      <vt:lpstr>Working with Azure Database Services Platform</vt:lpstr>
      <vt:lpstr>Chapter 1</vt:lpstr>
      <vt:lpstr>Platform-as-a-Service</vt:lpstr>
      <vt:lpstr>Connectivity</vt:lpstr>
      <vt:lpstr>Tiers and models</vt:lpstr>
      <vt:lpstr>Single: DTU-based (Basic)</vt:lpstr>
      <vt:lpstr>Single: DTU-based (Standard)</vt:lpstr>
      <vt:lpstr>Single: DTU-based (Premium)</vt:lpstr>
      <vt:lpstr>Single: vCore-based</vt:lpstr>
      <vt:lpstr>Multiple: elastic pools</vt:lpstr>
      <vt:lpstr>DEMO</vt:lpstr>
      <vt:lpstr>Security Basics</vt:lpstr>
      <vt:lpstr>DEMO</vt:lpstr>
      <vt:lpstr>Automatic tuning</vt:lpstr>
      <vt:lpstr>Read replica</vt:lpstr>
      <vt:lpstr>DEMO</vt:lpstr>
      <vt:lpstr>Geo-replication</vt:lpstr>
      <vt:lpstr>Failover groups</vt:lpstr>
      <vt:lpstr>DEMO</vt:lpstr>
      <vt:lpstr>Backups</vt:lpstr>
      <vt:lpstr>DEMO</vt:lpstr>
      <vt:lpstr>Security basics (2)</vt:lpstr>
      <vt:lpstr>DEMO</vt:lpstr>
      <vt:lpstr>Automation</vt:lpstr>
      <vt:lpstr>DEMO</vt:lpstr>
      <vt:lpstr>Takeaways</vt:lpstr>
      <vt:lpstr>Working with Azure Database Services 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Jakiś tytuł</dc:title>
  <dc:creator>Artur</dc:creator>
  <cp:lastModifiedBy>Roberto Freato</cp:lastModifiedBy>
  <cp:revision>50</cp:revision>
  <dcterms:created xsi:type="dcterms:W3CDTF">2016-04-18T12:04:31Z</dcterms:created>
  <dcterms:modified xsi:type="dcterms:W3CDTF">2019-11-21T10:29:07Z</dcterms:modified>
</cp:coreProperties>
</file>