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7" r:id="rId4"/>
    <p:sldId id="266" r:id="rId5"/>
    <p:sldId id="260" r:id="rId6"/>
    <p:sldId id="268" r:id="rId7"/>
    <p:sldId id="269" r:id="rId8"/>
    <p:sldId id="270" r:id="rId9"/>
    <p:sldId id="272" r:id="rId10"/>
    <p:sldId id="263" r:id="rId11"/>
    <p:sldId id="264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6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ona tytułow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ymbol zastępczy tekstu 24">
            <a:extLst>
              <a:ext uri="{FF2B5EF4-FFF2-40B4-BE49-F238E27FC236}">
                <a16:creationId xmlns:a16="http://schemas.microsoft.com/office/drawing/2014/main" id="{F475CACA-DE2C-45A1-BCB8-1FF66AA298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3713" y="5259643"/>
            <a:ext cx="11108352" cy="8159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4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dirty="0" err="1"/>
              <a:t>Session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26" name="Tytuł 25">
            <a:extLst>
              <a:ext uri="{FF2B5EF4-FFF2-40B4-BE49-F238E27FC236}">
                <a16:creationId xmlns:a16="http://schemas.microsoft.com/office/drawing/2014/main" id="{93CA10F2-CE27-440A-8974-F1C2B28A7D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13" y="4543834"/>
            <a:ext cx="7942364" cy="62793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Speaker </a:t>
            </a:r>
            <a:r>
              <a:rPr lang="pl-PL" dirty="0" err="1"/>
              <a:t>Name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6967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typ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26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5392DC-D887-4BA2-9E27-1219EF13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31942" cy="1325563"/>
          </a:xfrm>
        </p:spPr>
        <p:txBody>
          <a:bodyPr/>
          <a:lstStyle>
            <a:lvl1pPr>
              <a:defRPr/>
            </a:lvl1pPr>
          </a:lstStyle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940445-405E-484C-9E84-90F5DD445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0583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ceń sesj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91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04345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91D1E7D-913A-443B-AD5C-8864D21A8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3AE9E8-C0A6-473A-A904-8874518A9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24DF2F3-30DC-4F36-99AE-27416B552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1940E-83B0-4E12-8393-5CDFF91D67BC}" type="datetimeFigureOut">
              <a:rPr lang="pl-PL" smtClean="0"/>
              <a:t>26.05.2019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51CAEB9-11C8-4291-9DC7-28E08E395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109E7E-87E3-4DDD-8808-4959BA149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8D8B9-F311-457A-B4CA-955BBCC167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296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ildotg/Events.2019" TargetMode="External"/><Relationship Id="rId2" Type="http://schemas.openxmlformats.org/officeDocument/2006/relationships/hyperlink" Target="https://www.kaggle.com/lava18/google-play-store-apps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ildotg/Events.2019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tekstu 11">
            <a:extLst>
              <a:ext uri="{FF2B5EF4-FFF2-40B4-BE49-F238E27FC236}">
                <a16:creationId xmlns:a16="http://schemas.microsoft.com/office/drawing/2014/main" id="{D72C2726-10B2-4AD9-87BC-8DD20305E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Full-text search with Azure Search and SQL Database</a:t>
            </a:r>
            <a:endParaRPr lang="pl-PL" dirty="0"/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27DBB49A-5916-4A71-A6AC-7134B69EC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12" y="4543834"/>
            <a:ext cx="9999694" cy="627933"/>
          </a:xfrm>
        </p:spPr>
        <p:txBody>
          <a:bodyPr>
            <a:normAutofit fontScale="90000"/>
          </a:bodyPr>
          <a:lstStyle/>
          <a:p>
            <a:r>
              <a:rPr lang="it-IT" dirty="0"/>
              <a:t>Roberto Freato – Consultant / Author / Solution Architect</a:t>
            </a:r>
            <a:br>
              <a:rPr lang="en-US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7804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a 19"/>
          <p:cNvGrpSpPr>
            <a:grpSpLocks noChangeAspect="1"/>
          </p:cNvGrpSpPr>
          <p:nvPr/>
        </p:nvGrpSpPr>
        <p:grpSpPr>
          <a:xfrm>
            <a:off x="1318161" y="940468"/>
            <a:ext cx="9513116" cy="4460824"/>
            <a:chOff x="1318161" y="940468"/>
            <a:chExt cx="9513116" cy="4460824"/>
          </a:xfrm>
        </p:grpSpPr>
        <p:sp>
          <p:nvSpPr>
            <p:cNvPr id="2" name="pole tekstowe 1"/>
            <p:cNvSpPr txBox="1"/>
            <p:nvPr/>
          </p:nvSpPr>
          <p:spPr>
            <a:xfrm>
              <a:off x="1318161" y="940468"/>
              <a:ext cx="9500260" cy="70788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pPr algn="ctr"/>
              <a:r>
                <a:rPr lang="pl-PL" sz="4000" b="1" dirty="0" err="1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Please</a:t>
              </a:r>
              <a:r>
                <a:rPr lang="pl-PL" sz="4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 </a:t>
              </a:r>
              <a:r>
                <a:rPr lang="pl-PL" sz="4000" b="1" dirty="0" err="1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rate</a:t>
              </a:r>
              <a:r>
                <a:rPr lang="pl-PL" sz="4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 </a:t>
              </a:r>
              <a:r>
                <a:rPr lang="pl-PL" sz="4000" b="1" dirty="0" err="1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this</a:t>
              </a:r>
              <a:r>
                <a:rPr lang="pl-PL" sz="4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 </a:t>
              </a:r>
              <a:r>
                <a:rPr lang="pl-PL" sz="4000" b="1" dirty="0" err="1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session</a:t>
              </a:r>
              <a:r>
                <a:rPr lang="pl-PL" sz="4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 </a:t>
              </a:r>
              <a:r>
                <a:rPr lang="pl-PL" sz="4000" b="1" dirty="0" err="1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using</a:t>
              </a:r>
              <a:endParaRPr lang="pl-PL" sz="40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3" name="pole tekstowe 2"/>
            <p:cNvSpPr txBox="1"/>
            <p:nvPr/>
          </p:nvSpPr>
          <p:spPr>
            <a:xfrm>
              <a:off x="1351811" y="4019052"/>
              <a:ext cx="3113314" cy="76944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pPr algn="ctr"/>
              <a:r>
                <a:rPr lang="pl-PL" sz="2200" dirty="0" err="1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Event</a:t>
              </a:r>
              <a:r>
                <a:rPr lang="pl-PL" sz="22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 Master</a:t>
              </a:r>
            </a:p>
            <a:p>
              <a:pPr algn="ctr"/>
              <a:r>
                <a:rPr lang="pl-PL" sz="22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Mobile </a:t>
              </a:r>
              <a:r>
                <a:rPr lang="pl-PL" sz="2200" dirty="0" err="1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App</a:t>
              </a:r>
              <a:endParaRPr lang="pl-PL" sz="22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" name="pole tekstowe 3"/>
            <p:cNvSpPr txBox="1"/>
            <p:nvPr/>
          </p:nvSpPr>
          <p:spPr>
            <a:xfrm>
              <a:off x="7717963" y="4024930"/>
              <a:ext cx="3113314" cy="76944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at the booth</a:t>
              </a:r>
              <a:endParaRPr lang="pl-PL" sz="22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  <a:p>
              <a:pPr algn="ctr"/>
              <a:r>
                <a:rPr lang="en-US" sz="22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in Lobby</a:t>
              </a:r>
              <a:endParaRPr lang="pl-PL" sz="22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5" name="pole tekstowe 4"/>
            <p:cNvSpPr txBox="1"/>
            <p:nvPr/>
          </p:nvSpPr>
          <p:spPr>
            <a:xfrm>
              <a:off x="4511634" y="4188329"/>
              <a:ext cx="3113314" cy="430887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pPr algn="ctr"/>
              <a:r>
                <a:rPr lang="pl-PL" sz="22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login.developerdays.pl</a:t>
              </a:r>
            </a:p>
          </p:txBody>
        </p:sp>
        <p:sp>
          <p:nvSpPr>
            <p:cNvPr id="6" name="Elipsa 5"/>
            <p:cNvSpPr/>
            <p:nvPr/>
          </p:nvSpPr>
          <p:spPr>
            <a:xfrm>
              <a:off x="2457205" y="2915391"/>
              <a:ext cx="902525" cy="86689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" name="Elipsa 6"/>
            <p:cNvSpPr/>
            <p:nvPr/>
          </p:nvSpPr>
          <p:spPr>
            <a:xfrm>
              <a:off x="5617028" y="2915391"/>
              <a:ext cx="902525" cy="86689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" name="Elipsa 7"/>
            <p:cNvSpPr/>
            <p:nvPr/>
          </p:nvSpPr>
          <p:spPr>
            <a:xfrm>
              <a:off x="8823357" y="2895598"/>
              <a:ext cx="902525" cy="86689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2" name="Łącznik prostoliniowy 11"/>
            <p:cNvCxnSpPr/>
            <p:nvPr/>
          </p:nvCxnSpPr>
          <p:spPr>
            <a:xfrm>
              <a:off x="7684822" y="2278082"/>
              <a:ext cx="0" cy="312321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oliniowy 13"/>
            <p:cNvCxnSpPr/>
            <p:nvPr/>
          </p:nvCxnSpPr>
          <p:spPr>
            <a:xfrm>
              <a:off x="4476508" y="2268185"/>
              <a:ext cx="0" cy="312321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Obraz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4130" y="3074268"/>
              <a:ext cx="541866" cy="541535"/>
            </a:xfrm>
            <a:prstGeom prst="rect">
              <a:avLst/>
            </a:prstGeom>
          </p:spPr>
        </p:pic>
        <p:pic>
          <p:nvPicPr>
            <p:cNvPr id="17" name="Obraz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3852" y="3086143"/>
              <a:ext cx="541535" cy="541535"/>
            </a:xfrm>
            <a:prstGeom prst="rect">
              <a:avLst/>
            </a:prstGeom>
          </p:spPr>
        </p:pic>
        <p:pic>
          <p:nvPicPr>
            <p:cNvPr id="18" name="Obraz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1105" y="3011085"/>
              <a:ext cx="674725" cy="674725"/>
            </a:xfrm>
            <a:prstGeom prst="rect">
              <a:avLst/>
            </a:prstGeom>
          </p:spPr>
        </p:pic>
        <p:sp>
          <p:nvSpPr>
            <p:cNvPr id="19" name="Prostokąt zaokrąglony 18"/>
            <p:cNvSpPr/>
            <p:nvPr/>
          </p:nvSpPr>
          <p:spPr>
            <a:xfrm>
              <a:off x="2643914" y="3086143"/>
              <a:ext cx="542538" cy="529870"/>
            </a:xfrm>
            <a:prstGeom prst="round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96912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318161" y="1486240"/>
            <a:ext cx="950026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pl-PL" sz="2000" b="1" dirty="0">
                <a:solidFill>
                  <a:schemeClr val="bg1"/>
                </a:solidFill>
                <a:ea typeface="Roboto" pitchFamily="2" charset="0"/>
              </a:rPr>
              <a:t>STRATEGIC SPONSORS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1316186" y="3712925"/>
            <a:ext cx="950026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pl-PL" sz="2000" b="1" dirty="0">
                <a:solidFill>
                  <a:schemeClr val="bg1"/>
                </a:solidFill>
                <a:ea typeface="Roboto" pitchFamily="2" charset="0"/>
              </a:rPr>
              <a:t>GOLD SPONSORS</a:t>
            </a:r>
          </a:p>
        </p:txBody>
      </p:sp>
    </p:spTree>
    <p:extLst>
      <p:ext uri="{BB962C8B-B14F-4D97-AF65-F5344CB8AC3E}">
        <p14:creationId xmlns:p14="http://schemas.microsoft.com/office/powerpoint/2010/main" val="361461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318161" y="1486240"/>
            <a:ext cx="950026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pl-PL" sz="20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STRATEGIC SPONSORS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1316186" y="3712925"/>
            <a:ext cx="950026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pl-PL" sz="20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GOLD SPONSORS</a:t>
            </a:r>
          </a:p>
        </p:txBody>
      </p:sp>
    </p:spTree>
    <p:extLst>
      <p:ext uri="{BB962C8B-B14F-4D97-AF65-F5344CB8AC3E}">
        <p14:creationId xmlns:p14="http://schemas.microsoft.com/office/powerpoint/2010/main" val="167653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0A64-8EC4-4A02-ABFE-E3E3AF1B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Old school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2F0EB9-EBC7-4C0E-909B-0A6BBABDA5FA}"/>
              </a:ext>
            </a:extLst>
          </p:cNvPr>
          <p:cNvSpPr/>
          <p:nvPr/>
        </p:nvSpPr>
        <p:spPr>
          <a:xfrm>
            <a:off x="1804086" y="178056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[Applications]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like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'%free%'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AppType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AppSizeInKb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30000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AppCategory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'GAME'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AppRating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AppReviews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96AE75-17C5-458D-93B2-ED0789FF90C1}"/>
              </a:ext>
            </a:extLst>
          </p:cNvPr>
          <p:cNvSpPr/>
          <p:nvPr/>
        </p:nvSpPr>
        <p:spPr>
          <a:xfrm>
            <a:off x="7471719" y="3883279"/>
            <a:ext cx="26205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FREETEXT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FREETEXTTABLE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CONTAINSTABLE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20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3C7D8-FA7D-4DAA-B196-1644F022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Search 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3840D-EB98-43BE-9946-137F0443D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PseudoSyntax:</a:t>
            </a:r>
          </a:p>
          <a:p>
            <a:pPr lvl="1"/>
            <a:r>
              <a:rPr lang="it-IT" sz="2400" dirty="0"/>
              <a:t>SEARCH </a:t>
            </a:r>
            <a:r>
              <a:rPr lang="it-IT" sz="2400" b="1" dirty="0"/>
              <a:t>‘free’</a:t>
            </a:r>
            <a:r>
              <a:rPr lang="it-IT" sz="2400" dirty="0"/>
              <a:t> INTO ALL THE SEARCHABLE FIELDS OF </a:t>
            </a:r>
            <a:r>
              <a:rPr lang="it-IT" sz="2400" b="1" dirty="0"/>
              <a:t>Document</a:t>
            </a:r>
          </a:p>
          <a:p>
            <a:r>
              <a:rPr lang="it-IT" sz="2400" dirty="0"/>
              <a:t>With filtering</a:t>
            </a:r>
          </a:p>
          <a:p>
            <a:r>
              <a:rPr lang="it-IT" sz="2400" dirty="0"/>
              <a:t>With automatic sorting on </a:t>
            </a:r>
            <a:r>
              <a:rPr lang="it-IT" sz="2400" b="1" dirty="0"/>
              <a:t>relevance</a:t>
            </a:r>
          </a:p>
          <a:p>
            <a:r>
              <a:rPr lang="it-IT" sz="2400" dirty="0"/>
              <a:t>With manual sorting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013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180F7-C97D-4999-89D0-37D8A090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D1957-45F0-4F4D-A5A6-D279C1C54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Open dataset taken on Kaggle</a:t>
            </a:r>
          </a:p>
          <a:p>
            <a:pPr lvl="1"/>
            <a:r>
              <a:rPr lang="en-US" sz="3200" dirty="0">
                <a:hlinkClick r:id="rId2"/>
              </a:rPr>
              <a:t>https://www.kaggle.com/lava18/google-play-store-apps</a:t>
            </a:r>
            <a:endParaRPr lang="en-US" sz="3200" dirty="0"/>
          </a:p>
          <a:p>
            <a:r>
              <a:rPr lang="it-IT" sz="3200" dirty="0"/>
              <a:t>S</a:t>
            </a:r>
            <a:r>
              <a:rPr lang="en-US" sz="3200" dirty="0" err="1"/>
              <a:t>plitted</a:t>
            </a:r>
            <a:r>
              <a:rPr lang="en-US" sz="3200" dirty="0"/>
              <a:t> by “virtual tenant”</a:t>
            </a:r>
          </a:p>
          <a:p>
            <a:r>
              <a:rPr lang="it-IT" sz="3200" dirty="0"/>
              <a:t>C</a:t>
            </a:r>
            <a:r>
              <a:rPr lang="en-US" sz="3200" dirty="0"/>
              <a:t>leaned and published into 2 separate DBs</a:t>
            </a:r>
          </a:p>
          <a:p>
            <a:endParaRPr lang="it-IT" sz="3200" dirty="0"/>
          </a:p>
          <a:p>
            <a:r>
              <a:rPr lang="it-IT" sz="3200" dirty="0"/>
              <a:t>(also) P</a:t>
            </a:r>
            <a:r>
              <a:rPr lang="en-US" sz="3200" dirty="0" err="1"/>
              <a:t>reliminary</a:t>
            </a:r>
            <a:r>
              <a:rPr lang="en-US" sz="3200" dirty="0"/>
              <a:t> code is available on GitHub:</a:t>
            </a:r>
          </a:p>
          <a:p>
            <a:pPr lvl="1"/>
            <a:r>
              <a:rPr lang="en-US" sz="3200" dirty="0">
                <a:hlinkClick r:id="rId3"/>
              </a:rPr>
              <a:t>https://github.com/childotg/Events.2019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262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C592-F055-4138-87E4-3C3FBDA6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Desired target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8BDEC-E6E2-4D79-B3ED-A055C1BAB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Make the relational data available for search</a:t>
            </a:r>
          </a:p>
          <a:p>
            <a:r>
              <a:rPr lang="it-IT" sz="3200" dirty="0"/>
              <a:t>In a consolidated, single-point of view</a:t>
            </a:r>
          </a:p>
          <a:p>
            <a:r>
              <a:rPr lang="it-IT" sz="3200" dirty="0"/>
              <a:t>With advanced search features (i.e. relevance sort)</a:t>
            </a:r>
          </a:p>
          <a:p>
            <a:r>
              <a:rPr lang="it-IT" sz="3200" dirty="0"/>
              <a:t>Available via APIs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9440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DB02-BE1A-4D7D-8EED-7B48D8C0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CFC42-ED54-4E6D-94EC-BB4BBCADF9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Let’s do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628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C592-F055-4138-87E4-3C3FBDA6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What’s happened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8BDEC-E6E2-4D79-B3ED-A055C1BAB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sz="3200" dirty="0"/>
              <a:t>Azure portal Import Data Wizard</a:t>
            </a:r>
          </a:p>
          <a:p>
            <a:r>
              <a:rPr lang="it-IT" sz="3200" dirty="0"/>
              <a:t>Fields enrichment via SQL Views</a:t>
            </a:r>
          </a:p>
          <a:p>
            <a:r>
              <a:rPr lang="it-IT" sz="3200" dirty="0"/>
              <a:t>OData search queries</a:t>
            </a:r>
          </a:p>
          <a:p>
            <a:r>
              <a:rPr lang="it-IT" sz="3200" dirty="0"/>
              <a:t>Scoring profiles</a:t>
            </a:r>
          </a:p>
          <a:p>
            <a:r>
              <a:rPr lang="it-IT" sz="3200" dirty="0"/>
              <a:t>Data consolidation from different DBs</a:t>
            </a:r>
          </a:p>
          <a:p>
            <a:r>
              <a:rPr lang="it-IT" sz="3200" dirty="0"/>
              <a:t>API Façade and Azure Search SDK</a:t>
            </a:r>
          </a:p>
          <a:p>
            <a:endParaRPr lang="it-IT" sz="3200" dirty="0"/>
          </a:p>
          <a:p>
            <a:r>
              <a:rPr lang="it-IT" sz="3200" dirty="0"/>
              <a:t>DEMOS and Slides available on GitHub:</a:t>
            </a:r>
          </a:p>
          <a:p>
            <a:pPr lvl="1"/>
            <a:r>
              <a:rPr lang="en-US" sz="3200" dirty="0">
                <a:hlinkClick r:id="rId2"/>
              </a:rPr>
              <a:t>https://github.com/childotg/Events.2019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729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tekstu 11">
            <a:extLst>
              <a:ext uri="{FF2B5EF4-FFF2-40B4-BE49-F238E27FC236}">
                <a16:creationId xmlns:a16="http://schemas.microsoft.com/office/drawing/2014/main" id="{D72C2726-10B2-4AD9-87BC-8DD20305E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Full-text search with Azure Search and SQL Database</a:t>
            </a:r>
            <a:endParaRPr lang="pl-PL" dirty="0"/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27DBB49A-5916-4A71-A6AC-7134B69EC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12" y="4543834"/>
            <a:ext cx="9999694" cy="627933"/>
          </a:xfrm>
        </p:spPr>
        <p:txBody>
          <a:bodyPr>
            <a:normAutofit fontScale="90000"/>
          </a:bodyPr>
          <a:lstStyle/>
          <a:p>
            <a:r>
              <a:rPr lang="it-IT" dirty="0"/>
              <a:t>Roberto Freato – Consultant / Author / Solution Architect</a:t>
            </a:r>
            <a:br>
              <a:rPr lang="en-US" dirty="0"/>
            </a:br>
            <a:endParaRPr lang="pl-PL" dirty="0"/>
          </a:p>
        </p:txBody>
      </p:sp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8C4761E-0C9D-4D57-B150-D61C47097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23" y="782382"/>
            <a:ext cx="1011953" cy="1517930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DB162EC-02B5-41FF-BF31-B805E5D5C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490" y="793268"/>
            <a:ext cx="1011953" cy="1517930"/>
          </a:xfrm>
          <a:prstGeom prst="rect">
            <a:avLst/>
          </a:prstGeom>
        </p:spPr>
      </p:pic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A1337E6-4F2A-4547-B189-879858153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23" y="2427581"/>
            <a:ext cx="1011953" cy="15179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186A04-2A6F-41E0-99FB-5BE8B59AE5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8489" y="2427581"/>
            <a:ext cx="1011953" cy="151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0233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zetacja" id="{FA9D0B24-1213-4514-A6F2-C7ED32419AB4}" vid="{6672775D-A104-4F85-BEC3-302AFBEB4A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1354</TotalTime>
  <Words>266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Roboto</vt:lpstr>
      <vt:lpstr>Motyw pakietu Office</vt:lpstr>
      <vt:lpstr>Roberto Freato – Consultant / Author / Solution Architect </vt:lpstr>
      <vt:lpstr>PowerPoint Presentation</vt:lpstr>
      <vt:lpstr>Old school</vt:lpstr>
      <vt:lpstr>Search service</vt:lpstr>
      <vt:lpstr>Scenario</vt:lpstr>
      <vt:lpstr>Desired target</vt:lpstr>
      <vt:lpstr>DEMO</vt:lpstr>
      <vt:lpstr>What’s happened</vt:lpstr>
      <vt:lpstr>Roberto Freato – Consultant / Author / Solution Architect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 Developer Days</dc:title>
  <dc:creator>Michał Siemieniecki</dc:creator>
  <cp:lastModifiedBy>Roberto Freato</cp:lastModifiedBy>
  <cp:revision>33</cp:revision>
  <dcterms:created xsi:type="dcterms:W3CDTF">2017-09-25T07:47:58Z</dcterms:created>
  <dcterms:modified xsi:type="dcterms:W3CDTF">2019-05-26T15:10:50Z</dcterms:modified>
</cp:coreProperties>
</file>