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8"/>
    <p:sldMasterId id="2147483772" r:id="rId9"/>
  </p:sldMasterIdLst>
  <p:notesMasterIdLst>
    <p:notesMasterId r:id="rId33"/>
  </p:notesMasterIdLst>
  <p:handoutMasterIdLst>
    <p:handoutMasterId r:id="rId34"/>
  </p:handoutMasterIdLst>
  <p:sldIdLst>
    <p:sldId id="324" r:id="rId10"/>
    <p:sldId id="341" r:id="rId11"/>
    <p:sldId id="343" r:id="rId12"/>
    <p:sldId id="256" r:id="rId13"/>
    <p:sldId id="257" r:id="rId14"/>
    <p:sldId id="259" r:id="rId15"/>
    <p:sldId id="258" r:id="rId16"/>
    <p:sldId id="260" r:id="rId17"/>
    <p:sldId id="261" r:id="rId18"/>
    <p:sldId id="262" r:id="rId19"/>
    <p:sldId id="344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2" r:id="rId30"/>
    <p:sldId id="27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4486D3B9-963F-414A-8945-ADF19B3C1880}">
          <p14:sldIdLst>
            <p14:sldId id="324"/>
            <p14:sldId id="341"/>
            <p14:sldId id="343"/>
            <p14:sldId id="256"/>
            <p14:sldId id="257"/>
            <p14:sldId id="259"/>
            <p14:sldId id="258"/>
            <p14:sldId id="260"/>
            <p14:sldId id="261"/>
            <p14:sldId id="262"/>
            <p14:sldId id="344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58797"/>
    <a:srgbClr val="4596A4"/>
    <a:srgbClr val="58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B064F-9A3C-4890-9131-16D45597AA50}" v="3" dt="2019-03-22T14:02:56.1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1579" autoAdjust="0"/>
  </p:normalViewPr>
  <p:slideViewPr>
    <p:cSldViewPr snapToGrid="0">
      <p:cViewPr varScale="1">
        <p:scale>
          <a:sx n="105" d="100"/>
          <a:sy n="105" d="100"/>
        </p:scale>
        <p:origin x="12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3F401-9F1E-4E80-96F2-7A1530D6C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0BB73F-FB92-4D49-886F-FC18C0269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37337-713A-44A1-A8FA-E9CCFCE30E6E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F283EF-B593-4BC7-9687-C74C9095A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71CB21-F4BB-49D5-AF3F-D1EEA5BB6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8764-414E-4391-8449-8E07E94259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0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0" i="0">
        <a:latin typeface="Segoe UI Semilight" panose="020B0402040204020203" pitchFamily="34" charset="0"/>
        <a:ea typeface="+mn-ea"/>
        <a:cs typeface="Segoe UI Semilight" panose="020B0402040204020203" pitchFamily="34" charset="0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75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57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58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94484450-C95E-C749-BF0A-5C3D30CE1AD2}"/>
              </a:ext>
            </a:extLst>
          </p:cNvPr>
          <p:cNvSpPr/>
          <p:nvPr userDrawn="1"/>
        </p:nvSpPr>
        <p:spPr>
          <a:xfrm>
            <a:off x="446534" y="1429789"/>
            <a:ext cx="7450557" cy="4305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E4802E-1FD4-494E-BFE7-2E955D209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747795"/>
            <a:ext cx="1610100" cy="52721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DE207F-8760-304F-A260-4FA364E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2"/>
                </a:solidFill>
                <a:latin typeface="Segoe UI Semilight" panose="020B0402040204020203" pitchFamily="34" charset="0"/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3" name="Segnaposto piè di pagina 11">
            <a:extLst>
              <a:ext uri="{FF2B5EF4-FFF2-40B4-BE49-F238E27FC236}">
                <a16:creationId xmlns:a16="http://schemas.microsoft.com/office/drawing/2014/main" id="{8E291632-18F4-46F4-A238-567972195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sp>
        <p:nvSpPr>
          <p:cNvPr id="16" name="Titolo 7">
            <a:extLst>
              <a:ext uri="{FF2B5EF4-FFF2-40B4-BE49-F238E27FC236}">
                <a16:creationId xmlns:a16="http://schemas.microsoft.com/office/drawing/2014/main" id="{4E0D136B-4143-42DD-8EB1-95B138453B35}"/>
              </a:ext>
            </a:extLst>
          </p:cNvPr>
          <p:cNvSpPr txBox="1">
            <a:spLocks/>
          </p:cNvSpPr>
          <p:nvPr userDrawn="1"/>
        </p:nvSpPr>
        <p:spPr>
          <a:xfrm>
            <a:off x="446534" y="1806359"/>
            <a:ext cx="8243362" cy="25868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sz="5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 </a:t>
            </a:r>
            <a:r>
              <a:rPr lang="it-IT" sz="54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r>
              <a:rPr lang="it-IT" sz="5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it-IT" sz="5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it-IT" sz="54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Bootcamp</a:t>
            </a:r>
            <a:r>
              <a:rPr lang="it-IT" sz="5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2019</a:t>
            </a:r>
          </a:p>
        </p:txBody>
      </p:sp>
      <p:sp>
        <p:nvSpPr>
          <p:cNvPr id="17" name="Sottotitolo 8">
            <a:extLst>
              <a:ext uri="{FF2B5EF4-FFF2-40B4-BE49-F238E27FC236}">
                <a16:creationId xmlns:a16="http://schemas.microsoft.com/office/drawing/2014/main" id="{784AFC5D-C3D2-4E31-91B0-A5ACFBD65E9A}"/>
              </a:ext>
            </a:extLst>
          </p:cNvPr>
          <p:cNvSpPr txBox="1">
            <a:spLocks/>
          </p:cNvSpPr>
          <p:nvPr userDrawn="1"/>
        </p:nvSpPr>
        <p:spPr>
          <a:xfrm>
            <a:off x="563048" y="4098098"/>
            <a:ext cx="10993546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4800" dirty="0">
                <a:solidFill>
                  <a:srgbClr val="35879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Torino 27 aprile 2019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14519B3-81D7-4CD1-A97D-29A7A11C64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0" y="1782657"/>
            <a:ext cx="2385317" cy="2454226"/>
          </a:xfrm>
          <a:prstGeom prst="rect">
            <a:avLst/>
          </a:prstGeom>
        </p:spPr>
      </p:pic>
      <p:graphicFrame>
        <p:nvGraphicFramePr>
          <p:cNvPr id="18" name="Oggetto 17">
            <a:extLst>
              <a:ext uri="{FF2B5EF4-FFF2-40B4-BE49-F238E27FC236}">
                <a16:creationId xmlns:a16="http://schemas.microsoft.com/office/drawing/2014/main" id="{DEBE9885-31D9-4488-BDB6-90940213BC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23167453"/>
              </p:ext>
            </p:extLst>
          </p:nvPr>
        </p:nvGraphicFramePr>
        <p:xfrm>
          <a:off x="9777670" y="845063"/>
          <a:ext cx="1778924" cy="38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5" imgW="6704640" imgH="1447560" progId="">
                  <p:embed/>
                </p:oleObj>
              </mc:Choice>
              <mc:Fallback>
                <p:oleObj r:id="rId5" imgW="6704640" imgH="1447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7670" y="845063"/>
                        <a:ext cx="1778924" cy="38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ttp://azurebootcamptorino.welol.it/wp-content/uploads/2018/04/logo-its_Tavola-disegno-1.png">
            <a:extLst>
              <a:ext uri="{FF2B5EF4-FFF2-40B4-BE49-F238E27FC236}">
                <a16:creationId xmlns:a16="http://schemas.microsoft.com/office/drawing/2014/main" id="{E4A2BB7D-3CE7-453D-8EF6-26B8CEC71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91" y="4790300"/>
            <a:ext cx="1885133" cy="7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zurebootcamptorino.welol.it/wp-content/uploads/2018/04/logo-cdo_Tavola-disegno-1.png">
            <a:extLst>
              <a:ext uri="{FF2B5EF4-FFF2-40B4-BE49-F238E27FC236}">
                <a16:creationId xmlns:a16="http://schemas.microsoft.com/office/drawing/2014/main" id="{79597BEB-8773-44AD-B2C4-A6EC8B93CE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672" y="4851056"/>
            <a:ext cx="1735230" cy="70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4EAFDB2-1B81-4D4C-AC48-D1954AA6E47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E41B698-E340-8548-AD3B-C173818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5" name="Segnaposto piè di pagina 11">
            <a:extLst>
              <a:ext uri="{FF2B5EF4-FFF2-40B4-BE49-F238E27FC236}">
                <a16:creationId xmlns:a16="http://schemas.microsoft.com/office/drawing/2014/main" id="{B447784E-3F30-4CBB-9252-08AF4737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847" y="6123435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FD6C1E3-292C-4DEC-AB5B-7F8087DA05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2" y="5973806"/>
            <a:ext cx="642102" cy="5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5C91B67-E10B-E449-AAB7-C60A9F3A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D190C30-F084-4816-B676-101F8390C2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  <p:sp>
        <p:nvSpPr>
          <p:cNvPr id="13" name="Segnaposto piè di pagina 11">
            <a:extLst>
              <a:ext uri="{FF2B5EF4-FFF2-40B4-BE49-F238E27FC236}">
                <a16:creationId xmlns:a16="http://schemas.microsoft.com/office/drawing/2014/main" id="{9068CCEA-ED33-4C69-A5BB-3DD5841A498C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</p:spTree>
    <p:extLst>
      <p:ext uri="{BB962C8B-B14F-4D97-AF65-F5344CB8AC3E}">
        <p14:creationId xmlns:p14="http://schemas.microsoft.com/office/powerpoint/2010/main" val="774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5C91B67-E10B-E449-AAB7-C60A9F3A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Rectangle 222">
            <a:extLst>
              <a:ext uri="{FF2B5EF4-FFF2-40B4-BE49-F238E27FC236}">
                <a16:creationId xmlns:a16="http://schemas.microsoft.com/office/drawing/2014/main" id="{CD25BE50-FA3D-3742-BDE3-2CD91E256C3C}"/>
              </a:ext>
            </a:extLst>
          </p:cNvPr>
          <p:cNvSpPr/>
          <p:nvPr userDrawn="1"/>
        </p:nvSpPr>
        <p:spPr bwMode="auto">
          <a:xfrm flipH="1">
            <a:off x="468851" y="2184420"/>
            <a:ext cx="5521294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31342A86-1AD9-BD43-8E48-D18939118FFE}"/>
              </a:ext>
            </a:extLst>
          </p:cNvPr>
          <p:cNvSpPr/>
          <p:nvPr userDrawn="1"/>
        </p:nvSpPr>
        <p:spPr bwMode="auto">
          <a:xfrm flipH="1">
            <a:off x="6201855" y="2184420"/>
            <a:ext cx="5521294" cy="3657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216">
            <a:extLst>
              <a:ext uri="{FF2B5EF4-FFF2-40B4-BE49-F238E27FC236}">
                <a16:creationId xmlns:a16="http://schemas.microsoft.com/office/drawing/2014/main" id="{07F58561-6CD3-C24D-AAA8-A0359BD3F0CA}"/>
              </a:ext>
            </a:extLst>
          </p:cNvPr>
          <p:cNvSpPr txBox="1"/>
          <p:nvPr userDrawn="1"/>
        </p:nvSpPr>
        <p:spPr>
          <a:xfrm>
            <a:off x="7374849" y="2073258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4" name="TextBox 223">
            <a:extLst>
              <a:ext uri="{FF2B5EF4-FFF2-40B4-BE49-F238E27FC236}">
                <a16:creationId xmlns:a16="http://schemas.microsoft.com/office/drawing/2014/main" id="{02DD3238-F753-F740-AACE-CF40878F7142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95DDA7A-3D4B-4FDB-8454-3394BFEB2F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  <p:sp>
        <p:nvSpPr>
          <p:cNvPr id="19" name="Segnaposto piè di pagina 11">
            <a:extLst>
              <a:ext uri="{FF2B5EF4-FFF2-40B4-BE49-F238E27FC236}">
                <a16:creationId xmlns:a16="http://schemas.microsoft.com/office/drawing/2014/main" id="{513A2792-017D-483D-9840-7975EDCB5339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</p:spTree>
    <p:extLst>
      <p:ext uri="{BB962C8B-B14F-4D97-AF65-F5344CB8AC3E}">
        <p14:creationId xmlns:p14="http://schemas.microsoft.com/office/powerpoint/2010/main" val="30091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33504" y="645725"/>
            <a:ext cx="3714426" cy="508600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FE0F291-ED78-6446-9C8A-A324ADC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F0E947-13C9-0F41-97D2-A1A0B60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948" y="702156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B9AB360-1F23-4BF6-9364-5638446AB1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  <p:sp>
        <p:nvSpPr>
          <p:cNvPr id="14" name="Segnaposto piè di pagina 11">
            <a:extLst>
              <a:ext uri="{FF2B5EF4-FFF2-40B4-BE49-F238E27FC236}">
                <a16:creationId xmlns:a16="http://schemas.microsoft.com/office/drawing/2014/main" id="{F4E7FDE1-4DF4-42EE-BAC3-74E8C6B48DCC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</p:spTree>
    <p:extLst>
      <p:ext uri="{BB962C8B-B14F-4D97-AF65-F5344CB8AC3E}">
        <p14:creationId xmlns:p14="http://schemas.microsoft.com/office/powerpoint/2010/main" val="4674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FE0F291-ED78-6446-9C8A-A324ADC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5C0455-B259-5945-A337-89A7C952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34360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051032FB-DA1E-4BD5-90FF-D4C1BD5B7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847" y="6123435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A6B695-A567-4CF0-B72D-CA0D0D95F1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2" y="5973806"/>
            <a:ext cx="642102" cy="5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FE0F291-ED78-6446-9C8A-A324ADC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5AE87F8-8980-4D73-8EB7-E8FCBC63A6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  <p:sp>
        <p:nvSpPr>
          <p:cNvPr id="13" name="Segnaposto piè di pagina 11">
            <a:extLst>
              <a:ext uri="{FF2B5EF4-FFF2-40B4-BE49-F238E27FC236}">
                <a16:creationId xmlns:a16="http://schemas.microsoft.com/office/drawing/2014/main" id="{3C992E23-FA66-4265-9950-BB350777BDFE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</p:spTree>
    <p:extLst>
      <p:ext uri="{BB962C8B-B14F-4D97-AF65-F5344CB8AC3E}">
        <p14:creationId xmlns:p14="http://schemas.microsoft.com/office/powerpoint/2010/main" val="1392113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64345" y="670664"/>
            <a:ext cx="745768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FE0F291-ED78-6446-9C8A-A324ADC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D384FD3-48D2-4733-9D8E-598F3E6C78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35ADF9B5-3D7B-4E8B-A735-1B38701CBF1E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</p:spTree>
    <p:extLst>
      <p:ext uri="{BB962C8B-B14F-4D97-AF65-F5344CB8AC3E}">
        <p14:creationId xmlns:p14="http://schemas.microsoft.com/office/powerpoint/2010/main" val="18982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A5C844D6-63D4-2940-8A3A-AA957D8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857FCB0B-ACC5-024D-88CF-A423C5807C08}"/>
              </a:ext>
            </a:extLst>
          </p:cNvPr>
          <p:cNvGrpSpPr/>
          <p:nvPr userDrawn="1"/>
        </p:nvGrpSpPr>
        <p:grpSpPr>
          <a:xfrm>
            <a:off x="6961982" y="1273271"/>
            <a:ext cx="4514520" cy="4586866"/>
            <a:chOff x="6961982" y="1273271"/>
            <a:chExt cx="4514520" cy="458686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9941071E-78D6-F340-8AB6-2B05E6362483}"/>
                </a:ext>
              </a:extLst>
            </p:cNvPr>
            <p:cNvSpPr>
              <a:spLocks/>
            </p:cNvSpPr>
            <p:nvPr/>
          </p:nvSpPr>
          <p:spPr bwMode="auto">
            <a:xfrm rot="152319">
              <a:off x="8074866" y="1273271"/>
              <a:ext cx="1887053" cy="1153950"/>
            </a:xfrm>
            <a:custGeom>
              <a:avLst/>
              <a:gdLst/>
              <a:ahLst/>
              <a:cxnLst>
                <a:cxn ang="0">
                  <a:pos x="732" y="26"/>
                </a:cxn>
                <a:cxn ang="0">
                  <a:pos x="587" y="58"/>
                </a:cxn>
                <a:cxn ang="0">
                  <a:pos x="507" y="82"/>
                </a:cxn>
                <a:cxn ang="0">
                  <a:pos x="442" y="106"/>
                </a:cxn>
                <a:cxn ang="0">
                  <a:pos x="379" y="130"/>
                </a:cxn>
                <a:cxn ang="0">
                  <a:pos x="329" y="154"/>
                </a:cxn>
                <a:cxn ang="0">
                  <a:pos x="266" y="186"/>
                </a:cxn>
                <a:cxn ang="0">
                  <a:pos x="217" y="210"/>
                </a:cxn>
                <a:cxn ang="0">
                  <a:pos x="178" y="234"/>
                </a:cxn>
                <a:cxn ang="0">
                  <a:pos x="137" y="258"/>
                </a:cxn>
                <a:cxn ang="0">
                  <a:pos x="104" y="283"/>
                </a:cxn>
                <a:cxn ang="0">
                  <a:pos x="56" y="314"/>
                </a:cxn>
                <a:cxn ang="0">
                  <a:pos x="24" y="340"/>
                </a:cxn>
                <a:cxn ang="0">
                  <a:pos x="0" y="364"/>
                </a:cxn>
                <a:cxn ang="0">
                  <a:pos x="15" y="387"/>
                </a:cxn>
                <a:cxn ang="0">
                  <a:pos x="41" y="411"/>
                </a:cxn>
                <a:cxn ang="0">
                  <a:pos x="65" y="444"/>
                </a:cxn>
                <a:cxn ang="0">
                  <a:pos x="97" y="476"/>
                </a:cxn>
                <a:cxn ang="0">
                  <a:pos x="121" y="509"/>
                </a:cxn>
                <a:cxn ang="0">
                  <a:pos x="193" y="589"/>
                </a:cxn>
                <a:cxn ang="0">
                  <a:pos x="217" y="613"/>
                </a:cxn>
                <a:cxn ang="0">
                  <a:pos x="242" y="637"/>
                </a:cxn>
                <a:cxn ang="0">
                  <a:pos x="266" y="661"/>
                </a:cxn>
                <a:cxn ang="0">
                  <a:pos x="299" y="702"/>
                </a:cxn>
                <a:cxn ang="0">
                  <a:pos x="323" y="725"/>
                </a:cxn>
                <a:cxn ang="0">
                  <a:pos x="347" y="758"/>
                </a:cxn>
                <a:cxn ang="0">
                  <a:pos x="427" y="797"/>
                </a:cxn>
                <a:cxn ang="0">
                  <a:pos x="459" y="773"/>
                </a:cxn>
                <a:cxn ang="0">
                  <a:pos x="498" y="749"/>
                </a:cxn>
                <a:cxn ang="0">
                  <a:pos x="539" y="725"/>
                </a:cxn>
                <a:cxn ang="0">
                  <a:pos x="587" y="702"/>
                </a:cxn>
                <a:cxn ang="0">
                  <a:pos x="643" y="678"/>
                </a:cxn>
                <a:cxn ang="0">
                  <a:pos x="717" y="654"/>
                </a:cxn>
                <a:cxn ang="0">
                  <a:pos x="853" y="621"/>
                </a:cxn>
                <a:cxn ang="0">
                  <a:pos x="1159" y="621"/>
                </a:cxn>
                <a:cxn ang="0">
                  <a:pos x="1265" y="580"/>
                </a:cxn>
                <a:cxn ang="0">
                  <a:pos x="1295" y="476"/>
                </a:cxn>
                <a:cxn ang="0">
                  <a:pos x="1328" y="379"/>
                </a:cxn>
                <a:cxn ang="0">
                  <a:pos x="1360" y="283"/>
                </a:cxn>
                <a:cxn ang="0">
                  <a:pos x="1384" y="201"/>
                </a:cxn>
                <a:cxn ang="0">
                  <a:pos x="1425" y="82"/>
                </a:cxn>
                <a:cxn ang="0">
                  <a:pos x="1321" y="32"/>
                </a:cxn>
                <a:cxn ang="0">
                  <a:pos x="1167" y="9"/>
                </a:cxn>
                <a:cxn ang="0">
                  <a:pos x="845" y="9"/>
                </a:cxn>
              </a:cxnLst>
              <a:rect l="0" t="0" r="r" b="b"/>
              <a:pathLst>
                <a:path w="1425" h="806">
                  <a:moveTo>
                    <a:pt x="845" y="9"/>
                  </a:moveTo>
                  <a:lnTo>
                    <a:pt x="782" y="17"/>
                  </a:lnTo>
                  <a:lnTo>
                    <a:pt x="732" y="26"/>
                  </a:lnTo>
                  <a:lnTo>
                    <a:pt x="693" y="32"/>
                  </a:lnTo>
                  <a:lnTo>
                    <a:pt x="652" y="41"/>
                  </a:lnTo>
                  <a:lnTo>
                    <a:pt x="587" y="58"/>
                  </a:lnTo>
                  <a:lnTo>
                    <a:pt x="563" y="65"/>
                  </a:lnTo>
                  <a:lnTo>
                    <a:pt x="531" y="73"/>
                  </a:lnTo>
                  <a:lnTo>
                    <a:pt x="507" y="82"/>
                  </a:lnTo>
                  <a:lnTo>
                    <a:pt x="483" y="89"/>
                  </a:lnTo>
                  <a:lnTo>
                    <a:pt x="459" y="97"/>
                  </a:lnTo>
                  <a:lnTo>
                    <a:pt x="442" y="106"/>
                  </a:lnTo>
                  <a:lnTo>
                    <a:pt x="418" y="114"/>
                  </a:lnTo>
                  <a:lnTo>
                    <a:pt x="403" y="121"/>
                  </a:lnTo>
                  <a:lnTo>
                    <a:pt x="379" y="130"/>
                  </a:lnTo>
                  <a:lnTo>
                    <a:pt x="362" y="138"/>
                  </a:lnTo>
                  <a:lnTo>
                    <a:pt x="347" y="145"/>
                  </a:lnTo>
                  <a:lnTo>
                    <a:pt x="329" y="154"/>
                  </a:lnTo>
                  <a:lnTo>
                    <a:pt x="299" y="171"/>
                  </a:lnTo>
                  <a:lnTo>
                    <a:pt x="282" y="178"/>
                  </a:lnTo>
                  <a:lnTo>
                    <a:pt x="266" y="186"/>
                  </a:lnTo>
                  <a:lnTo>
                    <a:pt x="249" y="195"/>
                  </a:lnTo>
                  <a:lnTo>
                    <a:pt x="234" y="201"/>
                  </a:lnTo>
                  <a:lnTo>
                    <a:pt x="217" y="210"/>
                  </a:lnTo>
                  <a:lnTo>
                    <a:pt x="210" y="219"/>
                  </a:lnTo>
                  <a:lnTo>
                    <a:pt x="193" y="227"/>
                  </a:lnTo>
                  <a:lnTo>
                    <a:pt x="178" y="234"/>
                  </a:lnTo>
                  <a:lnTo>
                    <a:pt x="169" y="242"/>
                  </a:lnTo>
                  <a:lnTo>
                    <a:pt x="154" y="251"/>
                  </a:lnTo>
                  <a:lnTo>
                    <a:pt x="137" y="258"/>
                  </a:lnTo>
                  <a:lnTo>
                    <a:pt x="128" y="266"/>
                  </a:lnTo>
                  <a:lnTo>
                    <a:pt x="113" y="275"/>
                  </a:lnTo>
                  <a:lnTo>
                    <a:pt x="104" y="283"/>
                  </a:lnTo>
                  <a:lnTo>
                    <a:pt x="89" y="290"/>
                  </a:lnTo>
                  <a:lnTo>
                    <a:pt x="72" y="307"/>
                  </a:lnTo>
                  <a:lnTo>
                    <a:pt x="56" y="314"/>
                  </a:lnTo>
                  <a:lnTo>
                    <a:pt x="48" y="323"/>
                  </a:lnTo>
                  <a:lnTo>
                    <a:pt x="41" y="331"/>
                  </a:lnTo>
                  <a:lnTo>
                    <a:pt x="24" y="340"/>
                  </a:lnTo>
                  <a:lnTo>
                    <a:pt x="15" y="347"/>
                  </a:lnTo>
                  <a:lnTo>
                    <a:pt x="9" y="355"/>
                  </a:lnTo>
                  <a:lnTo>
                    <a:pt x="0" y="364"/>
                  </a:lnTo>
                  <a:lnTo>
                    <a:pt x="0" y="370"/>
                  </a:lnTo>
                  <a:lnTo>
                    <a:pt x="9" y="379"/>
                  </a:lnTo>
                  <a:lnTo>
                    <a:pt x="15" y="387"/>
                  </a:lnTo>
                  <a:lnTo>
                    <a:pt x="24" y="396"/>
                  </a:lnTo>
                  <a:lnTo>
                    <a:pt x="32" y="403"/>
                  </a:lnTo>
                  <a:lnTo>
                    <a:pt x="41" y="411"/>
                  </a:lnTo>
                  <a:lnTo>
                    <a:pt x="48" y="428"/>
                  </a:lnTo>
                  <a:lnTo>
                    <a:pt x="56" y="435"/>
                  </a:lnTo>
                  <a:lnTo>
                    <a:pt x="65" y="444"/>
                  </a:lnTo>
                  <a:lnTo>
                    <a:pt x="72" y="452"/>
                  </a:lnTo>
                  <a:lnTo>
                    <a:pt x="80" y="459"/>
                  </a:lnTo>
                  <a:lnTo>
                    <a:pt x="97" y="476"/>
                  </a:lnTo>
                  <a:lnTo>
                    <a:pt x="104" y="485"/>
                  </a:lnTo>
                  <a:lnTo>
                    <a:pt x="113" y="492"/>
                  </a:lnTo>
                  <a:lnTo>
                    <a:pt x="121" y="509"/>
                  </a:lnTo>
                  <a:lnTo>
                    <a:pt x="178" y="565"/>
                  </a:lnTo>
                  <a:lnTo>
                    <a:pt x="186" y="572"/>
                  </a:lnTo>
                  <a:lnTo>
                    <a:pt x="193" y="589"/>
                  </a:lnTo>
                  <a:lnTo>
                    <a:pt x="201" y="597"/>
                  </a:lnTo>
                  <a:lnTo>
                    <a:pt x="210" y="604"/>
                  </a:lnTo>
                  <a:lnTo>
                    <a:pt x="217" y="613"/>
                  </a:lnTo>
                  <a:lnTo>
                    <a:pt x="225" y="621"/>
                  </a:lnTo>
                  <a:lnTo>
                    <a:pt x="234" y="628"/>
                  </a:lnTo>
                  <a:lnTo>
                    <a:pt x="242" y="637"/>
                  </a:lnTo>
                  <a:lnTo>
                    <a:pt x="249" y="645"/>
                  </a:lnTo>
                  <a:lnTo>
                    <a:pt x="258" y="654"/>
                  </a:lnTo>
                  <a:lnTo>
                    <a:pt x="266" y="661"/>
                  </a:lnTo>
                  <a:lnTo>
                    <a:pt x="273" y="678"/>
                  </a:lnTo>
                  <a:lnTo>
                    <a:pt x="282" y="684"/>
                  </a:lnTo>
                  <a:lnTo>
                    <a:pt x="299" y="702"/>
                  </a:lnTo>
                  <a:lnTo>
                    <a:pt x="306" y="710"/>
                  </a:lnTo>
                  <a:lnTo>
                    <a:pt x="314" y="717"/>
                  </a:lnTo>
                  <a:lnTo>
                    <a:pt x="323" y="725"/>
                  </a:lnTo>
                  <a:lnTo>
                    <a:pt x="329" y="734"/>
                  </a:lnTo>
                  <a:lnTo>
                    <a:pt x="338" y="741"/>
                  </a:lnTo>
                  <a:lnTo>
                    <a:pt x="347" y="758"/>
                  </a:lnTo>
                  <a:lnTo>
                    <a:pt x="394" y="806"/>
                  </a:lnTo>
                  <a:lnTo>
                    <a:pt x="411" y="806"/>
                  </a:lnTo>
                  <a:lnTo>
                    <a:pt x="427" y="797"/>
                  </a:lnTo>
                  <a:lnTo>
                    <a:pt x="435" y="790"/>
                  </a:lnTo>
                  <a:lnTo>
                    <a:pt x="451" y="782"/>
                  </a:lnTo>
                  <a:lnTo>
                    <a:pt x="459" y="773"/>
                  </a:lnTo>
                  <a:lnTo>
                    <a:pt x="475" y="766"/>
                  </a:lnTo>
                  <a:lnTo>
                    <a:pt x="483" y="758"/>
                  </a:lnTo>
                  <a:lnTo>
                    <a:pt x="498" y="749"/>
                  </a:lnTo>
                  <a:lnTo>
                    <a:pt x="515" y="741"/>
                  </a:lnTo>
                  <a:lnTo>
                    <a:pt x="524" y="734"/>
                  </a:lnTo>
                  <a:lnTo>
                    <a:pt x="539" y="725"/>
                  </a:lnTo>
                  <a:lnTo>
                    <a:pt x="556" y="717"/>
                  </a:lnTo>
                  <a:lnTo>
                    <a:pt x="572" y="710"/>
                  </a:lnTo>
                  <a:lnTo>
                    <a:pt x="587" y="702"/>
                  </a:lnTo>
                  <a:lnTo>
                    <a:pt x="604" y="693"/>
                  </a:lnTo>
                  <a:lnTo>
                    <a:pt x="628" y="684"/>
                  </a:lnTo>
                  <a:lnTo>
                    <a:pt x="643" y="678"/>
                  </a:lnTo>
                  <a:lnTo>
                    <a:pt x="669" y="669"/>
                  </a:lnTo>
                  <a:lnTo>
                    <a:pt x="693" y="661"/>
                  </a:lnTo>
                  <a:lnTo>
                    <a:pt x="717" y="654"/>
                  </a:lnTo>
                  <a:lnTo>
                    <a:pt x="741" y="645"/>
                  </a:lnTo>
                  <a:lnTo>
                    <a:pt x="806" y="628"/>
                  </a:lnTo>
                  <a:lnTo>
                    <a:pt x="853" y="621"/>
                  </a:lnTo>
                  <a:lnTo>
                    <a:pt x="918" y="613"/>
                  </a:lnTo>
                  <a:lnTo>
                    <a:pt x="1096" y="613"/>
                  </a:lnTo>
                  <a:lnTo>
                    <a:pt x="1159" y="621"/>
                  </a:lnTo>
                  <a:lnTo>
                    <a:pt x="1208" y="628"/>
                  </a:lnTo>
                  <a:lnTo>
                    <a:pt x="1248" y="628"/>
                  </a:lnTo>
                  <a:lnTo>
                    <a:pt x="1265" y="580"/>
                  </a:lnTo>
                  <a:lnTo>
                    <a:pt x="1272" y="548"/>
                  </a:lnTo>
                  <a:lnTo>
                    <a:pt x="1289" y="500"/>
                  </a:lnTo>
                  <a:lnTo>
                    <a:pt x="1295" y="476"/>
                  </a:lnTo>
                  <a:lnTo>
                    <a:pt x="1312" y="428"/>
                  </a:lnTo>
                  <a:lnTo>
                    <a:pt x="1321" y="403"/>
                  </a:lnTo>
                  <a:lnTo>
                    <a:pt x="1328" y="379"/>
                  </a:lnTo>
                  <a:lnTo>
                    <a:pt x="1345" y="331"/>
                  </a:lnTo>
                  <a:lnTo>
                    <a:pt x="1352" y="307"/>
                  </a:lnTo>
                  <a:lnTo>
                    <a:pt x="1360" y="283"/>
                  </a:lnTo>
                  <a:lnTo>
                    <a:pt x="1369" y="251"/>
                  </a:lnTo>
                  <a:lnTo>
                    <a:pt x="1377" y="227"/>
                  </a:lnTo>
                  <a:lnTo>
                    <a:pt x="1384" y="201"/>
                  </a:lnTo>
                  <a:lnTo>
                    <a:pt x="1410" y="130"/>
                  </a:lnTo>
                  <a:lnTo>
                    <a:pt x="1417" y="106"/>
                  </a:lnTo>
                  <a:lnTo>
                    <a:pt x="1425" y="82"/>
                  </a:lnTo>
                  <a:lnTo>
                    <a:pt x="1425" y="58"/>
                  </a:lnTo>
                  <a:lnTo>
                    <a:pt x="1360" y="41"/>
                  </a:lnTo>
                  <a:lnTo>
                    <a:pt x="1321" y="32"/>
                  </a:lnTo>
                  <a:lnTo>
                    <a:pt x="1280" y="26"/>
                  </a:lnTo>
                  <a:lnTo>
                    <a:pt x="1232" y="17"/>
                  </a:lnTo>
                  <a:lnTo>
                    <a:pt x="1167" y="9"/>
                  </a:lnTo>
                  <a:lnTo>
                    <a:pt x="1022" y="0"/>
                  </a:lnTo>
                  <a:lnTo>
                    <a:pt x="990" y="0"/>
                  </a:lnTo>
                  <a:lnTo>
                    <a:pt x="845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B55159E0-9C03-CC43-B696-5F299CC3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3511" y="1424178"/>
              <a:ext cx="1633994" cy="1653867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7221DE31-4544-2B43-802B-4D53E78CF67A}"/>
                </a:ext>
              </a:extLst>
            </p:cNvPr>
            <p:cNvSpPr>
              <a:spLocks/>
            </p:cNvSpPr>
            <p:nvPr/>
          </p:nvSpPr>
          <p:spPr bwMode="auto">
            <a:xfrm rot="14644930">
              <a:off x="6971006" y="2007154"/>
              <a:ext cx="1633994" cy="1652041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D709DD8-B71A-EE41-AE3E-E436A6AA8F9C}"/>
                </a:ext>
              </a:extLst>
            </p:cNvPr>
            <p:cNvSpPr>
              <a:spLocks/>
            </p:cNvSpPr>
            <p:nvPr/>
          </p:nvSpPr>
          <p:spPr bwMode="auto">
            <a:xfrm rot="269916">
              <a:off x="7234223" y="3649710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2ADFBB4-F95A-EA41-A1CB-94E8315A1083}"/>
                </a:ext>
              </a:extLst>
            </p:cNvPr>
            <p:cNvSpPr>
              <a:spLocks/>
            </p:cNvSpPr>
            <p:nvPr/>
          </p:nvSpPr>
          <p:spPr bwMode="auto">
            <a:xfrm rot="19426925">
              <a:off x="8201893" y="4259581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EF95B24-9C42-9344-8696-579D6B65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822" y="2996940"/>
              <a:ext cx="1217233" cy="1790084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BED2CEF-8F9E-E64A-B864-FAD5ADA3CEC9}"/>
                </a:ext>
              </a:extLst>
            </p:cNvPr>
            <p:cNvSpPr>
              <a:spLocks/>
            </p:cNvSpPr>
            <p:nvPr/>
          </p:nvSpPr>
          <p:spPr bwMode="auto">
            <a:xfrm rot="2717147">
              <a:off x="9353085" y="3956501"/>
              <a:ext cx="1180081" cy="1840967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AC348694-B349-7345-8A56-BE3127D5E8BA}"/>
                </a:ext>
              </a:extLst>
            </p:cNvPr>
            <p:cNvSpPr/>
            <p:nvPr/>
          </p:nvSpPr>
          <p:spPr>
            <a:xfrm rot="2212790">
              <a:off x="10212959" y="4367139"/>
              <a:ext cx="965926" cy="101127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Rectangle 93">
              <a:extLst>
                <a:ext uri="{FF2B5EF4-FFF2-40B4-BE49-F238E27FC236}">
                  <a16:creationId xmlns:a16="http://schemas.microsoft.com/office/drawing/2014/main" id="{DB4D264A-CFC2-4F44-8DEA-36F99FE016AB}"/>
                </a:ext>
              </a:extLst>
            </p:cNvPr>
            <p:cNvSpPr/>
            <p:nvPr/>
          </p:nvSpPr>
          <p:spPr>
            <a:xfrm rot="5400000">
              <a:off x="8768195" y="498610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94">
              <a:extLst>
                <a:ext uri="{FF2B5EF4-FFF2-40B4-BE49-F238E27FC236}">
                  <a16:creationId xmlns:a16="http://schemas.microsoft.com/office/drawing/2014/main" id="{DB9C60A8-9F41-5040-A35A-6259CF5BA72F}"/>
                </a:ext>
              </a:extLst>
            </p:cNvPr>
            <p:cNvSpPr/>
            <p:nvPr/>
          </p:nvSpPr>
          <p:spPr>
            <a:xfrm rot="7941952">
              <a:off x="7683804" y="4653716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Rectangle 95">
              <a:extLst>
                <a:ext uri="{FF2B5EF4-FFF2-40B4-BE49-F238E27FC236}">
                  <a16:creationId xmlns:a16="http://schemas.microsoft.com/office/drawing/2014/main" id="{4076B149-426D-DD43-8957-8924D1A1D869}"/>
                </a:ext>
              </a:extLst>
            </p:cNvPr>
            <p:cNvSpPr/>
            <p:nvPr/>
          </p:nvSpPr>
          <p:spPr>
            <a:xfrm rot="10238479">
              <a:off x="7181948" y="361393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96">
              <a:extLst>
                <a:ext uri="{FF2B5EF4-FFF2-40B4-BE49-F238E27FC236}">
                  <a16:creationId xmlns:a16="http://schemas.microsoft.com/office/drawing/2014/main" id="{0B2D554B-47FF-FB44-88A6-E4CBC14CF281}"/>
                </a:ext>
              </a:extLst>
            </p:cNvPr>
            <p:cNvSpPr/>
            <p:nvPr/>
          </p:nvSpPr>
          <p:spPr>
            <a:xfrm rot="13779237">
              <a:off x="7792520" y="2024898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97">
              <a:extLst>
                <a:ext uri="{FF2B5EF4-FFF2-40B4-BE49-F238E27FC236}">
                  <a16:creationId xmlns:a16="http://schemas.microsoft.com/office/drawing/2014/main" id="{A6694A1D-A2EA-1D45-9140-14FDA9A73DDA}"/>
                </a:ext>
              </a:extLst>
            </p:cNvPr>
            <p:cNvSpPr/>
            <p:nvPr/>
          </p:nvSpPr>
          <p:spPr>
            <a:xfrm rot="17076990">
              <a:off x="9376057" y="1744479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D117797D-834D-3949-AE4C-5211D9AE3F3E}"/>
                </a:ext>
              </a:extLst>
            </p:cNvPr>
            <p:cNvSpPr/>
            <p:nvPr/>
          </p:nvSpPr>
          <p:spPr>
            <a:xfrm rot="20917055">
              <a:off x="10489255" y="3001090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Block Arc 13">
              <a:extLst>
                <a:ext uri="{FF2B5EF4-FFF2-40B4-BE49-F238E27FC236}">
                  <a16:creationId xmlns:a16="http://schemas.microsoft.com/office/drawing/2014/main" id="{61C5AE37-D942-9B45-8840-58DD5A682726}"/>
                </a:ext>
              </a:extLst>
            </p:cNvPr>
            <p:cNvSpPr/>
            <p:nvPr/>
          </p:nvSpPr>
          <p:spPr>
            <a:xfrm rot="20701207">
              <a:off x="8237054" y="2256033"/>
              <a:ext cx="2244018" cy="2279709"/>
            </a:xfrm>
            <a:prstGeom prst="blockArc">
              <a:avLst>
                <a:gd name="adj1" fmla="val 15115029"/>
                <a:gd name="adj2" fmla="val 21583848"/>
                <a:gd name="adj3" fmla="val 11262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END</a:t>
              </a: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Block Arc 107">
              <a:extLst>
                <a:ext uri="{FF2B5EF4-FFF2-40B4-BE49-F238E27FC236}">
                  <a16:creationId xmlns:a16="http://schemas.microsoft.com/office/drawing/2014/main" id="{BB8EEFF5-DA5E-344A-BC4C-ED9ED7733128}"/>
                </a:ext>
              </a:extLst>
            </p:cNvPr>
            <p:cNvSpPr/>
            <p:nvPr/>
          </p:nvSpPr>
          <p:spPr>
            <a:xfrm rot="14120738">
              <a:off x="8228059" y="2292722"/>
              <a:ext cx="2244018" cy="2279709"/>
            </a:xfrm>
            <a:prstGeom prst="blockArc">
              <a:avLst>
                <a:gd name="adj1" fmla="val 15580513"/>
                <a:gd name="adj2" fmla="val 21330331"/>
                <a:gd name="adj3" fmla="val 10184"/>
              </a:avLst>
            </a:pr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Block Arc 106">
              <a:extLst>
                <a:ext uri="{FF2B5EF4-FFF2-40B4-BE49-F238E27FC236}">
                  <a16:creationId xmlns:a16="http://schemas.microsoft.com/office/drawing/2014/main" id="{12005D93-EB4E-8F40-9BB3-34DA7BFC0844}"/>
                </a:ext>
              </a:extLst>
            </p:cNvPr>
            <p:cNvSpPr/>
            <p:nvPr/>
          </p:nvSpPr>
          <p:spPr>
            <a:xfrm rot="4500628">
              <a:off x="8219265" y="2269390"/>
              <a:ext cx="2244018" cy="2279709"/>
            </a:xfrm>
            <a:prstGeom prst="blockArc">
              <a:avLst>
                <a:gd name="adj1" fmla="val 16501631"/>
                <a:gd name="adj2" fmla="val 19043986"/>
                <a:gd name="adj3" fmla="val 10042"/>
              </a:avLst>
            </a:pr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Block Arc 108">
              <a:extLst>
                <a:ext uri="{FF2B5EF4-FFF2-40B4-BE49-F238E27FC236}">
                  <a16:creationId xmlns:a16="http://schemas.microsoft.com/office/drawing/2014/main" id="{A0C3452C-A790-F14B-91F9-65750D0D7C88}"/>
                </a:ext>
              </a:extLst>
            </p:cNvPr>
            <p:cNvSpPr/>
            <p:nvPr/>
          </p:nvSpPr>
          <p:spPr>
            <a:xfrm rot="8092839">
              <a:off x="8097811" y="2175097"/>
              <a:ext cx="2397787" cy="2384421"/>
            </a:xfrm>
            <a:prstGeom prst="blockArc">
              <a:avLst>
                <a:gd name="adj1" fmla="val 15891639"/>
                <a:gd name="adj2" fmla="val 21033067"/>
                <a:gd name="adj3" fmla="val 11601"/>
              </a:avLst>
            </a:prstGeom>
            <a:solidFill>
              <a:srgbClr val="808080"/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CCACF812-1B2F-9441-B45A-31A6BE65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4" name="Segnaposto piè di pagina 11">
            <a:extLst>
              <a:ext uri="{FF2B5EF4-FFF2-40B4-BE49-F238E27FC236}">
                <a16:creationId xmlns:a16="http://schemas.microsoft.com/office/drawing/2014/main" id="{71ACE69F-718D-4E84-80FC-446A9E07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847" y="6123435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7861468E-36F4-49B7-97B4-D2AA7B0E2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2" y="5973806"/>
            <a:ext cx="642102" cy="5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94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7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C8464A68-E6B1-4D7B-982E-78287D56BAEF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7099358" cy="498005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63133E-CA37-45B7-92FA-A1E75F6A3A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  <p:sp>
        <p:nvSpPr>
          <p:cNvPr id="5" name="Segnaposto piè di pagina 11">
            <a:extLst>
              <a:ext uri="{FF2B5EF4-FFF2-40B4-BE49-F238E27FC236}">
                <a16:creationId xmlns:a16="http://schemas.microsoft.com/office/drawing/2014/main" id="{22100ACA-41B3-4B9A-B7AE-25A95D29FD4D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E4701B4A-1555-4B17-835E-9529CB46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608" y="4555374"/>
            <a:ext cx="3468836" cy="97258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80808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0" name="Titolo 5">
            <a:extLst>
              <a:ext uri="{FF2B5EF4-FFF2-40B4-BE49-F238E27FC236}">
                <a16:creationId xmlns:a16="http://schemas.microsoft.com/office/drawing/2014/main" id="{57295ED7-F334-46D7-BB99-1AB672ACC61C}"/>
              </a:ext>
            </a:extLst>
          </p:cNvPr>
          <p:cNvSpPr txBox="1">
            <a:spLocks/>
          </p:cNvSpPr>
          <p:nvPr userDrawn="1"/>
        </p:nvSpPr>
        <p:spPr>
          <a:xfrm>
            <a:off x="989556" y="1457465"/>
            <a:ext cx="6261914" cy="34498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147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D34566-B95E-7946-B7FC-624AFD33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8C2D00C7-DF8F-4312-992D-1FD37E739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7DF1684-9E98-400D-BC55-D466E06180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46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81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AFFF0B9-9F21-BD44-B9B6-28EC3A20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484C4D-AC81-A14B-B857-1E72E037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1C4E0909-15CC-4DD4-B6C4-34720C9C7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847" y="6123435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74C505-7E3E-4AEE-A5CF-0A0D3CA527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2" y="5973806"/>
            <a:ext cx="642102" cy="5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420594C-F62E-C741-B0EC-CB62CD8A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9FD1F67-70E9-4E83-B0A3-9795448325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  <p:sp>
        <p:nvSpPr>
          <p:cNvPr id="14" name="Segnaposto piè di pagina 11">
            <a:extLst>
              <a:ext uri="{FF2B5EF4-FFF2-40B4-BE49-F238E27FC236}">
                <a16:creationId xmlns:a16="http://schemas.microsoft.com/office/drawing/2014/main" id="{A6A8E887-0B7A-4EE2-A6DC-71657CA9C5F7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</p:spTree>
    <p:extLst>
      <p:ext uri="{BB962C8B-B14F-4D97-AF65-F5344CB8AC3E}">
        <p14:creationId xmlns:p14="http://schemas.microsoft.com/office/powerpoint/2010/main" val="395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184DF82-0CF0-C74A-9A91-5BEB3E2F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2BB2EC76-D0C9-4B6E-A7C8-AC9CE194E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847" y="6123435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5919D41-1622-4860-8BC3-A313DE399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2" y="5973806"/>
            <a:ext cx="642102" cy="5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CB17B2A-33FB-2D44-9A75-340D4F05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Rectangle 222">
            <a:extLst>
              <a:ext uri="{FF2B5EF4-FFF2-40B4-BE49-F238E27FC236}">
                <a16:creationId xmlns:a16="http://schemas.microsoft.com/office/drawing/2014/main" id="{CF256F77-B5BB-3047-8697-9E32FC1D92DB}"/>
              </a:ext>
            </a:extLst>
          </p:cNvPr>
          <p:cNvSpPr/>
          <p:nvPr userDrawn="1"/>
        </p:nvSpPr>
        <p:spPr bwMode="auto">
          <a:xfrm flipH="1">
            <a:off x="443445" y="2184420"/>
            <a:ext cx="5711713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39">
            <a:extLst>
              <a:ext uri="{FF2B5EF4-FFF2-40B4-BE49-F238E27FC236}">
                <a16:creationId xmlns:a16="http://schemas.microsoft.com/office/drawing/2014/main" id="{9BD989BC-9596-7441-8A51-B100C9C54785}"/>
              </a:ext>
            </a:extLst>
          </p:cNvPr>
          <p:cNvSpPr/>
          <p:nvPr userDrawn="1"/>
        </p:nvSpPr>
        <p:spPr bwMode="auto">
          <a:xfrm flipH="1">
            <a:off x="6186934" y="2193399"/>
            <a:ext cx="5561620" cy="3657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97">
            <a:extLst>
              <a:ext uri="{FF2B5EF4-FFF2-40B4-BE49-F238E27FC236}">
                <a16:creationId xmlns:a16="http://schemas.microsoft.com/office/drawing/2014/main" id="{C6CF2F29-D261-5844-98AE-A79411E38819}"/>
              </a:ext>
            </a:extLst>
          </p:cNvPr>
          <p:cNvSpPr txBox="1"/>
          <p:nvPr userDrawn="1"/>
        </p:nvSpPr>
        <p:spPr>
          <a:xfrm>
            <a:off x="408576" y="2445046"/>
            <a:ext cx="5638941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3" name="Straight Connector 200">
            <a:extLst>
              <a:ext uri="{FF2B5EF4-FFF2-40B4-BE49-F238E27FC236}">
                <a16:creationId xmlns:a16="http://schemas.microsoft.com/office/drawing/2014/main" id="{4A59B9B1-4D66-9A4E-A6C6-C342B7062D14}"/>
              </a:ext>
            </a:extLst>
          </p:cNvPr>
          <p:cNvCxnSpPr/>
          <p:nvPr userDrawn="1"/>
        </p:nvCxnSpPr>
        <p:spPr>
          <a:xfrm>
            <a:off x="652557" y="2896346"/>
            <a:ext cx="5394960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6">
            <a:extLst>
              <a:ext uri="{FF2B5EF4-FFF2-40B4-BE49-F238E27FC236}">
                <a16:creationId xmlns:a16="http://schemas.microsoft.com/office/drawing/2014/main" id="{EB353F70-7FA1-594F-B1C6-A90A7CCB62AD}"/>
              </a:ext>
            </a:extLst>
          </p:cNvPr>
          <p:cNvSpPr txBox="1"/>
          <p:nvPr userDrawn="1"/>
        </p:nvSpPr>
        <p:spPr>
          <a:xfrm>
            <a:off x="7619321" y="2073258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5" name="TextBox 223">
            <a:extLst>
              <a:ext uri="{FF2B5EF4-FFF2-40B4-BE49-F238E27FC236}">
                <a16:creationId xmlns:a16="http://schemas.microsoft.com/office/drawing/2014/main" id="{FFAA39AF-88DC-1D48-A399-BB4D8FA453D5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cxnSp>
        <p:nvCxnSpPr>
          <p:cNvPr id="16" name="Straight Connector 224">
            <a:extLst>
              <a:ext uri="{FF2B5EF4-FFF2-40B4-BE49-F238E27FC236}">
                <a16:creationId xmlns:a16="http://schemas.microsoft.com/office/drawing/2014/main" id="{AF6A0285-9E44-6B45-8E2F-7F04A08E23CA}"/>
              </a:ext>
            </a:extLst>
          </p:cNvPr>
          <p:cNvCxnSpPr/>
          <p:nvPr userDrawn="1"/>
        </p:nvCxnSpPr>
        <p:spPr>
          <a:xfrm flipH="1">
            <a:off x="624063" y="4073440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" name="Straight Connector 45">
            <a:extLst>
              <a:ext uri="{FF2B5EF4-FFF2-40B4-BE49-F238E27FC236}">
                <a16:creationId xmlns:a16="http://schemas.microsoft.com/office/drawing/2014/main" id="{7A7EBE86-A44A-284A-B4C3-9FA2693739AF}"/>
              </a:ext>
            </a:extLst>
          </p:cNvPr>
          <p:cNvCxnSpPr/>
          <p:nvPr userDrawn="1"/>
        </p:nvCxnSpPr>
        <p:spPr>
          <a:xfrm flipH="1">
            <a:off x="624063" y="5026757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CD2ADF68-9765-EA40-A812-7B96EBE2ECEB}"/>
              </a:ext>
            </a:extLst>
          </p:cNvPr>
          <p:cNvSpPr txBox="1"/>
          <p:nvPr userDrawn="1"/>
        </p:nvSpPr>
        <p:spPr>
          <a:xfrm>
            <a:off x="6384679" y="2462678"/>
            <a:ext cx="5304737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9" name="Straight Connector 49">
            <a:extLst>
              <a:ext uri="{FF2B5EF4-FFF2-40B4-BE49-F238E27FC236}">
                <a16:creationId xmlns:a16="http://schemas.microsoft.com/office/drawing/2014/main" id="{5742C582-20B5-8847-9FED-FA1A48BD62EE}"/>
              </a:ext>
            </a:extLst>
          </p:cNvPr>
          <p:cNvCxnSpPr>
            <a:cxnSpLocks/>
          </p:cNvCxnSpPr>
          <p:nvPr userDrawn="1"/>
        </p:nvCxnSpPr>
        <p:spPr>
          <a:xfrm>
            <a:off x="6506158" y="2896346"/>
            <a:ext cx="5104648" cy="17561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71AE18B8-DCD9-054D-86C1-CF2F28C957B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06160" y="4073442"/>
            <a:ext cx="5061777" cy="25362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Straight Connector 63">
            <a:extLst>
              <a:ext uri="{FF2B5EF4-FFF2-40B4-BE49-F238E27FC236}">
                <a16:creationId xmlns:a16="http://schemas.microsoft.com/office/drawing/2014/main" id="{ACF3BA69-FB31-2C4D-9F33-68CC12A8BF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506158" y="5026757"/>
            <a:ext cx="5104648" cy="0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9A7F162E-D964-4156-B253-5C959876E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  <p:sp>
        <p:nvSpPr>
          <p:cNvPr id="26" name="Segnaposto piè di pagina 11">
            <a:extLst>
              <a:ext uri="{FF2B5EF4-FFF2-40B4-BE49-F238E27FC236}">
                <a16:creationId xmlns:a16="http://schemas.microsoft.com/office/drawing/2014/main" id="{1534CF3B-1861-4C63-944D-6F70EC31C84E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</p:spTree>
    <p:extLst>
      <p:ext uri="{BB962C8B-B14F-4D97-AF65-F5344CB8AC3E}">
        <p14:creationId xmlns:p14="http://schemas.microsoft.com/office/powerpoint/2010/main" val="1892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CB17B2A-33FB-2D44-9A75-340D4F05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48B3BFCE-3774-4F4D-928B-2C1D6A1F4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847" y="6123435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88B0828-9A49-41E7-986F-364CB824A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2" y="5973806"/>
            <a:ext cx="642102" cy="5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EEFA90-3397-7048-AC79-E0A0A3C3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6C91A-83D3-4441-A70D-6159FC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E20C61B-8456-4473-AE98-8DF3D983E2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4" y="6078965"/>
            <a:ext cx="589016" cy="606032"/>
          </a:xfrm>
          <a:prstGeom prst="rect">
            <a:avLst/>
          </a:prstGeom>
        </p:spPr>
      </p:pic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E785F305-2A87-4D70-AE30-17E9692E832D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</p:spTree>
    <p:extLst>
      <p:ext uri="{BB962C8B-B14F-4D97-AF65-F5344CB8AC3E}">
        <p14:creationId xmlns:p14="http://schemas.microsoft.com/office/powerpoint/2010/main" val="355630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7817" y="4902201"/>
            <a:ext cx="11298200" cy="10496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CCE7F4F-C256-0747-BD72-AE7CFAF7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27FAF97D-77F4-4E52-9AFC-A0C0BE996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847" y="6123435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#GLOBALAZURE2019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A686C01-5703-404F-9AC0-8FF8E7478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2" y="5973806"/>
            <a:ext cx="642102" cy="5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94FDF8CF-80AA-E14B-849C-BDC90FCAB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2"/>
                </a:solidFill>
                <a:latin typeface="Segoe UI Semilight" panose="020B0402040204020203" pitchFamily="34" charset="0"/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9" name="Immagine 18" descr="Immagine che contiene grafica vettoriale&#10;&#10;&#10;&#10;Descrizione generata automaticamente">
            <a:extLst>
              <a:ext uri="{FF2B5EF4-FFF2-40B4-BE49-F238E27FC236}">
                <a16:creationId xmlns:a16="http://schemas.microsoft.com/office/drawing/2014/main" id="{C6D7D8A0-AAA4-1247-934A-D39BC22B9A0D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6127587"/>
            <a:ext cx="387350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68" r:id="rId7"/>
    <p:sldLayoutId id="2147483757" r:id="rId8"/>
    <p:sldLayoutId id="2147483758" r:id="rId9"/>
    <p:sldLayoutId id="2147483759" r:id="rId10"/>
    <p:sldLayoutId id="2147483760" r:id="rId11"/>
    <p:sldLayoutId id="2147483771" r:id="rId12"/>
    <p:sldLayoutId id="2147483761" r:id="rId13"/>
    <p:sldLayoutId id="2147483765" r:id="rId14"/>
    <p:sldLayoutId id="2147483766" r:id="rId15"/>
    <p:sldLayoutId id="2147483769" r:id="rId16"/>
    <p:sldLayoutId id="2147483770" r:id="rId17"/>
    <p:sldLayoutId id="214748377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all">
          <a:solidFill>
            <a:schemeClr val="bg1"/>
          </a:solidFill>
          <a:latin typeface="Segoe UI Semilight" panose="020B04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b="0" i="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7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ldotg/Events.2019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eeMammals/Ocelot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91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Ocelot delivered as NuGet package</a:t>
            </a:r>
          </a:p>
          <a:p>
            <a:r>
              <a:rPr lang="it-IT" dirty="0"/>
              <a:t>Needs:</a:t>
            </a:r>
          </a:p>
          <a:p>
            <a:pPr lvl="1"/>
            <a:r>
              <a:rPr lang="it-IT" dirty="0"/>
              <a:t> «ocelot.json» configuration file</a:t>
            </a:r>
          </a:p>
          <a:p>
            <a:pPr lvl="1"/>
            <a:r>
              <a:rPr lang="it-IT" dirty="0"/>
              <a:t>Basic declarations</a:t>
            </a:r>
          </a:p>
          <a:p>
            <a:r>
              <a:rPr lang="it-IT" dirty="0"/>
              <a:t>Basic route</a:t>
            </a:r>
          </a:p>
          <a:p>
            <a:r>
              <a:rPr lang="it-IT" dirty="0"/>
              <a:t>Redirection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Proxying APIs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Proxying Customers and Sales api with version-aware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Versioning with url prefix (alternatives?)</a:t>
            </a:r>
          </a:p>
          <a:p>
            <a:r>
              <a:rPr lang="it-IT" dirty="0"/>
              <a:t>SSL termination is good</a:t>
            </a:r>
          </a:p>
          <a:p>
            <a:r>
              <a:rPr lang="it-IT" dirty="0"/>
              <a:t>Routes can be overlapping (with priorities)</a:t>
            </a:r>
          </a:p>
        </p:txBody>
      </p:sp>
    </p:spTree>
    <p:extLst>
      <p:ext uri="{BB962C8B-B14F-4D97-AF65-F5344CB8AC3E}">
        <p14:creationId xmlns:p14="http://schemas.microsoft.com/office/powerpoint/2010/main" val="19292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ViewModel 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Aggregate requests and project the client-optimized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2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dedicated paths for aggregation</a:t>
            </a:r>
          </a:p>
          <a:p>
            <a:r>
              <a:rPr lang="it-IT" dirty="0"/>
              <a:t>Use custom aggregation functions</a:t>
            </a:r>
          </a:p>
          <a:p>
            <a:r>
              <a:rPr lang="it-IT" dirty="0"/>
              <a:t>Minor fixes with headers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762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Throttling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Traffic limiting under certain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Very basic throttling features</a:t>
            </a:r>
          </a:p>
          <a:p>
            <a:r>
              <a:rPr lang="it-IT" dirty="0"/>
              <a:t>Client-dependent feature (header)</a:t>
            </a:r>
          </a:p>
          <a:p>
            <a:r>
              <a:rPr lang="it-IT" dirty="0"/>
              <a:t>Relate to Authorization header (with limitations)</a:t>
            </a:r>
          </a:p>
        </p:txBody>
      </p:sp>
    </p:spTree>
    <p:extLst>
      <p:ext uri="{BB962C8B-B14F-4D97-AF65-F5344CB8AC3E}">
        <p14:creationId xmlns:p14="http://schemas.microsoft.com/office/powerpoint/2010/main" val="18360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Extensions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Extend Ocelot from outside (without pull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DI-based configuration extension</a:t>
            </a:r>
          </a:p>
          <a:p>
            <a:r>
              <a:rPr lang="it-IT" dirty="0"/>
              <a:t>Makes the API Gateway stateless</a:t>
            </a:r>
          </a:p>
          <a:p>
            <a:r>
              <a:rPr lang="it-IT" i="1" dirty="0"/>
              <a:t>Not so easy to extend/modify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884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Containerization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Azure App Service for Containers - 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C8748A-69B9-1A40-9F50-2B9B31B4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t>2</a:t>
            </a:fld>
            <a:endParaRPr lang="nb-NO"/>
          </a:p>
        </p:txBody>
      </p:sp>
      <p:pic>
        <p:nvPicPr>
          <p:cNvPr id="2054" name="Picture 6" descr="logo welol">
            <a:extLst>
              <a:ext uri="{FF2B5EF4-FFF2-40B4-BE49-F238E27FC236}">
                <a16:creationId xmlns:a16="http://schemas.microsoft.com/office/drawing/2014/main" id="{C3EEF9AE-43C4-4131-A5FF-0E721F8B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21" y="3429000"/>
            <a:ext cx="20288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9">
            <a:extLst>
              <a:ext uri="{FF2B5EF4-FFF2-40B4-BE49-F238E27FC236}">
                <a16:creationId xmlns:a16="http://schemas.microsoft.com/office/drawing/2014/main" id="{2962D29E-5955-4735-8365-7876A7CD28EE}"/>
              </a:ext>
            </a:extLst>
          </p:cNvPr>
          <p:cNvSpPr/>
          <p:nvPr/>
        </p:nvSpPr>
        <p:spPr>
          <a:xfrm>
            <a:off x="5149998" y="2911983"/>
            <a:ext cx="2028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it-IT" sz="2000" dirty="0">
                <a:solidFill>
                  <a:schemeClr val="accent4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organizzato da</a:t>
            </a:r>
          </a:p>
        </p:txBody>
      </p:sp>
      <p:pic>
        <p:nvPicPr>
          <p:cNvPr id="21" name="Picture 20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16DBE90C-8338-42CE-9536-062D9B89D8E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59" y="4541702"/>
            <a:ext cx="1130120" cy="104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" descr="http://azurebootcamptorino.welol.it/wp-content/uploads/2018/04/logo-its_Tavola-disegno-1.png">
            <a:extLst>
              <a:ext uri="{FF2B5EF4-FFF2-40B4-BE49-F238E27FC236}">
                <a16:creationId xmlns:a16="http://schemas.microsoft.com/office/drawing/2014/main" id="{606DB320-B348-466D-8BA7-EFD60524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045" y="4685243"/>
            <a:ext cx="2193036" cy="88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azurebootcamptorino.welol.it/wp-content/uploads/2018/04/logo-cdo_Tavola-disegno-1.png">
            <a:extLst>
              <a:ext uri="{FF2B5EF4-FFF2-40B4-BE49-F238E27FC236}">
                <a16:creationId xmlns:a16="http://schemas.microsoft.com/office/drawing/2014/main" id="{68825B82-C6D3-44E1-BA5F-B5E56A85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76" y="4685243"/>
            <a:ext cx="2193036" cy="88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577B4E-3BB7-4499-AD33-0B941CF51E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77" y="4303194"/>
            <a:ext cx="2930333" cy="16529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4CF471F-7AED-48C1-AD69-5B84FB9CF7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22" y="648768"/>
            <a:ext cx="1985524" cy="20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Staging/Production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the Gateway to discriminate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Integrated with fully-managed Container Registry</a:t>
            </a:r>
          </a:p>
          <a:p>
            <a:r>
              <a:rPr lang="it-IT" dirty="0"/>
              <a:t>Shared, managed machine pool </a:t>
            </a:r>
          </a:p>
          <a:p>
            <a:r>
              <a:rPr lang="it-IT" dirty="0"/>
              <a:t>Single or multiple container support (with limitations)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6375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Integration of App Service with custom DNS </a:t>
            </a:r>
          </a:p>
          <a:p>
            <a:r>
              <a:rPr lang="it-IT" dirty="0"/>
              <a:t>Ocelot host-header-based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4166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</a:p>
          <a:p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05718-6380-476F-B8D1-59C49E331C46}"/>
              </a:ext>
            </a:extLst>
          </p:cNvPr>
          <p:cNvSpPr/>
          <p:nvPr/>
        </p:nvSpPr>
        <p:spPr>
          <a:xfrm>
            <a:off x="1100015" y="5584646"/>
            <a:ext cx="9153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/>
              <a:t>DEMOS and Slides available on GitHub:</a:t>
            </a:r>
          </a:p>
          <a:p>
            <a:pPr lvl="1"/>
            <a:r>
              <a:rPr lang="en-US" sz="3200" dirty="0">
                <a:hlinkClick r:id="rId2"/>
              </a:rPr>
              <a:t>https://github.com/childotg/Events.2019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14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C8748A-69B9-1A40-9F50-2B9B31B4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t>3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50259-72B2-4792-8A4A-483E4F314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37" y="3915763"/>
            <a:ext cx="1802450" cy="369643"/>
          </a:xfrm>
          <a:prstGeom prst="rect">
            <a:avLst/>
          </a:prstGeom>
        </p:spPr>
      </p:pic>
      <p:pic>
        <p:nvPicPr>
          <p:cNvPr id="8" name="Picture 2" descr="https://global.azurebootcamp.net/wp-content/uploads/2018/03/jetbrains-150x150.png">
            <a:extLst>
              <a:ext uri="{FF2B5EF4-FFF2-40B4-BE49-F238E27FC236}">
                <a16:creationId xmlns:a16="http://schemas.microsoft.com/office/drawing/2014/main" id="{D027EC56-A284-4542-B21E-D39AECCDB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66" y="4641973"/>
            <a:ext cx="724632" cy="72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global.azurebootcamp.net/wp-content/uploads/2019/03/Enzo-1024x301.png">
            <a:extLst>
              <a:ext uri="{FF2B5EF4-FFF2-40B4-BE49-F238E27FC236}">
                <a16:creationId xmlns:a16="http://schemas.microsoft.com/office/drawing/2014/main" id="{C3C0EBFD-D52A-4984-BFDF-127AA5F69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65" y="3879654"/>
            <a:ext cx="1625585" cy="4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global.azurebootcamp.net/wp-content/uploads/2019/03/SMU-Logo-Color-w-Ops-1024x392.png">
            <a:extLst>
              <a:ext uri="{FF2B5EF4-FFF2-40B4-BE49-F238E27FC236}">
                <a16:creationId xmlns:a16="http://schemas.microsoft.com/office/drawing/2014/main" id="{E72691CD-72EC-4A27-81EA-150B188D8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69" y="3809136"/>
            <a:ext cx="1616631" cy="61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global.azurebootcamp.net/wp-content/uploads/2019/03/Progate-ForLightBackground-1024x335.png">
            <a:extLst>
              <a:ext uri="{FF2B5EF4-FFF2-40B4-BE49-F238E27FC236}">
                <a16:creationId xmlns:a16="http://schemas.microsoft.com/office/drawing/2014/main" id="{613FE3E5-B76D-452C-83E6-61600559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31" y="4677567"/>
            <a:ext cx="2078309" cy="6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global.azurebootcamp.net/wp-content/uploads/2019/03/483x140_KEMP_HRZ_GreyYellow.png">
            <a:extLst>
              <a:ext uri="{FF2B5EF4-FFF2-40B4-BE49-F238E27FC236}">
                <a16:creationId xmlns:a16="http://schemas.microsoft.com/office/drawing/2014/main" id="{757B4F8C-43C4-4E3F-A013-30C6E843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778" y="4784517"/>
            <a:ext cx="1611088" cy="46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CD5B42-365F-4404-AEF4-968E462879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378" y="4758044"/>
            <a:ext cx="2286784" cy="492490"/>
          </a:xfrm>
          <a:prstGeom prst="rect">
            <a:avLst/>
          </a:prstGeom>
        </p:spPr>
      </p:pic>
      <p:pic>
        <p:nvPicPr>
          <p:cNvPr id="14" name="Picture 2" descr="https://global.azurebootcamp.net/wp-content/uploads/2018/12/Serverless360_logo_png-1024x135.png">
            <a:extLst>
              <a:ext uri="{FF2B5EF4-FFF2-40B4-BE49-F238E27FC236}">
                <a16:creationId xmlns:a16="http://schemas.microsoft.com/office/drawing/2014/main" id="{91225C81-0995-4C2A-B927-2B7E651A5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98" y="4912900"/>
            <a:ext cx="2362764" cy="31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17F3CC-07F0-40F8-9892-0A2ED34F050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824" y="3882749"/>
            <a:ext cx="2362764" cy="545254"/>
          </a:xfrm>
          <a:prstGeom prst="rect">
            <a:avLst/>
          </a:prstGeom>
        </p:spPr>
      </p:pic>
      <p:sp>
        <p:nvSpPr>
          <p:cNvPr id="16" name="Rectangle 19">
            <a:extLst>
              <a:ext uri="{FF2B5EF4-FFF2-40B4-BE49-F238E27FC236}">
                <a16:creationId xmlns:a16="http://schemas.microsoft.com/office/drawing/2014/main" id="{6291BACA-B973-4604-A511-D0CB4E04A860}"/>
              </a:ext>
            </a:extLst>
          </p:cNvPr>
          <p:cNvSpPr/>
          <p:nvPr/>
        </p:nvSpPr>
        <p:spPr>
          <a:xfrm>
            <a:off x="4156943" y="3050339"/>
            <a:ext cx="4255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2000" dirty="0">
                <a:solidFill>
                  <a:srgbClr val="35879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 TECHNICAL SPONSOR</a:t>
            </a:r>
            <a:endParaRPr lang="it-IT" sz="2000" dirty="0">
              <a:solidFill>
                <a:schemeClr val="accent4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BCCFE2-7BFD-4EBC-9285-03F691BAFA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22" y="648768"/>
            <a:ext cx="1985524" cy="20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10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41FA-BC6E-49E7-AA90-830FEF5E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Building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A7B2-8F35-455B-B411-B0C716A2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Common pitfalls:</a:t>
            </a:r>
          </a:p>
          <a:p>
            <a:pPr lvl="1"/>
            <a:r>
              <a:rPr lang="it-IT" dirty="0"/>
              <a:t>«we already have an API, just expose it to the public»</a:t>
            </a:r>
          </a:p>
          <a:p>
            <a:pPr lvl="1"/>
            <a:r>
              <a:rPr lang="it-IT" dirty="0"/>
              <a:t>«we are developing a new API, think about it as it would be the most complete and broader one»</a:t>
            </a:r>
          </a:p>
          <a:p>
            <a:pPr lvl="1"/>
            <a:r>
              <a:rPr lang="it-IT" dirty="0"/>
              <a:t>«we split our platform into several micro-services/apis, but with common libraries and common design patterns»</a:t>
            </a:r>
          </a:p>
          <a:p>
            <a:pPr lvl="1"/>
            <a:r>
              <a:rPr lang="it-IT" dirty="0"/>
              <a:t>«in case we need a new API, we will upgrade the existing clients to use the new version»</a:t>
            </a:r>
          </a:p>
          <a:p>
            <a:r>
              <a:rPr lang="it-IT" u="sng" dirty="0"/>
              <a:t>Instead:</a:t>
            </a:r>
          </a:p>
          <a:p>
            <a:pPr lvl="1"/>
            <a:r>
              <a:rPr lang="it-IT" dirty="0"/>
              <a:t>«we already have an API, </a:t>
            </a:r>
            <a:r>
              <a:rPr lang="it-IT" b="1" dirty="0"/>
              <a:t>protect it behind a revese proxy </a:t>
            </a:r>
            <a:r>
              <a:rPr lang="it-IT" dirty="0"/>
              <a:t>to plug additional logic before clients reach it»</a:t>
            </a:r>
          </a:p>
          <a:p>
            <a:pPr lvl="1"/>
            <a:r>
              <a:rPr lang="it-IT" dirty="0"/>
              <a:t>«we are developing a new API, with the assumption </a:t>
            </a:r>
            <a:r>
              <a:rPr lang="it-IT" b="1" dirty="0"/>
              <a:t>it would change frequently</a:t>
            </a:r>
            <a:r>
              <a:rPr lang="it-IT" dirty="0"/>
              <a:t> in the (even short-term) future»</a:t>
            </a:r>
          </a:p>
          <a:p>
            <a:pPr lvl="1"/>
            <a:r>
              <a:rPr lang="it-IT" dirty="0"/>
              <a:t>«we split out platform into serveral micro-services/apis, and </a:t>
            </a:r>
            <a:r>
              <a:rPr lang="it-IT" b="1" dirty="0"/>
              <a:t>each service will follow its own guidelines </a:t>
            </a:r>
            <a:r>
              <a:rPr lang="it-IT" dirty="0"/>
              <a:t>to be completely independent»</a:t>
            </a:r>
          </a:p>
          <a:p>
            <a:pPr lvl="1"/>
            <a:r>
              <a:rPr lang="it-IT" dirty="0"/>
              <a:t>«in case we need a new API, we will </a:t>
            </a:r>
            <a:r>
              <a:rPr lang="it-IT" b="1" dirty="0"/>
              <a:t>create a new version keeping the client un-aware</a:t>
            </a:r>
            <a:r>
              <a:rPr lang="it-IT" dirty="0"/>
              <a:t> of it»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557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4BD-857D-4919-A1F6-2B92377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Common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423-6063-461C-AA3F-41D8EEE6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5904"/>
            <a:ext cx="11029615" cy="3678303"/>
          </a:xfrm>
        </p:spPr>
        <p:txBody>
          <a:bodyPr/>
          <a:lstStyle/>
          <a:p>
            <a:r>
              <a:rPr lang="it-IT" dirty="0"/>
              <a:t>Reverse proxy – Routing</a:t>
            </a:r>
          </a:p>
          <a:p>
            <a:r>
              <a:rPr lang="it-IT" dirty="0"/>
              <a:t>Logging, Monitoring and Analytics</a:t>
            </a:r>
          </a:p>
          <a:p>
            <a:r>
              <a:rPr lang="it-IT" dirty="0"/>
              <a:t>Errors management</a:t>
            </a:r>
          </a:p>
          <a:p>
            <a:r>
              <a:rPr lang="it-IT" dirty="0"/>
              <a:t>Documentation and API Portal</a:t>
            </a:r>
          </a:p>
          <a:p>
            <a:r>
              <a:rPr lang="it-IT" dirty="0"/>
              <a:t>Traffic Management</a:t>
            </a:r>
          </a:p>
          <a:p>
            <a:r>
              <a:rPr lang="it-IT" dirty="0"/>
              <a:t>Authentication</a:t>
            </a:r>
          </a:p>
          <a:p>
            <a:r>
              <a:rPr lang="it-IT" dirty="0"/>
              <a:t>UI Composition / Aggregation</a:t>
            </a:r>
          </a:p>
          <a:p>
            <a:r>
              <a:rPr lang="it-IT" dirty="0"/>
              <a:t>Transformation</a:t>
            </a:r>
          </a:p>
          <a:p>
            <a:r>
              <a:rPr lang="it-IT" dirty="0"/>
              <a:t>API Lifecycle / environments</a:t>
            </a:r>
          </a:p>
          <a:p>
            <a:r>
              <a:rPr lang="it-IT" dirty="0"/>
              <a:t>Caching and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483F-1E64-481C-96A3-0134EDB3B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68"/>
            <a:ext cx="11029615" cy="3678303"/>
          </a:xfrm>
        </p:spPr>
        <p:txBody>
          <a:bodyPr/>
          <a:lstStyle/>
          <a:p>
            <a:r>
              <a:rPr lang="it-IT" dirty="0"/>
              <a:t>Commercial products:</a:t>
            </a:r>
          </a:p>
          <a:p>
            <a:pPr lvl="1"/>
            <a:r>
              <a:rPr lang="it-IT" dirty="0"/>
              <a:t>Apigee (Google)</a:t>
            </a:r>
          </a:p>
          <a:p>
            <a:pPr lvl="1"/>
            <a:r>
              <a:rPr lang="it-IT" dirty="0"/>
              <a:t>Layer 7 (CA Api Gateway)</a:t>
            </a:r>
          </a:p>
          <a:p>
            <a:pPr lvl="1"/>
            <a:r>
              <a:rPr lang="it-IT" dirty="0"/>
              <a:t>WSO2</a:t>
            </a:r>
          </a:p>
          <a:p>
            <a:pPr lvl="1"/>
            <a:r>
              <a:rPr lang="it-IT" dirty="0"/>
              <a:t>MuleSoft</a:t>
            </a:r>
          </a:p>
          <a:p>
            <a:pPr lvl="1"/>
            <a:r>
              <a:rPr lang="it-IT" dirty="0"/>
              <a:t>AWS API Gateway</a:t>
            </a:r>
          </a:p>
          <a:p>
            <a:pPr lvl="1"/>
            <a:r>
              <a:rPr lang="it-IT" dirty="0"/>
              <a:t>Azure API Management</a:t>
            </a:r>
          </a:p>
          <a:p>
            <a:pPr lvl="1"/>
            <a:r>
              <a:rPr lang="it-IT" dirty="0"/>
              <a:t>Axway</a:t>
            </a:r>
          </a:p>
          <a:p>
            <a:endParaRPr lang="it-IT" dirty="0"/>
          </a:p>
          <a:p>
            <a:r>
              <a:rPr lang="it-IT" dirty="0"/>
              <a:t>O</a:t>
            </a:r>
            <a:r>
              <a:rPr lang="en-US" dirty="0"/>
              <a:t>pen source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209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594-2075-4791-BCAB-90A532D2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Ocelot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3C1B0-2443-4AD8-B95E-9DDAD6019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.NET Core API Gateway</a:t>
            </a:r>
          </a:p>
          <a:p>
            <a:r>
              <a:rPr lang="en-US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https://github.com/ThreeMammals/Ocelot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Scenario presentation and basic route-only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59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5F1A7EF7A8D440BB560874617B2D4B" ma:contentTypeVersion="6" ma:contentTypeDescription="Creare un nuovo documento." ma:contentTypeScope="" ma:versionID="c700f9e52d5f63cd0e8dd59c3a9953ed">
  <xsd:schema xmlns:xsd="http://www.w3.org/2001/XMLSchema" xmlns:xs="http://www.w3.org/2001/XMLSchema" xmlns:p="http://schemas.microsoft.com/office/2006/metadata/properties" xmlns:ns2="cfbde86f-dcd5-4452-aab1-67d652e77ce3" targetNamespace="http://schemas.microsoft.com/office/2006/metadata/properties" ma:root="true" ma:fieldsID="e8261641747769c14879208b7753714a" ns2:_="">
    <xsd:import namespace="cfbde86f-dcd5-4452-aab1-67d652e77c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de86f-dcd5-4452-aab1-67d652e77c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7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Props1.xml><?xml version="1.0" encoding="utf-8"?>
<ds:datastoreItem xmlns:ds="http://schemas.openxmlformats.org/officeDocument/2006/customXml" ds:itemID="{A38A4C33-3200-4A0E-957D-DC4806B2A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bde86f-dcd5-4452-aab1-67d652e77c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B3D3B3-F450-40FD-91A3-344B00B6379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A21CA4C-6139-427A-B665-D2E4AD74AA09}">
  <ds:schemaRefs>
    <ds:schemaRef ds:uri="http://purl.org/dc/terms/"/>
    <ds:schemaRef ds:uri="219b75cd-e9c9-4096-971f-a873bc0e29a9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B1B4047F-4D81-2F4D-9729-32F76D9BCC6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38DC7D4-C757-4424-80AD-A20ACB0656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2A4938DA-9E08-497F-A2BB-02204417F3F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E31148C-3C42-4D9E-BA34-62840972BE0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495</Words>
  <Application>Microsoft Office PowerPoint</Application>
  <PresentationFormat>Widescreen</PresentationFormat>
  <Paragraphs>90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Wingdings 2</vt:lpstr>
      <vt:lpstr>Dividendi</vt:lpstr>
      <vt:lpstr>Layout storyboard</vt:lpstr>
      <vt:lpstr>PowerPoint Presentation</vt:lpstr>
      <vt:lpstr>PowerPoint Presentation</vt:lpstr>
      <vt:lpstr>PowerPoint Presentation</vt:lpstr>
      <vt:lpstr>API Gateway made easy with Ocelot and Containers</vt:lpstr>
      <vt:lpstr>Building APIs</vt:lpstr>
      <vt:lpstr>Common Features</vt:lpstr>
      <vt:lpstr>API Gateways</vt:lpstr>
      <vt:lpstr>Ocelot</vt:lpstr>
      <vt:lpstr>Getting started</vt:lpstr>
      <vt:lpstr>Learned</vt:lpstr>
      <vt:lpstr>Proxying APIs</vt:lpstr>
      <vt:lpstr>Learned</vt:lpstr>
      <vt:lpstr>ViewModel composition</vt:lpstr>
      <vt:lpstr>Learned</vt:lpstr>
      <vt:lpstr>Throttling</vt:lpstr>
      <vt:lpstr>Learned</vt:lpstr>
      <vt:lpstr>Extensions</vt:lpstr>
      <vt:lpstr>Learned</vt:lpstr>
      <vt:lpstr>Containerization</vt:lpstr>
      <vt:lpstr>Staging/Production</vt:lpstr>
      <vt:lpstr>Learned</vt:lpstr>
      <vt:lpstr>Learned</vt:lpstr>
      <vt:lpstr>API Gateway made easy with Ocelot and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Attività di digital marketing</dc:title>
  <dc:creator>Roberto Freato</dc:creator>
  <cp:lastModifiedBy>Roberto Freato</cp:lastModifiedBy>
  <cp:revision>34</cp:revision>
  <dcterms:modified xsi:type="dcterms:W3CDTF">2019-04-26T19:20:54Z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0x010100275F1A7EF7A8D440BB560874617B2D4B</vt:lpwstr>
  </property>
  <property fmtid="{D5CDD505-2E9C-101B-9397-08002B2CF9AE}" pid="3" name="Tfs.IsStoryboard">
    <vt:bool>true</vt:bool>
  </property>
  <property fmtid="{D5CDD505-2E9C-101B-9397-08002B2CF9AE}" pid="4" name="AuthorIds_UIVersion_1024">
    <vt:lpwstr>18</vt:lpwstr>
  </property>
  <property fmtid="{D5CDD505-2E9C-101B-9397-08002B2CF9AE}" pid="5" name="AuthorIds_UIVersion_2048">
    <vt:lpwstr>11</vt:lpwstr>
  </property>
</Properties>
</file>